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39"/>
  </p:notesMasterIdLst>
  <p:sldIdLst>
    <p:sldId id="256" r:id="rId2"/>
    <p:sldId id="260" r:id="rId3"/>
    <p:sldId id="298" r:id="rId4"/>
    <p:sldId id="299" r:id="rId5"/>
    <p:sldId id="300" r:id="rId6"/>
    <p:sldId id="301" r:id="rId7"/>
    <p:sldId id="302" r:id="rId8"/>
    <p:sldId id="265" r:id="rId9"/>
    <p:sldId id="266"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303" r:id="rId33"/>
    <p:sldId id="304" r:id="rId34"/>
    <p:sldId id="294" r:id="rId35"/>
    <p:sldId id="295" r:id="rId36"/>
    <p:sldId id="296" r:id="rId37"/>
    <p:sldId id="297" r:id="rId3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9" autoAdjust="0"/>
    <p:restoredTop sz="77778" autoAdjust="0"/>
  </p:normalViewPr>
  <p:slideViewPr>
    <p:cSldViewPr>
      <p:cViewPr varScale="1">
        <p:scale>
          <a:sx n="84" d="100"/>
          <a:sy n="84" d="100"/>
        </p:scale>
        <p:origin x="-666" y="-84"/>
      </p:cViewPr>
      <p:guideLst>
        <p:guide orient="horz" pos="618"/>
        <p:guide pos="24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BF8FB-A736-45D6-A6D8-930872D0BD8A}" type="datetimeFigureOut">
              <a:rPr lang="en-GB" smtClean="0"/>
              <a:pPr/>
              <a:t>29/04/2014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F43D1-984C-49D0-99EC-535B5D8C0F6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FBF43D1-984C-49D0-99EC-535B5D8C0F6B}" type="slidenum">
              <a:rPr lang="en-GB" smtClean="0"/>
              <a:pPr/>
              <a:t>8</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9C4215-CC09-4D2A-9AFE-5DF8B499D664}" type="slidenum">
              <a:rPr lang="en-GB"/>
              <a:pPr>
                <a:defRPr/>
              </a:pPr>
              <a:t>24</a:t>
            </a:fld>
            <a:endParaRPr lang="en-GB"/>
          </a:p>
        </p:txBody>
      </p:sp>
      <p:sp>
        <p:nvSpPr>
          <p:cNvPr id="57347" name="Rectangle 2"/>
          <p:cNvSpPr>
            <a:spLocks noGrp="1" noRot="1" noChangeAspect="1" noChangeArrowheads="1" noTextEdit="1"/>
          </p:cNvSpPr>
          <p:nvPr>
            <p:ph type="sldImg"/>
          </p:nvPr>
        </p:nvSpPr>
        <p:spPr bwMode="auto">
          <a:xfrm>
            <a:off x="1298575" y="801688"/>
            <a:ext cx="4260850" cy="3195637"/>
          </a:xfrm>
          <a:noFill/>
          <a:ln cap="flat">
            <a:solidFill>
              <a:schemeClr val="tx1"/>
            </a:solidFill>
            <a:miter lim="800000"/>
            <a:headEnd/>
            <a:tailEnd/>
          </a:ln>
        </p:spPr>
      </p:sp>
      <p:sp>
        <p:nvSpPr>
          <p:cNvPr id="57348" name="Rectangle 3"/>
          <p:cNvSpPr>
            <a:spLocks noGrp="1" noChangeArrowheads="1"/>
          </p:cNvSpPr>
          <p:nvPr>
            <p:ph type="body" idx="1"/>
          </p:nvPr>
        </p:nvSpPr>
        <p:spPr bwMode="auto">
          <a:xfrm>
            <a:off x="914400" y="4359275"/>
            <a:ext cx="5029200" cy="3868738"/>
          </a:xfrm>
          <a:noFill/>
        </p:spPr>
        <p:txBody>
          <a:bodyPr wrap="square" lIns="90488" tIns="44450" rIns="90488" bIns="44450" numCol="1" anchor="t" anchorCtr="0" compatLnSpc="1">
            <a:prstTxWarp prst="textNoShape">
              <a:avLst/>
            </a:prstTxWarp>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the engine of a helicopter drives the rotor in its circular motion, there is a tendency for an opposing force (called “torque reaction”) to spin the fuselage of the helicopter the opposite way. The normal solution on a single-rotor helicopter is to fit a small rotor, far back on the tail for leverage, with its rotational disc vertical. Its horizontal thrust force opposes the fuselage torque reaction and permits balanced flight. The pilot can vary the thrust force provided by the tail rotor, to maintain balanced flight or to yaw the aircraft at will (very useful when hovering).</a:t>
            </a:r>
          </a:p>
          <a:p>
            <a:endParaRPr lang="en-GB" dirty="0" smtClean="0"/>
          </a:p>
          <a:p>
            <a:r>
              <a:rPr lang="en-GB" dirty="0" smtClean="0"/>
              <a:t>The pilot alters the thrust of the tail rotor by changing the pitch angle and hence the angle of attack of the tail rotor blades, giving more thrust or less thrust or even negative thrust as required. Helicopters with twin main rotors such as the Chinook have each rotor revolving in an opposite direction. The torque reaction from one thus counteracts the other.</a:t>
            </a:r>
          </a:p>
          <a:p>
            <a:endParaRPr lang="en-GB" dirty="0"/>
          </a:p>
        </p:txBody>
      </p:sp>
      <p:sp>
        <p:nvSpPr>
          <p:cNvPr id="4" name="Slide Number Placeholder 3"/>
          <p:cNvSpPr>
            <a:spLocks noGrp="1"/>
          </p:cNvSpPr>
          <p:nvPr>
            <p:ph type="sldNum" sz="quarter" idx="10"/>
          </p:nvPr>
        </p:nvSpPr>
        <p:spPr/>
        <p:txBody>
          <a:bodyPr/>
          <a:lstStyle/>
          <a:p>
            <a:fld id="{FFBF43D1-984C-49D0-99EC-535B5D8C0F6B}" type="slidenum">
              <a:rPr lang="en-GB" smtClean="0"/>
              <a:pPr/>
              <a:t>26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2FBBB1-BA02-43CC-931B-1C0561711970}" type="slidenum">
              <a:rPr lang="en-GB"/>
              <a:pPr>
                <a:defRPr/>
              </a:pPr>
              <a:t>28</a:t>
            </a:fld>
            <a:endParaRPr lang="en-GB"/>
          </a:p>
        </p:txBody>
      </p:sp>
      <p:sp>
        <p:nvSpPr>
          <p:cNvPr id="58371" name="Rectangle 2"/>
          <p:cNvSpPr>
            <a:spLocks noGrp="1" noRot="1" noChangeAspect="1" noChangeArrowheads="1" noTextEdit="1"/>
          </p:cNvSpPr>
          <p:nvPr>
            <p:ph type="sldImg"/>
          </p:nvPr>
        </p:nvSpPr>
        <p:spPr bwMode="auto">
          <a:xfrm>
            <a:off x="1298575" y="801688"/>
            <a:ext cx="4260850" cy="3195637"/>
          </a:xfrm>
          <a:noFill/>
          <a:ln cap="flat">
            <a:solidFill>
              <a:schemeClr val="tx1"/>
            </a:solidFill>
            <a:miter lim="800000"/>
            <a:headEnd/>
            <a:tailEnd/>
          </a:ln>
        </p:spPr>
      </p:sp>
      <p:sp>
        <p:nvSpPr>
          <p:cNvPr id="58372" name="Rectangle 3"/>
          <p:cNvSpPr>
            <a:spLocks noGrp="1" noChangeArrowheads="1"/>
          </p:cNvSpPr>
          <p:nvPr>
            <p:ph type="body" idx="1"/>
          </p:nvPr>
        </p:nvSpPr>
        <p:spPr bwMode="auto">
          <a:xfrm>
            <a:off x="914400" y="4359275"/>
            <a:ext cx="5029200" cy="3868738"/>
          </a:xfrm>
          <a:noFill/>
        </p:spPr>
        <p:txBody>
          <a:bodyPr wrap="square" lIns="90488" tIns="44450" rIns="90488" bIns="44450" numCol="1" anchor="t" anchorCtr="0" compatLnSpc="1">
            <a:prstTxWarp prst="textNoShape">
              <a:avLst/>
            </a:prstTxWarp>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make the aircraft fly forward, horizontal thrust must be available. In a conventional aircraft this thrust is provided by a jet engine or a propeller. In a helicopter it is done by tilting the lift in the direction of the required movements. This is achieved not by tilting the whole of the rotor head, as one might think. Instead, each blade is hinged, and can be made to rise and fall as it goes round the plane of rotation (or “disc”). To make the helicopter go forward, each blade is made to rise as it reaches the rear of the disc, and descend as it reaches the front.</a:t>
            </a:r>
          </a:p>
          <a:p>
            <a:endParaRPr lang="en-GB" dirty="0" smtClean="0"/>
          </a:p>
          <a:p>
            <a:r>
              <a:rPr lang="en-GB" dirty="0" smtClean="0"/>
              <a:t>Thus, the disc is tilted forwards, and there is a horizontal component of thrust to propel the helicopter forwards. Conversely, we could tilt the disc backwards by making each blade rise as it passes over the front and fall as it goes over the rear; the helicopter would move backwards. It could also move sideways by the same principle. The force used to make each blade rise or descend is lift. The pitch angle and hence the angle of attack is increased when the blade is required to rise and decreased for the blade to descend. Obviously, for the rotor disc to stay tilted in the required direction, the pitch of each blade must vary through 360° cycle of travel. Therefore, the pilot’s control used for this is called the cyclic pitch control (or cyclic pitch stick).</a:t>
            </a:r>
          </a:p>
          <a:p>
            <a:endParaRPr lang="en-GB" dirty="0"/>
          </a:p>
        </p:txBody>
      </p:sp>
      <p:sp>
        <p:nvSpPr>
          <p:cNvPr id="4" name="Slide Number Placeholder 3"/>
          <p:cNvSpPr>
            <a:spLocks noGrp="1"/>
          </p:cNvSpPr>
          <p:nvPr>
            <p:ph type="sldNum" sz="quarter" idx="10"/>
          </p:nvPr>
        </p:nvSpPr>
        <p:spPr/>
        <p:txBody>
          <a:bodyPr/>
          <a:lstStyle/>
          <a:p>
            <a:fld id="{FFBF43D1-984C-49D0-99EC-535B5D8C0F6B}" type="slidenum">
              <a:rPr lang="en-GB" smtClean="0"/>
              <a:pPr/>
              <a:t>30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smtClean="0"/>
              <a:t>Horizontal movement is achieved by tilting the rotor disc in a chosen direction.  In practice this is achieved by allowing each blade to flap up and down independently.  A stop is fitted below each rotor blade to prevent it drooping too far when the rotor is stationary.  As the main rotor reaches its normal running speed centripetal force pulls the blades up to their normal operating position - rather like spinning a ball around your head on the end of a piece of string.  Each blade can now be twisted or feathered by constantly varying amounts as it travels around the disc, producing different amounts of lift at different positions.  The next effect of this is that the rotor disc tilts, producing a horizontal component of lift to move the aircraft horizontally. </a:t>
            </a:r>
          </a:p>
          <a:p>
            <a:endParaRPr lang="en-GB" dirty="0" smtClean="0"/>
          </a:p>
          <a:p>
            <a:r>
              <a:rPr lang="en-GB" dirty="0" smtClean="0"/>
              <a:t>There is another reason for having the rotor blades free to flap up and down.  When the helicopter is moving forwards, those blades that are rotating forward have a combined airspeed of SPEED OF ROTATION + SPEED OF AIRCRAFT (assuming still air).  Those blades rotating backwards on the other hand have a combined airspeed of SPEED OF ROTATION - SPEED OF AIRCRAFT.</a:t>
            </a:r>
          </a:p>
          <a:p>
            <a:endParaRPr lang="en-GB" dirty="0" smtClean="0"/>
          </a:p>
          <a:p>
            <a:r>
              <a:rPr lang="en-GB" dirty="0" smtClean="0"/>
              <a:t>This difference in speed of airflow over the blades creates different amounts of life on each side of the aircraft and unless corrected would tend to make the aircraft roll.  In practice the blades that are moving forward produce more lift, forcing them to rise on their flapping hinge.  Since forward moving blades are now flying higher, their effective angle of attack is reduced - decreasing the lift they produce.</a:t>
            </a:r>
          </a:p>
          <a:p>
            <a:endParaRPr lang="en-GB" dirty="0" smtClean="0"/>
          </a:p>
          <a:p>
            <a:r>
              <a:rPr lang="en-GB" dirty="0" smtClean="0"/>
              <a:t>In the same way rearward rotating blades tend to produce less lift causing the blades to fall on their flapping hinge - increasing their effective angle of attack and the lift they produce.  The resulting tilting of the disc may be seen when a fast moving helicopter approaches an observer.</a:t>
            </a:r>
          </a:p>
          <a:p>
            <a:endParaRPr lang="en-GB" dirty="0" smtClean="0"/>
          </a:p>
          <a:p>
            <a:r>
              <a:rPr lang="en-GB" dirty="0" smtClean="0"/>
              <a:t>As well as being free to flap in a vertical plane and to twist on their axes, the blades of most helicopters are free to move in the place of rotation, on drag hinges.  This is necessary in order to relieve the bending stresses on the blade roots owing to changes in drag on the blades as they rotate.</a:t>
            </a:r>
          </a:p>
          <a:p>
            <a:endParaRPr lang="en-GB" dirty="0"/>
          </a:p>
        </p:txBody>
      </p:sp>
      <p:sp>
        <p:nvSpPr>
          <p:cNvPr id="4" name="Slide Number Placeholder 3"/>
          <p:cNvSpPr>
            <a:spLocks noGrp="1"/>
          </p:cNvSpPr>
          <p:nvPr>
            <p:ph type="sldNum" sz="quarter" idx="10"/>
          </p:nvPr>
        </p:nvSpPr>
        <p:spPr/>
        <p:txBody>
          <a:bodyPr/>
          <a:lstStyle/>
          <a:p>
            <a:fld id="{FFBF43D1-984C-49D0-99EC-535B5D8C0F6B}" type="slidenum">
              <a:rPr lang="en-GB" smtClean="0"/>
              <a:pPr/>
              <a:t>31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69643D-4CEE-4248-8E02-EE0E4734958F}" type="slidenum">
              <a:rPr lang="en-GB"/>
              <a:pPr>
                <a:defRPr/>
              </a:pPr>
              <a:t>10</a:t>
            </a:fld>
            <a:endParaRPr lang="en-GB"/>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mtClean="0"/>
              <a:t>Air flowing past a stationary object.</a:t>
            </a:r>
          </a:p>
          <a:p>
            <a:endParaRPr lang="en-GB" smtClean="0"/>
          </a:p>
          <a:p>
            <a:r>
              <a:rPr lang="en-GB" smtClean="0"/>
              <a:t>Air blows from A to C through a restriction.</a:t>
            </a:r>
          </a:p>
          <a:p>
            <a:endParaRPr lang="en-GB" smtClean="0"/>
          </a:p>
          <a:p>
            <a:r>
              <a:rPr lang="en-GB" smtClean="0"/>
              <a:t>Air cannot be “stored” at B, so something else happens.</a:t>
            </a:r>
          </a:p>
          <a:p>
            <a:r>
              <a:rPr lang="en-GB" smtClean="0"/>
              <a:t>From A to B the airspeed increase and slows from B to C.</a:t>
            </a:r>
          </a:p>
          <a:p>
            <a:r>
              <a:rPr lang="en-GB" smtClean="0"/>
              <a:t>This affects the pressure of the air.</a:t>
            </a:r>
          </a:p>
          <a:p>
            <a:r>
              <a:rPr lang="en-GB" smtClean="0"/>
              <a:t>This is a complicated theory but all we need to know is that if the air speeds up when passing B then the air pressure drops.</a:t>
            </a:r>
          </a:p>
          <a:p>
            <a:r>
              <a:rPr lang="en-GB" smtClean="0"/>
              <a:t>Can discuss that the sum of the energies is constant.</a:t>
            </a:r>
          </a:p>
          <a:p>
            <a:endParaRPr lang="en-GB" smtClean="0"/>
          </a:p>
          <a:p>
            <a:r>
              <a:rPr lang="en-GB" smtClean="0"/>
              <a:t>Remember the 2 pieces of paper when blowing between?</a:t>
            </a:r>
          </a:p>
          <a:p>
            <a:endParaRPr lang="en-GB" smtClean="0"/>
          </a:p>
          <a:p>
            <a:r>
              <a:rPr lang="en-GB" smtClean="0"/>
              <a:t>Could mention a “Venturi”.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C6657D-0032-4629-AE8D-FFD83323B3E2}" type="slidenum">
              <a:rPr lang="en-GB"/>
              <a:pPr>
                <a:defRPr/>
              </a:pPr>
              <a:t>11</a:t>
            </a:fld>
            <a:endParaRPr lang="en-GB"/>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mtClean="0"/>
              <a:t>Now cut the “wind tunnel in half and we have a wing, which works in the same way.</a:t>
            </a:r>
          </a:p>
          <a:p>
            <a:endParaRPr lang="en-GB" smtClean="0"/>
          </a:p>
          <a:p>
            <a:r>
              <a:rPr lang="en-GB" smtClean="0"/>
              <a:t>Replace the tunnel with a wing and the effect is the same.</a:t>
            </a:r>
          </a:p>
          <a:p>
            <a:r>
              <a:rPr lang="en-GB" smtClean="0"/>
              <a:t>Can discuss that when the curvature (camber) is greater then more lift is generated.</a:t>
            </a:r>
          </a:p>
          <a:p>
            <a:endParaRPr lang="en-GB" smtClean="0"/>
          </a:p>
          <a:p>
            <a:r>
              <a:rPr lang="en-GB" smtClean="0"/>
              <a:t>Now you know why it is not a good idea to stand close to a railway platform’s edge!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main rotor of a helicopter might not look like wings at first sight, but it is. A cross-section of a rotor blade has an aerofoil shape, similar to that of a conventional aircraft wing. Therefore, when a rotor blade moves through the air it can be made to generate lift. The helicopter’s engine is used to make the blades rotate - that is, move through the air - and this can be done even when the aircraft is stationary. Thus, all that is needed to ensure that the rotor generates enough lift to make the helicopter rise off the ground, is to rotate the wings fast enough and give them an angle of attack to the airflow. The blades of the main rotor are fitted into the hub (or rotor head) so that they can be twisted. That is, the angle between the chord line of the blade’s aerofoil section and its plane of rotation (its “pitch angle”) can be varied, which alters the angle of attack and allows the pilot to vary the amount of lift. </a:t>
            </a:r>
          </a:p>
          <a:p>
            <a:endParaRPr lang="en-GB" dirty="0" smtClean="0"/>
          </a:p>
          <a:p>
            <a:r>
              <a:rPr lang="en-GB" dirty="0" smtClean="0"/>
              <a:t>The lift generated is less than the aircraft’s weight, and the helicopter stays on the ground. </a:t>
            </a:r>
          </a:p>
          <a:p>
            <a:endParaRPr lang="en-GB" dirty="0" smtClean="0"/>
          </a:p>
          <a:p>
            <a:r>
              <a:rPr lang="en-GB" dirty="0" smtClean="0"/>
              <a:t>When the pitch angle of each blade, and hence the angles of attack of all the main rotor blades is altered by the same amount and at the same time, it is known as a “collective” alteration of pitch. The pilot’s control which does this is therefore called the collective pitch control.</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FBF43D1-984C-49D0-99EC-535B5D8C0F6B}" type="slidenum">
              <a:rPr lang="en-GB" smtClean="0"/>
              <a:pPr/>
              <a:t>12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8F0A2E-6C76-4719-9416-F7593A04C32F}" type="slidenum">
              <a:rPr lang="en-GB"/>
              <a:pPr>
                <a:defRPr/>
              </a:pPr>
              <a:t>17</a:t>
            </a:fld>
            <a:endParaRPr lang="en-GB"/>
          </a:p>
        </p:txBody>
      </p:sp>
      <p:sp>
        <p:nvSpPr>
          <p:cNvPr id="54275" name="Rectangle 2"/>
          <p:cNvSpPr>
            <a:spLocks noGrp="1" noRot="1" noChangeAspect="1" noChangeArrowheads="1" noTextEdit="1"/>
          </p:cNvSpPr>
          <p:nvPr>
            <p:ph type="sldImg"/>
          </p:nvPr>
        </p:nvSpPr>
        <p:spPr bwMode="auto">
          <a:xfrm>
            <a:off x="1298575" y="801688"/>
            <a:ext cx="4260850" cy="3195637"/>
          </a:xfrm>
          <a:noFill/>
          <a:ln cap="flat">
            <a:solidFill>
              <a:schemeClr val="tx1"/>
            </a:solidFill>
            <a:miter lim="800000"/>
            <a:headEnd/>
            <a:tailEnd/>
          </a:ln>
        </p:spPr>
      </p:sp>
      <p:sp>
        <p:nvSpPr>
          <p:cNvPr id="54276" name="Rectangle 3"/>
          <p:cNvSpPr>
            <a:spLocks noGrp="1" noChangeArrowheads="1"/>
          </p:cNvSpPr>
          <p:nvPr>
            <p:ph type="body" idx="1"/>
          </p:nvPr>
        </p:nvSpPr>
        <p:spPr bwMode="auto">
          <a:xfrm>
            <a:off x="914400" y="4359275"/>
            <a:ext cx="5029200" cy="3868738"/>
          </a:xfrm>
          <a:noFill/>
        </p:spPr>
        <p:txBody>
          <a:bodyPr wrap="square" lIns="90488" tIns="44450" rIns="90488" bIns="44450" numCol="1" anchor="t" anchorCtr="0" compatLnSpc="1">
            <a:prstTxWarp prst="textNoShape">
              <a:avLst/>
            </a:prstTxWarp>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ECB5FE-0D30-4706-9282-40F8F469CE89}" type="slidenum">
              <a:rPr lang="en-GB"/>
              <a:pPr>
                <a:defRPr/>
              </a:pPr>
              <a:t>18</a:t>
            </a:fld>
            <a:endParaRPr lang="en-GB"/>
          </a:p>
        </p:txBody>
      </p:sp>
      <p:sp>
        <p:nvSpPr>
          <p:cNvPr id="55299" name="Rectangle 2"/>
          <p:cNvSpPr>
            <a:spLocks noGrp="1" noRot="1" noChangeAspect="1" noChangeArrowheads="1" noTextEdit="1"/>
          </p:cNvSpPr>
          <p:nvPr>
            <p:ph type="sldImg"/>
          </p:nvPr>
        </p:nvSpPr>
        <p:spPr bwMode="auto">
          <a:xfrm>
            <a:off x="1298575" y="801688"/>
            <a:ext cx="4260850" cy="3195637"/>
          </a:xfrm>
          <a:noFill/>
          <a:ln cap="flat">
            <a:solidFill>
              <a:schemeClr val="tx1"/>
            </a:solidFill>
            <a:miter lim="800000"/>
            <a:headEnd/>
            <a:tailEnd/>
          </a:ln>
        </p:spPr>
      </p:sp>
      <p:sp>
        <p:nvSpPr>
          <p:cNvPr id="55300" name="Rectangle 3"/>
          <p:cNvSpPr>
            <a:spLocks noGrp="1" noChangeArrowheads="1"/>
          </p:cNvSpPr>
          <p:nvPr>
            <p:ph type="body" idx="1"/>
          </p:nvPr>
        </p:nvSpPr>
        <p:spPr bwMode="auto">
          <a:xfrm>
            <a:off x="914400" y="4359275"/>
            <a:ext cx="5029200" cy="3868738"/>
          </a:xfrm>
          <a:noFill/>
        </p:spPr>
        <p:txBody>
          <a:bodyPr wrap="square" lIns="90488" tIns="44450" rIns="90488" bIns="44450" numCol="1" anchor="t" anchorCtr="0" compatLnSpc="1">
            <a:prstTxWarp prst="textNoShape">
              <a:avLst/>
            </a:prstTxWarp>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By tilting the rotational disc of the main rotor away from the horizontal, the cyclic pitch control is used to make the aircraft move horizontally. It is normally operated by the pilot’s right hand, and is similar to the fixed wing aircraft’s control column, (or “stick”). If the stick is moved forward, the disc is inclined forward and the helicopter moves into forward flight. The stick can be moved in any direction, tilting the disc in the same direction to move the helicopter forwards, sideways or backwards.</a:t>
            </a:r>
          </a:p>
          <a:p>
            <a:endParaRPr lang="en-GB" dirty="0"/>
          </a:p>
        </p:txBody>
      </p:sp>
      <p:sp>
        <p:nvSpPr>
          <p:cNvPr id="4" name="Slide Number Placeholder 3"/>
          <p:cNvSpPr>
            <a:spLocks noGrp="1"/>
          </p:cNvSpPr>
          <p:nvPr>
            <p:ph type="sldNum" sz="quarter" idx="10"/>
          </p:nvPr>
        </p:nvSpPr>
        <p:spPr/>
        <p:txBody>
          <a:bodyPr/>
          <a:lstStyle/>
          <a:p>
            <a:fld id="{FFBF43D1-984C-49D0-99EC-535B5D8C0F6B}" type="slidenum">
              <a:rPr lang="en-GB" smtClean="0"/>
              <a:pPr/>
              <a:t>19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We now have the pilot operating the throttle and collective pitch control with the left hand and the cyclic control with the right hand. This leaves the feet for the tail rotor, which controls the aircraft in yaw (</a:t>
            </a:r>
            <a:r>
              <a:rPr lang="en-GB" dirty="0" err="1" smtClean="0"/>
              <a:t>ie</a:t>
            </a:r>
            <a:r>
              <a:rPr lang="en-GB" dirty="0" smtClean="0"/>
              <a:t> directional control). The pilot’s feet rest on rudder pedals similar to those of a fixed-wing aircraft. If the left pedal is pushed forward, the nose of the helicopter yaws to the left; right pedal, right yaw. Primarily the purpose of the tail rotor control is to oppose the tendency of the main rotor to make the fuselage rotate - that is, to achieve balanced flight. However, facility to yaw the aircraft (to change the direction in which it is pointing) can be very useful in certain aerobatic manoeuvres and when hovering.</a:t>
            </a:r>
          </a:p>
          <a:p>
            <a:endParaRPr lang="en-GB" dirty="0"/>
          </a:p>
        </p:txBody>
      </p:sp>
      <p:sp>
        <p:nvSpPr>
          <p:cNvPr id="4" name="Slide Number Placeholder 3"/>
          <p:cNvSpPr>
            <a:spLocks noGrp="1"/>
          </p:cNvSpPr>
          <p:nvPr>
            <p:ph type="sldNum" sz="quarter" idx="10"/>
          </p:nvPr>
        </p:nvSpPr>
        <p:spPr/>
        <p:txBody>
          <a:bodyPr/>
          <a:lstStyle/>
          <a:p>
            <a:fld id="{FFBF43D1-984C-49D0-99EC-535B5D8C0F6B}" type="slidenum">
              <a:rPr lang="en-GB" smtClean="0"/>
              <a:pPr/>
              <a:t>21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A700E3-1647-435A-9A69-BC10A6D682C3}" type="slidenum">
              <a:rPr lang="en-GB"/>
              <a:pPr>
                <a:defRPr/>
              </a:pPr>
              <a:t>23</a:t>
            </a:fld>
            <a:endParaRPr lang="en-GB"/>
          </a:p>
        </p:txBody>
      </p:sp>
      <p:sp>
        <p:nvSpPr>
          <p:cNvPr id="56323" name="Rectangle 2"/>
          <p:cNvSpPr>
            <a:spLocks noGrp="1" noRot="1" noChangeAspect="1" noChangeArrowheads="1" noTextEdit="1"/>
          </p:cNvSpPr>
          <p:nvPr>
            <p:ph type="sldImg"/>
          </p:nvPr>
        </p:nvSpPr>
        <p:spPr bwMode="auto">
          <a:xfrm>
            <a:off x="1298575" y="801688"/>
            <a:ext cx="4260850" cy="3195637"/>
          </a:xfrm>
          <a:noFill/>
          <a:ln cap="flat">
            <a:solidFill>
              <a:schemeClr val="tx1"/>
            </a:solidFill>
            <a:miter lim="800000"/>
            <a:headEnd/>
            <a:tailEnd/>
          </a:ln>
        </p:spPr>
      </p:sp>
      <p:sp>
        <p:nvSpPr>
          <p:cNvPr id="56324" name="Rectangle 3"/>
          <p:cNvSpPr>
            <a:spLocks noGrp="1" noChangeArrowheads="1"/>
          </p:cNvSpPr>
          <p:nvPr>
            <p:ph type="body" idx="1"/>
          </p:nvPr>
        </p:nvSpPr>
        <p:spPr bwMode="auto">
          <a:xfrm>
            <a:off x="914400" y="4359275"/>
            <a:ext cx="5029200" cy="3868738"/>
          </a:xfrm>
          <a:noFill/>
        </p:spPr>
        <p:txBody>
          <a:bodyPr wrap="square" lIns="90488" tIns="44450" rIns="90488" bIns="44450" numCol="1" anchor="t" anchorCtr="0" compatLnSpc="1">
            <a:prstTxWarp prst="textNoShape">
              <a:avLst/>
            </a:prstTxWarp>
          </a:bodyPr>
          <a:lstStyle/>
          <a:p>
            <a:r>
              <a:rPr lang="en-GB" dirty="0" smtClean="0"/>
              <a:t>The collective pitch control, (or “lever”) which changes the pitch angle of all the blades of the rotor by the same amount at the same time, controls the vertical movement of the helicopter. It is normally on the pilot’s left, for operation by the left hand. The lever is moved up to increase the pitch angle of the blades and down to decrease the angle. When the pitch angle of the blades is increased, the angle of attack and thus the lift will be increased and the helicopter will rise off the ground. However, with increased angle of attack the drag of the blades becomes greater, hence more power is required to keep them rotating at the correct speed. For this reason the lever is attached to a cam arrangement which slightly opens the engine throttle as the lever is moved up, and slightly closes it when the lever is moved down. It works well for small movements of the lever, but something extra is needed for larger movements and the extra device is the hand throttle.</a:t>
            </a:r>
          </a:p>
          <a:p>
            <a:endParaRPr lang="en-GB" dirty="0" smtClean="0"/>
          </a:p>
          <a:p>
            <a:r>
              <a:rPr lang="en-GB" dirty="0" smtClean="0"/>
              <a:t> The hand throttle is situated on the end of the collective lever; it is a twist-grip control similar to a motor cycle throttle. The pilot holds the collective pitch control by the twist-grip hand throttle and so can operate both at the same time.</a:t>
            </a:r>
          </a:p>
          <a:p>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95288" y="430213"/>
            <a:ext cx="4875212" cy="695325"/>
          </a:xfrm>
        </p:spPr>
        <p:txBody>
          <a:bodyPr/>
          <a:lstStyle>
            <a:lvl1pPr>
              <a:defRPr/>
            </a:lvl1pPr>
          </a:lstStyle>
          <a:p>
            <a:r>
              <a:rPr lang="en-GB"/>
              <a:t>Presentation Title</a:t>
            </a:r>
          </a:p>
        </p:txBody>
      </p:sp>
      <p:sp>
        <p:nvSpPr>
          <p:cNvPr id="104451" name="Rectangle 3"/>
          <p:cNvSpPr>
            <a:spLocks noGrp="1" noChangeArrowheads="1"/>
          </p:cNvSpPr>
          <p:nvPr>
            <p:ph type="subTitle" idx="1"/>
          </p:nvPr>
        </p:nvSpPr>
        <p:spPr>
          <a:xfrm>
            <a:off x="395288" y="1673225"/>
            <a:ext cx="4429125" cy="457200"/>
          </a:xfrm>
        </p:spPr>
        <p:txBody>
          <a:bodyPr/>
          <a:lstStyle>
            <a:lvl1pPr marL="0" indent="0">
              <a:buFontTx/>
              <a:buNone/>
              <a:defRPr/>
            </a:lvl1pPr>
          </a:lstStyle>
          <a:p>
            <a:r>
              <a:rPr lang="en-GB"/>
              <a:t>Presentation sub-heading text</a:t>
            </a:r>
          </a:p>
        </p:txBody>
      </p:sp>
      <p:pic>
        <p:nvPicPr>
          <p:cNvPr id="104452" name="Picture 4" descr="raf_graphic_powerpoint_bottom_horizontal_logo2"/>
          <p:cNvPicPr>
            <a:picLocks noChangeAspect="1" noChangeArrowheads="1"/>
          </p:cNvPicPr>
          <p:nvPr userDrawn="1"/>
        </p:nvPicPr>
        <p:blipFill>
          <a:blip r:embed="rId2" cstate="print"/>
          <a:srcRect/>
          <a:stretch>
            <a:fillRect/>
          </a:stretch>
        </p:blipFill>
        <p:spPr bwMode="auto">
          <a:xfrm>
            <a:off x="0" y="4452938"/>
            <a:ext cx="9144000" cy="2405062"/>
          </a:xfrm>
          <a:prstGeom prst="rect">
            <a:avLst/>
          </a:prstGeom>
          <a:noFill/>
        </p:spPr>
      </p:pic>
      <p:pic>
        <p:nvPicPr>
          <p:cNvPr id="104454" name="Picture 6" descr="raf_air_cadet_logo_v2"/>
          <p:cNvPicPr>
            <a:picLocks noChangeAspect="1" noChangeArrowheads="1"/>
          </p:cNvPicPr>
          <p:nvPr userDrawn="1"/>
        </p:nvPicPr>
        <p:blipFill>
          <a:blip r:embed="rId3" cstate="print"/>
          <a:srcRect/>
          <a:stretch>
            <a:fillRect/>
          </a:stretch>
        </p:blipFill>
        <p:spPr bwMode="auto">
          <a:xfrm>
            <a:off x="5145088" y="6116638"/>
            <a:ext cx="3908425" cy="7191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71900" y="430213"/>
            <a:ext cx="1123950" cy="3452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430213"/>
            <a:ext cx="3224212" cy="345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673225"/>
            <a:ext cx="217328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720975" y="1673225"/>
            <a:ext cx="2174875"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395288" y="430213"/>
            <a:ext cx="2670175" cy="69532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lvl="0"/>
            <a:r>
              <a:rPr lang="en-GB" smtClean="0"/>
              <a:t>Slide title</a:t>
            </a:r>
          </a:p>
        </p:txBody>
      </p:sp>
      <p:sp>
        <p:nvSpPr>
          <p:cNvPr id="103427" name="Rectangle 3"/>
          <p:cNvSpPr>
            <a:spLocks noGrp="1" noChangeArrowheads="1"/>
          </p:cNvSpPr>
          <p:nvPr>
            <p:ph type="body" idx="1"/>
          </p:nvPr>
        </p:nvSpPr>
        <p:spPr bwMode="auto">
          <a:xfrm>
            <a:off x="395288" y="1673225"/>
            <a:ext cx="4500562"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smtClean="0"/>
              <a:t>Slide 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3429" name="Picture 5" descr="raf_air_cadet_logo_v2"/>
          <p:cNvPicPr>
            <a:picLocks noChangeAspect="1" noChangeArrowheads="1"/>
          </p:cNvPicPr>
          <p:nvPr userDrawn="1"/>
        </p:nvPicPr>
        <p:blipFill>
          <a:blip r:embed="rId13" cstate="print"/>
          <a:srcRect/>
          <a:stretch>
            <a:fillRect/>
          </a:stretch>
        </p:blipFill>
        <p:spPr bwMode="auto">
          <a:xfrm>
            <a:off x="5145088" y="6116638"/>
            <a:ext cx="3908425"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fontAlgn="base">
        <a:lnSpc>
          <a:spcPct val="90000"/>
        </a:lnSpc>
        <a:spcBef>
          <a:spcPct val="0"/>
        </a:spcBef>
        <a:spcAft>
          <a:spcPct val="0"/>
        </a:spcAft>
        <a:defRPr sz="4400" b="1">
          <a:solidFill>
            <a:schemeClr val="tx2"/>
          </a:solidFill>
          <a:latin typeface="+mj-lt"/>
          <a:ea typeface="+mj-ea"/>
          <a:cs typeface="+mj-cs"/>
        </a:defRPr>
      </a:lvl1pPr>
      <a:lvl2pPr algn="l" rtl="0" fontAlgn="base">
        <a:lnSpc>
          <a:spcPct val="90000"/>
        </a:lnSpc>
        <a:spcBef>
          <a:spcPct val="0"/>
        </a:spcBef>
        <a:spcAft>
          <a:spcPct val="0"/>
        </a:spcAft>
        <a:defRPr sz="4400" b="1">
          <a:solidFill>
            <a:schemeClr val="tx2"/>
          </a:solidFill>
          <a:latin typeface="Arial" charset="0"/>
          <a:cs typeface="Arial" charset="0"/>
        </a:defRPr>
      </a:lvl2pPr>
      <a:lvl3pPr algn="l" rtl="0" fontAlgn="base">
        <a:lnSpc>
          <a:spcPct val="90000"/>
        </a:lnSpc>
        <a:spcBef>
          <a:spcPct val="0"/>
        </a:spcBef>
        <a:spcAft>
          <a:spcPct val="0"/>
        </a:spcAft>
        <a:defRPr sz="4400" b="1">
          <a:solidFill>
            <a:schemeClr val="tx2"/>
          </a:solidFill>
          <a:latin typeface="Arial" charset="0"/>
          <a:cs typeface="Arial" charset="0"/>
        </a:defRPr>
      </a:lvl3pPr>
      <a:lvl4pPr algn="l" rtl="0" fontAlgn="base">
        <a:lnSpc>
          <a:spcPct val="90000"/>
        </a:lnSpc>
        <a:spcBef>
          <a:spcPct val="0"/>
        </a:spcBef>
        <a:spcAft>
          <a:spcPct val="0"/>
        </a:spcAft>
        <a:defRPr sz="4400" b="1">
          <a:solidFill>
            <a:schemeClr val="tx2"/>
          </a:solidFill>
          <a:latin typeface="Arial" charset="0"/>
          <a:cs typeface="Arial" charset="0"/>
        </a:defRPr>
      </a:lvl4pPr>
      <a:lvl5pPr algn="l" rtl="0" fontAlgn="base">
        <a:lnSpc>
          <a:spcPct val="90000"/>
        </a:lnSpc>
        <a:spcBef>
          <a:spcPct val="0"/>
        </a:spcBef>
        <a:spcAft>
          <a:spcPct val="0"/>
        </a:spcAft>
        <a:defRPr sz="4400" b="1">
          <a:solidFill>
            <a:schemeClr val="tx2"/>
          </a:solidFill>
          <a:latin typeface="Arial" charset="0"/>
          <a:cs typeface="Arial" charset="0"/>
        </a:defRPr>
      </a:lvl5pPr>
      <a:lvl6pPr marL="457200" algn="l" rtl="0" fontAlgn="base">
        <a:lnSpc>
          <a:spcPct val="90000"/>
        </a:lnSpc>
        <a:spcBef>
          <a:spcPct val="0"/>
        </a:spcBef>
        <a:spcAft>
          <a:spcPct val="0"/>
        </a:spcAft>
        <a:defRPr sz="4400" b="1">
          <a:solidFill>
            <a:schemeClr val="tx2"/>
          </a:solidFill>
          <a:latin typeface="Arial" charset="0"/>
          <a:cs typeface="Arial" charset="0"/>
        </a:defRPr>
      </a:lvl6pPr>
      <a:lvl7pPr marL="914400" algn="l" rtl="0" fontAlgn="base">
        <a:lnSpc>
          <a:spcPct val="90000"/>
        </a:lnSpc>
        <a:spcBef>
          <a:spcPct val="0"/>
        </a:spcBef>
        <a:spcAft>
          <a:spcPct val="0"/>
        </a:spcAft>
        <a:defRPr sz="4400" b="1">
          <a:solidFill>
            <a:schemeClr val="tx2"/>
          </a:solidFill>
          <a:latin typeface="Arial" charset="0"/>
          <a:cs typeface="Arial" charset="0"/>
        </a:defRPr>
      </a:lvl7pPr>
      <a:lvl8pPr marL="1371600" algn="l" rtl="0" fontAlgn="base">
        <a:lnSpc>
          <a:spcPct val="90000"/>
        </a:lnSpc>
        <a:spcBef>
          <a:spcPct val="0"/>
        </a:spcBef>
        <a:spcAft>
          <a:spcPct val="0"/>
        </a:spcAft>
        <a:defRPr sz="4400" b="1">
          <a:solidFill>
            <a:schemeClr val="tx2"/>
          </a:solidFill>
          <a:latin typeface="Arial" charset="0"/>
          <a:cs typeface="Arial" charset="0"/>
        </a:defRPr>
      </a:lvl8pPr>
      <a:lvl9pPr marL="1828800" algn="l" rtl="0" fontAlgn="base">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400">
          <a:solidFill>
            <a:schemeClr val="tx1"/>
          </a:solidFill>
          <a:latin typeface="+mn-lt"/>
          <a:cs typeface="+mn-cs"/>
        </a:defRPr>
      </a:lvl4pPr>
      <a:lvl5pPr marL="2057400" indent="-228600" algn="l" rtl="0" fontAlgn="base">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709150" y="404664"/>
            <a:ext cx="3725700" cy="28623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smtClean="0">
                <a:ln>
                  <a:noFill/>
                </a:ln>
                <a:solidFill>
                  <a:schemeClr val="tx2"/>
                </a:solidFill>
                <a:effectLst/>
                <a:uLnTx/>
                <a:uFillTx/>
                <a:latin typeface="Arial" charset="0"/>
                <a:ea typeface="+mj-ea"/>
                <a:cs typeface="+mj-cs"/>
              </a:rPr>
              <a:t>Uncontrolled copy not subject to amendment</a:t>
            </a:r>
            <a:endParaRPr kumimoji="0" lang="en-GB" sz="1400" b="0" i="0" u="none" strike="noStrike" kern="0" cap="none" spc="0" normalizeH="0" baseline="0" noProof="0" dirty="0" smtClean="0">
              <a:ln>
                <a:noFill/>
              </a:ln>
              <a:solidFill>
                <a:schemeClr val="tx2"/>
              </a:solidFill>
              <a:effectLst/>
              <a:uLnTx/>
              <a:uFillTx/>
              <a:latin typeface="Arial" charset="0"/>
              <a:ea typeface="+mj-ea"/>
              <a:cs typeface="+mj-cs"/>
            </a:endParaRPr>
          </a:p>
        </p:txBody>
      </p:sp>
      <p:sp>
        <p:nvSpPr>
          <p:cNvPr id="5" name="Content Placeholder 4"/>
          <p:cNvSpPr txBox="1">
            <a:spLocks/>
          </p:cNvSpPr>
          <p:nvPr/>
        </p:nvSpPr>
        <p:spPr bwMode="auto">
          <a:xfrm>
            <a:off x="467544" y="836712"/>
            <a:ext cx="8229600" cy="46104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noFill/>
                </a:ln>
                <a:solidFill>
                  <a:srgbClr val="FFFF00"/>
                </a:solidFill>
                <a:effectLst/>
                <a:uLnTx/>
                <a:uFillTx/>
                <a:latin typeface="Arial" charset="0"/>
                <a:ea typeface="+mn-ea"/>
                <a:cs typeface="+mn-cs"/>
              </a:rPr>
              <a:t>Principles of Flight</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600" b="1" i="0" u="none" strike="noStrike" kern="0" cap="none" spc="0" normalizeH="0" baseline="0" noProof="0" dirty="0" smtClean="0">
              <a:ln>
                <a:noFill/>
              </a:ln>
              <a:solidFill>
                <a:srgbClr val="FFFF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noFill/>
                </a:ln>
                <a:solidFill>
                  <a:srgbClr val="FFFF00"/>
                </a:solidFill>
                <a:effectLst/>
                <a:uLnTx/>
                <a:uFillTx/>
                <a:latin typeface="Arial" charset="0"/>
                <a:ea typeface="+mn-ea"/>
                <a:cs typeface="+mn-cs"/>
              </a:rPr>
              <a:t>Learning Outcome </a:t>
            </a:r>
            <a:r>
              <a:rPr lang="en-GB" sz="3600" b="1" kern="0" dirty="0">
                <a:solidFill>
                  <a:srgbClr val="FFFF00"/>
                </a:solidFill>
                <a:cs typeface="+mn-cs"/>
              </a:rPr>
              <a:t>4</a:t>
            </a:r>
            <a:endParaRPr kumimoji="0" lang="en-GB" sz="3600" b="1" i="0" u="none" strike="noStrike" kern="0" cap="none" spc="0" normalizeH="0" baseline="0" noProof="0" dirty="0" smtClean="0">
              <a:ln>
                <a:noFill/>
              </a:ln>
              <a:solidFill>
                <a:srgbClr val="FFFF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600" b="1" i="0" u="none" strike="noStrike" kern="0" cap="none" spc="0" normalizeH="0" baseline="0" noProof="0" dirty="0" smtClean="0">
              <a:ln>
                <a:noFill/>
              </a:ln>
              <a:solidFill>
                <a:srgbClr val="FFFF00"/>
              </a:solidFill>
              <a:effectLst/>
              <a:uLnTx/>
              <a:uFillTx/>
              <a:latin typeface="Arial" charset="0"/>
              <a:ea typeface="+mn-ea"/>
              <a:cs typeface="+mn-cs"/>
            </a:endParaRPr>
          </a:p>
          <a:p>
            <a:pPr algn="ctr"/>
            <a:r>
              <a:rPr lang="en-GB" sz="2800" b="1" dirty="0" smtClean="0">
                <a:solidFill>
                  <a:srgbClr val="FFFF00"/>
                </a:solidFill>
              </a:rPr>
              <a:t>Know the principles of flight and control for rotary wing aircraft</a:t>
            </a:r>
          </a:p>
          <a:p>
            <a:pPr algn="ctr"/>
            <a:endParaRPr lang="en-GB" sz="2800" b="1" dirty="0">
              <a:solidFill>
                <a:srgbClr val="FFFF00"/>
              </a:solidFill>
            </a:endParaRPr>
          </a:p>
          <a:p>
            <a:pPr algn="ctr"/>
            <a:r>
              <a:rPr lang="en-GB" sz="2800" b="1" dirty="0" smtClean="0">
                <a:solidFill>
                  <a:srgbClr val="FFFF00"/>
                </a:solidFill>
              </a:rPr>
              <a:t>Identify the features of rotary wing aircraft that enable flight and control</a:t>
            </a:r>
            <a:endParaRPr lang="en-US" sz="2800" b="1" dirty="0">
              <a:solidFill>
                <a:srgbClr val="FFFF00"/>
              </a:solidFill>
            </a:endParaRPr>
          </a:p>
          <a:p>
            <a:pPr algn="ctr"/>
            <a:endParaRPr lang="en-US" sz="3600" b="1" dirty="0">
              <a:solidFill>
                <a:srgbClr val="FFFF00"/>
              </a:solidFill>
            </a:endParaRPr>
          </a:p>
        </p:txBody>
      </p:sp>
      <p:sp>
        <p:nvSpPr>
          <p:cNvPr id="6" name="TextBox 4"/>
          <p:cNvSpPr txBox="1">
            <a:spLocks noChangeArrowheads="1"/>
          </p:cNvSpPr>
          <p:nvPr/>
        </p:nvSpPr>
        <p:spPr bwMode="auto">
          <a:xfrm>
            <a:off x="128588" y="6410325"/>
            <a:ext cx="3754437" cy="307975"/>
          </a:xfrm>
          <a:prstGeom prst="rect">
            <a:avLst/>
          </a:prstGeom>
          <a:noFill/>
          <a:ln w="9525">
            <a:noFill/>
            <a:miter lim="800000"/>
            <a:headEnd/>
            <a:tailEnd/>
          </a:ln>
        </p:spPr>
        <p:txBody>
          <a:bodyPr>
            <a:spAutoFit/>
          </a:bodyPr>
          <a:lstStyle/>
          <a:p>
            <a:r>
              <a:rPr lang="en-GB" sz="1400" dirty="0">
                <a:solidFill>
                  <a:schemeClr val="bg2"/>
                </a:solidFill>
              </a:rPr>
              <a:t>Revision 2.00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30213"/>
            <a:ext cx="9144000" cy="701731"/>
          </a:xfrm>
        </p:spPr>
        <p:txBody>
          <a:bodyPr/>
          <a:lstStyle/>
          <a:p>
            <a:pPr algn="ctr"/>
            <a:r>
              <a:rPr lang="en-GB" dirty="0" smtClean="0">
                <a:solidFill>
                  <a:srgbClr val="FFFF00"/>
                </a:solidFill>
                <a:latin typeface="Arial" charset="0"/>
              </a:rPr>
              <a:t>Lift</a:t>
            </a:r>
          </a:p>
        </p:txBody>
      </p:sp>
      <p:grpSp>
        <p:nvGrpSpPr>
          <p:cNvPr id="2" name="Group 3"/>
          <p:cNvGrpSpPr>
            <a:grpSpLocks/>
          </p:cNvGrpSpPr>
          <p:nvPr/>
        </p:nvGrpSpPr>
        <p:grpSpPr bwMode="auto">
          <a:xfrm>
            <a:off x="3233738" y="2806700"/>
            <a:ext cx="3048000" cy="692150"/>
            <a:chOff x="1961" y="1408"/>
            <a:chExt cx="1920" cy="436"/>
          </a:xfrm>
        </p:grpSpPr>
        <p:sp>
          <p:nvSpPr>
            <p:cNvPr id="18457" name="Oval 4"/>
            <p:cNvSpPr>
              <a:spLocks noChangeArrowheads="1"/>
            </p:cNvSpPr>
            <p:nvPr/>
          </p:nvSpPr>
          <p:spPr bwMode="auto">
            <a:xfrm>
              <a:off x="2114" y="1408"/>
              <a:ext cx="1624" cy="376"/>
            </a:xfrm>
            <a:prstGeom prst="ellipse">
              <a:avLst/>
            </a:prstGeom>
            <a:solidFill>
              <a:srgbClr val="FFFFFF"/>
            </a:solidFill>
            <a:ln w="12700">
              <a:solidFill>
                <a:srgbClr val="FFFFFF"/>
              </a:solidFill>
              <a:round/>
              <a:headEnd/>
              <a:tailEnd/>
            </a:ln>
          </p:spPr>
          <p:txBody>
            <a:bodyPr wrap="none" anchor="ctr"/>
            <a:lstStyle/>
            <a:p>
              <a:endParaRPr lang="en-GB" b="1"/>
            </a:p>
          </p:txBody>
        </p:sp>
        <p:sp>
          <p:nvSpPr>
            <p:cNvPr id="18458" name="Rectangle 5"/>
            <p:cNvSpPr>
              <a:spLocks noChangeArrowheads="1"/>
            </p:cNvSpPr>
            <p:nvPr/>
          </p:nvSpPr>
          <p:spPr bwMode="auto">
            <a:xfrm>
              <a:off x="1961" y="1604"/>
              <a:ext cx="1920" cy="240"/>
            </a:xfrm>
            <a:prstGeom prst="rect">
              <a:avLst/>
            </a:prstGeom>
            <a:solidFill>
              <a:schemeClr val="bg1"/>
            </a:solidFill>
            <a:ln w="12700">
              <a:noFill/>
              <a:miter lim="800000"/>
              <a:headEnd/>
              <a:tailEnd/>
            </a:ln>
          </p:spPr>
          <p:txBody>
            <a:bodyPr wrap="none" anchor="ctr"/>
            <a:lstStyle/>
            <a:p>
              <a:endParaRPr lang="en-GB" b="1"/>
            </a:p>
          </p:txBody>
        </p:sp>
        <p:sp>
          <p:nvSpPr>
            <p:cNvPr id="18459" name="Freeform 6"/>
            <p:cNvSpPr>
              <a:spLocks/>
            </p:cNvSpPr>
            <p:nvPr/>
          </p:nvSpPr>
          <p:spPr bwMode="auto">
            <a:xfrm>
              <a:off x="2129" y="1581"/>
              <a:ext cx="1633" cy="1"/>
            </a:xfrm>
            <a:custGeom>
              <a:avLst/>
              <a:gdLst>
                <a:gd name="T0" fmla="*/ 0 w 1633"/>
                <a:gd name="T1" fmla="*/ 0 h 1"/>
                <a:gd name="T2" fmla="*/ 1632 w 1633"/>
                <a:gd name="T3" fmla="*/ 0 h 1"/>
                <a:gd name="T4" fmla="*/ 0 60000 65536"/>
                <a:gd name="T5" fmla="*/ 0 60000 65536"/>
                <a:gd name="T6" fmla="*/ 0 w 1633"/>
                <a:gd name="T7" fmla="*/ 0 h 1"/>
                <a:gd name="T8" fmla="*/ 1633 w 1633"/>
                <a:gd name="T9" fmla="*/ 1 h 1"/>
              </a:gdLst>
              <a:ahLst/>
              <a:cxnLst>
                <a:cxn ang="T4">
                  <a:pos x="T0" y="T1"/>
                </a:cxn>
                <a:cxn ang="T5">
                  <a:pos x="T2" y="T3"/>
                </a:cxn>
              </a:cxnLst>
              <a:rect l="T6" t="T7" r="T8" b="T9"/>
              <a:pathLst>
                <a:path w="1633" h="1">
                  <a:moveTo>
                    <a:pt x="0" y="0"/>
                  </a:moveTo>
                  <a:lnTo>
                    <a:pt x="1632" y="0"/>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p>
          </p:txBody>
        </p:sp>
      </p:grpSp>
      <p:grpSp>
        <p:nvGrpSpPr>
          <p:cNvPr id="3" name="Group 7"/>
          <p:cNvGrpSpPr>
            <a:grpSpLocks/>
          </p:cNvGrpSpPr>
          <p:nvPr/>
        </p:nvGrpSpPr>
        <p:grpSpPr bwMode="auto">
          <a:xfrm>
            <a:off x="3203575" y="1700213"/>
            <a:ext cx="3048000" cy="692150"/>
            <a:chOff x="1961" y="708"/>
            <a:chExt cx="1920" cy="436"/>
          </a:xfrm>
        </p:grpSpPr>
        <p:sp>
          <p:nvSpPr>
            <p:cNvPr id="18454" name="Oval 8"/>
            <p:cNvSpPr>
              <a:spLocks noChangeArrowheads="1"/>
            </p:cNvSpPr>
            <p:nvPr/>
          </p:nvSpPr>
          <p:spPr bwMode="auto">
            <a:xfrm>
              <a:off x="2114" y="768"/>
              <a:ext cx="1624" cy="376"/>
            </a:xfrm>
            <a:prstGeom prst="ellipse">
              <a:avLst/>
            </a:prstGeom>
            <a:solidFill>
              <a:srgbClr val="FFFFFF"/>
            </a:solidFill>
            <a:ln w="12700">
              <a:solidFill>
                <a:srgbClr val="FFFFFF"/>
              </a:solidFill>
              <a:round/>
              <a:headEnd/>
              <a:tailEnd/>
            </a:ln>
          </p:spPr>
          <p:txBody>
            <a:bodyPr wrap="none" anchor="ctr"/>
            <a:lstStyle/>
            <a:p>
              <a:endParaRPr lang="en-GB" b="1"/>
            </a:p>
          </p:txBody>
        </p:sp>
        <p:sp>
          <p:nvSpPr>
            <p:cNvPr id="18455" name="Rectangle 9"/>
            <p:cNvSpPr>
              <a:spLocks noChangeArrowheads="1"/>
            </p:cNvSpPr>
            <p:nvPr/>
          </p:nvSpPr>
          <p:spPr bwMode="auto">
            <a:xfrm>
              <a:off x="1961" y="708"/>
              <a:ext cx="1920" cy="240"/>
            </a:xfrm>
            <a:prstGeom prst="rect">
              <a:avLst/>
            </a:prstGeom>
            <a:solidFill>
              <a:schemeClr val="bg1"/>
            </a:solidFill>
            <a:ln w="12700">
              <a:noFill/>
              <a:miter lim="800000"/>
              <a:headEnd/>
              <a:tailEnd/>
            </a:ln>
          </p:spPr>
          <p:txBody>
            <a:bodyPr wrap="none" anchor="ctr"/>
            <a:lstStyle/>
            <a:p>
              <a:endParaRPr lang="en-GB" b="1"/>
            </a:p>
          </p:txBody>
        </p:sp>
        <p:sp>
          <p:nvSpPr>
            <p:cNvPr id="18456" name="Freeform 10"/>
            <p:cNvSpPr>
              <a:spLocks/>
            </p:cNvSpPr>
            <p:nvPr/>
          </p:nvSpPr>
          <p:spPr bwMode="auto">
            <a:xfrm>
              <a:off x="2129" y="971"/>
              <a:ext cx="1633" cy="1"/>
            </a:xfrm>
            <a:custGeom>
              <a:avLst/>
              <a:gdLst>
                <a:gd name="T0" fmla="*/ 0 w 1633"/>
                <a:gd name="T1" fmla="*/ 0 h 1"/>
                <a:gd name="T2" fmla="*/ 1632 w 1633"/>
                <a:gd name="T3" fmla="*/ 0 h 1"/>
                <a:gd name="T4" fmla="*/ 0 60000 65536"/>
                <a:gd name="T5" fmla="*/ 0 60000 65536"/>
                <a:gd name="T6" fmla="*/ 0 w 1633"/>
                <a:gd name="T7" fmla="*/ 0 h 1"/>
                <a:gd name="T8" fmla="*/ 1633 w 1633"/>
                <a:gd name="T9" fmla="*/ 1 h 1"/>
              </a:gdLst>
              <a:ahLst/>
              <a:cxnLst>
                <a:cxn ang="T4">
                  <a:pos x="T0" y="T1"/>
                </a:cxn>
                <a:cxn ang="T5">
                  <a:pos x="T2" y="T3"/>
                </a:cxn>
              </a:cxnLst>
              <a:rect l="T6" t="T7" r="T8" b="T9"/>
              <a:pathLst>
                <a:path w="1633" h="1">
                  <a:moveTo>
                    <a:pt x="0" y="0"/>
                  </a:moveTo>
                  <a:lnTo>
                    <a:pt x="1632" y="0"/>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p>
          </p:txBody>
        </p:sp>
      </p:grpSp>
      <p:sp>
        <p:nvSpPr>
          <p:cNvPr id="373771" name="Rectangle 11"/>
          <p:cNvSpPr>
            <a:spLocks noChangeArrowheads="1"/>
          </p:cNvSpPr>
          <p:nvPr/>
        </p:nvSpPr>
        <p:spPr bwMode="auto">
          <a:xfrm>
            <a:off x="3252788" y="3114675"/>
            <a:ext cx="3048000" cy="381000"/>
          </a:xfrm>
          <a:prstGeom prst="rect">
            <a:avLst/>
          </a:prstGeom>
          <a:solidFill>
            <a:schemeClr val="bg1"/>
          </a:solidFill>
          <a:ln w="12700">
            <a:noFill/>
            <a:miter lim="800000"/>
            <a:headEnd/>
            <a:tailEnd/>
          </a:ln>
        </p:spPr>
        <p:txBody>
          <a:bodyPr wrap="none" anchor="ctr"/>
          <a:lstStyle/>
          <a:p>
            <a:endParaRPr lang="en-GB" b="1"/>
          </a:p>
        </p:txBody>
      </p:sp>
      <p:grpSp>
        <p:nvGrpSpPr>
          <p:cNvPr id="4" name="Group 12"/>
          <p:cNvGrpSpPr>
            <a:grpSpLocks/>
          </p:cNvGrpSpPr>
          <p:nvPr/>
        </p:nvGrpSpPr>
        <p:grpSpPr bwMode="auto">
          <a:xfrm>
            <a:off x="1908175" y="2132013"/>
            <a:ext cx="5634038" cy="993775"/>
            <a:chOff x="1202" y="1343"/>
            <a:chExt cx="3549" cy="626"/>
          </a:xfrm>
        </p:grpSpPr>
        <p:sp>
          <p:nvSpPr>
            <p:cNvPr id="18447" name="Freeform 13"/>
            <p:cNvSpPr>
              <a:spLocks/>
            </p:cNvSpPr>
            <p:nvPr/>
          </p:nvSpPr>
          <p:spPr bwMode="auto">
            <a:xfrm>
              <a:off x="1202" y="1660"/>
              <a:ext cx="3549" cy="1"/>
            </a:xfrm>
            <a:custGeom>
              <a:avLst/>
              <a:gdLst>
                <a:gd name="T0" fmla="*/ 0 w 3549"/>
                <a:gd name="T1" fmla="*/ 0 h 1"/>
                <a:gd name="T2" fmla="*/ 3548 w 3549"/>
                <a:gd name="T3" fmla="*/ 0 h 1"/>
                <a:gd name="T4" fmla="*/ 0 60000 65536"/>
                <a:gd name="T5" fmla="*/ 0 60000 65536"/>
                <a:gd name="T6" fmla="*/ 0 w 3549"/>
                <a:gd name="T7" fmla="*/ 0 h 1"/>
                <a:gd name="T8" fmla="*/ 3549 w 3549"/>
                <a:gd name="T9" fmla="*/ 1 h 1"/>
              </a:gdLst>
              <a:ahLst/>
              <a:cxnLst>
                <a:cxn ang="T4">
                  <a:pos x="T0" y="T1"/>
                </a:cxn>
                <a:cxn ang="T5">
                  <a:pos x="T2" y="T3"/>
                </a:cxn>
              </a:cxnLst>
              <a:rect l="T6" t="T7" r="T8" b="T9"/>
              <a:pathLst>
                <a:path w="3549" h="1">
                  <a:moveTo>
                    <a:pt x="0" y="0"/>
                  </a:moveTo>
                  <a:lnTo>
                    <a:pt x="3548" y="0"/>
                  </a:lnTo>
                </a:path>
              </a:pathLst>
            </a:custGeom>
            <a:noFill/>
            <a:ln w="12700" cap="rnd" cmpd="sng">
              <a:solidFill>
                <a:srgbClr val="FFFFFF"/>
              </a:solidFill>
              <a:prstDash val="solid"/>
              <a:round/>
              <a:headEnd type="none" w="med" len="med"/>
              <a:tailEnd type="triangle" w="med" len="med"/>
            </a:ln>
          </p:spPr>
          <p:txBody>
            <a:bodyPr/>
            <a:lstStyle/>
            <a:p>
              <a:endParaRPr lang="en-GB" b="1"/>
            </a:p>
          </p:txBody>
        </p:sp>
        <p:grpSp>
          <p:nvGrpSpPr>
            <p:cNvPr id="5" name="Group 14"/>
            <p:cNvGrpSpPr>
              <a:grpSpLocks/>
            </p:cNvGrpSpPr>
            <p:nvPr/>
          </p:nvGrpSpPr>
          <p:grpSpPr bwMode="auto">
            <a:xfrm>
              <a:off x="1231" y="1343"/>
              <a:ext cx="3513" cy="256"/>
              <a:chOff x="1155" y="983"/>
              <a:chExt cx="3513" cy="256"/>
            </a:xfrm>
          </p:grpSpPr>
          <p:sp>
            <p:nvSpPr>
              <p:cNvPr id="18452" name="Freeform 15"/>
              <p:cNvSpPr>
                <a:spLocks/>
              </p:cNvSpPr>
              <p:nvPr/>
            </p:nvSpPr>
            <p:spPr bwMode="auto">
              <a:xfrm>
                <a:off x="1155" y="983"/>
                <a:ext cx="1752" cy="256"/>
              </a:xfrm>
              <a:custGeom>
                <a:avLst/>
                <a:gdLst>
                  <a:gd name="T0" fmla="*/ 0 w 1752"/>
                  <a:gd name="T1" fmla="*/ 0 h 256"/>
                  <a:gd name="T2" fmla="*/ 196 w 1752"/>
                  <a:gd name="T3" fmla="*/ 0 h 256"/>
                  <a:gd name="T4" fmla="*/ 293 w 1752"/>
                  <a:gd name="T5" fmla="*/ 14 h 256"/>
                  <a:gd name="T6" fmla="*/ 408 w 1752"/>
                  <a:gd name="T7" fmla="*/ 34 h 256"/>
                  <a:gd name="T8" fmla="*/ 523 w 1752"/>
                  <a:gd name="T9" fmla="*/ 73 h 256"/>
                  <a:gd name="T10" fmla="*/ 662 w 1752"/>
                  <a:gd name="T11" fmla="*/ 116 h 256"/>
                  <a:gd name="T12" fmla="*/ 782 w 1752"/>
                  <a:gd name="T13" fmla="*/ 153 h 256"/>
                  <a:gd name="T14" fmla="*/ 888 w 1752"/>
                  <a:gd name="T15" fmla="*/ 183 h 256"/>
                  <a:gd name="T16" fmla="*/ 998 w 1752"/>
                  <a:gd name="T17" fmla="*/ 202 h 256"/>
                  <a:gd name="T18" fmla="*/ 1109 w 1752"/>
                  <a:gd name="T19" fmla="*/ 220 h 256"/>
                  <a:gd name="T20" fmla="*/ 1262 w 1752"/>
                  <a:gd name="T21" fmla="*/ 236 h 256"/>
                  <a:gd name="T22" fmla="*/ 1449 w 1752"/>
                  <a:gd name="T23" fmla="*/ 249 h 256"/>
                  <a:gd name="T24" fmla="*/ 1598 w 1752"/>
                  <a:gd name="T25" fmla="*/ 255 h 256"/>
                  <a:gd name="T26" fmla="*/ 1751 w 1752"/>
                  <a:gd name="T27" fmla="*/ 254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2"/>
                  <a:gd name="T43" fmla="*/ 0 h 256"/>
                  <a:gd name="T44" fmla="*/ 1752 w 1752"/>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2" h="256">
                    <a:moveTo>
                      <a:pt x="0" y="0"/>
                    </a:moveTo>
                    <a:lnTo>
                      <a:pt x="196" y="0"/>
                    </a:lnTo>
                    <a:lnTo>
                      <a:pt x="293" y="14"/>
                    </a:lnTo>
                    <a:lnTo>
                      <a:pt x="408" y="34"/>
                    </a:lnTo>
                    <a:lnTo>
                      <a:pt x="523" y="73"/>
                    </a:lnTo>
                    <a:lnTo>
                      <a:pt x="662" y="116"/>
                    </a:lnTo>
                    <a:lnTo>
                      <a:pt x="782" y="153"/>
                    </a:lnTo>
                    <a:lnTo>
                      <a:pt x="888" y="183"/>
                    </a:lnTo>
                    <a:lnTo>
                      <a:pt x="998" y="202"/>
                    </a:lnTo>
                    <a:lnTo>
                      <a:pt x="1109" y="220"/>
                    </a:lnTo>
                    <a:lnTo>
                      <a:pt x="1262" y="236"/>
                    </a:lnTo>
                    <a:lnTo>
                      <a:pt x="1449" y="249"/>
                    </a:lnTo>
                    <a:lnTo>
                      <a:pt x="1598" y="255"/>
                    </a:lnTo>
                    <a:lnTo>
                      <a:pt x="1751" y="254"/>
                    </a:lnTo>
                  </a:path>
                </a:pathLst>
              </a:custGeom>
              <a:noFill/>
              <a:ln w="12700" cap="rnd" cmpd="sng">
                <a:solidFill>
                  <a:srgbClr val="FFFFFF"/>
                </a:solidFill>
                <a:prstDash val="solid"/>
                <a:round/>
                <a:headEnd type="none" w="med" len="med"/>
                <a:tailEnd type="none" w="med" len="med"/>
              </a:ln>
            </p:spPr>
            <p:txBody>
              <a:bodyPr/>
              <a:lstStyle/>
              <a:p>
                <a:endParaRPr lang="en-GB" b="1"/>
              </a:p>
            </p:txBody>
          </p:sp>
          <p:sp>
            <p:nvSpPr>
              <p:cNvPr id="18453" name="Freeform 16"/>
              <p:cNvSpPr>
                <a:spLocks/>
              </p:cNvSpPr>
              <p:nvPr/>
            </p:nvSpPr>
            <p:spPr bwMode="auto">
              <a:xfrm>
                <a:off x="2916" y="983"/>
                <a:ext cx="1752" cy="256"/>
              </a:xfrm>
              <a:custGeom>
                <a:avLst/>
                <a:gdLst>
                  <a:gd name="T0" fmla="*/ 1751 w 1752"/>
                  <a:gd name="T1" fmla="*/ 0 h 256"/>
                  <a:gd name="T2" fmla="*/ 1555 w 1752"/>
                  <a:gd name="T3" fmla="*/ 0 h 256"/>
                  <a:gd name="T4" fmla="*/ 1458 w 1752"/>
                  <a:gd name="T5" fmla="*/ 14 h 256"/>
                  <a:gd name="T6" fmla="*/ 1343 w 1752"/>
                  <a:gd name="T7" fmla="*/ 34 h 256"/>
                  <a:gd name="T8" fmla="*/ 1228 w 1752"/>
                  <a:gd name="T9" fmla="*/ 73 h 256"/>
                  <a:gd name="T10" fmla="*/ 1089 w 1752"/>
                  <a:gd name="T11" fmla="*/ 116 h 256"/>
                  <a:gd name="T12" fmla="*/ 969 w 1752"/>
                  <a:gd name="T13" fmla="*/ 153 h 256"/>
                  <a:gd name="T14" fmla="*/ 863 w 1752"/>
                  <a:gd name="T15" fmla="*/ 183 h 256"/>
                  <a:gd name="T16" fmla="*/ 753 w 1752"/>
                  <a:gd name="T17" fmla="*/ 202 h 256"/>
                  <a:gd name="T18" fmla="*/ 642 w 1752"/>
                  <a:gd name="T19" fmla="*/ 220 h 256"/>
                  <a:gd name="T20" fmla="*/ 489 w 1752"/>
                  <a:gd name="T21" fmla="*/ 236 h 256"/>
                  <a:gd name="T22" fmla="*/ 302 w 1752"/>
                  <a:gd name="T23" fmla="*/ 249 h 256"/>
                  <a:gd name="T24" fmla="*/ 153 w 1752"/>
                  <a:gd name="T25" fmla="*/ 255 h 256"/>
                  <a:gd name="T26" fmla="*/ 0 w 1752"/>
                  <a:gd name="T27" fmla="*/ 254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2"/>
                  <a:gd name="T43" fmla="*/ 0 h 256"/>
                  <a:gd name="T44" fmla="*/ 1752 w 1752"/>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2" h="256">
                    <a:moveTo>
                      <a:pt x="1751" y="0"/>
                    </a:moveTo>
                    <a:lnTo>
                      <a:pt x="1555" y="0"/>
                    </a:lnTo>
                    <a:lnTo>
                      <a:pt x="1458" y="14"/>
                    </a:lnTo>
                    <a:lnTo>
                      <a:pt x="1343" y="34"/>
                    </a:lnTo>
                    <a:lnTo>
                      <a:pt x="1228" y="73"/>
                    </a:lnTo>
                    <a:lnTo>
                      <a:pt x="1089" y="116"/>
                    </a:lnTo>
                    <a:lnTo>
                      <a:pt x="969" y="153"/>
                    </a:lnTo>
                    <a:lnTo>
                      <a:pt x="863" y="183"/>
                    </a:lnTo>
                    <a:lnTo>
                      <a:pt x="753" y="202"/>
                    </a:lnTo>
                    <a:lnTo>
                      <a:pt x="642" y="220"/>
                    </a:lnTo>
                    <a:lnTo>
                      <a:pt x="489" y="236"/>
                    </a:lnTo>
                    <a:lnTo>
                      <a:pt x="302" y="249"/>
                    </a:lnTo>
                    <a:lnTo>
                      <a:pt x="153" y="255"/>
                    </a:lnTo>
                    <a:lnTo>
                      <a:pt x="0" y="254"/>
                    </a:lnTo>
                  </a:path>
                </a:pathLst>
              </a:custGeom>
              <a:noFill/>
              <a:ln w="12700" cap="rnd" cmpd="sng">
                <a:solidFill>
                  <a:srgbClr val="FFFFFF"/>
                </a:solidFill>
                <a:prstDash val="solid"/>
                <a:round/>
                <a:headEnd type="triangle" w="med" len="med"/>
                <a:tailEnd type="none" w="med" len="med"/>
              </a:ln>
            </p:spPr>
            <p:txBody>
              <a:bodyPr/>
              <a:lstStyle/>
              <a:p>
                <a:endParaRPr lang="en-GB" b="1"/>
              </a:p>
            </p:txBody>
          </p:sp>
        </p:grpSp>
        <p:grpSp>
          <p:nvGrpSpPr>
            <p:cNvPr id="6" name="Group 17"/>
            <p:cNvGrpSpPr>
              <a:grpSpLocks/>
            </p:cNvGrpSpPr>
            <p:nvPr/>
          </p:nvGrpSpPr>
          <p:grpSpPr bwMode="auto">
            <a:xfrm>
              <a:off x="1233" y="1713"/>
              <a:ext cx="3513" cy="256"/>
              <a:chOff x="1157" y="1353"/>
              <a:chExt cx="3513" cy="256"/>
            </a:xfrm>
          </p:grpSpPr>
          <p:sp>
            <p:nvSpPr>
              <p:cNvPr id="18450" name="Freeform 18"/>
              <p:cNvSpPr>
                <a:spLocks/>
              </p:cNvSpPr>
              <p:nvPr/>
            </p:nvSpPr>
            <p:spPr bwMode="auto">
              <a:xfrm>
                <a:off x="1157" y="1353"/>
                <a:ext cx="1752" cy="256"/>
              </a:xfrm>
              <a:custGeom>
                <a:avLst/>
                <a:gdLst>
                  <a:gd name="T0" fmla="*/ 0 w 1752"/>
                  <a:gd name="T1" fmla="*/ 255 h 256"/>
                  <a:gd name="T2" fmla="*/ 196 w 1752"/>
                  <a:gd name="T3" fmla="*/ 255 h 256"/>
                  <a:gd name="T4" fmla="*/ 293 w 1752"/>
                  <a:gd name="T5" fmla="*/ 241 h 256"/>
                  <a:gd name="T6" fmla="*/ 408 w 1752"/>
                  <a:gd name="T7" fmla="*/ 221 h 256"/>
                  <a:gd name="T8" fmla="*/ 523 w 1752"/>
                  <a:gd name="T9" fmla="*/ 182 h 256"/>
                  <a:gd name="T10" fmla="*/ 662 w 1752"/>
                  <a:gd name="T11" fmla="*/ 139 h 256"/>
                  <a:gd name="T12" fmla="*/ 782 w 1752"/>
                  <a:gd name="T13" fmla="*/ 102 h 256"/>
                  <a:gd name="T14" fmla="*/ 888 w 1752"/>
                  <a:gd name="T15" fmla="*/ 72 h 256"/>
                  <a:gd name="T16" fmla="*/ 998 w 1752"/>
                  <a:gd name="T17" fmla="*/ 53 h 256"/>
                  <a:gd name="T18" fmla="*/ 1109 w 1752"/>
                  <a:gd name="T19" fmla="*/ 35 h 256"/>
                  <a:gd name="T20" fmla="*/ 1262 w 1752"/>
                  <a:gd name="T21" fmla="*/ 19 h 256"/>
                  <a:gd name="T22" fmla="*/ 1449 w 1752"/>
                  <a:gd name="T23" fmla="*/ 6 h 256"/>
                  <a:gd name="T24" fmla="*/ 1598 w 1752"/>
                  <a:gd name="T25" fmla="*/ 0 h 256"/>
                  <a:gd name="T26" fmla="*/ 1751 w 1752"/>
                  <a:gd name="T27" fmla="*/ 1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2"/>
                  <a:gd name="T43" fmla="*/ 0 h 256"/>
                  <a:gd name="T44" fmla="*/ 1752 w 1752"/>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2" h="256">
                    <a:moveTo>
                      <a:pt x="0" y="255"/>
                    </a:moveTo>
                    <a:lnTo>
                      <a:pt x="196" y="255"/>
                    </a:lnTo>
                    <a:lnTo>
                      <a:pt x="293" y="241"/>
                    </a:lnTo>
                    <a:lnTo>
                      <a:pt x="408" y="221"/>
                    </a:lnTo>
                    <a:lnTo>
                      <a:pt x="523" y="182"/>
                    </a:lnTo>
                    <a:lnTo>
                      <a:pt x="662" y="139"/>
                    </a:lnTo>
                    <a:lnTo>
                      <a:pt x="782" y="102"/>
                    </a:lnTo>
                    <a:lnTo>
                      <a:pt x="888" y="72"/>
                    </a:lnTo>
                    <a:lnTo>
                      <a:pt x="998" y="53"/>
                    </a:lnTo>
                    <a:lnTo>
                      <a:pt x="1109" y="35"/>
                    </a:lnTo>
                    <a:lnTo>
                      <a:pt x="1262" y="19"/>
                    </a:lnTo>
                    <a:lnTo>
                      <a:pt x="1449" y="6"/>
                    </a:lnTo>
                    <a:lnTo>
                      <a:pt x="1598" y="0"/>
                    </a:lnTo>
                    <a:lnTo>
                      <a:pt x="1751" y="1"/>
                    </a:lnTo>
                  </a:path>
                </a:pathLst>
              </a:custGeom>
              <a:noFill/>
              <a:ln w="12700" cap="rnd" cmpd="sng">
                <a:solidFill>
                  <a:srgbClr val="FFFFFF"/>
                </a:solidFill>
                <a:prstDash val="solid"/>
                <a:round/>
                <a:headEnd type="none" w="med" len="med"/>
                <a:tailEnd type="none" w="med" len="med"/>
              </a:ln>
            </p:spPr>
            <p:txBody>
              <a:bodyPr/>
              <a:lstStyle/>
              <a:p>
                <a:endParaRPr lang="en-GB" b="1"/>
              </a:p>
            </p:txBody>
          </p:sp>
          <p:sp>
            <p:nvSpPr>
              <p:cNvPr id="18451" name="Freeform 19"/>
              <p:cNvSpPr>
                <a:spLocks/>
              </p:cNvSpPr>
              <p:nvPr/>
            </p:nvSpPr>
            <p:spPr bwMode="auto">
              <a:xfrm>
                <a:off x="2918" y="1353"/>
                <a:ext cx="1752" cy="256"/>
              </a:xfrm>
              <a:custGeom>
                <a:avLst/>
                <a:gdLst>
                  <a:gd name="T0" fmla="*/ 1751 w 1752"/>
                  <a:gd name="T1" fmla="*/ 255 h 256"/>
                  <a:gd name="T2" fmla="*/ 1555 w 1752"/>
                  <a:gd name="T3" fmla="*/ 255 h 256"/>
                  <a:gd name="T4" fmla="*/ 1458 w 1752"/>
                  <a:gd name="T5" fmla="*/ 241 h 256"/>
                  <a:gd name="T6" fmla="*/ 1343 w 1752"/>
                  <a:gd name="T7" fmla="*/ 221 h 256"/>
                  <a:gd name="T8" fmla="*/ 1228 w 1752"/>
                  <a:gd name="T9" fmla="*/ 182 h 256"/>
                  <a:gd name="T10" fmla="*/ 1089 w 1752"/>
                  <a:gd name="T11" fmla="*/ 139 h 256"/>
                  <a:gd name="T12" fmla="*/ 969 w 1752"/>
                  <a:gd name="T13" fmla="*/ 102 h 256"/>
                  <a:gd name="T14" fmla="*/ 863 w 1752"/>
                  <a:gd name="T15" fmla="*/ 72 h 256"/>
                  <a:gd name="T16" fmla="*/ 753 w 1752"/>
                  <a:gd name="T17" fmla="*/ 53 h 256"/>
                  <a:gd name="T18" fmla="*/ 642 w 1752"/>
                  <a:gd name="T19" fmla="*/ 35 h 256"/>
                  <a:gd name="T20" fmla="*/ 489 w 1752"/>
                  <a:gd name="T21" fmla="*/ 19 h 256"/>
                  <a:gd name="T22" fmla="*/ 302 w 1752"/>
                  <a:gd name="T23" fmla="*/ 6 h 256"/>
                  <a:gd name="T24" fmla="*/ 153 w 1752"/>
                  <a:gd name="T25" fmla="*/ 0 h 256"/>
                  <a:gd name="T26" fmla="*/ 0 w 1752"/>
                  <a:gd name="T27" fmla="*/ 1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2"/>
                  <a:gd name="T43" fmla="*/ 0 h 256"/>
                  <a:gd name="T44" fmla="*/ 1752 w 1752"/>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2" h="256">
                    <a:moveTo>
                      <a:pt x="1751" y="255"/>
                    </a:moveTo>
                    <a:lnTo>
                      <a:pt x="1555" y="255"/>
                    </a:lnTo>
                    <a:lnTo>
                      <a:pt x="1458" y="241"/>
                    </a:lnTo>
                    <a:lnTo>
                      <a:pt x="1343" y="221"/>
                    </a:lnTo>
                    <a:lnTo>
                      <a:pt x="1228" y="182"/>
                    </a:lnTo>
                    <a:lnTo>
                      <a:pt x="1089" y="139"/>
                    </a:lnTo>
                    <a:lnTo>
                      <a:pt x="969" y="102"/>
                    </a:lnTo>
                    <a:lnTo>
                      <a:pt x="863" y="72"/>
                    </a:lnTo>
                    <a:lnTo>
                      <a:pt x="753" y="53"/>
                    </a:lnTo>
                    <a:lnTo>
                      <a:pt x="642" y="35"/>
                    </a:lnTo>
                    <a:lnTo>
                      <a:pt x="489" y="19"/>
                    </a:lnTo>
                    <a:lnTo>
                      <a:pt x="302" y="6"/>
                    </a:lnTo>
                    <a:lnTo>
                      <a:pt x="153" y="0"/>
                    </a:lnTo>
                    <a:lnTo>
                      <a:pt x="0" y="1"/>
                    </a:lnTo>
                  </a:path>
                </a:pathLst>
              </a:custGeom>
              <a:noFill/>
              <a:ln w="12700" cap="rnd" cmpd="sng">
                <a:solidFill>
                  <a:srgbClr val="FFFFFF"/>
                </a:solidFill>
                <a:prstDash val="solid"/>
                <a:round/>
                <a:headEnd type="triangle" w="med" len="med"/>
                <a:tailEnd type="none" w="med" len="med"/>
              </a:ln>
            </p:spPr>
            <p:txBody>
              <a:bodyPr/>
              <a:lstStyle/>
              <a:p>
                <a:endParaRPr lang="en-GB" b="1"/>
              </a:p>
            </p:txBody>
          </p:sp>
        </p:grpSp>
      </p:grpSp>
      <p:sp>
        <p:nvSpPr>
          <p:cNvPr id="373780" name="Text Box 20"/>
          <p:cNvSpPr txBox="1">
            <a:spLocks noChangeArrowheads="1"/>
          </p:cNvSpPr>
          <p:nvPr/>
        </p:nvSpPr>
        <p:spPr bwMode="auto">
          <a:xfrm>
            <a:off x="1331913" y="2420938"/>
            <a:ext cx="720725" cy="523220"/>
          </a:xfrm>
          <a:prstGeom prst="rect">
            <a:avLst/>
          </a:prstGeom>
          <a:noFill/>
          <a:ln w="9525">
            <a:noFill/>
            <a:miter lim="800000"/>
            <a:headEnd/>
            <a:tailEnd/>
          </a:ln>
        </p:spPr>
        <p:txBody>
          <a:bodyPr>
            <a:spAutoFit/>
          </a:bodyPr>
          <a:lstStyle/>
          <a:p>
            <a:pPr>
              <a:spcBef>
                <a:spcPct val="50000"/>
              </a:spcBef>
            </a:pPr>
            <a:r>
              <a:rPr lang="en-GB" sz="2800" b="1" dirty="0">
                <a:solidFill>
                  <a:srgbClr val="FFFF00"/>
                </a:solidFill>
              </a:rPr>
              <a:t>A</a:t>
            </a:r>
          </a:p>
        </p:txBody>
      </p:sp>
      <p:sp>
        <p:nvSpPr>
          <p:cNvPr id="373781" name="Text Box 21"/>
          <p:cNvSpPr txBox="1">
            <a:spLocks noChangeArrowheads="1"/>
          </p:cNvSpPr>
          <p:nvPr/>
        </p:nvSpPr>
        <p:spPr bwMode="auto">
          <a:xfrm>
            <a:off x="4572000" y="2708920"/>
            <a:ext cx="649287" cy="523220"/>
          </a:xfrm>
          <a:prstGeom prst="rect">
            <a:avLst/>
          </a:prstGeom>
          <a:noFill/>
          <a:ln w="9525">
            <a:noFill/>
            <a:miter lim="800000"/>
            <a:headEnd/>
            <a:tailEnd/>
          </a:ln>
        </p:spPr>
        <p:txBody>
          <a:bodyPr>
            <a:spAutoFit/>
          </a:bodyPr>
          <a:lstStyle/>
          <a:p>
            <a:pPr>
              <a:spcBef>
                <a:spcPct val="50000"/>
              </a:spcBef>
            </a:pPr>
            <a:r>
              <a:rPr lang="en-GB" sz="2800" b="1" dirty="0">
                <a:solidFill>
                  <a:srgbClr val="C00000"/>
                </a:solidFill>
              </a:rPr>
              <a:t>B</a:t>
            </a:r>
          </a:p>
        </p:txBody>
      </p:sp>
      <p:sp>
        <p:nvSpPr>
          <p:cNvPr id="373782" name="Text Box 22"/>
          <p:cNvSpPr txBox="1">
            <a:spLocks noChangeArrowheads="1"/>
          </p:cNvSpPr>
          <p:nvPr/>
        </p:nvSpPr>
        <p:spPr bwMode="auto">
          <a:xfrm>
            <a:off x="7596188" y="2395538"/>
            <a:ext cx="647700" cy="523220"/>
          </a:xfrm>
          <a:prstGeom prst="rect">
            <a:avLst/>
          </a:prstGeom>
          <a:noFill/>
          <a:ln w="9525">
            <a:noFill/>
            <a:miter lim="800000"/>
            <a:headEnd/>
            <a:tailEnd/>
          </a:ln>
        </p:spPr>
        <p:txBody>
          <a:bodyPr>
            <a:spAutoFit/>
          </a:bodyPr>
          <a:lstStyle/>
          <a:p>
            <a:pPr>
              <a:spcBef>
                <a:spcPct val="50000"/>
              </a:spcBef>
            </a:pPr>
            <a:r>
              <a:rPr lang="en-GB" sz="2800" b="1" dirty="0">
                <a:solidFill>
                  <a:srgbClr val="FFFF00"/>
                </a:solidFill>
              </a:rPr>
              <a:t>C</a:t>
            </a:r>
          </a:p>
        </p:txBody>
      </p:sp>
      <p:sp>
        <p:nvSpPr>
          <p:cNvPr id="373783" name="Text Box 23"/>
          <p:cNvSpPr txBox="1">
            <a:spLocks noChangeArrowheads="1"/>
          </p:cNvSpPr>
          <p:nvPr/>
        </p:nvSpPr>
        <p:spPr bwMode="auto">
          <a:xfrm>
            <a:off x="179512" y="3500438"/>
            <a:ext cx="8784976" cy="3231654"/>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GB" sz="2400" b="1" dirty="0">
                <a:solidFill>
                  <a:srgbClr val="FFFF00"/>
                </a:solidFill>
              </a:rPr>
              <a:t>Air enters at </a:t>
            </a:r>
            <a:r>
              <a:rPr lang="en-GB" sz="2400" b="1" dirty="0" smtClean="0">
                <a:solidFill>
                  <a:srgbClr val="FFFF00"/>
                </a:solidFill>
              </a:rPr>
              <a:t>A</a:t>
            </a:r>
            <a:endParaRPr lang="en-GB" sz="2400" b="1" dirty="0">
              <a:solidFill>
                <a:srgbClr val="FFFF00"/>
              </a:solidFill>
            </a:endParaRPr>
          </a:p>
          <a:p>
            <a:pPr marL="457200" indent="-457200">
              <a:spcBef>
                <a:spcPct val="50000"/>
              </a:spcBef>
              <a:buFont typeface="Arial" pitchFamily="34" charset="0"/>
              <a:buChar char="•"/>
            </a:pPr>
            <a:r>
              <a:rPr lang="en-GB" sz="2400" b="1" dirty="0">
                <a:solidFill>
                  <a:srgbClr val="FFFF00"/>
                </a:solidFill>
              </a:rPr>
              <a:t>On reaching </a:t>
            </a:r>
            <a:r>
              <a:rPr lang="en-GB" sz="2400" b="1" dirty="0" smtClean="0">
                <a:solidFill>
                  <a:srgbClr val="FFFF00"/>
                </a:solidFill>
              </a:rPr>
              <a:t>B </a:t>
            </a:r>
            <a:r>
              <a:rPr lang="en-GB" sz="2400" b="1" dirty="0">
                <a:solidFill>
                  <a:srgbClr val="FFFF00"/>
                </a:solidFill>
              </a:rPr>
              <a:t>it has increased in speed to get through the narrower </a:t>
            </a:r>
            <a:r>
              <a:rPr lang="en-GB" sz="2400" b="1" dirty="0" smtClean="0">
                <a:solidFill>
                  <a:srgbClr val="FFFF00"/>
                </a:solidFill>
              </a:rPr>
              <a:t>gap</a:t>
            </a:r>
            <a:endParaRPr lang="en-GB" sz="2400" b="1" dirty="0">
              <a:solidFill>
                <a:srgbClr val="FFFF00"/>
              </a:solidFill>
            </a:endParaRPr>
          </a:p>
          <a:p>
            <a:pPr marL="457200" indent="-457200">
              <a:spcBef>
                <a:spcPct val="50000"/>
              </a:spcBef>
              <a:buFont typeface="Arial" pitchFamily="34" charset="0"/>
              <a:buChar char="•"/>
            </a:pPr>
            <a:r>
              <a:rPr lang="en-GB" sz="2400" b="1" dirty="0">
                <a:solidFill>
                  <a:srgbClr val="FFFF00"/>
                </a:solidFill>
              </a:rPr>
              <a:t>At </a:t>
            </a:r>
            <a:r>
              <a:rPr lang="en-GB" sz="2400" b="1" dirty="0" smtClean="0">
                <a:solidFill>
                  <a:srgbClr val="FFFF00"/>
                </a:solidFill>
              </a:rPr>
              <a:t>C </a:t>
            </a:r>
            <a:r>
              <a:rPr lang="en-GB" sz="2400" b="1" dirty="0">
                <a:solidFill>
                  <a:srgbClr val="FFFF00"/>
                </a:solidFill>
              </a:rPr>
              <a:t>the air has returned to the same values as </a:t>
            </a:r>
            <a:r>
              <a:rPr lang="en-GB" sz="2400" b="1" dirty="0" smtClean="0">
                <a:solidFill>
                  <a:srgbClr val="FFFF00"/>
                </a:solidFill>
              </a:rPr>
              <a:t>A</a:t>
            </a:r>
            <a:endParaRPr lang="en-GB" sz="2400" b="1" dirty="0">
              <a:solidFill>
                <a:srgbClr val="FFFF00"/>
              </a:solidFill>
            </a:endParaRPr>
          </a:p>
          <a:p>
            <a:pPr marL="457200" indent="-457200">
              <a:spcBef>
                <a:spcPct val="50000"/>
              </a:spcBef>
              <a:buFont typeface="Arial" pitchFamily="34" charset="0"/>
              <a:buChar char="•"/>
            </a:pPr>
            <a:r>
              <a:rPr lang="en-GB" sz="2400" b="1" dirty="0">
                <a:solidFill>
                  <a:srgbClr val="FFFF00"/>
                </a:solidFill>
              </a:rPr>
              <a:t>If </a:t>
            </a:r>
            <a:r>
              <a:rPr lang="en-GB" sz="2400" b="1" dirty="0" smtClean="0">
                <a:solidFill>
                  <a:srgbClr val="FFFF00"/>
                </a:solidFill>
              </a:rPr>
              <a:t>speed </a:t>
            </a:r>
            <a:r>
              <a:rPr lang="en-GB" sz="2400" b="1" dirty="0">
                <a:solidFill>
                  <a:srgbClr val="FFFF00"/>
                </a:solidFill>
              </a:rPr>
              <a:t>increases then </a:t>
            </a:r>
            <a:r>
              <a:rPr lang="en-GB" sz="2400" b="1" dirty="0" smtClean="0">
                <a:solidFill>
                  <a:srgbClr val="FFFF00"/>
                </a:solidFill>
              </a:rPr>
              <a:t>pressure </a:t>
            </a:r>
            <a:r>
              <a:rPr lang="en-GB" sz="2400" b="1" dirty="0">
                <a:solidFill>
                  <a:srgbClr val="FFFF00"/>
                </a:solidFill>
              </a:rPr>
              <a:t>d</a:t>
            </a:r>
            <a:r>
              <a:rPr lang="en-GB" sz="2400" b="1" dirty="0" smtClean="0">
                <a:solidFill>
                  <a:srgbClr val="FFFF00"/>
                </a:solidFill>
              </a:rPr>
              <a:t>rops (and vice versa)</a:t>
            </a:r>
            <a:endParaRPr lang="en-GB" sz="2400" b="1" dirty="0">
              <a:solidFill>
                <a:srgbClr val="FFFF00"/>
              </a:solidFill>
            </a:endParaRPr>
          </a:p>
          <a:p>
            <a:pPr algn="ctr">
              <a:spcBef>
                <a:spcPct val="50000"/>
              </a:spcBef>
            </a:pPr>
            <a:r>
              <a:rPr lang="en-GB" sz="3200" b="1" dirty="0" smtClean="0">
                <a:solidFill>
                  <a:srgbClr val="FFFF00"/>
                </a:solidFill>
              </a:rPr>
              <a:t>So how does this work as a wing?</a:t>
            </a:r>
            <a:endParaRPr lang="en-GB" sz="3200" b="1" dirty="0">
              <a:solidFill>
                <a:srgbClr val="FFFF00"/>
              </a:solidFill>
            </a:endParaRPr>
          </a:p>
        </p:txBody>
      </p:sp>
      <p:sp>
        <p:nvSpPr>
          <p:cNvPr id="373784" name="Rectangle 24"/>
          <p:cNvSpPr>
            <a:spLocks noChangeArrowheads="1"/>
          </p:cNvSpPr>
          <p:nvPr/>
        </p:nvSpPr>
        <p:spPr bwMode="auto">
          <a:xfrm>
            <a:off x="1979613" y="2420938"/>
            <a:ext cx="514885" cy="769441"/>
          </a:xfrm>
          <a:prstGeom prst="rect">
            <a:avLst/>
          </a:prstGeom>
          <a:noFill/>
          <a:ln w="9525">
            <a:noFill/>
            <a:miter lim="800000"/>
            <a:headEnd/>
            <a:tailEnd/>
          </a:ln>
        </p:spPr>
        <p:txBody>
          <a:bodyPr wrap="none">
            <a:spAutoFit/>
          </a:bodyPr>
          <a:lstStyle/>
          <a:p>
            <a:r>
              <a:rPr lang="en-GB" sz="4400" b="1" dirty="0">
                <a:solidFill>
                  <a:srgbClr val="FFFF00"/>
                </a:solidFill>
              </a:rPr>
              <a:t>+</a:t>
            </a:r>
          </a:p>
        </p:txBody>
      </p:sp>
      <p:sp>
        <p:nvSpPr>
          <p:cNvPr id="373785" name="Rectangle 25"/>
          <p:cNvSpPr>
            <a:spLocks noChangeArrowheads="1"/>
          </p:cNvSpPr>
          <p:nvPr/>
        </p:nvSpPr>
        <p:spPr bwMode="auto">
          <a:xfrm>
            <a:off x="6877050" y="2420938"/>
            <a:ext cx="452438" cy="762000"/>
          </a:xfrm>
          <a:prstGeom prst="rect">
            <a:avLst/>
          </a:prstGeom>
          <a:noFill/>
          <a:ln w="9525">
            <a:noFill/>
            <a:miter lim="800000"/>
            <a:headEnd/>
            <a:tailEnd/>
          </a:ln>
        </p:spPr>
        <p:txBody>
          <a:bodyPr>
            <a:spAutoFit/>
          </a:bodyPr>
          <a:lstStyle/>
          <a:p>
            <a:r>
              <a:rPr lang="en-GB" sz="4400" b="1" dirty="0">
                <a:solidFill>
                  <a:srgbClr val="FFFF00"/>
                </a:solidFill>
              </a:rPr>
              <a:t>+</a:t>
            </a:r>
          </a:p>
        </p:txBody>
      </p:sp>
      <p:sp>
        <p:nvSpPr>
          <p:cNvPr id="373786" name="Text Box 26"/>
          <p:cNvSpPr txBox="1">
            <a:spLocks noChangeArrowheads="1"/>
          </p:cNvSpPr>
          <p:nvPr/>
        </p:nvSpPr>
        <p:spPr bwMode="auto">
          <a:xfrm>
            <a:off x="3851275" y="2222500"/>
            <a:ext cx="431800" cy="701675"/>
          </a:xfrm>
          <a:prstGeom prst="rect">
            <a:avLst/>
          </a:prstGeom>
          <a:noFill/>
          <a:ln w="9525">
            <a:noFill/>
            <a:miter lim="800000"/>
            <a:headEnd/>
            <a:tailEnd/>
          </a:ln>
        </p:spPr>
        <p:txBody>
          <a:bodyPr>
            <a:spAutoFit/>
          </a:bodyPr>
          <a:lstStyle/>
          <a:p>
            <a:pPr>
              <a:spcBef>
                <a:spcPct val="50000"/>
              </a:spcBef>
            </a:pPr>
            <a:r>
              <a:rPr lang="en-GB" sz="4000" b="1" dirty="0">
                <a:solidFill>
                  <a:srgbClr val="FFFF00"/>
                </a:solidFill>
              </a:rPr>
              <a:t>-</a:t>
            </a:r>
          </a:p>
        </p:txBody>
      </p:sp>
      <p:sp>
        <p:nvSpPr>
          <p:cNvPr id="373787" name="Text Box 27"/>
          <p:cNvSpPr txBox="1">
            <a:spLocks noChangeArrowheads="1"/>
          </p:cNvSpPr>
          <p:nvPr/>
        </p:nvSpPr>
        <p:spPr bwMode="auto">
          <a:xfrm>
            <a:off x="5076825" y="2205038"/>
            <a:ext cx="431800" cy="701675"/>
          </a:xfrm>
          <a:prstGeom prst="rect">
            <a:avLst/>
          </a:prstGeom>
          <a:noFill/>
          <a:ln w="9525">
            <a:noFill/>
            <a:miter lim="800000"/>
            <a:headEnd/>
            <a:tailEnd/>
          </a:ln>
        </p:spPr>
        <p:txBody>
          <a:bodyPr>
            <a:spAutoFit/>
          </a:bodyPr>
          <a:lstStyle/>
          <a:p>
            <a:pPr>
              <a:spcBef>
                <a:spcPct val="50000"/>
              </a:spcBef>
            </a:pPr>
            <a:r>
              <a:rPr lang="en-GB" sz="4000" b="1" dirty="0">
                <a:solidFill>
                  <a:srgbClr val="FFFF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10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73771"/>
                                        </p:tgtEl>
                                        <p:attrNameLst>
                                          <p:attrName>style.visibility</p:attrName>
                                        </p:attrNameLst>
                                      </p:cBhvr>
                                      <p:to>
                                        <p:strVal val="visible"/>
                                      </p:to>
                                    </p:set>
                                    <p:animEffect transition="in" filter="dissolve">
                                      <p:cBhvr>
                                        <p:cTn id="13" dur="1000"/>
                                        <p:tgtEl>
                                          <p:spTgt spid="37377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73783">
                                            <p:txEl>
                                              <p:pRg st="0" end="0"/>
                                            </p:txEl>
                                          </p:spTgt>
                                        </p:tgtEl>
                                        <p:attrNameLst>
                                          <p:attrName>style.visibility</p:attrName>
                                        </p:attrNameLst>
                                      </p:cBhvr>
                                      <p:to>
                                        <p:strVal val="visible"/>
                                      </p:to>
                                    </p:set>
                                    <p:animEffect transition="in" filter="wipe(left)">
                                      <p:cBhvr>
                                        <p:cTn id="18" dur="1000"/>
                                        <p:tgtEl>
                                          <p:spTgt spid="373783">
                                            <p:txEl>
                                              <p:pRg st="0" end="0"/>
                                            </p:txEl>
                                          </p:spTgt>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373780"/>
                                        </p:tgtEl>
                                        <p:attrNameLst>
                                          <p:attrName>style.visibility</p:attrName>
                                        </p:attrNameLst>
                                      </p:cBhvr>
                                      <p:to>
                                        <p:strVal val="visible"/>
                                      </p:to>
                                    </p:set>
                                    <p:animEffect transition="in" filter="wipe(left)">
                                      <p:cBhvr>
                                        <p:cTn id="22" dur="2000"/>
                                        <p:tgtEl>
                                          <p:spTgt spid="373780"/>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0"/>
                                        <p:tgtEl>
                                          <p:spTgt spid="4"/>
                                        </p:tgtEl>
                                      </p:cBhvr>
                                    </p:animEffect>
                                  </p:childTnLst>
                                </p:cTn>
                              </p:par>
                              <p:par>
                                <p:cTn id="27" presetID="22" presetClass="entr" presetSubtype="8" fill="hold" grpId="0" nodeType="withEffect">
                                  <p:stCondLst>
                                    <p:cond delay="1500"/>
                                  </p:stCondLst>
                                  <p:childTnLst>
                                    <p:set>
                                      <p:cBhvr>
                                        <p:cTn id="28" dur="1" fill="hold">
                                          <p:stCondLst>
                                            <p:cond delay="0"/>
                                          </p:stCondLst>
                                        </p:cTn>
                                        <p:tgtEl>
                                          <p:spTgt spid="373781"/>
                                        </p:tgtEl>
                                        <p:attrNameLst>
                                          <p:attrName>style.visibility</p:attrName>
                                        </p:attrNameLst>
                                      </p:cBhvr>
                                      <p:to>
                                        <p:strVal val="visible"/>
                                      </p:to>
                                    </p:set>
                                    <p:animEffect transition="in" filter="wipe(left)">
                                      <p:cBhvr>
                                        <p:cTn id="29" dur="2000"/>
                                        <p:tgtEl>
                                          <p:spTgt spid="373781"/>
                                        </p:tgtEl>
                                      </p:cBhvr>
                                    </p:animEffect>
                                  </p:childTnLst>
                                </p:cTn>
                              </p:par>
                            </p:childTnLst>
                          </p:cTn>
                        </p:par>
                        <p:par>
                          <p:cTn id="30" fill="hold">
                            <p:stCondLst>
                              <p:cond delay="8000"/>
                            </p:stCondLst>
                            <p:childTnLst>
                              <p:par>
                                <p:cTn id="31" presetID="22" presetClass="entr" presetSubtype="8" fill="hold" grpId="0" nodeType="afterEffect">
                                  <p:stCondLst>
                                    <p:cond delay="0"/>
                                  </p:stCondLst>
                                  <p:childTnLst>
                                    <p:set>
                                      <p:cBhvr>
                                        <p:cTn id="32" dur="1" fill="hold">
                                          <p:stCondLst>
                                            <p:cond delay="0"/>
                                          </p:stCondLst>
                                        </p:cTn>
                                        <p:tgtEl>
                                          <p:spTgt spid="373782"/>
                                        </p:tgtEl>
                                        <p:attrNameLst>
                                          <p:attrName>style.visibility</p:attrName>
                                        </p:attrNameLst>
                                      </p:cBhvr>
                                      <p:to>
                                        <p:strVal val="visible"/>
                                      </p:to>
                                    </p:set>
                                    <p:animEffect transition="in" filter="wipe(left)">
                                      <p:cBhvr>
                                        <p:cTn id="33" dur="2000"/>
                                        <p:tgtEl>
                                          <p:spTgt spid="37378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73783">
                                            <p:txEl>
                                              <p:pRg st="1" end="1"/>
                                            </p:txEl>
                                          </p:spTgt>
                                        </p:tgtEl>
                                        <p:attrNameLst>
                                          <p:attrName>style.visibility</p:attrName>
                                        </p:attrNameLst>
                                      </p:cBhvr>
                                      <p:to>
                                        <p:strVal val="visible"/>
                                      </p:to>
                                    </p:set>
                                    <p:animEffect transition="in" filter="wipe(left)">
                                      <p:cBhvr>
                                        <p:cTn id="38" dur="1000"/>
                                        <p:tgtEl>
                                          <p:spTgt spid="37378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73783">
                                            <p:txEl>
                                              <p:pRg st="2" end="2"/>
                                            </p:txEl>
                                          </p:spTgt>
                                        </p:tgtEl>
                                        <p:attrNameLst>
                                          <p:attrName>style.visibility</p:attrName>
                                        </p:attrNameLst>
                                      </p:cBhvr>
                                      <p:to>
                                        <p:strVal val="visible"/>
                                      </p:to>
                                    </p:set>
                                    <p:animEffect transition="in" filter="wipe(left)">
                                      <p:cBhvr>
                                        <p:cTn id="43" dur="1000"/>
                                        <p:tgtEl>
                                          <p:spTgt spid="37378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73783">
                                            <p:txEl>
                                              <p:pRg st="3" end="3"/>
                                            </p:txEl>
                                          </p:spTgt>
                                        </p:tgtEl>
                                        <p:attrNameLst>
                                          <p:attrName>style.visibility</p:attrName>
                                        </p:attrNameLst>
                                      </p:cBhvr>
                                      <p:to>
                                        <p:strVal val="visible"/>
                                      </p:to>
                                    </p:set>
                                    <p:animEffect transition="in" filter="wipe(left)">
                                      <p:cBhvr>
                                        <p:cTn id="48" dur="1000"/>
                                        <p:tgtEl>
                                          <p:spTgt spid="373783">
                                            <p:txEl>
                                              <p:pRg st="3" end="3"/>
                                            </p:txEl>
                                          </p:spTgt>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373784">
                                            <p:txEl>
                                              <p:pRg st="0" end="0"/>
                                            </p:txEl>
                                          </p:spTgt>
                                        </p:tgtEl>
                                        <p:attrNameLst>
                                          <p:attrName>style.visibility</p:attrName>
                                        </p:attrNameLst>
                                      </p:cBhvr>
                                      <p:to>
                                        <p:strVal val="visible"/>
                                      </p:to>
                                    </p:set>
                                    <p:animEffect transition="in" filter="wipe(left)">
                                      <p:cBhvr>
                                        <p:cTn id="52" dur="1000"/>
                                        <p:tgtEl>
                                          <p:spTgt spid="373784">
                                            <p:txEl>
                                              <p:pRg st="0" end="0"/>
                                            </p:tx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373786"/>
                                        </p:tgtEl>
                                        <p:attrNameLst>
                                          <p:attrName>style.visibility</p:attrName>
                                        </p:attrNameLst>
                                      </p:cBhvr>
                                      <p:to>
                                        <p:strVal val="visible"/>
                                      </p:to>
                                    </p:set>
                                    <p:animEffect transition="in" filter="wipe(left)">
                                      <p:cBhvr>
                                        <p:cTn id="56" dur="500"/>
                                        <p:tgtEl>
                                          <p:spTgt spid="373786"/>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373787"/>
                                        </p:tgtEl>
                                        <p:attrNameLst>
                                          <p:attrName>style.visibility</p:attrName>
                                        </p:attrNameLst>
                                      </p:cBhvr>
                                      <p:to>
                                        <p:strVal val="visible"/>
                                      </p:to>
                                    </p:set>
                                    <p:animEffect transition="in" filter="wipe(left)">
                                      <p:cBhvr>
                                        <p:cTn id="60" dur="500"/>
                                        <p:tgtEl>
                                          <p:spTgt spid="373787"/>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373785"/>
                                        </p:tgtEl>
                                        <p:attrNameLst>
                                          <p:attrName>style.visibility</p:attrName>
                                        </p:attrNameLst>
                                      </p:cBhvr>
                                      <p:to>
                                        <p:strVal val="visible"/>
                                      </p:to>
                                    </p:set>
                                    <p:animEffect transition="in" filter="wipe(left)">
                                      <p:cBhvr>
                                        <p:cTn id="64" dur="500"/>
                                        <p:tgtEl>
                                          <p:spTgt spid="37378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37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71" grpId="0" animBg="1"/>
      <p:bldP spid="373780" grpId="0"/>
      <p:bldP spid="373781" grpId="0"/>
      <p:bldP spid="373782" grpId="0"/>
      <p:bldP spid="373785" grpId="0"/>
      <p:bldP spid="373786" grpId="0"/>
      <p:bldP spid="3737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Freeform 2"/>
          <p:cNvSpPr>
            <a:spLocks/>
          </p:cNvSpPr>
          <p:nvPr/>
        </p:nvSpPr>
        <p:spPr bwMode="auto">
          <a:xfrm rot="-625431">
            <a:off x="3389015" y="2101677"/>
            <a:ext cx="2951163" cy="725487"/>
          </a:xfrm>
          <a:custGeom>
            <a:avLst/>
            <a:gdLst>
              <a:gd name="T0" fmla="*/ 76 w 2285"/>
              <a:gd name="T1" fmla="*/ 94 h 641"/>
              <a:gd name="T2" fmla="*/ 217 w 2285"/>
              <a:gd name="T3" fmla="*/ 35 h 641"/>
              <a:gd name="T4" fmla="*/ 377 w 2285"/>
              <a:gd name="T5" fmla="*/ 5 h 641"/>
              <a:gd name="T6" fmla="*/ 551 w 2285"/>
              <a:gd name="T7" fmla="*/ 1 h 641"/>
              <a:gd name="T8" fmla="*/ 733 w 2285"/>
              <a:gd name="T9" fmla="*/ 20 h 641"/>
              <a:gd name="T10" fmla="*/ 922 w 2285"/>
              <a:gd name="T11" fmla="*/ 56 h 641"/>
              <a:gd name="T12" fmla="*/ 1113 w 2285"/>
              <a:gd name="T13" fmla="*/ 108 h 641"/>
              <a:gd name="T14" fmla="*/ 1302 w 2285"/>
              <a:gd name="T15" fmla="*/ 171 h 641"/>
              <a:gd name="T16" fmla="*/ 1484 w 2285"/>
              <a:gd name="T17" fmla="*/ 242 h 641"/>
              <a:gd name="T18" fmla="*/ 1658 w 2285"/>
              <a:gd name="T19" fmla="*/ 315 h 641"/>
              <a:gd name="T20" fmla="*/ 1817 w 2285"/>
              <a:gd name="T21" fmla="*/ 390 h 641"/>
              <a:gd name="T22" fmla="*/ 1960 w 2285"/>
              <a:gd name="T23" fmla="*/ 461 h 641"/>
              <a:gd name="T24" fmla="*/ 2082 w 2285"/>
              <a:gd name="T25" fmla="*/ 525 h 641"/>
              <a:gd name="T26" fmla="*/ 2177 w 2285"/>
              <a:gd name="T27" fmla="*/ 578 h 641"/>
              <a:gd name="T28" fmla="*/ 2245 w 2285"/>
              <a:gd name="T29" fmla="*/ 616 h 641"/>
              <a:gd name="T30" fmla="*/ 2280 w 2285"/>
              <a:gd name="T31" fmla="*/ 638 h 641"/>
              <a:gd name="T32" fmla="*/ 2276 w 2285"/>
              <a:gd name="T33" fmla="*/ 639 h 641"/>
              <a:gd name="T34" fmla="*/ 2220 w 2285"/>
              <a:gd name="T35" fmla="*/ 632 h 641"/>
              <a:gd name="T36" fmla="*/ 2118 w 2285"/>
              <a:gd name="T37" fmla="*/ 620 h 641"/>
              <a:gd name="T38" fmla="*/ 1977 w 2285"/>
              <a:gd name="T39" fmla="*/ 603 h 641"/>
              <a:gd name="T40" fmla="*/ 1804 w 2285"/>
              <a:gd name="T41" fmla="*/ 582 h 641"/>
              <a:gd name="T42" fmla="*/ 1608 w 2285"/>
              <a:gd name="T43" fmla="*/ 556 h 641"/>
              <a:gd name="T44" fmla="*/ 1395 w 2285"/>
              <a:gd name="T45" fmla="*/ 526 h 641"/>
              <a:gd name="T46" fmla="*/ 1174 w 2285"/>
              <a:gd name="T47" fmla="*/ 493 h 641"/>
              <a:gd name="T48" fmla="*/ 952 w 2285"/>
              <a:gd name="T49" fmla="*/ 458 h 641"/>
              <a:gd name="T50" fmla="*/ 736 w 2285"/>
              <a:gd name="T51" fmla="*/ 419 h 641"/>
              <a:gd name="T52" fmla="*/ 535 w 2285"/>
              <a:gd name="T53" fmla="*/ 378 h 641"/>
              <a:gd name="T54" fmla="*/ 354 w 2285"/>
              <a:gd name="T55" fmla="*/ 336 h 641"/>
              <a:gd name="T56" fmla="*/ 202 w 2285"/>
              <a:gd name="T57" fmla="*/ 292 h 641"/>
              <a:gd name="T58" fmla="*/ 88 w 2285"/>
              <a:gd name="T59" fmla="*/ 248 h 641"/>
              <a:gd name="T60" fmla="*/ 18 w 2285"/>
              <a:gd name="T61" fmla="*/ 203 h 641"/>
              <a:gd name="T62" fmla="*/ 0 w 2285"/>
              <a:gd name="T63" fmla="*/ 159 h 6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5"/>
              <a:gd name="T97" fmla="*/ 0 h 641"/>
              <a:gd name="T98" fmla="*/ 2285 w 2285"/>
              <a:gd name="T99" fmla="*/ 641 h 6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5" h="641">
                <a:moveTo>
                  <a:pt x="12" y="136"/>
                </a:moveTo>
                <a:lnTo>
                  <a:pt x="76" y="94"/>
                </a:lnTo>
                <a:lnTo>
                  <a:pt x="144" y="60"/>
                </a:lnTo>
                <a:lnTo>
                  <a:pt x="217" y="35"/>
                </a:lnTo>
                <a:lnTo>
                  <a:pt x="295" y="17"/>
                </a:lnTo>
                <a:lnTo>
                  <a:pt x="377" y="5"/>
                </a:lnTo>
                <a:lnTo>
                  <a:pt x="463" y="0"/>
                </a:lnTo>
                <a:lnTo>
                  <a:pt x="551" y="1"/>
                </a:lnTo>
                <a:lnTo>
                  <a:pt x="641" y="8"/>
                </a:lnTo>
                <a:lnTo>
                  <a:pt x="733" y="20"/>
                </a:lnTo>
                <a:lnTo>
                  <a:pt x="827" y="37"/>
                </a:lnTo>
                <a:lnTo>
                  <a:pt x="922" y="56"/>
                </a:lnTo>
                <a:lnTo>
                  <a:pt x="1017" y="81"/>
                </a:lnTo>
                <a:lnTo>
                  <a:pt x="1113" y="108"/>
                </a:lnTo>
                <a:lnTo>
                  <a:pt x="1208" y="139"/>
                </a:lnTo>
                <a:lnTo>
                  <a:pt x="1302" y="171"/>
                </a:lnTo>
                <a:lnTo>
                  <a:pt x="1393" y="205"/>
                </a:lnTo>
                <a:lnTo>
                  <a:pt x="1484" y="242"/>
                </a:lnTo>
                <a:lnTo>
                  <a:pt x="1572" y="278"/>
                </a:lnTo>
                <a:lnTo>
                  <a:pt x="1658" y="315"/>
                </a:lnTo>
                <a:lnTo>
                  <a:pt x="1739" y="353"/>
                </a:lnTo>
                <a:lnTo>
                  <a:pt x="1817" y="390"/>
                </a:lnTo>
                <a:lnTo>
                  <a:pt x="1891" y="426"/>
                </a:lnTo>
                <a:lnTo>
                  <a:pt x="1960" y="461"/>
                </a:lnTo>
                <a:lnTo>
                  <a:pt x="2024" y="493"/>
                </a:lnTo>
                <a:lnTo>
                  <a:pt x="2082" y="525"/>
                </a:lnTo>
                <a:lnTo>
                  <a:pt x="2132" y="553"/>
                </a:lnTo>
                <a:lnTo>
                  <a:pt x="2177" y="578"/>
                </a:lnTo>
                <a:lnTo>
                  <a:pt x="2215" y="599"/>
                </a:lnTo>
                <a:lnTo>
                  <a:pt x="2245" y="616"/>
                </a:lnTo>
                <a:lnTo>
                  <a:pt x="2267" y="630"/>
                </a:lnTo>
                <a:lnTo>
                  <a:pt x="2280" y="638"/>
                </a:lnTo>
                <a:lnTo>
                  <a:pt x="2284" y="640"/>
                </a:lnTo>
                <a:lnTo>
                  <a:pt x="2276" y="639"/>
                </a:lnTo>
                <a:lnTo>
                  <a:pt x="2254" y="636"/>
                </a:lnTo>
                <a:lnTo>
                  <a:pt x="2220" y="632"/>
                </a:lnTo>
                <a:lnTo>
                  <a:pt x="2174" y="627"/>
                </a:lnTo>
                <a:lnTo>
                  <a:pt x="2118" y="620"/>
                </a:lnTo>
                <a:lnTo>
                  <a:pt x="2052" y="612"/>
                </a:lnTo>
                <a:lnTo>
                  <a:pt x="1977" y="603"/>
                </a:lnTo>
                <a:lnTo>
                  <a:pt x="1894" y="593"/>
                </a:lnTo>
                <a:lnTo>
                  <a:pt x="1804" y="582"/>
                </a:lnTo>
                <a:lnTo>
                  <a:pt x="1709" y="570"/>
                </a:lnTo>
                <a:lnTo>
                  <a:pt x="1608" y="556"/>
                </a:lnTo>
                <a:lnTo>
                  <a:pt x="1503" y="542"/>
                </a:lnTo>
                <a:lnTo>
                  <a:pt x="1395" y="526"/>
                </a:lnTo>
                <a:lnTo>
                  <a:pt x="1286" y="510"/>
                </a:lnTo>
                <a:lnTo>
                  <a:pt x="1174" y="493"/>
                </a:lnTo>
                <a:lnTo>
                  <a:pt x="1063" y="476"/>
                </a:lnTo>
                <a:lnTo>
                  <a:pt x="952" y="458"/>
                </a:lnTo>
                <a:lnTo>
                  <a:pt x="843" y="438"/>
                </a:lnTo>
                <a:lnTo>
                  <a:pt x="736" y="419"/>
                </a:lnTo>
                <a:lnTo>
                  <a:pt x="633" y="399"/>
                </a:lnTo>
                <a:lnTo>
                  <a:pt x="535" y="378"/>
                </a:lnTo>
                <a:lnTo>
                  <a:pt x="441" y="358"/>
                </a:lnTo>
                <a:lnTo>
                  <a:pt x="354" y="336"/>
                </a:lnTo>
                <a:lnTo>
                  <a:pt x="274" y="315"/>
                </a:lnTo>
                <a:lnTo>
                  <a:pt x="202" y="292"/>
                </a:lnTo>
                <a:lnTo>
                  <a:pt x="140" y="270"/>
                </a:lnTo>
                <a:lnTo>
                  <a:pt x="88" y="248"/>
                </a:lnTo>
                <a:lnTo>
                  <a:pt x="47" y="226"/>
                </a:lnTo>
                <a:lnTo>
                  <a:pt x="18" y="203"/>
                </a:lnTo>
                <a:lnTo>
                  <a:pt x="2" y="180"/>
                </a:lnTo>
                <a:lnTo>
                  <a:pt x="0" y="159"/>
                </a:lnTo>
                <a:lnTo>
                  <a:pt x="12" y="136"/>
                </a:lnTo>
              </a:path>
            </a:pathLst>
          </a:custGeom>
          <a:solidFill>
            <a:srgbClr val="00FFFF"/>
          </a:solidFill>
          <a:ln w="12700" cap="rnd">
            <a:noFill/>
            <a:round/>
            <a:headEnd/>
            <a:tailEnd/>
          </a:ln>
        </p:spPr>
        <p:txBody>
          <a:bodyPr/>
          <a:lstStyle/>
          <a:p>
            <a:endParaRPr lang="en-GB" b="1">
              <a:solidFill>
                <a:srgbClr val="FFFF00"/>
              </a:solidFill>
            </a:endParaRPr>
          </a:p>
        </p:txBody>
      </p:sp>
      <p:grpSp>
        <p:nvGrpSpPr>
          <p:cNvPr id="2" name="Group 4"/>
          <p:cNvGrpSpPr>
            <a:grpSpLocks/>
          </p:cNvGrpSpPr>
          <p:nvPr/>
        </p:nvGrpSpPr>
        <p:grpSpPr bwMode="auto">
          <a:xfrm>
            <a:off x="3131840" y="2204864"/>
            <a:ext cx="3065463" cy="692150"/>
            <a:chOff x="1961" y="1408"/>
            <a:chExt cx="1920" cy="436"/>
          </a:xfrm>
        </p:grpSpPr>
        <p:sp>
          <p:nvSpPr>
            <p:cNvPr id="19483" name="Oval 5"/>
            <p:cNvSpPr>
              <a:spLocks noChangeArrowheads="1"/>
            </p:cNvSpPr>
            <p:nvPr/>
          </p:nvSpPr>
          <p:spPr bwMode="auto">
            <a:xfrm>
              <a:off x="2114" y="1408"/>
              <a:ext cx="1624" cy="376"/>
            </a:xfrm>
            <a:prstGeom prst="ellipse">
              <a:avLst/>
            </a:prstGeom>
            <a:solidFill>
              <a:srgbClr val="FFFFFF"/>
            </a:solidFill>
            <a:ln w="12700">
              <a:solidFill>
                <a:srgbClr val="FFFFFF"/>
              </a:solidFill>
              <a:round/>
              <a:headEnd/>
              <a:tailEnd/>
            </a:ln>
          </p:spPr>
          <p:txBody>
            <a:bodyPr wrap="none" anchor="ctr"/>
            <a:lstStyle/>
            <a:p>
              <a:endParaRPr lang="en-GB" b="1">
                <a:solidFill>
                  <a:srgbClr val="FFFF00"/>
                </a:solidFill>
              </a:endParaRPr>
            </a:p>
          </p:txBody>
        </p:sp>
        <p:sp>
          <p:nvSpPr>
            <p:cNvPr id="19484" name="Rectangle 6"/>
            <p:cNvSpPr>
              <a:spLocks noChangeArrowheads="1"/>
            </p:cNvSpPr>
            <p:nvPr/>
          </p:nvSpPr>
          <p:spPr bwMode="auto">
            <a:xfrm>
              <a:off x="1961" y="1604"/>
              <a:ext cx="1920" cy="240"/>
            </a:xfrm>
            <a:prstGeom prst="rect">
              <a:avLst/>
            </a:prstGeom>
            <a:solidFill>
              <a:schemeClr val="bg1"/>
            </a:solidFill>
            <a:ln w="12700">
              <a:noFill/>
              <a:miter lim="800000"/>
              <a:headEnd/>
              <a:tailEnd/>
            </a:ln>
          </p:spPr>
          <p:txBody>
            <a:bodyPr wrap="none" anchor="ctr"/>
            <a:lstStyle/>
            <a:p>
              <a:endParaRPr lang="en-GB" b="1">
                <a:solidFill>
                  <a:srgbClr val="FFFF00"/>
                </a:solidFill>
              </a:endParaRPr>
            </a:p>
          </p:txBody>
        </p:sp>
        <p:sp>
          <p:nvSpPr>
            <p:cNvPr id="19485" name="Freeform 7"/>
            <p:cNvSpPr>
              <a:spLocks/>
            </p:cNvSpPr>
            <p:nvPr/>
          </p:nvSpPr>
          <p:spPr bwMode="auto">
            <a:xfrm>
              <a:off x="2129" y="1581"/>
              <a:ext cx="1633" cy="1"/>
            </a:xfrm>
            <a:custGeom>
              <a:avLst/>
              <a:gdLst>
                <a:gd name="T0" fmla="*/ 0 w 1633"/>
                <a:gd name="T1" fmla="*/ 0 h 1"/>
                <a:gd name="T2" fmla="*/ 1632 w 1633"/>
                <a:gd name="T3" fmla="*/ 0 h 1"/>
                <a:gd name="T4" fmla="*/ 0 60000 65536"/>
                <a:gd name="T5" fmla="*/ 0 60000 65536"/>
                <a:gd name="T6" fmla="*/ 0 w 1633"/>
                <a:gd name="T7" fmla="*/ 0 h 1"/>
                <a:gd name="T8" fmla="*/ 1633 w 1633"/>
                <a:gd name="T9" fmla="*/ 1 h 1"/>
              </a:gdLst>
              <a:ahLst/>
              <a:cxnLst>
                <a:cxn ang="T4">
                  <a:pos x="T0" y="T1"/>
                </a:cxn>
                <a:cxn ang="T5">
                  <a:pos x="T2" y="T3"/>
                </a:cxn>
              </a:cxnLst>
              <a:rect l="T6" t="T7" r="T8" b="T9"/>
              <a:pathLst>
                <a:path w="1633" h="1">
                  <a:moveTo>
                    <a:pt x="0" y="0"/>
                  </a:moveTo>
                  <a:lnTo>
                    <a:pt x="1632" y="0"/>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solidFill>
                  <a:srgbClr val="FFFF00"/>
                </a:solidFill>
              </a:endParaRPr>
            </a:p>
          </p:txBody>
        </p:sp>
      </p:grpSp>
      <p:sp>
        <p:nvSpPr>
          <p:cNvPr id="19461" name="Freeform 8"/>
          <p:cNvSpPr>
            <a:spLocks/>
          </p:cNvSpPr>
          <p:nvPr/>
        </p:nvSpPr>
        <p:spPr bwMode="auto">
          <a:xfrm>
            <a:off x="1804690" y="2033414"/>
            <a:ext cx="5634038" cy="1588"/>
          </a:xfrm>
          <a:custGeom>
            <a:avLst/>
            <a:gdLst>
              <a:gd name="T0" fmla="*/ 0 w 3549"/>
              <a:gd name="T1" fmla="*/ 0 h 1"/>
              <a:gd name="T2" fmla="*/ 3548 w 3549"/>
              <a:gd name="T3" fmla="*/ 0 h 1"/>
              <a:gd name="T4" fmla="*/ 0 60000 65536"/>
              <a:gd name="T5" fmla="*/ 0 60000 65536"/>
              <a:gd name="T6" fmla="*/ 0 w 3549"/>
              <a:gd name="T7" fmla="*/ 0 h 1"/>
              <a:gd name="T8" fmla="*/ 3549 w 3549"/>
              <a:gd name="T9" fmla="*/ 1 h 1"/>
            </a:gdLst>
            <a:ahLst/>
            <a:cxnLst>
              <a:cxn ang="T4">
                <a:pos x="T0" y="T1"/>
              </a:cxn>
              <a:cxn ang="T5">
                <a:pos x="T2" y="T3"/>
              </a:cxn>
            </a:cxnLst>
            <a:rect l="T6" t="T7" r="T8" b="T9"/>
            <a:pathLst>
              <a:path w="3549" h="1">
                <a:moveTo>
                  <a:pt x="0" y="0"/>
                </a:moveTo>
                <a:lnTo>
                  <a:pt x="3548" y="0"/>
                </a:lnTo>
              </a:path>
            </a:pathLst>
          </a:custGeom>
          <a:noFill/>
          <a:ln w="12700" cap="rnd" cmpd="sng">
            <a:solidFill>
              <a:srgbClr val="FFFFFF"/>
            </a:solidFill>
            <a:prstDash val="solid"/>
            <a:round/>
            <a:headEnd type="none" w="med" len="med"/>
            <a:tailEnd type="triangle" w="med" len="med"/>
          </a:ln>
        </p:spPr>
        <p:txBody>
          <a:bodyPr/>
          <a:lstStyle/>
          <a:p>
            <a:endParaRPr lang="en-GB" b="1">
              <a:solidFill>
                <a:srgbClr val="FFFF00"/>
              </a:solidFill>
            </a:endParaRPr>
          </a:p>
        </p:txBody>
      </p:sp>
      <p:grpSp>
        <p:nvGrpSpPr>
          <p:cNvPr id="3" name="Group 9"/>
          <p:cNvGrpSpPr>
            <a:grpSpLocks/>
          </p:cNvGrpSpPr>
          <p:nvPr/>
        </p:nvGrpSpPr>
        <p:grpSpPr bwMode="auto">
          <a:xfrm>
            <a:off x="1850728" y="1098377"/>
            <a:ext cx="5576887" cy="838200"/>
            <a:chOff x="1231" y="1071"/>
            <a:chExt cx="3513" cy="528"/>
          </a:xfrm>
        </p:grpSpPr>
        <p:grpSp>
          <p:nvGrpSpPr>
            <p:cNvPr id="4" name="Group 10"/>
            <p:cNvGrpSpPr>
              <a:grpSpLocks/>
            </p:cNvGrpSpPr>
            <p:nvPr/>
          </p:nvGrpSpPr>
          <p:grpSpPr bwMode="auto">
            <a:xfrm>
              <a:off x="2018" y="1071"/>
              <a:ext cx="1920" cy="436"/>
              <a:chOff x="1961" y="708"/>
              <a:chExt cx="1920" cy="436"/>
            </a:xfrm>
          </p:grpSpPr>
          <p:sp>
            <p:nvSpPr>
              <p:cNvPr id="19480" name="Oval 11"/>
              <p:cNvSpPr>
                <a:spLocks noChangeArrowheads="1"/>
              </p:cNvSpPr>
              <p:nvPr/>
            </p:nvSpPr>
            <p:spPr bwMode="auto">
              <a:xfrm>
                <a:off x="2114" y="768"/>
                <a:ext cx="1624" cy="376"/>
              </a:xfrm>
              <a:prstGeom prst="ellipse">
                <a:avLst/>
              </a:prstGeom>
              <a:solidFill>
                <a:srgbClr val="FFFFFF"/>
              </a:solidFill>
              <a:ln w="12700">
                <a:solidFill>
                  <a:srgbClr val="FFFFFF"/>
                </a:solidFill>
                <a:round/>
                <a:headEnd/>
                <a:tailEnd/>
              </a:ln>
            </p:spPr>
            <p:txBody>
              <a:bodyPr wrap="none" anchor="ctr"/>
              <a:lstStyle/>
              <a:p>
                <a:endParaRPr lang="en-GB" b="1"/>
              </a:p>
            </p:txBody>
          </p:sp>
          <p:sp>
            <p:nvSpPr>
              <p:cNvPr id="19481" name="Rectangle 12"/>
              <p:cNvSpPr>
                <a:spLocks noChangeArrowheads="1"/>
              </p:cNvSpPr>
              <p:nvPr/>
            </p:nvSpPr>
            <p:spPr bwMode="auto">
              <a:xfrm>
                <a:off x="1961" y="708"/>
                <a:ext cx="1920" cy="240"/>
              </a:xfrm>
              <a:prstGeom prst="rect">
                <a:avLst/>
              </a:prstGeom>
              <a:solidFill>
                <a:schemeClr val="bg1"/>
              </a:solidFill>
              <a:ln w="12700">
                <a:noFill/>
                <a:miter lim="800000"/>
                <a:headEnd/>
                <a:tailEnd/>
              </a:ln>
            </p:spPr>
            <p:txBody>
              <a:bodyPr wrap="none" anchor="ctr"/>
              <a:lstStyle/>
              <a:p>
                <a:endParaRPr lang="en-GB" b="1"/>
              </a:p>
            </p:txBody>
          </p:sp>
          <p:sp>
            <p:nvSpPr>
              <p:cNvPr id="19482" name="Freeform 13"/>
              <p:cNvSpPr>
                <a:spLocks/>
              </p:cNvSpPr>
              <p:nvPr/>
            </p:nvSpPr>
            <p:spPr bwMode="auto">
              <a:xfrm>
                <a:off x="2129" y="971"/>
                <a:ext cx="1633" cy="1"/>
              </a:xfrm>
              <a:custGeom>
                <a:avLst/>
                <a:gdLst>
                  <a:gd name="T0" fmla="*/ 0 w 1633"/>
                  <a:gd name="T1" fmla="*/ 0 h 1"/>
                  <a:gd name="T2" fmla="*/ 1632 w 1633"/>
                  <a:gd name="T3" fmla="*/ 0 h 1"/>
                  <a:gd name="T4" fmla="*/ 0 60000 65536"/>
                  <a:gd name="T5" fmla="*/ 0 60000 65536"/>
                  <a:gd name="T6" fmla="*/ 0 w 1633"/>
                  <a:gd name="T7" fmla="*/ 0 h 1"/>
                  <a:gd name="T8" fmla="*/ 1633 w 1633"/>
                  <a:gd name="T9" fmla="*/ 1 h 1"/>
                </a:gdLst>
                <a:ahLst/>
                <a:cxnLst>
                  <a:cxn ang="T4">
                    <a:pos x="T0" y="T1"/>
                  </a:cxn>
                  <a:cxn ang="T5">
                    <a:pos x="T2" y="T3"/>
                  </a:cxn>
                </a:cxnLst>
                <a:rect l="T6" t="T7" r="T8" b="T9"/>
                <a:pathLst>
                  <a:path w="1633" h="1">
                    <a:moveTo>
                      <a:pt x="0" y="0"/>
                    </a:moveTo>
                    <a:lnTo>
                      <a:pt x="1632" y="0"/>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p>
            </p:txBody>
          </p:sp>
        </p:grpSp>
        <p:grpSp>
          <p:nvGrpSpPr>
            <p:cNvPr id="5" name="Group 14"/>
            <p:cNvGrpSpPr>
              <a:grpSpLocks/>
            </p:cNvGrpSpPr>
            <p:nvPr/>
          </p:nvGrpSpPr>
          <p:grpSpPr bwMode="auto">
            <a:xfrm>
              <a:off x="1231" y="1343"/>
              <a:ext cx="3513" cy="256"/>
              <a:chOff x="1155" y="983"/>
              <a:chExt cx="3513" cy="256"/>
            </a:xfrm>
          </p:grpSpPr>
          <p:sp>
            <p:nvSpPr>
              <p:cNvPr id="19478" name="Freeform 15"/>
              <p:cNvSpPr>
                <a:spLocks/>
              </p:cNvSpPr>
              <p:nvPr/>
            </p:nvSpPr>
            <p:spPr bwMode="auto">
              <a:xfrm>
                <a:off x="1155" y="983"/>
                <a:ext cx="1752" cy="256"/>
              </a:xfrm>
              <a:custGeom>
                <a:avLst/>
                <a:gdLst>
                  <a:gd name="T0" fmla="*/ 0 w 1752"/>
                  <a:gd name="T1" fmla="*/ 0 h 256"/>
                  <a:gd name="T2" fmla="*/ 196 w 1752"/>
                  <a:gd name="T3" fmla="*/ 0 h 256"/>
                  <a:gd name="T4" fmla="*/ 293 w 1752"/>
                  <a:gd name="T5" fmla="*/ 14 h 256"/>
                  <a:gd name="T6" fmla="*/ 408 w 1752"/>
                  <a:gd name="T7" fmla="*/ 34 h 256"/>
                  <a:gd name="T8" fmla="*/ 523 w 1752"/>
                  <a:gd name="T9" fmla="*/ 73 h 256"/>
                  <a:gd name="T10" fmla="*/ 662 w 1752"/>
                  <a:gd name="T11" fmla="*/ 116 h 256"/>
                  <a:gd name="T12" fmla="*/ 782 w 1752"/>
                  <a:gd name="T13" fmla="*/ 153 h 256"/>
                  <a:gd name="T14" fmla="*/ 888 w 1752"/>
                  <a:gd name="T15" fmla="*/ 183 h 256"/>
                  <a:gd name="T16" fmla="*/ 998 w 1752"/>
                  <a:gd name="T17" fmla="*/ 202 h 256"/>
                  <a:gd name="T18" fmla="*/ 1109 w 1752"/>
                  <a:gd name="T19" fmla="*/ 220 h 256"/>
                  <a:gd name="T20" fmla="*/ 1262 w 1752"/>
                  <a:gd name="T21" fmla="*/ 236 h 256"/>
                  <a:gd name="T22" fmla="*/ 1449 w 1752"/>
                  <a:gd name="T23" fmla="*/ 249 h 256"/>
                  <a:gd name="T24" fmla="*/ 1598 w 1752"/>
                  <a:gd name="T25" fmla="*/ 255 h 256"/>
                  <a:gd name="T26" fmla="*/ 1751 w 1752"/>
                  <a:gd name="T27" fmla="*/ 254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2"/>
                  <a:gd name="T43" fmla="*/ 0 h 256"/>
                  <a:gd name="T44" fmla="*/ 1752 w 1752"/>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2" h="256">
                    <a:moveTo>
                      <a:pt x="0" y="0"/>
                    </a:moveTo>
                    <a:lnTo>
                      <a:pt x="196" y="0"/>
                    </a:lnTo>
                    <a:lnTo>
                      <a:pt x="293" y="14"/>
                    </a:lnTo>
                    <a:lnTo>
                      <a:pt x="408" y="34"/>
                    </a:lnTo>
                    <a:lnTo>
                      <a:pt x="523" y="73"/>
                    </a:lnTo>
                    <a:lnTo>
                      <a:pt x="662" y="116"/>
                    </a:lnTo>
                    <a:lnTo>
                      <a:pt x="782" y="153"/>
                    </a:lnTo>
                    <a:lnTo>
                      <a:pt x="888" y="183"/>
                    </a:lnTo>
                    <a:lnTo>
                      <a:pt x="998" y="202"/>
                    </a:lnTo>
                    <a:lnTo>
                      <a:pt x="1109" y="220"/>
                    </a:lnTo>
                    <a:lnTo>
                      <a:pt x="1262" y="236"/>
                    </a:lnTo>
                    <a:lnTo>
                      <a:pt x="1449" y="249"/>
                    </a:lnTo>
                    <a:lnTo>
                      <a:pt x="1598" y="255"/>
                    </a:lnTo>
                    <a:lnTo>
                      <a:pt x="1751" y="254"/>
                    </a:lnTo>
                  </a:path>
                </a:pathLst>
              </a:custGeom>
              <a:noFill/>
              <a:ln w="12700" cap="rnd" cmpd="sng">
                <a:solidFill>
                  <a:srgbClr val="FFFFFF"/>
                </a:solidFill>
                <a:prstDash val="solid"/>
                <a:round/>
                <a:headEnd type="none" w="med" len="med"/>
                <a:tailEnd type="none" w="med" len="med"/>
              </a:ln>
            </p:spPr>
            <p:txBody>
              <a:bodyPr/>
              <a:lstStyle/>
              <a:p>
                <a:endParaRPr lang="en-GB" b="1"/>
              </a:p>
            </p:txBody>
          </p:sp>
          <p:sp>
            <p:nvSpPr>
              <p:cNvPr id="19479" name="Freeform 16"/>
              <p:cNvSpPr>
                <a:spLocks/>
              </p:cNvSpPr>
              <p:nvPr/>
            </p:nvSpPr>
            <p:spPr bwMode="auto">
              <a:xfrm>
                <a:off x="2916" y="983"/>
                <a:ext cx="1752" cy="256"/>
              </a:xfrm>
              <a:custGeom>
                <a:avLst/>
                <a:gdLst>
                  <a:gd name="T0" fmla="*/ 1751 w 1752"/>
                  <a:gd name="T1" fmla="*/ 0 h 256"/>
                  <a:gd name="T2" fmla="*/ 1555 w 1752"/>
                  <a:gd name="T3" fmla="*/ 0 h 256"/>
                  <a:gd name="T4" fmla="*/ 1458 w 1752"/>
                  <a:gd name="T5" fmla="*/ 14 h 256"/>
                  <a:gd name="T6" fmla="*/ 1343 w 1752"/>
                  <a:gd name="T7" fmla="*/ 34 h 256"/>
                  <a:gd name="T8" fmla="*/ 1228 w 1752"/>
                  <a:gd name="T9" fmla="*/ 73 h 256"/>
                  <a:gd name="T10" fmla="*/ 1089 w 1752"/>
                  <a:gd name="T11" fmla="*/ 116 h 256"/>
                  <a:gd name="T12" fmla="*/ 969 w 1752"/>
                  <a:gd name="T13" fmla="*/ 153 h 256"/>
                  <a:gd name="T14" fmla="*/ 863 w 1752"/>
                  <a:gd name="T15" fmla="*/ 183 h 256"/>
                  <a:gd name="T16" fmla="*/ 753 w 1752"/>
                  <a:gd name="T17" fmla="*/ 202 h 256"/>
                  <a:gd name="T18" fmla="*/ 642 w 1752"/>
                  <a:gd name="T19" fmla="*/ 220 h 256"/>
                  <a:gd name="T20" fmla="*/ 489 w 1752"/>
                  <a:gd name="T21" fmla="*/ 236 h 256"/>
                  <a:gd name="T22" fmla="*/ 302 w 1752"/>
                  <a:gd name="T23" fmla="*/ 249 h 256"/>
                  <a:gd name="T24" fmla="*/ 153 w 1752"/>
                  <a:gd name="T25" fmla="*/ 255 h 256"/>
                  <a:gd name="T26" fmla="*/ 0 w 1752"/>
                  <a:gd name="T27" fmla="*/ 254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2"/>
                  <a:gd name="T43" fmla="*/ 0 h 256"/>
                  <a:gd name="T44" fmla="*/ 1752 w 1752"/>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2" h="256">
                    <a:moveTo>
                      <a:pt x="1751" y="0"/>
                    </a:moveTo>
                    <a:lnTo>
                      <a:pt x="1555" y="0"/>
                    </a:lnTo>
                    <a:lnTo>
                      <a:pt x="1458" y="14"/>
                    </a:lnTo>
                    <a:lnTo>
                      <a:pt x="1343" y="34"/>
                    </a:lnTo>
                    <a:lnTo>
                      <a:pt x="1228" y="73"/>
                    </a:lnTo>
                    <a:lnTo>
                      <a:pt x="1089" y="116"/>
                    </a:lnTo>
                    <a:lnTo>
                      <a:pt x="969" y="153"/>
                    </a:lnTo>
                    <a:lnTo>
                      <a:pt x="863" y="183"/>
                    </a:lnTo>
                    <a:lnTo>
                      <a:pt x="753" y="202"/>
                    </a:lnTo>
                    <a:lnTo>
                      <a:pt x="642" y="220"/>
                    </a:lnTo>
                    <a:lnTo>
                      <a:pt x="489" y="236"/>
                    </a:lnTo>
                    <a:lnTo>
                      <a:pt x="302" y="249"/>
                    </a:lnTo>
                    <a:lnTo>
                      <a:pt x="153" y="255"/>
                    </a:lnTo>
                    <a:lnTo>
                      <a:pt x="0" y="254"/>
                    </a:lnTo>
                  </a:path>
                </a:pathLst>
              </a:custGeom>
              <a:noFill/>
              <a:ln w="12700" cap="rnd" cmpd="sng">
                <a:solidFill>
                  <a:srgbClr val="FFFFFF"/>
                </a:solidFill>
                <a:prstDash val="solid"/>
                <a:round/>
                <a:headEnd type="triangle" w="med" len="med"/>
                <a:tailEnd type="none" w="med" len="med"/>
              </a:ln>
            </p:spPr>
            <p:txBody>
              <a:bodyPr/>
              <a:lstStyle/>
              <a:p>
                <a:endParaRPr lang="en-GB" b="1"/>
              </a:p>
            </p:txBody>
          </p:sp>
        </p:grpSp>
      </p:grpSp>
      <p:grpSp>
        <p:nvGrpSpPr>
          <p:cNvPr id="6" name="Group 17"/>
          <p:cNvGrpSpPr>
            <a:grpSpLocks/>
          </p:cNvGrpSpPr>
          <p:nvPr/>
        </p:nvGrpSpPr>
        <p:grpSpPr bwMode="auto">
          <a:xfrm>
            <a:off x="1853903" y="2117552"/>
            <a:ext cx="5576887" cy="406400"/>
            <a:chOff x="1157" y="1353"/>
            <a:chExt cx="3513" cy="256"/>
          </a:xfrm>
        </p:grpSpPr>
        <p:sp>
          <p:nvSpPr>
            <p:cNvPr id="19474" name="Freeform 18"/>
            <p:cNvSpPr>
              <a:spLocks/>
            </p:cNvSpPr>
            <p:nvPr/>
          </p:nvSpPr>
          <p:spPr bwMode="auto">
            <a:xfrm>
              <a:off x="1157" y="1353"/>
              <a:ext cx="1752" cy="256"/>
            </a:xfrm>
            <a:custGeom>
              <a:avLst/>
              <a:gdLst>
                <a:gd name="T0" fmla="*/ 0 w 1752"/>
                <a:gd name="T1" fmla="*/ 255 h 256"/>
                <a:gd name="T2" fmla="*/ 196 w 1752"/>
                <a:gd name="T3" fmla="*/ 255 h 256"/>
                <a:gd name="T4" fmla="*/ 293 w 1752"/>
                <a:gd name="T5" fmla="*/ 241 h 256"/>
                <a:gd name="T6" fmla="*/ 408 w 1752"/>
                <a:gd name="T7" fmla="*/ 221 h 256"/>
                <a:gd name="T8" fmla="*/ 523 w 1752"/>
                <a:gd name="T9" fmla="*/ 182 h 256"/>
                <a:gd name="T10" fmla="*/ 662 w 1752"/>
                <a:gd name="T11" fmla="*/ 139 h 256"/>
                <a:gd name="T12" fmla="*/ 782 w 1752"/>
                <a:gd name="T13" fmla="*/ 102 h 256"/>
                <a:gd name="T14" fmla="*/ 888 w 1752"/>
                <a:gd name="T15" fmla="*/ 72 h 256"/>
                <a:gd name="T16" fmla="*/ 998 w 1752"/>
                <a:gd name="T17" fmla="*/ 53 h 256"/>
                <a:gd name="T18" fmla="*/ 1109 w 1752"/>
                <a:gd name="T19" fmla="*/ 35 h 256"/>
                <a:gd name="T20" fmla="*/ 1262 w 1752"/>
                <a:gd name="T21" fmla="*/ 19 h 256"/>
                <a:gd name="T22" fmla="*/ 1449 w 1752"/>
                <a:gd name="T23" fmla="*/ 6 h 256"/>
                <a:gd name="T24" fmla="*/ 1598 w 1752"/>
                <a:gd name="T25" fmla="*/ 0 h 256"/>
                <a:gd name="T26" fmla="*/ 1751 w 1752"/>
                <a:gd name="T27" fmla="*/ 1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2"/>
                <a:gd name="T43" fmla="*/ 0 h 256"/>
                <a:gd name="T44" fmla="*/ 1752 w 1752"/>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2" h="256">
                  <a:moveTo>
                    <a:pt x="0" y="255"/>
                  </a:moveTo>
                  <a:lnTo>
                    <a:pt x="196" y="255"/>
                  </a:lnTo>
                  <a:lnTo>
                    <a:pt x="293" y="241"/>
                  </a:lnTo>
                  <a:lnTo>
                    <a:pt x="408" y="221"/>
                  </a:lnTo>
                  <a:lnTo>
                    <a:pt x="523" y="182"/>
                  </a:lnTo>
                  <a:lnTo>
                    <a:pt x="662" y="139"/>
                  </a:lnTo>
                  <a:lnTo>
                    <a:pt x="782" y="102"/>
                  </a:lnTo>
                  <a:lnTo>
                    <a:pt x="888" y="72"/>
                  </a:lnTo>
                  <a:lnTo>
                    <a:pt x="998" y="53"/>
                  </a:lnTo>
                  <a:lnTo>
                    <a:pt x="1109" y="35"/>
                  </a:lnTo>
                  <a:lnTo>
                    <a:pt x="1262" y="19"/>
                  </a:lnTo>
                  <a:lnTo>
                    <a:pt x="1449" y="6"/>
                  </a:lnTo>
                  <a:lnTo>
                    <a:pt x="1598" y="0"/>
                  </a:lnTo>
                  <a:lnTo>
                    <a:pt x="1751" y="1"/>
                  </a:lnTo>
                </a:path>
              </a:pathLst>
            </a:custGeom>
            <a:noFill/>
            <a:ln w="12700" cap="rnd" cmpd="sng">
              <a:solidFill>
                <a:srgbClr val="FFFFFF"/>
              </a:solidFill>
              <a:prstDash val="solid"/>
              <a:round/>
              <a:headEnd type="none" w="med" len="med"/>
              <a:tailEnd type="none" w="med" len="med"/>
            </a:ln>
          </p:spPr>
          <p:txBody>
            <a:bodyPr/>
            <a:lstStyle/>
            <a:p>
              <a:endParaRPr lang="en-GB" b="1">
                <a:solidFill>
                  <a:srgbClr val="FFFF00"/>
                </a:solidFill>
              </a:endParaRPr>
            </a:p>
          </p:txBody>
        </p:sp>
        <p:sp>
          <p:nvSpPr>
            <p:cNvPr id="19475" name="Freeform 19"/>
            <p:cNvSpPr>
              <a:spLocks/>
            </p:cNvSpPr>
            <p:nvPr/>
          </p:nvSpPr>
          <p:spPr bwMode="auto">
            <a:xfrm>
              <a:off x="2918" y="1353"/>
              <a:ext cx="1752" cy="256"/>
            </a:xfrm>
            <a:custGeom>
              <a:avLst/>
              <a:gdLst>
                <a:gd name="T0" fmla="*/ 1751 w 1752"/>
                <a:gd name="T1" fmla="*/ 255 h 256"/>
                <a:gd name="T2" fmla="*/ 1555 w 1752"/>
                <a:gd name="T3" fmla="*/ 255 h 256"/>
                <a:gd name="T4" fmla="*/ 1458 w 1752"/>
                <a:gd name="T5" fmla="*/ 241 h 256"/>
                <a:gd name="T6" fmla="*/ 1343 w 1752"/>
                <a:gd name="T7" fmla="*/ 221 h 256"/>
                <a:gd name="T8" fmla="*/ 1228 w 1752"/>
                <a:gd name="T9" fmla="*/ 182 h 256"/>
                <a:gd name="T10" fmla="*/ 1089 w 1752"/>
                <a:gd name="T11" fmla="*/ 139 h 256"/>
                <a:gd name="T12" fmla="*/ 969 w 1752"/>
                <a:gd name="T13" fmla="*/ 102 h 256"/>
                <a:gd name="T14" fmla="*/ 863 w 1752"/>
                <a:gd name="T15" fmla="*/ 72 h 256"/>
                <a:gd name="T16" fmla="*/ 753 w 1752"/>
                <a:gd name="T17" fmla="*/ 53 h 256"/>
                <a:gd name="T18" fmla="*/ 642 w 1752"/>
                <a:gd name="T19" fmla="*/ 35 h 256"/>
                <a:gd name="T20" fmla="*/ 489 w 1752"/>
                <a:gd name="T21" fmla="*/ 19 h 256"/>
                <a:gd name="T22" fmla="*/ 302 w 1752"/>
                <a:gd name="T23" fmla="*/ 6 h 256"/>
                <a:gd name="T24" fmla="*/ 153 w 1752"/>
                <a:gd name="T25" fmla="*/ 0 h 256"/>
                <a:gd name="T26" fmla="*/ 0 w 1752"/>
                <a:gd name="T27" fmla="*/ 1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2"/>
                <a:gd name="T43" fmla="*/ 0 h 256"/>
                <a:gd name="T44" fmla="*/ 1752 w 1752"/>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2" h="256">
                  <a:moveTo>
                    <a:pt x="1751" y="255"/>
                  </a:moveTo>
                  <a:lnTo>
                    <a:pt x="1555" y="255"/>
                  </a:lnTo>
                  <a:lnTo>
                    <a:pt x="1458" y="241"/>
                  </a:lnTo>
                  <a:lnTo>
                    <a:pt x="1343" y="221"/>
                  </a:lnTo>
                  <a:lnTo>
                    <a:pt x="1228" y="182"/>
                  </a:lnTo>
                  <a:lnTo>
                    <a:pt x="1089" y="139"/>
                  </a:lnTo>
                  <a:lnTo>
                    <a:pt x="969" y="102"/>
                  </a:lnTo>
                  <a:lnTo>
                    <a:pt x="863" y="72"/>
                  </a:lnTo>
                  <a:lnTo>
                    <a:pt x="753" y="53"/>
                  </a:lnTo>
                  <a:lnTo>
                    <a:pt x="642" y="35"/>
                  </a:lnTo>
                  <a:lnTo>
                    <a:pt x="489" y="19"/>
                  </a:lnTo>
                  <a:lnTo>
                    <a:pt x="302" y="6"/>
                  </a:lnTo>
                  <a:lnTo>
                    <a:pt x="153" y="0"/>
                  </a:lnTo>
                  <a:lnTo>
                    <a:pt x="0" y="1"/>
                  </a:lnTo>
                </a:path>
              </a:pathLst>
            </a:custGeom>
            <a:noFill/>
            <a:ln w="12700" cap="rnd" cmpd="sng">
              <a:solidFill>
                <a:srgbClr val="FFFFFF"/>
              </a:solidFill>
              <a:prstDash val="solid"/>
              <a:round/>
              <a:headEnd type="triangle" w="med" len="med"/>
              <a:tailEnd type="none" w="med" len="med"/>
            </a:ln>
          </p:spPr>
          <p:txBody>
            <a:bodyPr/>
            <a:lstStyle/>
            <a:p>
              <a:endParaRPr lang="en-GB" b="1">
                <a:solidFill>
                  <a:srgbClr val="FFFF00"/>
                </a:solidFill>
              </a:endParaRPr>
            </a:p>
          </p:txBody>
        </p:sp>
      </p:grpSp>
      <p:sp>
        <p:nvSpPr>
          <p:cNvPr id="19464" name="Text Box 20"/>
          <p:cNvSpPr txBox="1">
            <a:spLocks noChangeArrowheads="1"/>
          </p:cNvSpPr>
          <p:nvPr/>
        </p:nvSpPr>
        <p:spPr bwMode="auto">
          <a:xfrm>
            <a:off x="1228428" y="1819102"/>
            <a:ext cx="720725" cy="523220"/>
          </a:xfrm>
          <a:prstGeom prst="rect">
            <a:avLst/>
          </a:prstGeom>
          <a:noFill/>
          <a:ln w="9525">
            <a:noFill/>
            <a:miter lim="800000"/>
            <a:headEnd/>
            <a:tailEnd/>
          </a:ln>
        </p:spPr>
        <p:txBody>
          <a:bodyPr>
            <a:spAutoFit/>
          </a:bodyPr>
          <a:lstStyle/>
          <a:p>
            <a:pPr>
              <a:spcBef>
                <a:spcPct val="50000"/>
              </a:spcBef>
            </a:pPr>
            <a:r>
              <a:rPr lang="en-GB" sz="2800" b="1" dirty="0">
                <a:solidFill>
                  <a:srgbClr val="FFFF00"/>
                </a:solidFill>
              </a:rPr>
              <a:t>A</a:t>
            </a:r>
          </a:p>
        </p:txBody>
      </p:sp>
      <p:sp>
        <p:nvSpPr>
          <p:cNvPr id="19465" name="Text Box 21"/>
          <p:cNvSpPr txBox="1">
            <a:spLocks noChangeArrowheads="1"/>
          </p:cNvSpPr>
          <p:nvPr/>
        </p:nvSpPr>
        <p:spPr bwMode="auto">
          <a:xfrm>
            <a:off x="4427984" y="2132856"/>
            <a:ext cx="649287" cy="523220"/>
          </a:xfrm>
          <a:prstGeom prst="rect">
            <a:avLst/>
          </a:prstGeom>
          <a:noFill/>
          <a:ln w="9525">
            <a:noFill/>
            <a:miter lim="800000"/>
            <a:headEnd/>
            <a:tailEnd/>
          </a:ln>
        </p:spPr>
        <p:txBody>
          <a:bodyPr>
            <a:spAutoFit/>
          </a:bodyPr>
          <a:lstStyle/>
          <a:p>
            <a:pPr>
              <a:spcBef>
                <a:spcPct val="50000"/>
              </a:spcBef>
            </a:pPr>
            <a:r>
              <a:rPr lang="en-GB" sz="2800" b="1" dirty="0">
                <a:solidFill>
                  <a:srgbClr val="C00000"/>
                </a:solidFill>
              </a:rPr>
              <a:t>B</a:t>
            </a:r>
          </a:p>
        </p:txBody>
      </p:sp>
      <p:sp>
        <p:nvSpPr>
          <p:cNvPr id="19466" name="Text Box 22"/>
          <p:cNvSpPr txBox="1">
            <a:spLocks noChangeArrowheads="1"/>
          </p:cNvSpPr>
          <p:nvPr/>
        </p:nvSpPr>
        <p:spPr bwMode="auto">
          <a:xfrm>
            <a:off x="7492703" y="1793702"/>
            <a:ext cx="647700" cy="523220"/>
          </a:xfrm>
          <a:prstGeom prst="rect">
            <a:avLst/>
          </a:prstGeom>
          <a:noFill/>
          <a:ln w="9525">
            <a:noFill/>
            <a:miter lim="800000"/>
            <a:headEnd/>
            <a:tailEnd/>
          </a:ln>
        </p:spPr>
        <p:txBody>
          <a:bodyPr>
            <a:spAutoFit/>
          </a:bodyPr>
          <a:lstStyle/>
          <a:p>
            <a:pPr>
              <a:spcBef>
                <a:spcPct val="50000"/>
              </a:spcBef>
            </a:pPr>
            <a:r>
              <a:rPr lang="en-GB" sz="2800" b="1" dirty="0">
                <a:solidFill>
                  <a:srgbClr val="FFFF00"/>
                </a:solidFill>
              </a:rPr>
              <a:t>C</a:t>
            </a:r>
          </a:p>
        </p:txBody>
      </p:sp>
      <p:sp>
        <p:nvSpPr>
          <p:cNvPr id="371735" name="Text Box 23"/>
          <p:cNvSpPr txBox="1">
            <a:spLocks noChangeArrowheads="1"/>
          </p:cNvSpPr>
          <p:nvPr/>
        </p:nvSpPr>
        <p:spPr bwMode="auto">
          <a:xfrm>
            <a:off x="179512" y="3429000"/>
            <a:ext cx="8712968" cy="2123658"/>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GB" sz="2400" b="1" dirty="0">
                <a:solidFill>
                  <a:srgbClr val="FFFF00"/>
                </a:solidFill>
              </a:rPr>
              <a:t>A </a:t>
            </a:r>
            <a:r>
              <a:rPr lang="en-GB" sz="2400" b="1" dirty="0" smtClean="0">
                <a:solidFill>
                  <a:srgbClr val="FFFF00"/>
                </a:solidFill>
              </a:rPr>
              <a:t>wing </a:t>
            </a:r>
            <a:r>
              <a:rPr lang="en-GB" sz="2400" b="1" dirty="0">
                <a:solidFill>
                  <a:srgbClr val="FFFF00"/>
                </a:solidFill>
              </a:rPr>
              <a:t>works in the same way as </a:t>
            </a:r>
            <a:r>
              <a:rPr lang="en-GB" sz="2400" b="1" dirty="0" smtClean="0">
                <a:solidFill>
                  <a:srgbClr val="FFFF00"/>
                </a:solidFill>
              </a:rPr>
              <a:t>the wind tunnel</a:t>
            </a:r>
            <a:endParaRPr lang="en-GB" sz="2400" b="1" dirty="0">
              <a:solidFill>
                <a:srgbClr val="FFFF00"/>
              </a:solidFill>
            </a:endParaRPr>
          </a:p>
          <a:p>
            <a:pPr marL="457200" indent="-457200">
              <a:spcBef>
                <a:spcPct val="50000"/>
              </a:spcBef>
              <a:buFont typeface="Arial" pitchFamily="34" charset="0"/>
              <a:buChar char="•"/>
            </a:pPr>
            <a:r>
              <a:rPr lang="en-GB" sz="2400" b="1" dirty="0">
                <a:solidFill>
                  <a:srgbClr val="FFFF00"/>
                </a:solidFill>
              </a:rPr>
              <a:t>Because the air is faster over the top surface</a:t>
            </a:r>
            <a:r>
              <a:rPr lang="en-GB" sz="2400" b="1" dirty="0" smtClean="0">
                <a:solidFill>
                  <a:srgbClr val="FFFF00"/>
                </a:solidFill>
              </a:rPr>
              <a:t>, the </a:t>
            </a:r>
            <a:r>
              <a:rPr lang="en-GB" sz="2400" b="1" dirty="0">
                <a:solidFill>
                  <a:srgbClr val="FFFF00"/>
                </a:solidFill>
              </a:rPr>
              <a:t>pressure is </a:t>
            </a:r>
            <a:r>
              <a:rPr lang="en-GB" sz="2400" b="1" dirty="0" smtClean="0">
                <a:solidFill>
                  <a:srgbClr val="FFFF00"/>
                </a:solidFill>
              </a:rPr>
              <a:t>decreased</a:t>
            </a:r>
            <a:endParaRPr lang="en-GB" sz="2400" b="1" dirty="0">
              <a:solidFill>
                <a:srgbClr val="FFFF00"/>
              </a:solidFill>
            </a:endParaRPr>
          </a:p>
          <a:p>
            <a:pPr algn="ctr">
              <a:spcBef>
                <a:spcPct val="50000"/>
              </a:spcBef>
            </a:pPr>
            <a:r>
              <a:rPr lang="en-GB" sz="3200" b="1" dirty="0">
                <a:solidFill>
                  <a:srgbClr val="FFFF00"/>
                </a:solidFill>
              </a:rPr>
              <a:t>The </a:t>
            </a:r>
            <a:r>
              <a:rPr lang="en-GB" sz="3200" b="1" dirty="0" smtClean="0">
                <a:solidFill>
                  <a:srgbClr val="FFFF00"/>
                </a:solidFill>
              </a:rPr>
              <a:t>wing </a:t>
            </a:r>
            <a:r>
              <a:rPr lang="en-GB" sz="3200" b="1" dirty="0">
                <a:solidFill>
                  <a:srgbClr val="FFFF00"/>
                </a:solidFill>
              </a:rPr>
              <a:t>is now producing </a:t>
            </a:r>
            <a:r>
              <a:rPr lang="en-GB" sz="3200" b="1" dirty="0" smtClean="0">
                <a:solidFill>
                  <a:srgbClr val="FFFF00"/>
                </a:solidFill>
              </a:rPr>
              <a:t>lift</a:t>
            </a:r>
            <a:endParaRPr lang="en-GB" sz="3200" b="1" dirty="0">
              <a:solidFill>
                <a:srgbClr val="FFFF00"/>
              </a:solidFill>
            </a:endParaRPr>
          </a:p>
        </p:txBody>
      </p:sp>
      <p:sp>
        <p:nvSpPr>
          <p:cNvPr id="19468" name="Text Box 24"/>
          <p:cNvSpPr txBox="1">
            <a:spLocks noChangeArrowheads="1"/>
          </p:cNvSpPr>
          <p:nvPr/>
        </p:nvSpPr>
        <p:spPr bwMode="auto">
          <a:xfrm>
            <a:off x="3747790" y="1620664"/>
            <a:ext cx="431800" cy="701675"/>
          </a:xfrm>
          <a:prstGeom prst="rect">
            <a:avLst/>
          </a:prstGeom>
          <a:noFill/>
          <a:ln w="9525">
            <a:noFill/>
            <a:miter lim="800000"/>
            <a:headEnd/>
            <a:tailEnd/>
          </a:ln>
        </p:spPr>
        <p:txBody>
          <a:bodyPr>
            <a:spAutoFit/>
          </a:bodyPr>
          <a:lstStyle/>
          <a:p>
            <a:pPr>
              <a:spcBef>
                <a:spcPct val="50000"/>
              </a:spcBef>
            </a:pPr>
            <a:r>
              <a:rPr lang="en-GB" sz="4000" b="1">
                <a:solidFill>
                  <a:srgbClr val="FFFF00"/>
                </a:solidFill>
              </a:rPr>
              <a:t>-</a:t>
            </a:r>
          </a:p>
        </p:txBody>
      </p:sp>
      <p:sp>
        <p:nvSpPr>
          <p:cNvPr id="371737" name="AutoShape 25"/>
          <p:cNvSpPr>
            <a:spLocks noChangeArrowheads="1"/>
          </p:cNvSpPr>
          <p:nvPr/>
        </p:nvSpPr>
        <p:spPr bwMode="auto">
          <a:xfrm>
            <a:off x="4324053" y="1026939"/>
            <a:ext cx="215900" cy="1223963"/>
          </a:xfrm>
          <a:prstGeom prst="upArrow">
            <a:avLst>
              <a:gd name="adj1" fmla="val 50000"/>
              <a:gd name="adj2" fmla="val 141728"/>
            </a:avLst>
          </a:prstGeom>
          <a:solidFill>
            <a:schemeClr val="accent1"/>
          </a:solidFill>
          <a:ln w="9525">
            <a:solidFill>
              <a:schemeClr val="tx1"/>
            </a:solidFill>
            <a:miter lim="800000"/>
            <a:headEnd/>
            <a:tailEnd/>
          </a:ln>
        </p:spPr>
        <p:txBody>
          <a:bodyPr vert="eaVert" wrap="none" anchor="ctr"/>
          <a:lstStyle/>
          <a:p>
            <a:endParaRPr lang="en-GB" b="1"/>
          </a:p>
        </p:txBody>
      </p:sp>
      <p:sp>
        <p:nvSpPr>
          <p:cNvPr id="19470" name="Rectangle 26"/>
          <p:cNvSpPr>
            <a:spLocks noChangeArrowheads="1"/>
          </p:cNvSpPr>
          <p:nvPr/>
        </p:nvSpPr>
        <p:spPr bwMode="auto">
          <a:xfrm>
            <a:off x="1876128" y="1819102"/>
            <a:ext cx="514885" cy="769441"/>
          </a:xfrm>
          <a:prstGeom prst="rect">
            <a:avLst/>
          </a:prstGeom>
          <a:noFill/>
          <a:ln w="9525">
            <a:noFill/>
            <a:miter lim="800000"/>
            <a:headEnd/>
            <a:tailEnd/>
          </a:ln>
        </p:spPr>
        <p:txBody>
          <a:bodyPr wrap="none">
            <a:spAutoFit/>
          </a:bodyPr>
          <a:lstStyle/>
          <a:p>
            <a:r>
              <a:rPr lang="en-GB" sz="4400" b="1">
                <a:solidFill>
                  <a:srgbClr val="FFFF00"/>
                </a:solidFill>
              </a:rPr>
              <a:t>+</a:t>
            </a:r>
          </a:p>
        </p:txBody>
      </p:sp>
      <p:sp>
        <p:nvSpPr>
          <p:cNvPr id="19471" name="Rectangle 27"/>
          <p:cNvSpPr>
            <a:spLocks noChangeArrowheads="1"/>
          </p:cNvSpPr>
          <p:nvPr/>
        </p:nvSpPr>
        <p:spPr bwMode="auto">
          <a:xfrm>
            <a:off x="6773565" y="1819102"/>
            <a:ext cx="452438" cy="762000"/>
          </a:xfrm>
          <a:prstGeom prst="rect">
            <a:avLst/>
          </a:prstGeom>
          <a:noFill/>
          <a:ln w="9525">
            <a:noFill/>
            <a:miter lim="800000"/>
            <a:headEnd/>
            <a:tailEnd/>
          </a:ln>
        </p:spPr>
        <p:txBody>
          <a:bodyPr>
            <a:spAutoFit/>
          </a:bodyPr>
          <a:lstStyle/>
          <a:p>
            <a:r>
              <a:rPr lang="en-GB" sz="4400" b="1">
                <a:solidFill>
                  <a:srgbClr val="FFFF00"/>
                </a:solidFill>
              </a:rPr>
              <a:t>+</a:t>
            </a:r>
          </a:p>
        </p:txBody>
      </p:sp>
      <p:sp>
        <p:nvSpPr>
          <p:cNvPr id="19472" name="Text Box 28"/>
          <p:cNvSpPr txBox="1">
            <a:spLocks noChangeArrowheads="1"/>
          </p:cNvSpPr>
          <p:nvPr/>
        </p:nvSpPr>
        <p:spPr bwMode="auto">
          <a:xfrm>
            <a:off x="4973340" y="1603202"/>
            <a:ext cx="431800" cy="701675"/>
          </a:xfrm>
          <a:prstGeom prst="rect">
            <a:avLst/>
          </a:prstGeom>
          <a:noFill/>
          <a:ln w="9525">
            <a:noFill/>
            <a:miter lim="800000"/>
            <a:headEnd/>
            <a:tailEnd/>
          </a:ln>
        </p:spPr>
        <p:txBody>
          <a:bodyPr>
            <a:spAutoFit/>
          </a:bodyPr>
          <a:lstStyle/>
          <a:p>
            <a:pPr>
              <a:spcBef>
                <a:spcPct val="50000"/>
              </a:spcBef>
            </a:pPr>
            <a:r>
              <a:rPr lang="en-GB" sz="4000" b="1">
                <a:solidFill>
                  <a:srgbClr val="FFFF00"/>
                </a:solidFill>
              </a:rPr>
              <a:t>-</a:t>
            </a:r>
          </a:p>
        </p:txBody>
      </p:sp>
      <p:sp>
        <p:nvSpPr>
          <p:cNvPr id="371741" name="Text Box 29"/>
          <p:cNvSpPr txBox="1">
            <a:spLocks noChangeArrowheads="1"/>
          </p:cNvSpPr>
          <p:nvPr/>
        </p:nvSpPr>
        <p:spPr bwMode="auto">
          <a:xfrm>
            <a:off x="4067944" y="476672"/>
            <a:ext cx="1439863" cy="523220"/>
          </a:xfrm>
          <a:prstGeom prst="rect">
            <a:avLst/>
          </a:prstGeom>
          <a:noFill/>
          <a:ln w="9525">
            <a:noFill/>
            <a:miter lim="800000"/>
            <a:headEnd/>
            <a:tailEnd/>
          </a:ln>
        </p:spPr>
        <p:txBody>
          <a:bodyPr>
            <a:spAutoFit/>
          </a:bodyPr>
          <a:lstStyle/>
          <a:p>
            <a:pPr>
              <a:spcBef>
                <a:spcPct val="50000"/>
              </a:spcBef>
            </a:pPr>
            <a:r>
              <a:rPr lang="en-GB" sz="2800" b="1" dirty="0">
                <a:solidFill>
                  <a:srgbClr val="FFFF00"/>
                </a:solidFill>
              </a:rPr>
              <a:t>LIFT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71714"/>
                                        </p:tgtEl>
                                        <p:attrNameLst>
                                          <p:attrName>style.visibility</p:attrName>
                                        </p:attrNameLst>
                                      </p:cBhvr>
                                      <p:to>
                                        <p:strVal val="visible"/>
                                      </p:to>
                                    </p:set>
                                    <p:animEffect transition="in" filter="fade">
                                      <p:cBhvr>
                                        <p:cTn id="15" dur="2000"/>
                                        <p:tgtEl>
                                          <p:spTgt spid="3717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71737"/>
                                        </p:tgtEl>
                                        <p:attrNameLst>
                                          <p:attrName>style.visibility</p:attrName>
                                        </p:attrNameLst>
                                      </p:cBhvr>
                                      <p:to>
                                        <p:strVal val="visible"/>
                                      </p:to>
                                    </p:set>
                                    <p:animEffect transition="in" filter="wipe(down)">
                                      <p:cBhvr>
                                        <p:cTn id="20" dur="2000"/>
                                        <p:tgtEl>
                                          <p:spTgt spid="371737"/>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71741">
                                            <p:txEl>
                                              <p:pRg st="0" end="0"/>
                                            </p:txEl>
                                          </p:spTgt>
                                        </p:tgtEl>
                                        <p:attrNameLst>
                                          <p:attrName>style.visibility</p:attrName>
                                        </p:attrNameLst>
                                      </p:cBhvr>
                                      <p:to>
                                        <p:strVal val="visible"/>
                                      </p:to>
                                    </p:set>
                                    <p:animEffect transition="in" filter="wipe(down)">
                                      <p:cBhvr>
                                        <p:cTn id="24" dur="1000"/>
                                        <p:tgtEl>
                                          <p:spTgt spid="37174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71735">
                                            <p:txEl>
                                              <p:pRg st="0" end="0"/>
                                            </p:txEl>
                                          </p:spTgt>
                                        </p:tgtEl>
                                        <p:attrNameLst>
                                          <p:attrName>style.visibility</p:attrName>
                                        </p:attrNameLst>
                                      </p:cBhvr>
                                      <p:to>
                                        <p:strVal val="visible"/>
                                      </p:to>
                                    </p:set>
                                    <p:animEffect transition="in" filter="wipe(left)">
                                      <p:cBhvr>
                                        <p:cTn id="29" dur="1000"/>
                                        <p:tgtEl>
                                          <p:spTgt spid="37173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71735">
                                            <p:txEl>
                                              <p:pRg st="1" end="1"/>
                                            </p:txEl>
                                          </p:spTgt>
                                        </p:tgtEl>
                                        <p:attrNameLst>
                                          <p:attrName>style.visibility</p:attrName>
                                        </p:attrNameLst>
                                      </p:cBhvr>
                                      <p:to>
                                        <p:strVal val="visible"/>
                                      </p:to>
                                    </p:set>
                                    <p:animEffect transition="in" filter="wipe(left)">
                                      <p:cBhvr>
                                        <p:cTn id="34" dur="1000"/>
                                        <p:tgtEl>
                                          <p:spTgt spid="37173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iterate type="lt">
                                    <p:tmPct val="10000"/>
                                  </p:iterate>
                                  <p:childTnLst>
                                    <p:set>
                                      <p:cBhvr>
                                        <p:cTn id="38" dur="1" fill="hold">
                                          <p:stCondLst>
                                            <p:cond delay="0"/>
                                          </p:stCondLst>
                                        </p:cTn>
                                        <p:tgtEl>
                                          <p:spTgt spid="371735">
                                            <p:txEl>
                                              <p:pRg st="2" end="2"/>
                                            </p:txEl>
                                          </p:spTgt>
                                        </p:tgtEl>
                                        <p:attrNameLst>
                                          <p:attrName>style.visibility</p:attrName>
                                        </p:attrNameLst>
                                      </p:cBhvr>
                                      <p:to>
                                        <p:strVal val="visible"/>
                                      </p:to>
                                    </p:set>
                                    <p:animEffect transition="in" filter="fade">
                                      <p:cBhvr>
                                        <p:cTn id="39" dur="1000"/>
                                        <p:tgtEl>
                                          <p:spTgt spid="371735">
                                            <p:txEl>
                                              <p:pRg st="2" end="2"/>
                                            </p:txEl>
                                          </p:spTgt>
                                        </p:tgtEl>
                                      </p:cBhvr>
                                    </p:animEffect>
                                    <p:anim calcmode="lin" valueType="num">
                                      <p:cBhvr>
                                        <p:cTn id="40" dur="1000" fill="hold"/>
                                        <p:tgtEl>
                                          <p:spTgt spid="371735">
                                            <p:txEl>
                                              <p:pRg st="2" end="2"/>
                                            </p:txEl>
                                          </p:spTgt>
                                        </p:tgtEl>
                                        <p:attrNameLst>
                                          <p:attrName>ppt_w</p:attrName>
                                        </p:attrNameLst>
                                      </p:cBhvr>
                                      <p:tavLst>
                                        <p:tav tm="0" fmla="#ppt_w*sin(2.5*pi*$)">
                                          <p:val>
                                            <p:fltVal val="0"/>
                                          </p:val>
                                        </p:tav>
                                        <p:tav tm="100000">
                                          <p:val>
                                            <p:fltVal val="1"/>
                                          </p:val>
                                        </p:tav>
                                      </p:tavLst>
                                    </p:anim>
                                    <p:anim calcmode="lin" valueType="num">
                                      <p:cBhvr>
                                        <p:cTn id="41" dur="1000" fill="hold"/>
                                        <p:tgtEl>
                                          <p:spTgt spid="37173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animBg="1"/>
      <p:bldP spid="37173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430213"/>
            <a:ext cx="9144000" cy="701731"/>
          </a:xfrm>
        </p:spPr>
        <p:txBody>
          <a:bodyPr/>
          <a:lstStyle/>
          <a:p>
            <a:pPr algn="ctr"/>
            <a:r>
              <a:rPr lang="en-GB" dirty="0" smtClean="0">
                <a:solidFill>
                  <a:srgbClr val="FFFF00"/>
                </a:solidFill>
                <a:latin typeface="Arial" charset="0"/>
              </a:rPr>
              <a:t>Rotary wing aircraft</a:t>
            </a:r>
          </a:p>
        </p:txBody>
      </p:sp>
      <p:grpSp>
        <p:nvGrpSpPr>
          <p:cNvPr id="2" name="Group 31"/>
          <p:cNvGrpSpPr>
            <a:grpSpLocks/>
          </p:cNvGrpSpPr>
          <p:nvPr/>
        </p:nvGrpSpPr>
        <p:grpSpPr bwMode="auto">
          <a:xfrm>
            <a:off x="4718050" y="2565400"/>
            <a:ext cx="3814763" cy="3889375"/>
            <a:chOff x="1203" y="845"/>
            <a:chExt cx="3401" cy="3402"/>
          </a:xfrm>
        </p:grpSpPr>
        <p:grpSp>
          <p:nvGrpSpPr>
            <p:cNvPr id="3" name="Group 29"/>
            <p:cNvGrpSpPr>
              <a:grpSpLocks/>
            </p:cNvGrpSpPr>
            <p:nvPr/>
          </p:nvGrpSpPr>
          <p:grpSpPr bwMode="auto">
            <a:xfrm>
              <a:off x="1203" y="845"/>
              <a:ext cx="3401" cy="3402"/>
              <a:chOff x="1021" y="845"/>
              <a:chExt cx="3401" cy="3402"/>
            </a:xfrm>
          </p:grpSpPr>
          <p:grpSp>
            <p:nvGrpSpPr>
              <p:cNvPr id="4" name="Group 19"/>
              <p:cNvGrpSpPr>
                <a:grpSpLocks/>
              </p:cNvGrpSpPr>
              <p:nvPr/>
            </p:nvGrpSpPr>
            <p:grpSpPr bwMode="auto">
              <a:xfrm>
                <a:off x="1021" y="2387"/>
                <a:ext cx="1678" cy="182"/>
                <a:chOff x="476" y="2568"/>
                <a:chExt cx="1678" cy="182"/>
              </a:xfrm>
            </p:grpSpPr>
            <p:sp>
              <p:nvSpPr>
                <p:cNvPr id="20508" name="AutoShape 4"/>
                <p:cNvSpPr>
                  <a:spLocks noChangeArrowheads="1"/>
                </p:cNvSpPr>
                <p:nvPr/>
              </p:nvSpPr>
              <p:spPr bwMode="auto">
                <a:xfrm>
                  <a:off x="476" y="2568"/>
                  <a:ext cx="1254" cy="182"/>
                </a:xfrm>
                <a:prstGeom prst="parallelogram">
                  <a:avLst>
                    <a:gd name="adj" fmla="val 35758"/>
                  </a:avLst>
                </a:prstGeom>
                <a:solidFill>
                  <a:srgbClr val="808080"/>
                </a:solidFill>
                <a:ln w="0" algn="ctr">
                  <a:solidFill>
                    <a:schemeClr val="tx1"/>
                  </a:solidFill>
                  <a:miter lim="800000"/>
                  <a:headEnd/>
                  <a:tailEnd/>
                </a:ln>
              </p:spPr>
              <p:txBody>
                <a:bodyPr wrap="none" anchor="ctr"/>
                <a:lstStyle/>
                <a:p>
                  <a:endParaRPr lang="en-GB" sz="2400" b="1">
                    <a:solidFill>
                      <a:srgbClr val="FFFF00"/>
                    </a:solidFill>
                  </a:endParaRPr>
                </a:p>
              </p:txBody>
            </p:sp>
            <p:sp>
              <p:nvSpPr>
                <p:cNvPr id="20509" name="AutoShape 8"/>
                <p:cNvSpPr>
                  <a:spLocks noChangeArrowheads="1"/>
                </p:cNvSpPr>
                <p:nvPr/>
              </p:nvSpPr>
              <p:spPr bwMode="auto">
                <a:xfrm>
                  <a:off x="1632" y="2704"/>
                  <a:ext cx="522" cy="46"/>
                </a:xfrm>
                <a:prstGeom prst="parallelogram">
                  <a:avLst>
                    <a:gd name="adj" fmla="val 15971"/>
                  </a:avLst>
                </a:prstGeom>
                <a:solidFill>
                  <a:srgbClr val="808080"/>
                </a:solidFill>
                <a:ln w="0" algn="ctr">
                  <a:solidFill>
                    <a:schemeClr val="tx1"/>
                  </a:solidFill>
                  <a:miter lim="800000"/>
                  <a:headEnd/>
                  <a:tailEnd/>
                </a:ln>
              </p:spPr>
              <p:txBody>
                <a:bodyPr wrap="none" anchor="ctr"/>
                <a:lstStyle/>
                <a:p>
                  <a:endParaRPr lang="en-GB" sz="2400" b="1">
                    <a:solidFill>
                      <a:srgbClr val="FFFF00"/>
                    </a:solidFill>
                  </a:endParaRPr>
                </a:p>
              </p:txBody>
            </p:sp>
          </p:grpSp>
          <p:grpSp>
            <p:nvGrpSpPr>
              <p:cNvPr id="5" name="Group 20"/>
              <p:cNvGrpSpPr>
                <a:grpSpLocks/>
              </p:cNvGrpSpPr>
              <p:nvPr/>
            </p:nvGrpSpPr>
            <p:grpSpPr bwMode="auto">
              <a:xfrm rot="5400000">
                <a:off x="1951" y="1593"/>
                <a:ext cx="1678" cy="182"/>
                <a:chOff x="476" y="2568"/>
                <a:chExt cx="1678" cy="182"/>
              </a:xfrm>
            </p:grpSpPr>
            <p:sp>
              <p:nvSpPr>
                <p:cNvPr id="20506" name="AutoShape 21"/>
                <p:cNvSpPr>
                  <a:spLocks noChangeArrowheads="1"/>
                </p:cNvSpPr>
                <p:nvPr/>
              </p:nvSpPr>
              <p:spPr bwMode="auto">
                <a:xfrm>
                  <a:off x="476" y="2568"/>
                  <a:ext cx="1254" cy="182"/>
                </a:xfrm>
                <a:prstGeom prst="parallelogram">
                  <a:avLst>
                    <a:gd name="adj" fmla="val 35758"/>
                  </a:avLst>
                </a:prstGeom>
                <a:solidFill>
                  <a:srgbClr val="808080"/>
                </a:solidFill>
                <a:ln w="0" algn="ctr">
                  <a:solidFill>
                    <a:schemeClr val="tx1"/>
                  </a:solidFill>
                  <a:miter lim="800000"/>
                  <a:headEnd/>
                  <a:tailEnd/>
                </a:ln>
              </p:spPr>
              <p:txBody>
                <a:bodyPr wrap="none" anchor="ctr"/>
                <a:lstStyle/>
                <a:p>
                  <a:endParaRPr lang="en-GB" sz="2400" b="1">
                    <a:solidFill>
                      <a:srgbClr val="FFFF00"/>
                    </a:solidFill>
                  </a:endParaRPr>
                </a:p>
              </p:txBody>
            </p:sp>
            <p:sp>
              <p:nvSpPr>
                <p:cNvPr id="20507" name="AutoShape 22"/>
                <p:cNvSpPr>
                  <a:spLocks noChangeArrowheads="1"/>
                </p:cNvSpPr>
                <p:nvPr/>
              </p:nvSpPr>
              <p:spPr bwMode="auto">
                <a:xfrm>
                  <a:off x="1632" y="2704"/>
                  <a:ext cx="522" cy="46"/>
                </a:xfrm>
                <a:prstGeom prst="parallelogram">
                  <a:avLst>
                    <a:gd name="adj" fmla="val 15971"/>
                  </a:avLst>
                </a:prstGeom>
                <a:solidFill>
                  <a:srgbClr val="808080"/>
                </a:solidFill>
                <a:ln w="0" algn="ctr">
                  <a:solidFill>
                    <a:schemeClr val="tx1"/>
                  </a:solidFill>
                  <a:miter lim="800000"/>
                  <a:headEnd/>
                  <a:tailEnd/>
                </a:ln>
              </p:spPr>
              <p:txBody>
                <a:bodyPr wrap="none" anchor="ctr"/>
                <a:lstStyle/>
                <a:p>
                  <a:endParaRPr lang="en-GB" sz="2400" b="1">
                    <a:solidFill>
                      <a:srgbClr val="FFFF00"/>
                    </a:solidFill>
                  </a:endParaRPr>
                </a:p>
              </p:txBody>
            </p:sp>
          </p:grpSp>
          <p:grpSp>
            <p:nvGrpSpPr>
              <p:cNvPr id="6" name="Group 23"/>
              <p:cNvGrpSpPr>
                <a:grpSpLocks/>
              </p:cNvGrpSpPr>
              <p:nvPr/>
            </p:nvGrpSpPr>
            <p:grpSpPr bwMode="auto">
              <a:xfrm rot="-5400000">
                <a:off x="1814" y="3317"/>
                <a:ext cx="1678" cy="182"/>
                <a:chOff x="476" y="2568"/>
                <a:chExt cx="1678" cy="182"/>
              </a:xfrm>
            </p:grpSpPr>
            <p:sp>
              <p:nvSpPr>
                <p:cNvPr id="20504" name="AutoShape 24"/>
                <p:cNvSpPr>
                  <a:spLocks noChangeArrowheads="1"/>
                </p:cNvSpPr>
                <p:nvPr/>
              </p:nvSpPr>
              <p:spPr bwMode="auto">
                <a:xfrm>
                  <a:off x="476" y="2568"/>
                  <a:ext cx="1254" cy="182"/>
                </a:xfrm>
                <a:prstGeom prst="parallelogram">
                  <a:avLst>
                    <a:gd name="adj" fmla="val 35758"/>
                  </a:avLst>
                </a:prstGeom>
                <a:solidFill>
                  <a:srgbClr val="808080"/>
                </a:solidFill>
                <a:ln w="0" algn="ctr">
                  <a:solidFill>
                    <a:schemeClr val="tx1"/>
                  </a:solidFill>
                  <a:miter lim="800000"/>
                  <a:headEnd/>
                  <a:tailEnd/>
                </a:ln>
              </p:spPr>
              <p:txBody>
                <a:bodyPr wrap="none" anchor="ctr"/>
                <a:lstStyle/>
                <a:p>
                  <a:endParaRPr lang="en-GB" sz="2400" b="1">
                    <a:solidFill>
                      <a:srgbClr val="FFFF00"/>
                    </a:solidFill>
                  </a:endParaRPr>
                </a:p>
              </p:txBody>
            </p:sp>
            <p:sp>
              <p:nvSpPr>
                <p:cNvPr id="20505" name="AutoShape 25"/>
                <p:cNvSpPr>
                  <a:spLocks noChangeArrowheads="1"/>
                </p:cNvSpPr>
                <p:nvPr/>
              </p:nvSpPr>
              <p:spPr bwMode="auto">
                <a:xfrm>
                  <a:off x="1632" y="2704"/>
                  <a:ext cx="522" cy="46"/>
                </a:xfrm>
                <a:prstGeom prst="parallelogram">
                  <a:avLst>
                    <a:gd name="adj" fmla="val 15971"/>
                  </a:avLst>
                </a:prstGeom>
                <a:solidFill>
                  <a:srgbClr val="808080"/>
                </a:solidFill>
                <a:ln w="0" algn="ctr">
                  <a:solidFill>
                    <a:schemeClr val="tx1"/>
                  </a:solidFill>
                  <a:miter lim="800000"/>
                  <a:headEnd/>
                  <a:tailEnd/>
                </a:ln>
              </p:spPr>
              <p:txBody>
                <a:bodyPr wrap="none" anchor="ctr"/>
                <a:lstStyle/>
                <a:p>
                  <a:endParaRPr lang="en-GB" sz="2400" b="1">
                    <a:solidFill>
                      <a:srgbClr val="FFFF00"/>
                    </a:solidFill>
                  </a:endParaRPr>
                </a:p>
              </p:txBody>
            </p:sp>
          </p:grpSp>
          <p:grpSp>
            <p:nvGrpSpPr>
              <p:cNvPr id="7" name="Group 26"/>
              <p:cNvGrpSpPr>
                <a:grpSpLocks/>
              </p:cNvGrpSpPr>
              <p:nvPr/>
            </p:nvGrpSpPr>
            <p:grpSpPr bwMode="auto">
              <a:xfrm rot="10800000">
                <a:off x="2744" y="2523"/>
                <a:ext cx="1678" cy="182"/>
                <a:chOff x="476" y="2568"/>
                <a:chExt cx="1678" cy="182"/>
              </a:xfrm>
            </p:grpSpPr>
            <p:sp>
              <p:nvSpPr>
                <p:cNvPr id="20502" name="AutoShape 27"/>
                <p:cNvSpPr>
                  <a:spLocks noChangeArrowheads="1"/>
                </p:cNvSpPr>
                <p:nvPr/>
              </p:nvSpPr>
              <p:spPr bwMode="auto">
                <a:xfrm>
                  <a:off x="476" y="2568"/>
                  <a:ext cx="1254" cy="182"/>
                </a:xfrm>
                <a:prstGeom prst="parallelogram">
                  <a:avLst>
                    <a:gd name="adj" fmla="val 35758"/>
                  </a:avLst>
                </a:prstGeom>
                <a:solidFill>
                  <a:srgbClr val="808080"/>
                </a:solidFill>
                <a:ln w="0" algn="ctr">
                  <a:solidFill>
                    <a:schemeClr val="tx1"/>
                  </a:solidFill>
                  <a:miter lim="800000"/>
                  <a:headEnd/>
                  <a:tailEnd/>
                </a:ln>
              </p:spPr>
              <p:txBody>
                <a:bodyPr wrap="none" anchor="ctr"/>
                <a:lstStyle/>
                <a:p>
                  <a:endParaRPr lang="en-GB" sz="2400" b="1">
                    <a:solidFill>
                      <a:srgbClr val="FFFF00"/>
                    </a:solidFill>
                  </a:endParaRPr>
                </a:p>
              </p:txBody>
            </p:sp>
            <p:sp>
              <p:nvSpPr>
                <p:cNvPr id="20503" name="AutoShape 28"/>
                <p:cNvSpPr>
                  <a:spLocks noChangeArrowheads="1"/>
                </p:cNvSpPr>
                <p:nvPr/>
              </p:nvSpPr>
              <p:spPr bwMode="auto">
                <a:xfrm>
                  <a:off x="1632" y="2704"/>
                  <a:ext cx="522" cy="46"/>
                </a:xfrm>
                <a:prstGeom prst="parallelogram">
                  <a:avLst>
                    <a:gd name="adj" fmla="val 15971"/>
                  </a:avLst>
                </a:prstGeom>
                <a:solidFill>
                  <a:srgbClr val="808080"/>
                </a:solidFill>
                <a:ln w="0" algn="ctr">
                  <a:solidFill>
                    <a:schemeClr val="tx1"/>
                  </a:solidFill>
                  <a:miter lim="800000"/>
                  <a:headEnd/>
                  <a:tailEnd/>
                </a:ln>
              </p:spPr>
              <p:txBody>
                <a:bodyPr wrap="none" anchor="ctr"/>
                <a:lstStyle/>
                <a:p>
                  <a:endParaRPr lang="en-GB" sz="2400" b="1">
                    <a:solidFill>
                      <a:srgbClr val="FFFF00"/>
                    </a:solidFill>
                  </a:endParaRPr>
                </a:p>
              </p:txBody>
            </p:sp>
          </p:grpSp>
        </p:grpSp>
        <p:sp>
          <p:nvSpPr>
            <p:cNvPr id="20497" name="Oval 30"/>
            <p:cNvSpPr>
              <a:spLocks noChangeArrowheads="1"/>
            </p:cNvSpPr>
            <p:nvPr/>
          </p:nvSpPr>
          <p:spPr bwMode="auto">
            <a:xfrm>
              <a:off x="2811" y="2455"/>
              <a:ext cx="181" cy="182"/>
            </a:xfrm>
            <a:prstGeom prst="ellipse">
              <a:avLst/>
            </a:prstGeom>
            <a:solidFill>
              <a:schemeClr val="bg2"/>
            </a:solidFill>
            <a:ln w="0" algn="ctr">
              <a:solidFill>
                <a:schemeClr val="tx1"/>
              </a:solidFill>
              <a:round/>
              <a:headEnd/>
              <a:tailEnd/>
            </a:ln>
          </p:spPr>
          <p:txBody>
            <a:bodyPr wrap="none" anchor="ctr"/>
            <a:lstStyle/>
            <a:p>
              <a:endParaRPr lang="en-GB" sz="2400" b="1">
                <a:solidFill>
                  <a:srgbClr val="FFFF00"/>
                </a:solidFill>
              </a:endParaRPr>
            </a:p>
          </p:txBody>
        </p:sp>
      </p:grpSp>
      <p:sp>
        <p:nvSpPr>
          <p:cNvPr id="369696" name="Text Box 32"/>
          <p:cNvSpPr txBox="1">
            <a:spLocks noChangeArrowheads="1"/>
          </p:cNvSpPr>
          <p:nvPr/>
        </p:nvSpPr>
        <p:spPr bwMode="auto">
          <a:xfrm>
            <a:off x="539750" y="1412875"/>
            <a:ext cx="8208714" cy="830997"/>
          </a:xfrm>
          <a:prstGeom prst="rect">
            <a:avLst/>
          </a:prstGeom>
          <a:noFill/>
          <a:ln w="0" algn="ctr">
            <a:noFill/>
            <a:miter lim="800000"/>
            <a:headEnd/>
            <a:tailEnd/>
          </a:ln>
        </p:spPr>
        <p:txBody>
          <a:bodyPr wrap="square">
            <a:spAutoFit/>
          </a:bodyPr>
          <a:lstStyle/>
          <a:p>
            <a:pPr>
              <a:spcBef>
                <a:spcPct val="50000"/>
              </a:spcBef>
            </a:pPr>
            <a:r>
              <a:rPr lang="en-GB" sz="2400" b="1" dirty="0" smtClean="0">
                <a:solidFill>
                  <a:srgbClr val="FFFF00"/>
                </a:solidFill>
              </a:rPr>
              <a:t>Instead </a:t>
            </a:r>
            <a:r>
              <a:rPr lang="en-GB" sz="2400" b="1" dirty="0">
                <a:solidFill>
                  <a:srgbClr val="FFFF00"/>
                </a:solidFill>
              </a:rPr>
              <a:t>of moving </a:t>
            </a:r>
            <a:r>
              <a:rPr lang="en-GB" sz="2400" b="1" dirty="0" smtClean="0">
                <a:solidFill>
                  <a:srgbClr val="FFFF00"/>
                </a:solidFill>
              </a:rPr>
              <a:t>the wing through </a:t>
            </a:r>
            <a:r>
              <a:rPr lang="en-GB" sz="2400" b="1" dirty="0">
                <a:solidFill>
                  <a:srgbClr val="FFFF00"/>
                </a:solidFill>
              </a:rPr>
              <a:t>the </a:t>
            </a:r>
            <a:r>
              <a:rPr lang="en-GB" sz="2400" b="1" dirty="0" smtClean="0">
                <a:solidFill>
                  <a:srgbClr val="FFFF00"/>
                </a:solidFill>
              </a:rPr>
              <a:t>air as with a fixed wing aircraft, we rotate </a:t>
            </a:r>
            <a:r>
              <a:rPr lang="en-GB" sz="2400" b="1" dirty="0">
                <a:solidFill>
                  <a:srgbClr val="FFFF00"/>
                </a:solidFill>
              </a:rPr>
              <a:t>the </a:t>
            </a:r>
            <a:r>
              <a:rPr lang="en-GB" sz="2400" b="1" dirty="0" smtClean="0">
                <a:solidFill>
                  <a:srgbClr val="FFFF00"/>
                </a:solidFill>
              </a:rPr>
              <a:t>“wing”</a:t>
            </a:r>
            <a:endParaRPr lang="en-GB" sz="2400" b="1" dirty="0">
              <a:solidFill>
                <a:srgbClr val="FFFF00"/>
              </a:solidFill>
            </a:endParaRPr>
          </a:p>
        </p:txBody>
      </p:sp>
      <p:grpSp>
        <p:nvGrpSpPr>
          <p:cNvPr id="8" name="Group 33"/>
          <p:cNvGrpSpPr>
            <a:grpSpLocks/>
          </p:cNvGrpSpPr>
          <p:nvPr/>
        </p:nvGrpSpPr>
        <p:grpSpPr bwMode="auto">
          <a:xfrm>
            <a:off x="1692275" y="3573463"/>
            <a:ext cx="768350" cy="111125"/>
            <a:chOff x="945" y="2159"/>
            <a:chExt cx="4328" cy="525"/>
          </a:xfrm>
        </p:grpSpPr>
        <p:grpSp>
          <p:nvGrpSpPr>
            <p:cNvPr id="9" name="Group 34"/>
            <p:cNvGrpSpPr>
              <a:grpSpLocks/>
            </p:cNvGrpSpPr>
            <p:nvPr/>
          </p:nvGrpSpPr>
          <p:grpSpPr bwMode="auto">
            <a:xfrm>
              <a:off x="945" y="2159"/>
              <a:ext cx="4328" cy="525"/>
              <a:chOff x="945" y="2159"/>
              <a:chExt cx="4328" cy="525"/>
            </a:xfrm>
          </p:grpSpPr>
          <p:sp>
            <p:nvSpPr>
              <p:cNvPr id="20493" name="Freeform 35"/>
              <p:cNvSpPr>
                <a:spLocks/>
              </p:cNvSpPr>
              <p:nvPr/>
            </p:nvSpPr>
            <p:spPr bwMode="auto">
              <a:xfrm>
                <a:off x="3862" y="2325"/>
                <a:ext cx="1411" cy="351"/>
              </a:xfrm>
              <a:custGeom>
                <a:avLst/>
                <a:gdLst>
                  <a:gd name="T0" fmla="*/ 238 w 1411"/>
                  <a:gd name="T1" fmla="*/ 13 h 351"/>
                  <a:gd name="T2" fmla="*/ 357 w 1411"/>
                  <a:gd name="T3" fmla="*/ 38 h 351"/>
                  <a:gd name="T4" fmla="*/ 474 w 1411"/>
                  <a:gd name="T5" fmla="*/ 65 h 351"/>
                  <a:gd name="T6" fmla="*/ 587 w 1411"/>
                  <a:gd name="T7" fmla="*/ 92 h 351"/>
                  <a:gd name="T8" fmla="*/ 696 w 1411"/>
                  <a:gd name="T9" fmla="*/ 122 h 351"/>
                  <a:gd name="T10" fmla="*/ 801 w 1411"/>
                  <a:gd name="T11" fmla="*/ 150 h 351"/>
                  <a:gd name="T12" fmla="*/ 900 w 1411"/>
                  <a:gd name="T13" fmla="*/ 177 h 351"/>
                  <a:gd name="T14" fmla="*/ 993 w 1411"/>
                  <a:gd name="T15" fmla="*/ 203 h 351"/>
                  <a:gd name="T16" fmla="*/ 1078 w 1411"/>
                  <a:gd name="T17" fmla="*/ 229 h 351"/>
                  <a:gd name="T18" fmla="*/ 1156 w 1411"/>
                  <a:gd name="T19" fmla="*/ 253 h 351"/>
                  <a:gd name="T20" fmla="*/ 1224 w 1411"/>
                  <a:gd name="T21" fmla="*/ 274 h 351"/>
                  <a:gd name="T22" fmla="*/ 1284 w 1411"/>
                  <a:gd name="T23" fmla="*/ 294 h 351"/>
                  <a:gd name="T24" fmla="*/ 1333 w 1411"/>
                  <a:gd name="T25" fmla="*/ 309 h 351"/>
                  <a:gd name="T26" fmla="*/ 1370 w 1411"/>
                  <a:gd name="T27" fmla="*/ 322 h 351"/>
                  <a:gd name="T28" fmla="*/ 1396 w 1411"/>
                  <a:gd name="T29" fmla="*/ 332 h 351"/>
                  <a:gd name="T30" fmla="*/ 1409 w 1411"/>
                  <a:gd name="T31" fmla="*/ 335 h 351"/>
                  <a:gd name="T32" fmla="*/ 1408 w 1411"/>
                  <a:gd name="T33" fmla="*/ 336 h 351"/>
                  <a:gd name="T34" fmla="*/ 1392 w 1411"/>
                  <a:gd name="T35" fmla="*/ 336 h 351"/>
                  <a:gd name="T36" fmla="*/ 1361 w 1411"/>
                  <a:gd name="T37" fmla="*/ 337 h 351"/>
                  <a:gd name="T38" fmla="*/ 1317 w 1411"/>
                  <a:gd name="T39" fmla="*/ 337 h 351"/>
                  <a:gd name="T40" fmla="*/ 1259 w 1411"/>
                  <a:gd name="T41" fmla="*/ 338 h 351"/>
                  <a:gd name="T42" fmla="*/ 1191 w 1411"/>
                  <a:gd name="T43" fmla="*/ 339 h 351"/>
                  <a:gd name="T44" fmla="*/ 1112 w 1411"/>
                  <a:gd name="T45" fmla="*/ 340 h 351"/>
                  <a:gd name="T46" fmla="*/ 1026 w 1411"/>
                  <a:gd name="T47" fmla="*/ 341 h 351"/>
                  <a:gd name="T48" fmla="*/ 930 w 1411"/>
                  <a:gd name="T49" fmla="*/ 342 h 351"/>
                  <a:gd name="T50" fmla="*/ 829 w 1411"/>
                  <a:gd name="T51" fmla="*/ 343 h 351"/>
                  <a:gd name="T52" fmla="*/ 723 w 1411"/>
                  <a:gd name="T53" fmla="*/ 344 h 351"/>
                  <a:gd name="T54" fmla="*/ 613 w 1411"/>
                  <a:gd name="T55" fmla="*/ 345 h 351"/>
                  <a:gd name="T56" fmla="*/ 498 w 1411"/>
                  <a:gd name="T57" fmla="*/ 347 h 351"/>
                  <a:gd name="T58" fmla="*/ 384 w 1411"/>
                  <a:gd name="T59" fmla="*/ 347 h 351"/>
                  <a:gd name="T60" fmla="*/ 269 w 1411"/>
                  <a:gd name="T61" fmla="*/ 348 h 351"/>
                  <a:gd name="T62" fmla="*/ 155 w 1411"/>
                  <a:gd name="T63" fmla="*/ 349 h 351"/>
                  <a:gd name="T64" fmla="*/ 69 w 1411"/>
                  <a:gd name="T65" fmla="*/ 336 h 351"/>
                  <a:gd name="T66" fmla="*/ 25 w 1411"/>
                  <a:gd name="T67" fmla="*/ 299 h 351"/>
                  <a:gd name="T68" fmla="*/ 3 w 1411"/>
                  <a:gd name="T69" fmla="*/ 250 h 351"/>
                  <a:gd name="T70" fmla="*/ 0 w 1411"/>
                  <a:gd name="T71" fmla="*/ 194 h 351"/>
                  <a:gd name="T72" fmla="*/ 16 w 1411"/>
                  <a:gd name="T73" fmla="*/ 137 h 351"/>
                  <a:gd name="T74" fmla="*/ 46 w 1411"/>
                  <a:gd name="T75" fmla="*/ 85 h 351"/>
                  <a:gd name="T76" fmla="*/ 90 w 1411"/>
                  <a:gd name="T77" fmla="*/ 40 h 351"/>
                  <a:gd name="T78" fmla="*/ 146 w 1411"/>
                  <a:gd name="T79" fmla="*/ 9 h 3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1"/>
                  <a:gd name="T121" fmla="*/ 0 h 351"/>
                  <a:gd name="T122" fmla="*/ 1411 w 1411"/>
                  <a:gd name="T123" fmla="*/ 351 h 3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1" h="351">
                    <a:moveTo>
                      <a:pt x="178" y="0"/>
                    </a:moveTo>
                    <a:lnTo>
                      <a:pt x="238" y="13"/>
                    </a:lnTo>
                    <a:lnTo>
                      <a:pt x="298" y="25"/>
                    </a:lnTo>
                    <a:lnTo>
                      <a:pt x="357" y="38"/>
                    </a:lnTo>
                    <a:lnTo>
                      <a:pt x="415" y="52"/>
                    </a:lnTo>
                    <a:lnTo>
                      <a:pt x="474" y="65"/>
                    </a:lnTo>
                    <a:lnTo>
                      <a:pt x="530" y="79"/>
                    </a:lnTo>
                    <a:lnTo>
                      <a:pt x="587" y="92"/>
                    </a:lnTo>
                    <a:lnTo>
                      <a:pt x="641" y="107"/>
                    </a:lnTo>
                    <a:lnTo>
                      <a:pt x="696" y="122"/>
                    </a:lnTo>
                    <a:lnTo>
                      <a:pt x="749" y="135"/>
                    </a:lnTo>
                    <a:lnTo>
                      <a:pt x="801" y="150"/>
                    </a:lnTo>
                    <a:lnTo>
                      <a:pt x="851" y="163"/>
                    </a:lnTo>
                    <a:lnTo>
                      <a:pt x="900" y="177"/>
                    </a:lnTo>
                    <a:lnTo>
                      <a:pt x="947" y="191"/>
                    </a:lnTo>
                    <a:lnTo>
                      <a:pt x="993" y="203"/>
                    </a:lnTo>
                    <a:lnTo>
                      <a:pt x="1037" y="217"/>
                    </a:lnTo>
                    <a:lnTo>
                      <a:pt x="1078" y="229"/>
                    </a:lnTo>
                    <a:lnTo>
                      <a:pt x="1118" y="241"/>
                    </a:lnTo>
                    <a:lnTo>
                      <a:pt x="1156" y="253"/>
                    </a:lnTo>
                    <a:lnTo>
                      <a:pt x="1192" y="264"/>
                    </a:lnTo>
                    <a:lnTo>
                      <a:pt x="1224" y="274"/>
                    </a:lnTo>
                    <a:lnTo>
                      <a:pt x="1255" y="284"/>
                    </a:lnTo>
                    <a:lnTo>
                      <a:pt x="1284" y="294"/>
                    </a:lnTo>
                    <a:lnTo>
                      <a:pt x="1310" y="301"/>
                    </a:lnTo>
                    <a:lnTo>
                      <a:pt x="1333" y="309"/>
                    </a:lnTo>
                    <a:lnTo>
                      <a:pt x="1352" y="317"/>
                    </a:lnTo>
                    <a:lnTo>
                      <a:pt x="1370" y="322"/>
                    </a:lnTo>
                    <a:lnTo>
                      <a:pt x="1384" y="328"/>
                    </a:lnTo>
                    <a:lnTo>
                      <a:pt x="1396" y="332"/>
                    </a:lnTo>
                    <a:lnTo>
                      <a:pt x="1404" y="334"/>
                    </a:lnTo>
                    <a:lnTo>
                      <a:pt x="1409" y="335"/>
                    </a:lnTo>
                    <a:lnTo>
                      <a:pt x="1410" y="336"/>
                    </a:lnTo>
                    <a:lnTo>
                      <a:pt x="1408" y="336"/>
                    </a:lnTo>
                    <a:lnTo>
                      <a:pt x="1402" y="336"/>
                    </a:lnTo>
                    <a:lnTo>
                      <a:pt x="1392" y="336"/>
                    </a:lnTo>
                    <a:lnTo>
                      <a:pt x="1378" y="337"/>
                    </a:lnTo>
                    <a:lnTo>
                      <a:pt x="1361" y="337"/>
                    </a:lnTo>
                    <a:lnTo>
                      <a:pt x="1340" y="337"/>
                    </a:lnTo>
                    <a:lnTo>
                      <a:pt x="1317" y="337"/>
                    </a:lnTo>
                    <a:lnTo>
                      <a:pt x="1289" y="338"/>
                    </a:lnTo>
                    <a:lnTo>
                      <a:pt x="1259" y="338"/>
                    </a:lnTo>
                    <a:lnTo>
                      <a:pt x="1226" y="338"/>
                    </a:lnTo>
                    <a:lnTo>
                      <a:pt x="1191" y="339"/>
                    </a:lnTo>
                    <a:lnTo>
                      <a:pt x="1153" y="340"/>
                    </a:lnTo>
                    <a:lnTo>
                      <a:pt x="1112" y="340"/>
                    </a:lnTo>
                    <a:lnTo>
                      <a:pt x="1069" y="340"/>
                    </a:lnTo>
                    <a:lnTo>
                      <a:pt x="1026" y="341"/>
                    </a:lnTo>
                    <a:lnTo>
                      <a:pt x="979" y="341"/>
                    </a:lnTo>
                    <a:lnTo>
                      <a:pt x="930" y="342"/>
                    </a:lnTo>
                    <a:lnTo>
                      <a:pt x="881" y="343"/>
                    </a:lnTo>
                    <a:lnTo>
                      <a:pt x="829" y="343"/>
                    </a:lnTo>
                    <a:lnTo>
                      <a:pt x="776" y="344"/>
                    </a:lnTo>
                    <a:lnTo>
                      <a:pt x="723" y="344"/>
                    </a:lnTo>
                    <a:lnTo>
                      <a:pt x="668" y="345"/>
                    </a:lnTo>
                    <a:lnTo>
                      <a:pt x="613" y="345"/>
                    </a:lnTo>
                    <a:lnTo>
                      <a:pt x="556" y="346"/>
                    </a:lnTo>
                    <a:lnTo>
                      <a:pt x="498" y="347"/>
                    </a:lnTo>
                    <a:lnTo>
                      <a:pt x="442" y="347"/>
                    </a:lnTo>
                    <a:lnTo>
                      <a:pt x="384" y="347"/>
                    </a:lnTo>
                    <a:lnTo>
                      <a:pt x="327" y="348"/>
                    </a:lnTo>
                    <a:lnTo>
                      <a:pt x="269" y="348"/>
                    </a:lnTo>
                    <a:lnTo>
                      <a:pt x="212" y="349"/>
                    </a:lnTo>
                    <a:lnTo>
                      <a:pt x="155" y="349"/>
                    </a:lnTo>
                    <a:lnTo>
                      <a:pt x="98" y="350"/>
                    </a:lnTo>
                    <a:lnTo>
                      <a:pt x="69" y="336"/>
                    </a:lnTo>
                    <a:lnTo>
                      <a:pt x="44" y="320"/>
                    </a:lnTo>
                    <a:lnTo>
                      <a:pt x="25" y="299"/>
                    </a:lnTo>
                    <a:lnTo>
                      <a:pt x="12" y="276"/>
                    </a:lnTo>
                    <a:lnTo>
                      <a:pt x="3" y="250"/>
                    </a:lnTo>
                    <a:lnTo>
                      <a:pt x="0" y="223"/>
                    </a:lnTo>
                    <a:lnTo>
                      <a:pt x="0" y="194"/>
                    </a:lnTo>
                    <a:lnTo>
                      <a:pt x="6" y="166"/>
                    </a:lnTo>
                    <a:lnTo>
                      <a:pt x="16" y="137"/>
                    </a:lnTo>
                    <a:lnTo>
                      <a:pt x="29" y="110"/>
                    </a:lnTo>
                    <a:lnTo>
                      <a:pt x="46" y="85"/>
                    </a:lnTo>
                    <a:lnTo>
                      <a:pt x="67" y="60"/>
                    </a:lnTo>
                    <a:lnTo>
                      <a:pt x="90" y="40"/>
                    </a:lnTo>
                    <a:lnTo>
                      <a:pt x="116" y="22"/>
                    </a:lnTo>
                    <a:lnTo>
                      <a:pt x="146" y="9"/>
                    </a:lnTo>
                    <a:lnTo>
                      <a:pt x="178" y="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20494" name="Freeform 36"/>
              <p:cNvSpPr>
                <a:spLocks/>
              </p:cNvSpPr>
              <p:nvPr/>
            </p:nvSpPr>
            <p:spPr bwMode="auto">
              <a:xfrm>
                <a:off x="1417" y="2159"/>
                <a:ext cx="2693" cy="525"/>
              </a:xfrm>
              <a:custGeom>
                <a:avLst/>
                <a:gdLst>
                  <a:gd name="T0" fmla="*/ 2658 w 2693"/>
                  <a:gd name="T1" fmla="*/ 182 h 525"/>
                  <a:gd name="T2" fmla="*/ 2596 w 2693"/>
                  <a:gd name="T3" fmla="*/ 201 h 525"/>
                  <a:gd name="T4" fmla="*/ 2543 w 2693"/>
                  <a:gd name="T5" fmla="*/ 234 h 525"/>
                  <a:gd name="T6" fmla="*/ 2502 w 2693"/>
                  <a:gd name="T7" fmla="*/ 276 h 525"/>
                  <a:gd name="T8" fmla="*/ 2476 w 2693"/>
                  <a:gd name="T9" fmla="*/ 325 h 525"/>
                  <a:gd name="T10" fmla="*/ 2466 w 2693"/>
                  <a:gd name="T11" fmla="*/ 379 h 525"/>
                  <a:gd name="T12" fmla="*/ 2475 w 2693"/>
                  <a:gd name="T13" fmla="*/ 433 h 525"/>
                  <a:gd name="T14" fmla="*/ 2507 w 2693"/>
                  <a:gd name="T15" fmla="*/ 486 h 525"/>
                  <a:gd name="T16" fmla="*/ 2468 w 2693"/>
                  <a:gd name="T17" fmla="*/ 512 h 525"/>
                  <a:gd name="T18" fmla="*/ 2334 w 2693"/>
                  <a:gd name="T19" fmla="*/ 515 h 525"/>
                  <a:gd name="T20" fmla="*/ 2194 w 2693"/>
                  <a:gd name="T21" fmla="*/ 518 h 525"/>
                  <a:gd name="T22" fmla="*/ 2046 w 2693"/>
                  <a:gd name="T23" fmla="*/ 520 h 525"/>
                  <a:gd name="T24" fmla="*/ 1892 w 2693"/>
                  <a:gd name="T25" fmla="*/ 522 h 525"/>
                  <a:gd name="T26" fmla="*/ 1735 w 2693"/>
                  <a:gd name="T27" fmla="*/ 523 h 525"/>
                  <a:gd name="T28" fmla="*/ 1574 w 2693"/>
                  <a:gd name="T29" fmla="*/ 523 h 525"/>
                  <a:gd name="T30" fmla="*/ 1412 w 2693"/>
                  <a:gd name="T31" fmla="*/ 523 h 525"/>
                  <a:gd name="T32" fmla="*/ 1249 w 2693"/>
                  <a:gd name="T33" fmla="*/ 523 h 525"/>
                  <a:gd name="T34" fmla="*/ 1087 w 2693"/>
                  <a:gd name="T35" fmla="*/ 521 h 525"/>
                  <a:gd name="T36" fmla="*/ 927 w 2693"/>
                  <a:gd name="T37" fmla="*/ 520 h 525"/>
                  <a:gd name="T38" fmla="*/ 770 w 2693"/>
                  <a:gd name="T39" fmla="*/ 517 h 525"/>
                  <a:gd name="T40" fmla="*/ 618 w 2693"/>
                  <a:gd name="T41" fmla="*/ 513 h 525"/>
                  <a:gd name="T42" fmla="*/ 470 w 2693"/>
                  <a:gd name="T43" fmla="*/ 509 h 525"/>
                  <a:gd name="T44" fmla="*/ 331 w 2693"/>
                  <a:gd name="T45" fmla="*/ 504 h 525"/>
                  <a:gd name="T46" fmla="*/ 199 w 2693"/>
                  <a:gd name="T47" fmla="*/ 499 h 525"/>
                  <a:gd name="T48" fmla="*/ 135 w 2693"/>
                  <a:gd name="T49" fmla="*/ 497 h 525"/>
                  <a:gd name="T50" fmla="*/ 125 w 2693"/>
                  <a:gd name="T51" fmla="*/ 495 h 525"/>
                  <a:gd name="T52" fmla="*/ 111 w 2693"/>
                  <a:gd name="T53" fmla="*/ 491 h 525"/>
                  <a:gd name="T54" fmla="*/ 94 w 2693"/>
                  <a:gd name="T55" fmla="*/ 486 h 525"/>
                  <a:gd name="T56" fmla="*/ 75 w 2693"/>
                  <a:gd name="T57" fmla="*/ 478 h 525"/>
                  <a:gd name="T58" fmla="*/ 56 w 2693"/>
                  <a:gd name="T59" fmla="*/ 467 h 525"/>
                  <a:gd name="T60" fmla="*/ 38 w 2693"/>
                  <a:gd name="T61" fmla="*/ 452 h 525"/>
                  <a:gd name="T62" fmla="*/ 22 w 2693"/>
                  <a:gd name="T63" fmla="*/ 434 h 525"/>
                  <a:gd name="T64" fmla="*/ 10 w 2693"/>
                  <a:gd name="T65" fmla="*/ 411 h 525"/>
                  <a:gd name="T66" fmla="*/ 2 w 2693"/>
                  <a:gd name="T67" fmla="*/ 385 h 525"/>
                  <a:gd name="T68" fmla="*/ 0 w 2693"/>
                  <a:gd name="T69" fmla="*/ 352 h 525"/>
                  <a:gd name="T70" fmla="*/ 5 w 2693"/>
                  <a:gd name="T71" fmla="*/ 315 h 525"/>
                  <a:gd name="T72" fmla="*/ 19 w 2693"/>
                  <a:gd name="T73" fmla="*/ 272 h 525"/>
                  <a:gd name="T74" fmla="*/ 43 w 2693"/>
                  <a:gd name="T75" fmla="*/ 222 h 525"/>
                  <a:gd name="T76" fmla="*/ 77 w 2693"/>
                  <a:gd name="T77" fmla="*/ 166 h 525"/>
                  <a:gd name="T78" fmla="*/ 124 w 2693"/>
                  <a:gd name="T79" fmla="*/ 102 h 525"/>
                  <a:gd name="T80" fmla="*/ 219 w 2693"/>
                  <a:gd name="T81" fmla="*/ 54 h 525"/>
                  <a:gd name="T82" fmla="*/ 360 w 2693"/>
                  <a:gd name="T83" fmla="*/ 33 h 525"/>
                  <a:gd name="T84" fmla="*/ 507 w 2693"/>
                  <a:gd name="T85" fmla="*/ 18 h 525"/>
                  <a:gd name="T86" fmla="*/ 662 w 2693"/>
                  <a:gd name="T87" fmla="*/ 7 h 525"/>
                  <a:gd name="T88" fmla="*/ 821 w 2693"/>
                  <a:gd name="T89" fmla="*/ 1 h 525"/>
                  <a:gd name="T90" fmla="*/ 985 w 2693"/>
                  <a:gd name="T91" fmla="*/ 0 h 525"/>
                  <a:gd name="T92" fmla="*/ 1152 w 2693"/>
                  <a:gd name="T93" fmla="*/ 4 h 525"/>
                  <a:gd name="T94" fmla="*/ 1322 w 2693"/>
                  <a:gd name="T95" fmla="*/ 10 h 525"/>
                  <a:gd name="T96" fmla="*/ 1492 w 2693"/>
                  <a:gd name="T97" fmla="*/ 21 h 525"/>
                  <a:gd name="T98" fmla="*/ 1663 w 2693"/>
                  <a:gd name="T99" fmla="*/ 34 h 525"/>
                  <a:gd name="T100" fmla="*/ 1831 w 2693"/>
                  <a:gd name="T101" fmla="*/ 50 h 525"/>
                  <a:gd name="T102" fmla="*/ 1999 w 2693"/>
                  <a:gd name="T103" fmla="*/ 70 h 525"/>
                  <a:gd name="T104" fmla="*/ 2162 w 2693"/>
                  <a:gd name="T105" fmla="*/ 90 h 525"/>
                  <a:gd name="T106" fmla="*/ 2321 w 2693"/>
                  <a:gd name="T107" fmla="*/ 114 h 525"/>
                  <a:gd name="T108" fmla="*/ 2475 w 2693"/>
                  <a:gd name="T109" fmla="*/ 138 h 525"/>
                  <a:gd name="T110" fmla="*/ 2622 w 2693"/>
                  <a:gd name="T111" fmla="*/ 165 h 5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93"/>
                  <a:gd name="T169" fmla="*/ 0 h 525"/>
                  <a:gd name="T170" fmla="*/ 2693 w 2693"/>
                  <a:gd name="T171" fmla="*/ 525 h 5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93" h="525">
                    <a:moveTo>
                      <a:pt x="2692" y="178"/>
                    </a:moveTo>
                    <a:lnTo>
                      <a:pt x="2658" y="182"/>
                    </a:lnTo>
                    <a:lnTo>
                      <a:pt x="2626" y="189"/>
                    </a:lnTo>
                    <a:lnTo>
                      <a:pt x="2596" y="201"/>
                    </a:lnTo>
                    <a:lnTo>
                      <a:pt x="2567" y="216"/>
                    </a:lnTo>
                    <a:lnTo>
                      <a:pt x="2543" y="234"/>
                    </a:lnTo>
                    <a:lnTo>
                      <a:pt x="2521" y="254"/>
                    </a:lnTo>
                    <a:lnTo>
                      <a:pt x="2502" y="276"/>
                    </a:lnTo>
                    <a:lnTo>
                      <a:pt x="2487" y="299"/>
                    </a:lnTo>
                    <a:lnTo>
                      <a:pt x="2476" y="325"/>
                    </a:lnTo>
                    <a:lnTo>
                      <a:pt x="2469" y="351"/>
                    </a:lnTo>
                    <a:lnTo>
                      <a:pt x="2466" y="379"/>
                    </a:lnTo>
                    <a:lnTo>
                      <a:pt x="2469" y="405"/>
                    </a:lnTo>
                    <a:lnTo>
                      <a:pt x="2475" y="433"/>
                    </a:lnTo>
                    <a:lnTo>
                      <a:pt x="2488" y="460"/>
                    </a:lnTo>
                    <a:lnTo>
                      <a:pt x="2507" y="486"/>
                    </a:lnTo>
                    <a:lnTo>
                      <a:pt x="2531" y="510"/>
                    </a:lnTo>
                    <a:lnTo>
                      <a:pt x="2468" y="512"/>
                    </a:lnTo>
                    <a:lnTo>
                      <a:pt x="2402" y="514"/>
                    </a:lnTo>
                    <a:lnTo>
                      <a:pt x="2334" y="515"/>
                    </a:lnTo>
                    <a:lnTo>
                      <a:pt x="2266" y="517"/>
                    </a:lnTo>
                    <a:lnTo>
                      <a:pt x="2194" y="518"/>
                    </a:lnTo>
                    <a:lnTo>
                      <a:pt x="2120" y="519"/>
                    </a:lnTo>
                    <a:lnTo>
                      <a:pt x="2046" y="520"/>
                    </a:lnTo>
                    <a:lnTo>
                      <a:pt x="1970" y="521"/>
                    </a:lnTo>
                    <a:lnTo>
                      <a:pt x="1892" y="522"/>
                    </a:lnTo>
                    <a:lnTo>
                      <a:pt x="1814" y="523"/>
                    </a:lnTo>
                    <a:lnTo>
                      <a:pt x="1735" y="523"/>
                    </a:lnTo>
                    <a:lnTo>
                      <a:pt x="1655" y="523"/>
                    </a:lnTo>
                    <a:lnTo>
                      <a:pt x="1574" y="523"/>
                    </a:lnTo>
                    <a:lnTo>
                      <a:pt x="1493" y="524"/>
                    </a:lnTo>
                    <a:lnTo>
                      <a:pt x="1412" y="523"/>
                    </a:lnTo>
                    <a:lnTo>
                      <a:pt x="1330" y="523"/>
                    </a:lnTo>
                    <a:lnTo>
                      <a:pt x="1249" y="523"/>
                    </a:lnTo>
                    <a:lnTo>
                      <a:pt x="1168" y="522"/>
                    </a:lnTo>
                    <a:lnTo>
                      <a:pt x="1087" y="521"/>
                    </a:lnTo>
                    <a:lnTo>
                      <a:pt x="1006" y="521"/>
                    </a:lnTo>
                    <a:lnTo>
                      <a:pt x="927" y="520"/>
                    </a:lnTo>
                    <a:lnTo>
                      <a:pt x="848" y="519"/>
                    </a:lnTo>
                    <a:lnTo>
                      <a:pt x="770" y="517"/>
                    </a:lnTo>
                    <a:lnTo>
                      <a:pt x="693" y="515"/>
                    </a:lnTo>
                    <a:lnTo>
                      <a:pt x="618" y="513"/>
                    </a:lnTo>
                    <a:lnTo>
                      <a:pt x="544" y="511"/>
                    </a:lnTo>
                    <a:lnTo>
                      <a:pt x="470" y="509"/>
                    </a:lnTo>
                    <a:lnTo>
                      <a:pt x="401" y="507"/>
                    </a:lnTo>
                    <a:lnTo>
                      <a:pt x="331" y="504"/>
                    </a:lnTo>
                    <a:lnTo>
                      <a:pt x="264" y="501"/>
                    </a:lnTo>
                    <a:lnTo>
                      <a:pt x="199" y="499"/>
                    </a:lnTo>
                    <a:lnTo>
                      <a:pt x="137" y="497"/>
                    </a:lnTo>
                    <a:lnTo>
                      <a:pt x="135" y="497"/>
                    </a:lnTo>
                    <a:lnTo>
                      <a:pt x="130" y="496"/>
                    </a:lnTo>
                    <a:lnTo>
                      <a:pt x="125" y="495"/>
                    </a:lnTo>
                    <a:lnTo>
                      <a:pt x="118" y="493"/>
                    </a:lnTo>
                    <a:lnTo>
                      <a:pt x="111" y="491"/>
                    </a:lnTo>
                    <a:lnTo>
                      <a:pt x="103" y="489"/>
                    </a:lnTo>
                    <a:lnTo>
                      <a:pt x="94" y="486"/>
                    </a:lnTo>
                    <a:lnTo>
                      <a:pt x="85" y="482"/>
                    </a:lnTo>
                    <a:lnTo>
                      <a:pt x="75" y="478"/>
                    </a:lnTo>
                    <a:lnTo>
                      <a:pt x="66" y="473"/>
                    </a:lnTo>
                    <a:lnTo>
                      <a:pt x="56" y="467"/>
                    </a:lnTo>
                    <a:lnTo>
                      <a:pt x="47" y="460"/>
                    </a:lnTo>
                    <a:lnTo>
                      <a:pt x="38" y="452"/>
                    </a:lnTo>
                    <a:lnTo>
                      <a:pt x="30" y="444"/>
                    </a:lnTo>
                    <a:lnTo>
                      <a:pt x="22" y="434"/>
                    </a:lnTo>
                    <a:lnTo>
                      <a:pt x="15" y="424"/>
                    </a:lnTo>
                    <a:lnTo>
                      <a:pt x="10" y="411"/>
                    </a:lnTo>
                    <a:lnTo>
                      <a:pt x="5" y="398"/>
                    </a:lnTo>
                    <a:lnTo>
                      <a:pt x="2" y="385"/>
                    </a:lnTo>
                    <a:lnTo>
                      <a:pt x="0" y="369"/>
                    </a:lnTo>
                    <a:lnTo>
                      <a:pt x="0" y="352"/>
                    </a:lnTo>
                    <a:lnTo>
                      <a:pt x="2" y="335"/>
                    </a:lnTo>
                    <a:lnTo>
                      <a:pt x="5" y="315"/>
                    </a:lnTo>
                    <a:lnTo>
                      <a:pt x="11" y="294"/>
                    </a:lnTo>
                    <a:lnTo>
                      <a:pt x="19" y="272"/>
                    </a:lnTo>
                    <a:lnTo>
                      <a:pt x="30" y="247"/>
                    </a:lnTo>
                    <a:lnTo>
                      <a:pt x="43" y="222"/>
                    </a:lnTo>
                    <a:lnTo>
                      <a:pt x="58" y="194"/>
                    </a:lnTo>
                    <a:lnTo>
                      <a:pt x="77" y="166"/>
                    </a:lnTo>
                    <a:lnTo>
                      <a:pt x="100" y="134"/>
                    </a:lnTo>
                    <a:lnTo>
                      <a:pt x="124" y="102"/>
                    </a:lnTo>
                    <a:lnTo>
                      <a:pt x="152" y="67"/>
                    </a:lnTo>
                    <a:lnTo>
                      <a:pt x="219" y="54"/>
                    </a:lnTo>
                    <a:lnTo>
                      <a:pt x="288" y="43"/>
                    </a:lnTo>
                    <a:lnTo>
                      <a:pt x="360" y="33"/>
                    </a:lnTo>
                    <a:lnTo>
                      <a:pt x="432" y="26"/>
                    </a:lnTo>
                    <a:lnTo>
                      <a:pt x="507" y="18"/>
                    </a:lnTo>
                    <a:lnTo>
                      <a:pt x="584" y="12"/>
                    </a:lnTo>
                    <a:lnTo>
                      <a:pt x="662" y="7"/>
                    </a:lnTo>
                    <a:lnTo>
                      <a:pt x="741" y="4"/>
                    </a:lnTo>
                    <a:lnTo>
                      <a:pt x="821" y="1"/>
                    </a:lnTo>
                    <a:lnTo>
                      <a:pt x="903" y="0"/>
                    </a:lnTo>
                    <a:lnTo>
                      <a:pt x="985" y="0"/>
                    </a:lnTo>
                    <a:lnTo>
                      <a:pt x="1068" y="1"/>
                    </a:lnTo>
                    <a:lnTo>
                      <a:pt x="1152" y="4"/>
                    </a:lnTo>
                    <a:lnTo>
                      <a:pt x="1236" y="7"/>
                    </a:lnTo>
                    <a:lnTo>
                      <a:pt x="1322" y="10"/>
                    </a:lnTo>
                    <a:lnTo>
                      <a:pt x="1407" y="16"/>
                    </a:lnTo>
                    <a:lnTo>
                      <a:pt x="1492" y="21"/>
                    </a:lnTo>
                    <a:lnTo>
                      <a:pt x="1577" y="26"/>
                    </a:lnTo>
                    <a:lnTo>
                      <a:pt x="1663" y="34"/>
                    </a:lnTo>
                    <a:lnTo>
                      <a:pt x="1747" y="42"/>
                    </a:lnTo>
                    <a:lnTo>
                      <a:pt x="1831" y="50"/>
                    </a:lnTo>
                    <a:lnTo>
                      <a:pt x="1915" y="60"/>
                    </a:lnTo>
                    <a:lnTo>
                      <a:pt x="1999" y="70"/>
                    </a:lnTo>
                    <a:lnTo>
                      <a:pt x="2081" y="79"/>
                    </a:lnTo>
                    <a:lnTo>
                      <a:pt x="2162" y="90"/>
                    </a:lnTo>
                    <a:lnTo>
                      <a:pt x="2242" y="102"/>
                    </a:lnTo>
                    <a:lnTo>
                      <a:pt x="2321" y="114"/>
                    </a:lnTo>
                    <a:lnTo>
                      <a:pt x="2399" y="126"/>
                    </a:lnTo>
                    <a:lnTo>
                      <a:pt x="2475" y="138"/>
                    </a:lnTo>
                    <a:lnTo>
                      <a:pt x="2549" y="151"/>
                    </a:lnTo>
                    <a:lnTo>
                      <a:pt x="2622" y="165"/>
                    </a:lnTo>
                    <a:lnTo>
                      <a:pt x="2692" y="178"/>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sp>
            <p:nvSpPr>
              <p:cNvPr id="20495" name="Freeform 37"/>
              <p:cNvSpPr>
                <a:spLocks/>
              </p:cNvSpPr>
              <p:nvPr/>
            </p:nvSpPr>
            <p:spPr bwMode="auto">
              <a:xfrm>
                <a:off x="945" y="2229"/>
                <a:ext cx="616" cy="422"/>
              </a:xfrm>
              <a:custGeom>
                <a:avLst/>
                <a:gdLst>
                  <a:gd name="T0" fmla="*/ 587 w 616"/>
                  <a:gd name="T1" fmla="*/ 33 h 422"/>
                  <a:gd name="T2" fmla="*/ 542 w 616"/>
                  <a:gd name="T3" fmla="*/ 96 h 422"/>
                  <a:gd name="T4" fmla="*/ 511 w 616"/>
                  <a:gd name="T5" fmla="*/ 150 h 422"/>
                  <a:gd name="T6" fmla="*/ 491 w 616"/>
                  <a:gd name="T7" fmla="*/ 200 h 422"/>
                  <a:gd name="T8" fmla="*/ 480 w 616"/>
                  <a:gd name="T9" fmla="*/ 244 h 422"/>
                  <a:gd name="T10" fmla="*/ 479 w 616"/>
                  <a:gd name="T11" fmla="*/ 281 h 422"/>
                  <a:gd name="T12" fmla="*/ 483 w 616"/>
                  <a:gd name="T13" fmla="*/ 314 h 422"/>
                  <a:gd name="T14" fmla="*/ 494 w 616"/>
                  <a:gd name="T15" fmla="*/ 341 h 422"/>
                  <a:gd name="T16" fmla="*/ 508 w 616"/>
                  <a:gd name="T17" fmla="*/ 364 h 422"/>
                  <a:gd name="T18" fmla="*/ 524 w 616"/>
                  <a:gd name="T19" fmla="*/ 383 h 422"/>
                  <a:gd name="T20" fmla="*/ 541 w 616"/>
                  <a:gd name="T21" fmla="*/ 397 h 422"/>
                  <a:gd name="T22" fmla="*/ 557 w 616"/>
                  <a:gd name="T23" fmla="*/ 407 h 422"/>
                  <a:gd name="T24" fmla="*/ 571 w 616"/>
                  <a:gd name="T25" fmla="*/ 415 h 422"/>
                  <a:gd name="T26" fmla="*/ 580 w 616"/>
                  <a:gd name="T27" fmla="*/ 419 h 422"/>
                  <a:gd name="T28" fmla="*/ 583 w 616"/>
                  <a:gd name="T29" fmla="*/ 421 h 422"/>
                  <a:gd name="T30" fmla="*/ 575 w 616"/>
                  <a:gd name="T31" fmla="*/ 419 h 422"/>
                  <a:gd name="T32" fmla="*/ 506 w 616"/>
                  <a:gd name="T33" fmla="*/ 415 h 422"/>
                  <a:gd name="T34" fmla="*/ 441 w 616"/>
                  <a:gd name="T35" fmla="*/ 410 h 422"/>
                  <a:gd name="T36" fmla="*/ 378 w 616"/>
                  <a:gd name="T37" fmla="*/ 403 h 422"/>
                  <a:gd name="T38" fmla="*/ 319 w 616"/>
                  <a:gd name="T39" fmla="*/ 395 h 422"/>
                  <a:gd name="T40" fmla="*/ 265 w 616"/>
                  <a:gd name="T41" fmla="*/ 386 h 422"/>
                  <a:gd name="T42" fmla="*/ 214 w 616"/>
                  <a:gd name="T43" fmla="*/ 374 h 422"/>
                  <a:gd name="T44" fmla="*/ 167 w 616"/>
                  <a:gd name="T45" fmla="*/ 363 h 422"/>
                  <a:gd name="T46" fmla="*/ 126 w 616"/>
                  <a:gd name="T47" fmla="*/ 350 h 422"/>
                  <a:gd name="T48" fmla="*/ 90 w 616"/>
                  <a:gd name="T49" fmla="*/ 336 h 422"/>
                  <a:gd name="T50" fmla="*/ 59 w 616"/>
                  <a:gd name="T51" fmla="*/ 321 h 422"/>
                  <a:gd name="T52" fmla="*/ 34 w 616"/>
                  <a:gd name="T53" fmla="*/ 307 h 422"/>
                  <a:gd name="T54" fmla="*/ 16 w 616"/>
                  <a:gd name="T55" fmla="*/ 291 h 422"/>
                  <a:gd name="T56" fmla="*/ 4 w 616"/>
                  <a:gd name="T57" fmla="*/ 275 h 422"/>
                  <a:gd name="T58" fmla="*/ 0 w 616"/>
                  <a:gd name="T59" fmla="*/ 260 h 422"/>
                  <a:gd name="T60" fmla="*/ 3 w 616"/>
                  <a:gd name="T61" fmla="*/ 243 h 422"/>
                  <a:gd name="T62" fmla="*/ 14 w 616"/>
                  <a:gd name="T63" fmla="*/ 228 h 422"/>
                  <a:gd name="T64" fmla="*/ 41 w 616"/>
                  <a:gd name="T65" fmla="*/ 206 h 422"/>
                  <a:gd name="T66" fmla="*/ 72 w 616"/>
                  <a:gd name="T67" fmla="*/ 187 h 422"/>
                  <a:gd name="T68" fmla="*/ 104 w 616"/>
                  <a:gd name="T69" fmla="*/ 168 h 422"/>
                  <a:gd name="T70" fmla="*/ 137 w 616"/>
                  <a:gd name="T71" fmla="*/ 150 h 422"/>
                  <a:gd name="T72" fmla="*/ 172 w 616"/>
                  <a:gd name="T73" fmla="*/ 134 h 422"/>
                  <a:gd name="T74" fmla="*/ 209 w 616"/>
                  <a:gd name="T75" fmla="*/ 117 h 422"/>
                  <a:gd name="T76" fmla="*/ 246 w 616"/>
                  <a:gd name="T77" fmla="*/ 103 h 422"/>
                  <a:gd name="T78" fmla="*/ 284 w 616"/>
                  <a:gd name="T79" fmla="*/ 88 h 422"/>
                  <a:gd name="T80" fmla="*/ 324 w 616"/>
                  <a:gd name="T81" fmla="*/ 74 h 422"/>
                  <a:gd name="T82" fmla="*/ 364 w 616"/>
                  <a:gd name="T83" fmla="*/ 62 h 422"/>
                  <a:gd name="T84" fmla="*/ 404 w 616"/>
                  <a:gd name="T85" fmla="*/ 49 h 422"/>
                  <a:gd name="T86" fmla="*/ 446 w 616"/>
                  <a:gd name="T87" fmla="*/ 38 h 422"/>
                  <a:gd name="T88" fmla="*/ 488 w 616"/>
                  <a:gd name="T89" fmla="*/ 27 h 422"/>
                  <a:gd name="T90" fmla="*/ 530 w 616"/>
                  <a:gd name="T91" fmla="*/ 18 h 422"/>
                  <a:gd name="T92" fmla="*/ 573 w 616"/>
                  <a:gd name="T93" fmla="*/ 8 h 422"/>
                  <a:gd name="T94" fmla="*/ 615 w 616"/>
                  <a:gd name="T95" fmla="*/ 0 h 4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6"/>
                  <a:gd name="T145" fmla="*/ 0 h 422"/>
                  <a:gd name="T146" fmla="*/ 616 w 616"/>
                  <a:gd name="T147" fmla="*/ 422 h 4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6" h="422">
                    <a:moveTo>
                      <a:pt x="615" y="0"/>
                    </a:moveTo>
                    <a:lnTo>
                      <a:pt x="587" y="33"/>
                    </a:lnTo>
                    <a:lnTo>
                      <a:pt x="563" y="64"/>
                    </a:lnTo>
                    <a:lnTo>
                      <a:pt x="542" y="96"/>
                    </a:lnTo>
                    <a:lnTo>
                      <a:pt x="525" y="124"/>
                    </a:lnTo>
                    <a:lnTo>
                      <a:pt x="511" y="150"/>
                    </a:lnTo>
                    <a:lnTo>
                      <a:pt x="500" y="176"/>
                    </a:lnTo>
                    <a:lnTo>
                      <a:pt x="491" y="200"/>
                    </a:lnTo>
                    <a:lnTo>
                      <a:pt x="484" y="223"/>
                    </a:lnTo>
                    <a:lnTo>
                      <a:pt x="480" y="244"/>
                    </a:lnTo>
                    <a:lnTo>
                      <a:pt x="479" y="264"/>
                    </a:lnTo>
                    <a:lnTo>
                      <a:pt x="479" y="281"/>
                    </a:lnTo>
                    <a:lnTo>
                      <a:pt x="480" y="298"/>
                    </a:lnTo>
                    <a:lnTo>
                      <a:pt x="483" y="314"/>
                    </a:lnTo>
                    <a:lnTo>
                      <a:pt x="488" y="328"/>
                    </a:lnTo>
                    <a:lnTo>
                      <a:pt x="494" y="341"/>
                    </a:lnTo>
                    <a:lnTo>
                      <a:pt x="501" y="354"/>
                    </a:lnTo>
                    <a:lnTo>
                      <a:pt x="508" y="364"/>
                    </a:lnTo>
                    <a:lnTo>
                      <a:pt x="516" y="374"/>
                    </a:lnTo>
                    <a:lnTo>
                      <a:pt x="524" y="383"/>
                    </a:lnTo>
                    <a:lnTo>
                      <a:pt x="532" y="391"/>
                    </a:lnTo>
                    <a:lnTo>
                      <a:pt x="541" y="397"/>
                    </a:lnTo>
                    <a:lnTo>
                      <a:pt x="549" y="403"/>
                    </a:lnTo>
                    <a:lnTo>
                      <a:pt x="557" y="407"/>
                    </a:lnTo>
                    <a:lnTo>
                      <a:pt x="565" y="412"/>
                    </a:lnTo>
                    <a:lnTo>
                      <a:pt x="571" y="415"/>
                    </a:lnTo>
                    <a:lnTo>
                      <a:pt x="576" y="417"/>
                    </a:lnTo>
                    <a:lnTo>
                      <a:pt x="580" y="419"/>
                    </a:lnTo>
                    <a:lnTo>
                      <a:pt x="583" y="420"/>
                    </a:lnTo>
                    <a:lnTo>
                      <a:pt x="583" y="421"/>
                    </a:lnTo>
                    <a:lnTo>
                      <a:pt x="580" y="420"/>
                    </a:lnTo>
                    <a:lnTo>
                      <a:pt x="575" y="419"/>
                    </a:lnTo>
                    <a:lnTo>
                      <a:pt x="540" y="417"/>
                    </a:lnTo>
                    <a:lnTo>
                      <a:pt x="506" y="415"/>
                    </a:lnTo>
                    <a:lnTo>
                      <a:pt x="473" y="413"/>
                    </a:lnTo>
                    <a:lnTo>
                      <a:pt x="441" y="410"/>
                    </a:lnTo>
                    <a:lnTo>
                      <a:pt x="409" y="406"/>
                    </a:lnTo>
                    <a:lnTo>
                      <a:pt x="378" y="403"/>
                    </a:lnTo>
                    <a:lnTo>
                      <a:pt x="348" y="400"/>
                    </a:lnTo>
                    <a:lnTo>
                      <a:pt x="319" y="395"/>
                    </a:lnTo>
                    <a:lnTo>
                      <a:pt x="291" y="390"/>
                    </a:lnTo>
                    <a:lnTo>
                      <a:pt x="265" y="386"/>
                    </a:lnTo>
                    <a:lnTo>
                      <a:pt x="238" y="380"/>
                    </a:lnTo>
                    <a:lnTo>
                      <a:pt x="214" y="374"/>
                    </a:lnTo>
                    <a:lnTo>
                      <a:pt x="190" y="369"/>
                    </a:lnTo>
                    <a:lnTo>
                      <a:pt x="167" y="363"/>
                    </a:lnTo>
                    <a:lnTo>
                      <a:pt x="146" y="357"/>
                    </a:lnTo>
                    <a:lnTo>
                      <a:pt x="126" y="350"/>
                    </a:lnTo>
                    <a:lnTo>
                      <a:pt x="106" y="344"/>
                    </a:lnTo>
                    <a:lnTo>
                      <a:pt x="90" y="336"/>
                    </a:lnTo>
                    <a:lnTo>
                      <a:pt x="74" y="329"/>
                    </a:lnTo>
                    <a:lnTo>
                      <a:pt x="59" y="321"/>
                    </a:lnTo>
                    <a:lnTo>
                      <a:pt x="45" y="315"/>
                    </a:lnTo>
                    <a:lnTo>
                      <a:pt x="34" y="307"/>
                    </a:lnTo>
                    <a:lnTo>
                      <a:pt x="25" y="299"/>
                    </a:lnTo>
                    <a:lnTo>
                      <a:pt x="16" y="291"/>
                    </a:lnTo>
                    <a:lnTo>
                      <a:pt x="9" y="284"/>
                    </a:lnTo>
                    <a:lnTo>
                      <a:pt x="4" y="275"/>
                    </a:lnTo>
                    <a:lnTo>
                      <a:pt x="1" y="268"/>
                    </a:lnTo>
                    <a:lnTo>
                      <a:pt x="0" y="260"/>
                    </a:lnTo>
                    <a:lnTo>
                      <a:pt x="0" y="252"/>
                    </a:lnTo>
                    <a:lnTo>
                      <a:pt x="3" y="243"/>
                    </a:lnTo>
                    <a:lnTo>
                      <a:pt x="7" y="235"/>
                    </a:lnTo>
                    <a:lnTo>
                      <a:pt x="14" y="228"/>
                    </a:lnTo>
                    <a:lnTo>
                      <a:pt x="28" y="217"/>
                    </a:lnTo>
                    <a:lnTo>
                      <a:pt x="41" y="206"/>
                    </a:lnTo>
                    <a:lnTo>
                      <a:pt x="57" y="196"/>
                    </a:lnTo>
                    <a:lnTo>
                      <a:pt x="72" y="187"/>
                    </a:lnTo>
                    <a:lnTo>
                      <a:pt x="89" y="178"/>
                    </a:lnTo>
                    <a:lnTo>
                      <a:pt x="104" y="168"/>
                    </a:lnTo>
                    <a:lnTo>
                      <a:pt x="121" y="159"/>
                    </a:lnTo>
                    <a:lnTo>
                      <a:pt x="137" y="150"/>
                    </a:lnTo>
                    <a:lnTo>
                      <a:pt x="155" y="142"/>
                    </a:lnTo>
                    <a:lnTo>
                      <a:pt x="172" y="134"/>
                    </a:lnTo>
                    <a:lnTo>
                      <a:pt x="190" y="126"/>
                    </a:lnTo>
                    <a:lnTo>
                      <a:pt x="209" y="117"/>
                    </a:lnTo>
                    <a:lnTo>
                      <a:pt x="227" y="109"/>
                    </a:lnTo>
                    <a:lnTo>
                      <a:pt x="246" y="103"/>
                    </a:lnTo>
                    <a:lnTo>
                      <a:pt x="265" y="95"/>
                    </a:lnTo>
                    <a:lnTo>
                      <a:pt x="284" y="88"/>
                    </a:lnTo>
                    <a:lnTo>
                      <a:pt x="304" y="81"/>
                    </a:lnTo>
                    <a:lnTo>
                      <a:pt x="324" y="74"/>
                    </a:lnTo>
                    <a:lnTo>
                      <a:pt x="343" y="67"/>
                    </a:lnTo>
                    <a:lnTo>
                      <a:pt x="364" y="62"/>
                    </a:lnTo>
                    <a:lnTo>
                      <a:pt x="384" y="55"/>
                    </a:lnTo>
                    <a:lnTo>
                      <a:pt x="404" y="49"/>
                    </a:lnTo>
                    <a:lnTo>
                      <a:pt x="425" y="43"/>
                    </a:lnTo>
                    <a:lnTo>
                      <a:pt x="446" y="38"/>
                    </a:lnTo>
                    <a:lnTo>
                      <a:pt x="467" y="32"/>
                    </a:lnTo>
                    <a:lnTo>
                      <a:pt x="488" y="27"/>
                    </a:lnTo>
                    <a:lnTo>
                      <a:pt x="510" y="21"/>
                    </a:lnTo>
                    <a:lnTo>
                      <a:pt x="530" y="18"/>
                    </a:lnTo>
                    <a:lnTo>
                      <a:pt x="552" y="13"/>
                    </a:lnTo>
                    <a:lnTo>
                      <a:pt x="573" y="8"/>
                    </a:lnTo>
                    <a:lnTo>
                      <a:pt x="594" y="4"/>
                    </a:lnTo>
                    <a:lnTo>
                      <a:pt x="615" y="0"/>
                    </a:lnTo>
                  </a:path>
                </a:pathLst>
              </a:custGeom>
              <a:solidFill>
                <a:srgbClr val="FFFFFF"/>
              </a:solidFill>
              <a:ln w="12700" cap="rnd" cmpd="sng">
                <a:noFill/>
                <a:prstDash val="solid"/>
                <a:round/>
                <a:headEnd type="none" w="med" len="med"/>
                <a:tailEnd type="none" w="med" len="med"/>
              </a:ln>
            </p:spPr>
            <p:txBody>
              <a:bodyPr/>
              <a:lstStyle/>
              <a:p>
                <a:endParaRPr lang="en-GB" sz="2400" b="1">
                  <a:solidFill>
                    <a:srgbClr val="FFFF00"/>
                  </a:solidFill>
                </a:endParaRPr>
              </a:p>
            </p:txBody>
          </p:sp>
        </p:grpSp>
        <p:sp>
          <p:nvSpPr>
            <p:cNvPr id="20492" name="Freeform 38"/>
            <p:cNvSpPr>
              <a:spLocks/>
            </p:cNvSpPr>
            <p:nvPr/>
          </p:nvSpPr>
          <p:spPr bwMode="auto">
            <a:xfrm>
              <a:off x="945" y="2229"/>
              <a:ext cx="626" cy="432"/>
            </a:xfrm>
            <a:custGeom>
              <a:avLst/>
              <a:gdLst>
                <a:gd name="T0" fmla="*/ 625 w 626"/>
                <a:gd name="T1" fmla="*/ 0 h 432"/>
                <a:gd name="T2" fmla="*/ 572 w 626"/>
                <a:gd name="T3" fmla="*/ 66 h 432"/>
                <a:gd name="T4" fmla="*/ 534 w 626"/>
                <a:gd name="T5" fmla="*/ 127 h 432"/>
                <a:gd name="T6" fmla="*/ 508 w 626"/>
                <a:gd name="T7" fmla="*/ 180 h 432"/>
                <a:gd name="T8" fmla="*/ 492 w 626"/>
                <a:gd name="T9" fmla="*/ 228 h 432"/>
                <a:gd name="T10" fmla="*/ 487 w 626"/>
                <a:gd name="T11" fmla="*/ 270 h 432"/>
                <a:gd name="T12" fmla="*/ 488 w 626"/>
                <a:gd name="T13" fmla="*/ 305 h 432"/>
                <a:gd name="T14" fmla="*/ 496 w 626"/>
                <a:gd name="T15" fmla="*/ 336 h 432"/>
                <a:gd name="T16" fmla="*/ 509 w 626"/>
                <a:gd name="T17" fmla="*/ 362 h 432"/>
                <a:gd name="T18" fmla="*/ 524 w 626"/>
                <a:gd name="T19" fmla="*/ 383 h 432"/>
                <a:gd name="T20" fmla="*/ 541 w 626"/>
                <a:gd name="T21" fmla="*/ 400 h 432"/>
                <a:gd name="T22" fmla="*/ 558 w 626"/>
                <a:gd name="T23" fmla="*/ 413 h 432"/>
                <a:gd name="T24" fmla="*/ 574 w 626"/>
                <a:gd name="T25" fmla="*/ 422 h 432"/>
                <a:gd name="T26" fmla="*/ 585 w 626"/>
                <a:gd name="T27" fmla="*/ 427 h 432"/>
                <a:gd name="T28" fmla="*/ 592 w 626"/>
                <a:gd name="T29" fmla="*/ 430 h 432"/>
                <a:gd name="T30" fmla="*/ 589 w 626"/>
                <a:gd name="T31" fmla="*/ 430 h 432"/>
                <a:gd name="T32" fmla="*/ 549 w 626"/>
                <a:gd name="T33" fmla="*/ 427 h 432"/>
                <a:gd name="T34" fmla="*/ 481 w 626"/>
                <a:gd name="T35" fmla="*/ 423 h 432"/>
                <a:gd name="T36" fmla="*/ 416 w 626"/>
                <a:gd name="T37" fmla="*/ 416 h 432"/>
                <a:gd name="T38" fmla="*/ 354 w 626"/>
                <a:gd name="T39" fmla="*/ 409 h 432"/>
                <a:gd name="T40" fmla="*/ 296 w 626"/>
                <a:gd name="T41" fmla="*/ 399 h 432"/>
                <a:gd name="T42" fmla="*/ 242 w 626"/>
                <a:gd name="T43" fmla="*/ 389 h 432"/>
                <a:gd name="T44" fmla="*/ 193 w 626"/>
                <a:gd name="T45" fmla="*/ 378 h 432"/>
                <a:gd name="T46" fmla="*/ 148 w 626"/>
                <a:gd name="T47" fmla="*/ 365 h 432"/>
                <a:gd name="T48" fmla="*/ 108 w 626"/>
                <a:gd name="T49" fmla="*/ 352 h 432"/>
                <a:gd name="T50" fmla="*/ 75 w 626"/>
                <a:gd name="T51" fmla="*/ 337 h 432"/>
                <a:gd name="T52" fmla="*/ 46 w 626"/>
                <a:gd name="T53" fmla="*/ 322 h 432"/>
                <a:gd name="T54" fmla="*/ 25 w 626"/>
                <a:gd name="T55" fmla="*/ 306 h 432"/>
                <a:gd name="T56" fmla="*/ 9 w 626"/>
                <a:gd name="T57" fmla="*/ 291 h 432"/>
                <a:gd name="T58" fmla="*/ 1 w 626"/>
                <a:gd name="T59" fmla="*/ 274 h 432"/>
                <a:gd name="T60" fmla="*/ 0 w 626"/>
                <a:gd name="T61" fmla="*/ 258 h 432"/>
                <a:gd name="T62" fmla="*/ 7 w 626"/>
                <a:gd name="T63" fmla="*/ 241 h 432"/>
                <a:gd name="T64" fmla="*/ 28 w 626"/>
                <a:gd name="T65" fmla="*/ 222 h 432"/>
                <a:gd name="T66" fmla="*/ 58 w 626"/>
                <a:gd name="T67" fmla="*/ 201 h 432"/>
                <a:gd name="T68" fmla="*/ 90 w 626"/>
                <a:gd name="T69" fmla="*/ 182 h 432"/>
                <a:gd name="T70" fmla="*/ 123 w 626"/>
                <a:gd name="T71" fmla="*/ 163 h 432"/>
                <a:gd name="T72" fmla="*/ 158 w 626"/>
                <a:gd name="T73" fmla="*/ 145 h 432"/>
                <a:gd name="T74" fmla="*/ 193 w 626"/>
                <a:gd name="T75" fmla="*/ 129 h 432"/>
                <a:gd name="T76" fmla="*/ 231 w 626"/>
                <a:gd name="T77" fmla="*/ 112 h 432"/>
                <a:gd name="T78" fmla="*/ 269 w 626"/>
                <a:gd name="T79" fmla="*/ 97 h 432"/>
                <a:gd name="T80" fmla="*/ 309 w 626"/>
                <a:gd name="T81" fmla="*/ 83 h 432"/>
                <a:gd name="T82" fmla="*/ 349 w 626"/>
                <a:gd name="T83" fmla="*/ 69 h 432"/>
                <a:gd name="T84" fmla="*/ 390 w 626"/>
                <a:gd name="T85" fmla="*/ 56 h 432"/>
                <a:gd name="T86" fmla="*/ 432 w 626"/>
                <a:gd name="T87" fmla="*/ 44 h 432"/>
                <a:gd name="T88" fmla="*/ 475 w 626"/>
                <a:gd name="T89" fmla="*/ 33 h 432"/>
                <a:gd name="T90" fmla="*/ 518 w 626"/>
                <a:gd name="T91" fmla="*/ 22 h 432"/>
                <a:gd name="T92" fmla="*/ 561 w 626"/>
                <a:gd name="T93" fmla="*/ 13 h 432"/>
                <a:gd name="T94" fmla="*/ 604 w 626"/>
                <a:gd name="T95" fmla="*/ 4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6"/>
                <a:gd name="T145" fmla="*/ 0 h 432"/>
                <a:gd name="T146" fmla="*/ 626 w 626"/>
                <a:gd name="T147" fmla="*/ 432 h 4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6" h="432">
                  <a:moveTo>
                    <a:pt x="625" y="0"/>
                  </a:moveTo>
                  <a:lnTo>
                    <a:pt x="625" y="0"/>
                  </a:lnTo>
                  <a:lnTo>
                    <a:pt x="597" y="34"/>
                  </a:lnTo>
                  <a:lnTo>
                    <a:pt x="572" y="66"/>
                  </a:lnTo>
                  <a:lnTo>
                    <a:pt x="551" y="98"/>
                  </a:lnTo>
                  <a:lnTo>
                    <a:pt x="534" y="127"/>
                  </a:lnTo>
                  <a:lnTo>
                    <a:pt x="519" y="154"/>
                  </a:lnTo>
                  <a:lnTo>
                    <a:pt x="508" y="180"/>
                  </a:lnTo>
                  <a:lnTo>
                    <a:pt x="499" y="205"/>
                  </a:lnTo>
                  <a:lnTo>
                    <a:pt x="492" y="228"/>
                  </a:lnTo>
                  <a:lnTo>
                    <a:pt x="488" y="250"/>
                  </a:lnTo>
                  <a:lnTo>
                    <a:pt x="487" y="270"/>
                  </a:lnTo>
                  <a:lnTo>
                    <a:pt x="487" y="288"/>
                  </a:lnTo>
                  <a:lnTo>
                    <a:pt x="488" y="305"/>
                  </a:lnTo>
                  <a:lnTo>
                    <a:pt x="491" y="321"/>
                  </a:lnTo>
                  <a:lnTo>
                    <a:pt x="496" y="336"/>
                  </a:lnTo>
                  <a:lnTo>
                    <a:pt x="502" y="349"/>
                  </a:lnTo>
                  <a:lnTo>
                    <a:pt x="509" y="362"/>
                  </a:lnTo>
                  <a:lnTo>
                    <a:pt x="516" y="373"/>
                  </a:lnTo>
                  <a:lnTo>
                    <a:pt x="524" y="383"/>
                  </a:lnTo>
                  <a:lnTo>
                    <a:pt x="533" y="392"/>
                  </a:lnTo>
                  <a:lnTo>
                    <a:pt x="541" y="400"/>
                  </a:lnTo>
                  <a:lnTo>
                    <a:pt x="550" y="406"/>
                  </a:lnTo>
                  <a:lnTo>
                    <a:pt x="558" y="413"/>
                  </a:lnTo>
                  <a:lnTo>
                    <a:pt x="566" y="417"/>
                  </a:lnTo>
                  <a:lnTo>
                    <a:pt x="574" y="422"/>
                  </a:lnTo>
                  <a:lnTo>
                    <a:pt x="580" y="425"/>
                  </a:lnTo>
                  <a:lnTo>
                    <a:pt x="585" y="427"/>
                  </a:lnTo>
                  <a:lnTo>
                    <a:pt x="589" y="429"/>
                  </a:lnTo>
                  <a:lnTo>
                    <a:pt x="592" y="430"/>
                  </a:lnTo>
                  <a:lnTo>
                    <a:pt x="592" y="431"/>
                  </a:lnTo>
                  <a:lnTo>
                    <a:pt x="589" y="430"/>
                  </a:lnTo>
                  <a:lnTo>
                    <a:pt x="584" y="429"/>
                  </a:lnTo>
                  <a:lnTo>
                    <a:pt x="549" y="427"/>
                  </a:lnTo>
                  <a:lnTo>
                    <a:pt x="514" y="425"/>
                  </a:lnTo>
                  <a:lnTo>
                    <a:pt x="481" y="423"/>
                  </a:lnTo>
                  <a:lnTo>
                    <a:pt x="448" y="420"/>
                  </a:lnTo>
                  <a:lnTo>
                    <a:pt x="416" y="416"/>
                  </a:lnTo>
                  <a:lnTo>
                    <a:pt x="384" y="413"/>
                  </a:lnTo>
                  <a:lnTo>
                    <a:pt x="354" y="409"/>
                  </a:lnTo>
                  <a:lnTo>
                    <a:pt x="324" y="404"/>
                  </a:lnTo>
                  <a:lnTo>
                    <a:pt x="296" y="399"/>
                  </a:lnTo>
                  <a:lnTo>
                    <a:pt x="269" y="395"/>
                  </a:lnTo>
                  <a:lnTo>
                    <a:pt x="242" y="389"/>
                  </a:lnTo>
                  <a:lnTo>
                    <a:pt x="217" y="383"/>
                  </a:lnTo>
                  <a:lnTo>
                    <a:pt x="193" y="378"/>
                  </a:lnTo>
                  <a:lnTo>
                    <a:pt x="170" y="372"/>
                  </a:lnTo>
                  <a:lnTo>
                    <a:pt x="148" y="365"/>
                  </a:lnTo>
                  <a:lnTo>
                    <a:pt x="128" y="358"/>
                  </a:lnTo>
                  <a:lnTo>
                    <a:pt x="108" y="352"/>
                  </a:lnTo>
                  <a:lnTo>
                    <a:pt x="91" y="344"/>
                  </a:lnTo>
                  <a:lnTo>
                    <a:pt x="75" y="337"/>
                  </a:lnTo>
                  <a:lnTo>
                    <a:pt x="60" y="329"/>
                  </a:lnTo>
                  <a:lnTo>
                    <a:pt x="46" y="322"/>
                  </a:lnTo>
                  <a:lnTo>
                    <a:pt x="35" y="314"/>
                  </a:lnTo>
                  <a:lnTo>
                    <a:pt x="25" y="306"/>
                  </a:lnTo>
                  <a:lnTo>
                    <a:pt x="16" y="298"/>
                  </a:lnTo>
                  <a:lnTo>
                    <a:pt x="9" y="291"/>
                  </a:lnTo>
                  <a:lnTo>
                    <a:pt x="4" y="282"/>
                  </a:lnTo>
                  <a:lnTo>
                    <a:pt x="1" y="274"/>
                  </a:lnTo>
                  <a:lnTo>
                    <a:pt x="0" y="266"/>
                  </a:lnTo>
                  <a:lnTo>
                    <a:pt x="0" y="258"/>
                  </a:lnTo>
                  <a:lnTo>
                    <a:pt x="3" y="249"/>
                  </a:lnTo>
                  <a:lnTo>
                    <a:pt x="7" y="241"/>
                  </a:lnTo>
                  <a:lnTo>
                    <a:pt x="14" y="233"/>
                  </a:lnTo>
                  <a:lnTo>
                    <a:pt x="28" y="222"/>
                  </a:lnTo>
                  <a:lnTo>
                    <a:pt x="42" y="211"/>
                  </a:lnTo>
                  <a:lnTo>
                    <a:pt x="58" y="201"/>
                  </a:lnTo>
                  <a:lnTo>
                    <a:pt x="73" y="191"/>
                  </a:lnTo>
                  <a:lnTo>
                    <a:pt x="90" y="182"/>
                  </a:lnTo>
                  <a:lnTo>
                    <a:pt x="106" y="172"/>
                  </a:lnTo>
                  <a:lnTo>
                    <a:pt x="123" y="163"/>
                  </a:lnTo>
                  <a:lnTo>
                    <a:pt x="139" y="154"/>
                  </a:lnTo>
                  <a:lnTo>
                    <a:pt x="158" y="145"/>
                  </a:lnTo>
                  <a:lnTo>
                    <a:pt x="175" y="137"/>
                  </a:lnTo>
                  <a:lnTo>
                    <a:pt x="193" y="129"/>
                  </a:lnTo>
                  <a:lnTo>
                    <a:pt x="212" y="120"/>
                  </a:lnTo>
                  <a:lnTo>
                    <a:pt x="231" y="112"/>
                  </a:lnTo>
                  <a:lnTo>
                    <a:pt x="250" y="105"/>
                  </a:lnTo>
                  <a:lnTo>
                    <a:pt x="269" y="97"/>
                  </a:lnTo>
                  <a:lnTo>
                    <a:pt x="289" y="90"/>
                  </a:lnTo>
                  <a:lnTo>
                    <a:pt x="309" y="83"/>
                  </a:lnTo>
                  <a:lnTo>
                    <a:pt x="329" y="76"/>
                  </a:lnTo>
                  <a:lnTo>
                    <a:pt x="349" y="69"/>
                  </a:lnTo>
                  <a:lnTo>
                    <a:pt x="370" y="63"/>
                  </a:lnTo>
                  <a:lnTo>
                    <a:pt x="390" y="56"/>
                  </a:lnTo>
                  <a:lnTo>
                    <a:pt x="411" y="50"/>
                  </a:lnTo>
                  <a:lnTo>
                    <a:pt x="432" y="44"/>
                  </a:lnTo>
                  <a:lnTo>
                    <a:pt x="453" y="39"/>
                  </a:lnTo>
                  <a:lnTo>
                    <a:pt x="475" y="33"/>
                  </a:lnTo>
                  <a:lnTo>
                    <a:pt x="496" y="28"/>
                  </a:lnTo>
                  <a:lnTo>
                    <a:pt x="518" y="22"/>
                  </a:lnTo>
                  <a:lnTo>
                    <a:pt x="539" y="18"/>
                  </a:lnTo>
                  <a:lnTo>
                    <a:pt x="561" y="13"/>
                  </a:lnTo>
                  <a:lnTo>
                    <a:pt x="582" y="8"/>
                  </a:lnTo>
                  <a:lnTo>
                    <a:pt x="604" y="4"/>
                  </a:lnTo>
                  <a:lnTo>
                    <a:pt x="625" y="0"/>
                  </a:lnTo>
                </a:path>
              </a:pathLst>
            </a:custGeom>
            <a:noFill/>
            <a:ln w="12700" cap="rnd" cmpd="sng">
              <a:solidFill>
                <a:srgbClr val="FFFFFF"/>
              </a:solidFill>
              <a:prstDash val="solid"/>
              <a:round/>
              <a:headEnd type="none" w="med" len="med"/>
              <a:tailEnd type="none" w="med" len="med"/>
            </a:ln>
          </p:spPr>
          <p:txBody>
            <a:bodyPr/>
            <a:lstStyle/>
            <a:p>
              <a:endParaRPr lang="en-GB" sz="2400" b="1">
                <a:solidFill>
                  <a:srgbClr val="FFFF00"/>
                </a:solidFill>
              </a:endParaRPr>
            </a:p>
          </p:txBody>
        </p:sp>
      </p:grpSp>
      <p:sp>
        <p:nvSpPr>
          <p:cNvPr id="369703" name="Text Box 39"/>
          <p:cNvSpPr txBox="1">
            <a:spLocks noChangeArrowheads="1"/>
          </p:cNvSpPr>
          <p:nvPr/>
        </p:nvSpPr>
        <p:spPr bwMode="auto">
          <a:xfrm>
            <a:off x="323850" y="4508500"/>
            <a:ext cx="4140200" cy="1200329"/>
          </a:xfrm>
          <a:prstGeom prst="rect">
            <a:avLst/>
          </a:prstGeom>
          <a:noFill/>
          <a:ln w="0" algn="ctr">
            <a:noFill/>
            <a:miter lim="800000"/>
            <a:headEnd/>
            <a:tailEnd/>
          </a:ln>
        </p:spPr>
        <p:txBody>
          <a:bodyPr>
            <a:spAutoFit/>
          </a:bodyPr>
          <a:lstStyle/>
          <a:p>
            <a:pPr>
              <a:spcBef>
                <a:spcPct val="50000"/>
              </a:spcBef>
            </a:pPr>
            <a:r>
              <a:rPr lang="en-GB" sz="2400" b="1" dirty="0" smtClean="0">
                <a:solidFill>
                  <a:srgbClr val="FFFF00"/>
                </a:solidFill>
              </a:rPr>
              <a:t>The cross section of a blade is </a:t>
            </a:r>
            <a:r>
              <a:rPr lang="en-GB" sz="2400" b="1" dirty="0">
                <a:solidFill>
                  <a:srgbClr val="FFFF00"/>
                </a:solidFill>
              </a:rPr>
              <a:t>the same shape as a </a:t>
            </a:r>
            <a:r>
              <a:rPr lang="en-GB" sz="2400" b="1" dirty="0" smtClean="0">
                <a:solidFill>
                  <a:srgbClr val="FFFF00"/>
                </a:solidFill>
              </a:rPr>
              <a:t>wing</a:t>
            </a:r>
            <a:endParaRPr lang="en-GB" sz="2400" b="1" dirty="0">
              <a:solidFill>
                <a:srgbClr val="FFFF00"/>
              </a:solidFill>
            </a:endParaRPr>
          </a:p>
        </p:txBody>
      </p:sp>
      <p:sp>
        <p:nvSpPr>
          <p:cNvPr id="369705" name="Oval 41"/>
          <p:cNvSpPr>
            <a:spLocks noChangeArrowheads="1"/>
          </p:cNvSpPr>
          <p:nvPr/>
        </p:nvSpPr>
        <p:spPr bwMode="auto">
          <a:xfrm>
            <a:off x="1619250" y="3284538"/>
            <a:ext cx="865188" cy="792162"/>
          </a:xfrm>
          <a:prstGeom prst="ellipse">
            <a:avLst/>
          </a:prstGeom>
          <a:noFill/>
          <a:ln w="38100" algn="ctr">
            <a:solidFill>
              <a:schemeClr val="tx1"/>
            </a:solidFill>
            <a:round/>
            <a:headEnd/>
            <a:tailEnd/>
          </a:ln>
        </p:spPr>
        <p:txBody>
          <a:bodyPr wrap="none" anchor="ctr"/>
          <a:lstStyle/>
          <a:p>
            <a:endParaRPr lang="en-GB" sz="2400" b="1">
              <a:solidFill>
                <a:srgbClr val="FFFF00"/>
              </a:solidFill>
            </a:endParaRPr>
          </a:p>
        </p:txBody>
      </p:sp>
      <p:sp>
        <p:nvSpPr>
          <p:cNvPr id="369706" name="Oval 42"/>
          <p:cNvSpPr>
            <a:spLocks noChangeArrowheads="1"/>
          </p:cNvSpPr>
          <p:nvPr/>
        </p:nvSpPr>
        <p:spPr bwMode="auto">
          <a:xfrm>
            <a:off x="4284663" y="4005263"/>
            <a:ext cx="865187" cy="792162"/>
          </a:xfrm>
          <a:prstGeom prst="ellipse">
            <a:avLst/>
          </a:prstGeom>
          <a:noFill/>
          <a:ln w="38100" algn="ctr">
            <a:solidFill>
              <a:schemeClr val="tx1"/>
            </a:solidFill>
            <a:round/>
            <a:headEnd/>
            <a:tailEnd/>
          </a:ln>
        </p:spPr>
        <p:txBody>
          <a:bodyPr wrap="none" anchor="ctr"/>
          <a:lstStyle/>
          <a:p>
            <a:endParaRPr lang="en-GB" sz="2400" b="1">
              <a:solidFill>
                <a:srgbClr val="FFFF00"/>
              </a:solidFill>
            </a:endParaRPr>
          </a:p>
        </p:txBody>
      </p:sp>
      <p:sp>
        <p:nvSpPr>
          <p:cNvPr id="369708" name="Line 44"/>
          <p:cNvSpPr>
            <a:spLocks noChangeShapeType="1"/>
          </p:cNvSpPr>
          <p:nvPr/>
        </p:nvSpPr>
        <p:spPr bwMode="auto">
          <a:xfrm flipH="1" flipV="1">
            <a:off x="2484438" y="3789363"/>
            <a:ext cx="1800225" cy="503237"/>
          </a:xfrm>
          <a:prstGeom prst="line">
            <a:avLst/>
          </a:prstGeom>
          <a:noFill/>
          <a:ln w="38100">
            <a:solidFill>
              <a:schemeClr val="tx1"/>
            </a:solidFill>
            <a:round/>
            <a:headEnd/>
            <a:tailEnd type="triangle" w="med" len="med"/>
          </a:ln>
        </p:spPr>
        <p:txBody>
          <a:bodyPr/>
          <a:lstStyle/>
          <a:p>
            <a:endParaRPr lang="en-GB" sz="2400" b="1">
              <a:solidFill>
                <a:srgbClr val="FFFF00"/>
              </a:solidFill>
            </a:endParaRPr>
          </a:p>
        </p:txBody>
      </p:sp>
      <p:sp>
        <p:nvSpPr>
          <p:cNvPr id="369709" name="Text Box 45"/>
          <p:cNvSpPr txBox="1">
            <a:spLocks noChangeArrowheads="1"/>
          </p:cNvSpPr>
          <p:nvPr/>
        </p:nvSpPr>
        <p:spPr bwMode="auto">
          <a:xfrm>
            <a:off x="323528" y="5805264"/>
            <a:ext cx="4679950" cy="830997"/>
          </a:xfrm>
          <a:prstGeom prst="rect">
            <a:avLst/>
          </a:prstGeom>
          <a:noFill/>
          <a:ln w="0" algn="ctr">
            <a:noFill/>
            <a:miter lim="800000"/>
            <a:headEnd/>
            <a:tailEnd/>
          </a:ln>
        </p:spPr>
        <p:txBody>
          <a:bodyPr>
            <a:spAutoFit/>
          </a:bodyPr>
          <a:lstStyle/>
          <a:p>
            <a:pPr>
              <a:spcBef>
                <a:spcPct val="50000"/>
              </a:spcBef>
            </a:pPr>
            <a:r>
              <a:rPr lang="en-GB" sz="2400" b="1" dirty="0">
                <a:solidFill>
                  <a:srgbClr val="FFFF00"/>
                </a:solidFill>
              </a:rPr>
              <a:t>The rotating </a:t>
            </a:r>
            <a:r>
              <a:rPr lang="en-GB" sz="2400" b="1" dirty="0" smtClean="0">
                <a:solidFill>
                  <a:srgbClr val="FFFF00"/>
                </a:solidFill>
              </a:rPr>
              <a:t>“wing” </a:t>
            </a:r>
            <a:r>
              <a:rPr lang="en-GB" sz="2400" b="1" dirty="0">
                <a:solidFill>
                  <a:srgbClr val="FFFF00"/>
                </a:solidFill>
              </a:rPr>
              <a:t>is </a:t>
            </a:r>
            <a:r>
              <a:rPr lang="en-GB" sz="2400" b="1" dirty="0" smtClean="0">
                <a:solidFill>
                  <a:srgbClr val="FFFF00"/>
                </a:solidFill>
              </a:rPr>
              <a:t>now producing lift</a:t>
            </a:r>
            <a:endParaRPr lang="en-GB" sz="24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9696">
                                            <p:txEl>
                                              <p:pRg st="0" end="0"/>
                                            </p:txEl>
                                          </p:spTgt>
                                        </p:tgtEl>
                                        <p:attrNameLst>
                                          <p:attrName>style.visibility</p:attrName>
                                        </p:attrNameLst>
                                      </p:cBhvr>
                                      <p:to>
                                        <p:strVal val="visible"/>
                                      </p:to>
                                    </p:set>
                                    <p:animEffect transition="in" filter="wipe(left)">
                                      <p:cBhvr>
                                        <p:cTn id="7" dur="1000"/>
                                        <p:tgtEl>
                                          <p:spTgt spid="3696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9703">
                                            <p:txEl>
                                              <p:pRg st="0" end="0"/>
                                            </p:txEl>
                                          </p:spTgt>
                                        </p:tgtEl>
                                        <p:attrNameLst>
                                          <p:attrName>style.visibility</p:attrName>
                                        </p:attrNameLst>
                                      </p:cBhvr>
                                      <p:to>
                                        <p:strVal val="visible"/>
                                      </p:to>
                                    </p:set>
                                    <p:animEffect transition="in" filter="wipe(left)">
                                      <p:cBhvr>
                                        <p:cTn id="17" dur="1000"/>
                                        <p:tgtEl>
                                          <p:spTgt spid="36970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9706"/>
                                        </p:tgtEl>
                                        <p:attrNameLst>
                                          <p:attrName>style.visibility</p:attrName>
                                        </p:attrNameLst>
                                      </p:cBhvr>
                                      <p:to>
                                        <p:strVal val="visible"/>
                                      </p:to>
                                    </p:set>
                                    <p:animEffect transition="in" filter="fade">
                                      <p:cBhvr>
                                        <p:cTn id="22" dur="2000"/>
                                        <p:tgtEl>
                                          <p:spTgt spid="36970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9708"/>
                                        </p:tgtEl>
                                        <p:attrNameLst>
                                          <p:attrName>style.visibility</p:attrName>
                                        </p:attrNameLst>
                                      </p:cBhvr>
                                      <p:to>
                                        <p:strVal val="visible"/>
                                      </p:to>
                                    </p:set>
                                    <p:animEffect transition="in" filter="fade">
                                      <p:cBhvr>
                                        <p:cTn id="25" dur="2000"/>
                                        <p:tgtEl>
                                          <p:spTgt spid="36970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9705"/>
                                        </p:tgtEl>
                                        <p:attrNameLst>
                                          <p:attrName>style.visibility</p:attrName>
                                        </p:attrNameLst>
                                      </p:cBhvr>
                                      <p:to>
                                        <p:strVal val="visible"/>
                                      </p:to>
                                    </p:set>
                                    <p:animEffect transition="in" filter="fade">
                                      <p:cBhvr>
                                        <p:cTn id="28" dur="2000"/>
                                        <p:tgtEl>
                                          <p:spTgt spid="369705"/>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repeatCount="indefinite" fill="hold" nodeType="clickEffect">
                                  <p:stCondLst>
                                    <p:cond delay="0"/>
                                  </p:stCondLst>
                                  <p:childTnLst>
                                    <p:animRot by="-21600000">
                                      <p:cBhvr>
                                        <p:cTn id="35" dur="3000" fill="hold"/>
                                        <p:tgtEl>
                                          <p:spTgt spid="2"/>
                                        </p:tgtEl>
                                        <p:attrNameLst>
                                          <p:attrName>r</p:attrName>
                                        </p:attrNameLst>
                                      </p:cBhvr>
                                    </p:animRot>
                                  </p:childTnLst>
                                </p:cTn>
                              </p:par>
                              <p:par>
                                <p:cTn id="36" presetID="10" presetClass="exit" presetSubtype="0" fill="hold" grpId="1" nodeType="withEffect">
                                  <p:stCondLst>
                                    <p:cond delay="0"/>
                                  </p:stCondLst>
                                  <p:childTnLst>
                                    <p:animEffect transition="out" filter="fade">
                                      <p:cBhvr>
                                        <p:cTn id="37" dur="2000"/>
                                        <p:tgtEl>
                                          <p:spTgt spid="369706"/>
                                        </p:tgtEl>
                                      </p:cBhvr>
                                    </p:animEffect>
                                    <p:set>
                                      <p:cBhvr>
                                        <p:cTn id="38" dur="1" fill="hold">
                                          <p:stCondLst>
                                            <p:cond delay="1999"/>
                                          </p:stCondLst>
                                        </p:cTn>
                                        <p:tgtEl>
                                          <p:spTgt spid="36970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369708"/>
                                        </p:tgtEl>
                                      </p:cBhvr>
                                    </p:animEffect>
                                    <p:set>
                                      <p:cBhvr>
                                        <p:cTn id="41" dur="1" fill="hold">
                                          <p:stCondLst>
                                            <p:cond delay="1999"/>
                                          </p:stCondLst>
                                        </p:cTn>
                                        <p:tgtEl>
                                          <p:spTgt spid="36970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369705"/>
                                        </p:tgtEl>
                                      </p:cBhvr>
                                    </p:animEffect>
                                    <p:set>
                                      <p:cBhvr>
                                        <p:cTn id="44" dur="1" fill="hold">
                                          <p:stCondLst>
                                            <p:cond delay="1999"/>
                                          </p:stCondLst>
                                        </p:cTn>
                                        <p:tgtEl>
                                          <p:spTgt spid="369705"/>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000"/>
                                        <p:tgtEl>
                                          <p:spTgt spid="8"/>
                                        </p:tgtEl>
                                      </p:cBhvr>
                                    </p:animEffect>
                                    <p:set>
                                      <p:cBhvr>
                                        <p:cTn id="47" dur="1" fill="hold">
                                          <p:stCondLst>
                                            <p:cond delay="19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69709">
                                            <p:txEl>
                                              <p:pRg st="0" end="0"/>
                                            </p:txEl>
                                          </p:spTgt>
                                        </p:tgtEl>
                                        <p:attrNameLst>
                                          <p:attrName>style.visibility</p:attrName>
                                        </p:attrNameLst>
                                      </p:cBhvr>
                                      <p:to>
                                        <p:strVal val="visible"/>
                                      </p:to>
                                    </p:set>
                                    <p:animEffect transition="in" filter="wipe(left)">
                                      <p:cBhvr>
                                        <p:cTn id="52" dur="1000"/>
                                        <p:tgtEl>
                                          <p:spTgt spid="3697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705" grpId="0" animBg="1"/>
      <p:bldP spid="369705" grpId="1" animBg="1"/>
      <p:bldP spid="369706" grpId="0" animBg="1"/>
      <p:bldP spid="369706" grpId="1" animBg="1"/>
      <p:bldP spid="369708" grpId="0" animBg="1"/>
      <p:bldP spid="36970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AutoShape 2"/>
          <p:cNvSpPr>
            <a:spLocks noChangeArrowheads="1"/>
          </p:cNvSpPr>
          <p:nvPr/>
        </p:nvSpPr>
        <p:spPr bwMode="auto">
          <a:xfrm>
            <a:off x="4285358" y="2564358"/>
            <a:ext cx="215900" cy="2592388"/>
          </a:xfrm>
          <a:prstGeom prst="upArrow">
            <a:avLst>
              <a:gd name="adj1" fmla="val 50000"/>
              <a:gd name="adj2" fmla="val 300184"/>
            </a:avLst>
          </a:prstGeom>
          <a:solidFill>
            <a:srgbClr val="00CC00"/>
          </a:solidFill>
          <a:ln w="0" algn="ctr">
            <a:solidFill>
              <a:schemeClr val="bg2"/>
            </a:solidFill>
            <a:miter lim="800000"/>
            <a:headEnd/>
            <a:tailEnd/>
          </a:ln>
        </p:spPr>
        <p:txBody>
          <a:bodyPr wrap="none" anchor="ctr"/>
          <a:lstStyle/>
          <a:p>
            <a:endParaRPr lang="en-GB" sz="2800" b="1"/>
          </a:p>
        </p:txBody>
      </p:sp>
      <p:sp useBgFill="1">
        <p:nvSpPr>
          <p:cNvPr id="21507" name="Rectangle 3"/>
          <p:cNvSpPr>
            <a:spLocks noChangeArrowheads="1"/>
          </p:cNvSpPr>
          <p:nvPr/>
        </p:nvSpPr>
        <p:spPr bwMode="auto">
          <a:xfrm>
            <a:off x="3637658" y="4220121"/>
            <a:ext cx="1295400" cy="1584325"/>
          </a:xfrm>
          <a:prstGeom prst="rect">
            <a:avLst/>
          </a:prstGeom>
          <a:ln w="0" algn="ctr">
            <a:noFill/>
            <a:miter lim="800000"/>
            <a:headEnd/>
            <a:tailEnd/>
          </a:ln>
        </p:spPr>
        <p:txBody>
          <a:bodyPr wrap="none" anchor="ctr"/>
          <a:lstStyle/>
          <a:p>
            <a:endParaRPr lang="en-GB" sz="2800" b="1"/>
          </a:p>
        </p:txBody>
      </p:sp>
      <p:sp>
        <p:nvSpPr>
          <p:cNvPr id="376837" name="Text Box 5"/>
          <p:cNvSpPr txBox="1">
            <a:spLocks noChangeArrowheads="1"/>
          </p:cNvSpPr>
          <p:nvPr/>
        </p:nvSpPr>
        <p:spPr bwMode="auto">
          <a:xfrm>
            <a:off x="0" y="692696"/>
            <a:ext cx="9144000" cy="523220"/>
          </a:xfrm>
          <a:prstGeom prst="rect">
            <a:avLst/>
          </a:prstGeom>
          <a:noFill/>
          <a:ln w="0" algn="ctr">
            <a:noFill/>
            <a:miter lim="800000"/>
            <a:headEnd/>
            <a:tailEnd/>
          </a:ln>
        </p:spPr>
        <p:txBody>
          <a:bodyPr wrap="square">
            <a:spAutoFit/>
          </a:bodyPr>
          <a:lstStyle/>
          <a:p>
            <a:pPr algn="ctr">
              <a:spcBef>
                <a:spcPct val="50000"/>
              </a:spcBef>
            </a:pPr>
            <a:r>
              <a:rPr lang="en-GB" sz="2800" b="1" dirty="0">
                <a:solidFill>
                  <a:srgbClr val="FFFF00"/>
                </a:solidFill>
              </a:rPr>
              <a:t>How does a h</a:t>
            </a:r>
            <a:r>
              <a:rPr lang="en-GB" sz="2800" b="1" dirty="0" smtClean="0">
                <a:solidFill>
                  <a:srgbClr val="FFFF00"/>
                </a:solidFill>
              </a:rPr>
              <a:t>elicopter climb </a:t>
            </a:r>
            <a:r>
              <a:rPr lang="en-GB" sz="2800" b="1" dirty="0">
                <a:solidFill>
                  <a:srgbClr val="FFFF00"/>
                </a:solidFill>
              </a:rPr>
              <a:t>and </a:t>
            </a:r>
            <a:r>
              <a:rPr lang="en-GB" sz="2800" b="1" dirty="0" smtClean="0">
                <a:solidFill>
                  <a:srgbClr val="FFFF00"/>
                </a:solidFill>
              </a:rPr>
              <a:t>descend</a:t>
            </a:r>
            <a:r>
              <a:rPr lang="en-GB" sz="2800" b="1" dirty="0">
                <a:solidFill>
                  <a:srgbClr val="FFFF00"/>
                </a:solidFill>
              </a:rPr>
              <a:t>?</a:t>
            </a:r>
          </a:p>
        </p:txBody>
      </p:sp>
      <p:grpSp>
        <p:nvGrpSpPr>
          <p:cNvPr id="2" name="Group 6"/>
          <p:cNvGrpSpPr>
            <a:grpSpLocks/>
          </p:cNvGrpSpPr>
          <p:nvPr/>
        </p:nvGrpSpPr>
        <p:grpSpPr bwMode="auto">
          <a:xfrm rot="544717">
            <a:off x="2843908" y="4004221"/>
            <a:ext cx="3887787" cy="398462"/>
            <a:chOff x="945" y="2159"/>
            <a:chExt cx="4328" cy="525"/>
          </a:xfrm>
        </p:grpSpPr>
        <p:grpSp>
          <p:nvGrpSpPr>
            <p:cNvPr id="3" name="Group 7"/>
            <p:cNvGrpSpPr>
              <a:grpSpLocks/>
            </p:cNvGrpSpPr>
            <p:nvPr/>
          </p:nvGrpSpPr>
          <p:grpSpPr bwMode="auto">
            <a:xfrm>
              <a:off x="945" y="2159"/>
              <a:ext cx="4328" cy="525"/>
              <a:chOff x="945" y="2159"/>
              <a:chExt cx="4328" cy="525"/>
            </a:xfrm>
          </p:grpSpPr>
          <p:sp>
            <p:nvSpPr>
              <p:cNvPr id="21521" name="Freeform 8"/>
              <p:cNvSpPr>
                <a:spLocks/>
              </p:cNvSpPr>
              <p:nvPr/>
            </p:nvSpPr>
            <p:spPr bwMode="auto">
              <a:xfrm>
                <a:off x="3862" y="2325"/>
                <a:ext cx="1411" cy="351"/>
              </a:xfrm>
              <a:custGeom>
                <a:avLst/>
                <a:gdLst>
                  <a:gd name="T0" fmla="*/ 238 w 1411"/>
                  <a:gd name="T1" fmla="*/ 13 h 351"/>
                  <a:gd name="T2" fmla="*/ 357 w 1411"/>
                  <a:gd name="T3" fmla="*/ 38 h 351"/>
                  <a:gd name="T4" fmla="*/ 474 w 1411"/>
                  <a:gd name="T5" fmla="*/ 65 h 351"/>
                  <a:gd name="T6" fmla="*/ 587 w 1411"/>
                  <a:gd name="T7" fmla="*/ 92 h 351"/>
                  <a:gd name="T8" fmla="*/ 696 w 1411"/>
                  <a:gd name="T9" fmla="*/ 122 h 351"/>
                  <a:gd name="T10" fmla="*/ 801 w 1411"/>
                  <a:gd name="T11" fmla="*/ 150 h 351"/>
                  <a:gd name="T12" fmla="*/ 900 w 1411"/>
                  <a:gd name="T13" fmla="*/ 177 h 351"/>
                  <a:gd name="T14" fmla="*/ 993 w 1411"/>
                  <a:gd name="T15" fmla="*/ 203 h 351"/>
                  <a:gd name="T16" fmla="*/ 1078 w 1411"/>
                  <a:gd name="T17" fmla="*/ 229 h 351"/>
                  <a:gd name="T18" fmla="*/ 1156 w 1411"/>
                  <a:gd name="T19" fmla="*/ 253 h 351"/>
                  <a:gd name="T20" fmla="*/ 1224 w 1411"/>
                  <a:gd name="T21" fmla="*/ 274 h 351"/>
                  <a:gd name="T22" fmla="*/ 1284 w 1411"/>
                  <a:gd name="T23" fmla="*/ 294 h 351"/>
                  <a:gd name="T24" fmla="*/ 1333 w 1411"/>
                  <a:gd name="T25" fmla="*/ 309 h 351"/>
                  <a:gd name="T26" fmla="*/ 1370 w 1411"/>
                  <a:gd name="T27" fmla="*/ 322 h 351"/>
                  <a:gd name="T28" fmla="*/ 1396 w 1411"/>
                  <a:gd name="T29" fmla="*/ 332 h 351"/>
                  <a:gd name="T30" fmla="*/ 1409 w 1411"/>
                  <a:gd name="T31" fmla="*/ 335 h 351"/>
                  <a:gd name="T32" fmla="*/ 1408 w 1411"/>
                  <a:gd name="T33" fmla="*/ 336 h 351"/>
                  <a:gd name="T34" fmla="*/ 1392 w 1411"/>
                  <a:gd name="T35" fmla="*/ 336 h 351"/>
                  <a:gd name="T36" fmla="*/ 1361 w 1411"/>
                  <a:gd name="T37" fmla="*/ 337 h 351"/>
                  <a:gd name="T38" fmla="*/ 1317 w 1411"/>
                  <a:gd name="T39" fmla="*/ 337 h 351"/>
                  <a:gd name="T40" fmla="*/ 1259 w 1411"/>
                  <a:gd name="T41" fmla="*/ 338 h 351"/>
                  <a:gd name="T42" fmla="*/ 1191 w 1411"/>
                  <a:gd name="T43" fmla="*/ 339 h 351"/>
                  <a:gd name="T44" fmla="*/ 1112 w 1411"/>
                  <a:gd name="T45" fmla="*/ 340 h 351"/>
                  <a:gd name="T46" fmla="*/ 1026 w 1411"/>
                  <a:gd name="T47" fmla="*/ 341 h 351"/>
                  <a:gd name="T48" fmla="*/ 930 w 1411"/>
                  <a:gd name="T49" fmla="*/ 342 h 351"/>
                  <a:gd name="T50" fmla="*/ 829 w 1411"/>
                  <a:gd name="T51" fmla="*/ 343 h 351"/>
                  <a:gd name="T52" fmla="*/ 723 w 1411"/>
                  <a:gd name="T53" fmla="*/ 344 h 351"/>
                  <a:gd name="T54" fmla="*/ 613 w 1411"/>
                  <a:gd name="T55" fmla="*/ 345 h 351"/>
                  <a:gd name="T56" fmla="*/ 498 w 1411"/>
                  <a:gd name="T57" fmla="*/ 347 h 351"/>
                  <a:gd name="T58" fmla="*/ 384 w 1411"/>
                  <a:gd name="T59" fmla="*/ 347 h 351"/>
                  <a:gd name="T60" fmla="*/ 269 w 1411"/>
                  <a:gd name="T61" fmla="*/ 348 h 351"/>
                  <a:gd name="T62" fmla="*/ 155 w 1411"/>
                  <a:gd name="T63" fmla="*/ 349 h 351"/>
                  <a:gd name="T64" fmla="*/ 69 w 1411"/>
                  <a:gd name="T65" fmla="*/ 336 h 351"/>
                  <a:gd name="T66" fmla="*/ 25 w 1411"/>
                  <a:gd name="T67" fmla="*/ 299 h 351"/>
                  <a:gd name="T68" fmla="*/ 3 w 1411"/>
                  <a:gd name="T69" fmla="*/ 250 h 351"/>
                  <a:gd name="T70" fmla="*/ 0 w 1411"/>
                  <a:gd name="T71" fmla="*/ 194 h 351"/>
                  <a:gd name="T72" fmla="*/ 16 w 1411"/>
                  <a:gd name="T73" fmla="*/ 137 h 351"/>
                  <a:gd name="T74" fmla="*/ 46 w 1411"/>
                  <a:gd name="T75" fmla="*/ 85 h 351"/>
                  <a:gd name="T76" fmla="*/ 90 w 1411"/>
                  <a:gd name="T77" fmla="*/ 40 h 351"/>
                  <a:gd name="T78" fmla="*/ 146 w 1411"/>
                  <a:gd name="T79" fmla="*/ 9 h 3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1"/>
                  <a:gd name="T121" fmla="*/ 0 h 351"/>
                  <a:gd name="T122" fmla="*/ 1411 w 1411"/>
                  <a:gd name="T123" fmla="*/ 351 h 3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1" h="351">
                    <a:moveTo>
                      <a:pt x="178" y="0"/>
                    </a:moveTo>
                    <a:lnTo>
                      <a:pt x="238" y="13"/>
                    </a:lnTo>
                    <a:lnTo>
                      <a:pt x="298" y="25"/>
                    </a:lnTo>
                    <a:lnTo>
                      <a:pt x="357" y="38"/>
                    </a:lnTo>
                    <a:lnTo>
                      <a:pt x="415" y="52"/>
                    </a:lnTo>
                    <a:lnTo>
                      <a:pt x="474" y="65"/>
                    </a:lnTo>
                    <a:lnTo>
                      <a:pt x="530" y="79"/>
                    </a:lnTo>
                    <a:lnTo>
                      <a:pt x="587" y="92"/>
                    </a:lnTo>
                    <a:lnTo>
                      <a:pt x="641" y="107"/>
                    </a:lnTo>
                    <a:lnTo>
                      <a:pt x="696" y="122"/>
                    </a:lnTo>
                    <a:lnTo>
                      <a:pt x="749" y="135"/>
                    </a:lnTo>
                    <a:lnTo>
                      <a:pt x="801" y="150"/>
                    </a:lnTo>
                    <a:lnTo>
                      <a:pt x="851" y="163"/>
                    </a:lnTo>
                    <a:lnTo>
                      <a:pt x="900" y="177"/>
                    </a:lnTo>
                    <a:lnTo>
                      <a:pt x="947" y="191"/>
                    </a:lnTo>
                    <a:lnTo>
                      <a:pt x="993" y="203"/>
                    </a:lnTo>
                    <a:lnTo>
                      <a:pt x="1037" y="217"/>
                    </a:lnTo>
                    <a:lnTo>
                      <a:pt x="1078" y="229"/>
                    </a:lnTo>
                    <a:lnTo>
                      <a:pt x="1118" y="241"/>
                    </a:lnTo>
                    <a:lnTo>
                      <a:pt x="1156" y="253"/>
                    </a:lnTo>
                    <a:lnTo>
                      <a:pt x="1192" y="264"/>
                    </a:lnTo>
                    <a:lnTo>
                      <a:pt x="1224" y="274"/>
                    </a:lnTo>
                    <a:lnTo>
                      <a:pt x="1255" y="284"/>
                    </a:lnTo>
                    <a:lnTo>
                      <a:pt x="1284" y="294"/>
                    </a:lnTo>
                    <a:lnTo>
                      <a:pt x="1310" y="301"/>
                    </a:lnTo>
                    <a:lnTo>
                      <a:pt x="1333" y="309"/>
                    </a:lnTo>
                    <a:lnTo>
                      <a:pt x="1352" y="317"/>
                    </a:lnTo>
                    <a:lnTo>
                      <a:pt x="1370" y="322"/>
                    </a:lnTo>
                    <a:lnTo>
                      <a:pt x="1384" y="328"/>
                    </a:lnTo>
                    <a:lnTo>
                      <a:pt x="1396" y="332"/>
                    </a:lnTo>
                    <a:lnTo>
                      <a:pt x="1404" y="334"/>
                    </a:lnTo>
                    <a:lnTo>
                      <a:pt x="1409" y="335"/>
                    </a:lnTo>
                    <a:lnTo>
                      <a:pt x="1410" y="336"/>
                    </a:lnTo>
                    <a:lnTo>
                      <a:pt x="1408" y="336"/>
                    </a:lnTo>
                    <a:lnTo>
                      <a:pt x="1402" y="336"/>
                    </a:lnTo>
                    <a:lnTo>
                      <a:pt x="1392" y="336"/>
                    </a:lnTo>
                    <a:lnTo>
                      <a:pt x="1378" y="337"/>
                    </a:lnTo>
                    <a:lnTo>
                      <a:pt x="1361" y="337"/>
                    </a:lnTo>
                    <a:lnTo>
                      <a:pt x="1340" y="337"/>
                    </a:lnTo>
                    <a:lnTo>
                      <a:pt x="1317" y="337"/>
                    </a:lnTo>
                    <a:lnTo>
                      <a:pt x="1289" y="338"/>
                    </a:lnTo>
                    <a:lnTo>
                      <a:pt x="1259" y="338"/>
                    </a:lnTo>
                    <a:lnTo>
                      <a:pt x="1226" y="338"/>
                    </a:lnTo>
                    <a:lnTo>
                      <a:pt x="1191" y="339"/>
                    </a:lnTo>
                    <a:lnTo>
                      <a:pt x="1153" y="340"/>
                    </a:lnTo>
                    <a:lnTo>
                      <a:pt x="1112" y="340"/>
                    </a:lnTo>
                    <a:lnTo>
                      <a:pt x="1069" y="340"/>
                    </a:lnTo>
                    <a:lnTo>
                      <a:pt x="1026" y="341"/>
                    </a:lnTo>
                    <a:lnTo>
                      <a:pt x="979" y="341"/>
                    </a:lnTo>
                    <a:lnTo>
                      <a:pt x="930" y="342"/>
                    </a:lnTo>
                    <a:lnTo>
                      <a:pt x="881" y="343"/>
                    </a:lnTo>
                    <a:lnTo>
                      <a:pt x="829" y="343"/>
                    </a:lnTo>
                    <a:lnTo>
                      <a:pt x="776" y="344"/>
                    </a:lnTo>
                    <a:lnTo>
                      <a:pt x="723" y="344"/>
                    </a:lnTo>
                    <a:lnTo>
                      <a:pt x="668" y="345"/>
                    </a:lnTo>
                    <a:lnTo>
                      <a:pt x="613" y="345"/>
                    </a:lnTo>
                    <a:lnTo>
                      <a:pt x="556" y="346"/>
                    </a:lnTo>
                    <a:lnTo>
                      <a:pt x="498" y="347"/>
                    </a:lnTo>
                    <a:lnTo>
                      <a:pt x="442" y="347"/>
                    </a:lnTo>
                    <a:lnTo>
                      <a:pt x="384" y="347"/>
                    </a:lnTo>
                    <a:lnTo>
                      <a:pt x="327" y="348"/>
                    </a:lnTo>
                    <a:lnTo>
                      <a:pt x="269" y="348"/>
                    </a:lnTo>
                    <a:lnTo>
                      <a:pt x="212" y="349"/>
                    </a:lnTo>
                    <a:lnTo>
                      <a:pt x="155" y="349"/>
                    </a:lnTo>
                    <a:lnTo>
                      <a:pt x="98" y="350"/>
                    </a:lnTo>
                    <a:lnTo>
                      <a:pt x="69" y="336"/>
                    </a:lnTo>
                    <a:lnTo>
                      <a:pt x="44" y="320"/>
                    </a:lnTo>
                    <a:lnTo>
                      <a:pt x="25" y="299"/>
                    </a:lnTo>
                    <a:lnTo>
                      <a:pt x="12" y="276"/>
                    </a:lnTo>
                    <a:lnTo>
                      <a:pt x="3" y="250"/>
                    </a:lnTo>
                    <a:lnTo>
                      <a:pt x="0" y="223"/>
                    </a:lnTo>
                    <a:lnTo>
                      <a:pt x="0" y="194"/>
                    </a:lnTo>
                    <a:lnTo>
                      <a:pt x="6" y="166"/>
                    </a:lnTo>
                    <a:lnTo>
                      <a:pt x="16" y="137"/>
                    </a:lnTo>
                    <a:lnTo>
                      <a:pt x="29" y="110"/>
                    </a:lnTo>
                    <a:lnTo>
                      <a:pt x="46" y="85"/>
                    </a:lnTo>
                    <a:lnTo>
                      <a:pt x="67" y="60"/>
                    </a:lnTo>
                    <a:lnTo>
                      <a:pt x="90" y="40"/>
                    </a:lnTo>
                    <a:lnTo>
                      <a:pt x="116" y="22"/>
                    </a:lnTo>
                    <a:lnTo>
                      <a:pt x="146" y="9"/>
                    </a:lnTo>
                    <a:lnTo>
                      <a:pt x="178" y="0"/>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21522" name="Freeform 9"/>
              <p:cNvSpPr>
                <a:spLocks/>
              </p:cNvSpPr>
              <p:nvPr/>
            </p:nvSpPr>
            <p:spPr bwMode="auto">
              <a:xfrm>
                <a:off x="1417" y="2159"/>
                <a:ext cx="2693" cy="525"/>
              </a:xfrm>
              <a:custGeom>
                <a:avLst/>
                <a:gdLst>
                  <a:gd name="T0" fmla="*/ 2658 w 2693"/>
                  <a:gd name="T1" fmla="*/ 182 h 525"/>
                  <a:gd name="T2" fmla="*/ 2596 w 2693"/>
                  <a:gd name="T3" fmla="*/ 201 h 525"/>
                  <a:gd name="T4" fmla="*/ 2543 w 2693"/>
                  <a:gd name="T5" fmla="*/ 234 h 525"/>
                  <a:gd name="T6" fmla="*/ 2502 w 2693"/>
                  <a:gd name="T7" fmla="*/ 276 h 525"/>
                  <a:gd name="T8" fmla="*/ 2476 w 2693"/>
                  <a:gd name="T9" fmla="*/ 325 h 525"/>
                  <a:gd name="T10" fmla="*/ 2466 w 2693"/>
                  <a:gd name="T11" fmla="*/ 379 h 525"/>
                  <a:gd name="T12" fmla="*/ 2475 w 2693"/>
                  <a:gd name="T13" fmla="*/ 433 h 525"/>
                  <a:gd name="T14" fmla="*/ 2507 w 2693"/>
                  <a:gd name="T15" fmla="*/ 486 h 525"/>
                  <a:gd name="T16" fmla="*/ 2468 w 2693"/>
                  <a:gd name="T17" fmla="*/ 512 h 525"/>
                  <a:gd name="T18" fmla="*/ 2334 w 2693"/>
                  <a:gd name="T19" fmla="*/ 515 h 525"/>
                  <a:gd name="T20" fmla="*/ 2194 w 2693"/>
                  <a:gd name="T21" fmla="*/ 518 h 525"/>
                  <a:gd name="T22" fmla="*/ 2046 w 2693"/>
                  <a:gd name="T23" fmla="*/ 520 h 525"/>
                  <a:gd name="T24" fmla="*/ 1892 w 2693"/>
                  <a:gd name="T25" fmla="*/ 522 h 525"/>
                  <a:gd name="T26" fmla="*/ 1735 w 2693"/>
                  <a:gd name="T27" fmla="*/ 523 h 525"/>
                  <a:gd name="T28" fmla="*/ 1574 w 2693"/>
                  <a:gd name="T29" fmla="*/ 523 h 525"/>
                  <a:gd name="T30" fmla="*/ 1412 w 2693"/>
                  <a:gd name="T31" fmla="*/ 523 h 525"/>
                  <a:gd name="T32" fmla="*/ 1249 w 2693"/>
                  <a:gd name="T33" fmla="*/ 523 h 525"/>
                  <a:gd name="T34" fmla="*/ 1087 w 2693"/>
                  <a:gd name="T35" fmla="*/ 521 h 525"/>
                  <a:gd name="T36" fmla="*/ 927 w 2693"/>
                  <a:gd name="T37" fmla="*/ 520 h 525"/>
                  <a:gd name="T38" fmla="*/ 770 w 2693"/>
                  <a:gd name="T39" fmla="*/ 517 h 525"/>
                  <a:gd name="T40" fmla="*/ 618 w 2693"/>
                  <a:gd name="T41" fmla="*/ 513 h 525"/>
                  <a:gd name="T42" fmla="*/ 470 w 2693"/>
                  <a:gd name="T43" fmla="*/ 509 h 525"/>
                  <a:gd name="T44" fmla="*/ 331 w 2693"/>
                  <a:gd name="T45" fmla="*/ 504 h 525"/>
                  <a:gd name="T46" fmla="*/ 199 w 2693"/>
                  <a:gd name="T47" fmla="*/ 499 h 525"/>
                  <a:gd name="T48" fmla="*/ 135 w 2693"/>
                  <a:gd name="T49" fmla="*/ 497 h 525"/>
                  <a:gd name="T50" fmla="*/ 125 w 2693"/>
                  <a:gd name="T51" fmla="*/ 495 h 525"/>
                  <a:gd name="T52" fmla="*/ 111 w 2693"/>
                  <a:gd name="T53" fmla="*/ 491 h 525"/>
                  <a:gd name="T54" fmla="*/ 94 w 2693"/>
                  <a:gd name="T55" fmla="*/ 486 h 525"/>
                  <a:gd name="T56" fmla="*/ 75 w 2693"/>
                  <a:gd name="T57" fmla="*/ 478 h 525"/>
                  <a:gd name="T58" fmla="*/ 56 w 2693"/>
                  <a:gd name="T59" fmla="*/ 467 h 525"/>
                  <a:gd name="T60" fmla="*/ 38 w 2693"/>
                  <a:gd name="T61" fmla="*/ 452 h 525"/>
                  <a:gd name="T62" fmla="*/ 22 w 2693"/>
                  <a:gd name="T63" fmla="*/ 434 h 525"/>
                  <a:gd name="T64" fmla="*/ 10 w 2693"/>
                  <a:gd name="T65" fmla="*/ 411 h 525"/>
                  <a:gd name="T66" fmla="*/ 2 w 2693"/>
                  <a:gd name="T67" fmla="*/ 385 h 525"/>
                  <a:gd name="T68" fmla="*/ 0 w 2693"/>
                  <a:gd name="T69" fmla="*/ 352 h 525"/>
                  <a:gd name="T70" fmla="*/ 5 w 2693"/>
                  <a:gd name="T71" fmla="*/ 315 h 525"/>
                  <a:gd name="T72" fmla="*/ 19 w 2693"/>
                  <a:gd name="T73" fmla="*/ 272 h 525"/>
                  <a:gd name="T74" fmla="*/ 43 w 2693"/>
                  <a:gd name="T75" fmla="*/ 222 h 525"/>
                  <a:gd name="T76" fmla="*/ 77 w 2693"/>
                  <a:gd name="T77" fmla="*/ 166 h 525"/>
                  <a:gd name="T78" fmla="*/ 124 w 2693"/>
                  <a:gd name="T79" fmla="*/ 102 h 525"/>
                  <a:gd name="T80" fmla="*/ 219 w 2693"/>
                  <a:gd name="T81" fmla="*/ 54 h 525"/>
                  <a:gd name="T82" fmla="*/ 360 w 2693"/>
                  <a:gd name="T83" fmla="*/ 33 h 525"/>
                  <a:gd name="T84" fmla="*/ 507 w 2693"/>
                  <a:gd name="T85" fmla="*/ 18 h 525"/>
                  <a:gd name="T86" fmla="*/ 662 w 2693"/>
                  <a:gd name="T87" fmla="*/ 7 h 525"/>
                  <a:gd name="T88" fmla="*/ 821 w 2693"/>
                  <a:gd name="T89" fmla="*/ 1 h 525"/>
                  <a:gd name="T90" fmla="*/ 985 w 2693"/>
                  <a:gd name="T91" fmla="*/ 0 h 525"/>
                  <a:gd name="T92" fmla="*/ 1152 w 2693"/>
                  <a:gd name="T93" fmla="*/ 4 h 525"/>
                  <a:gd name="T94" fmla="*/ 1322 w 2693"/>
                  <a:gd name="T95" fmla="*/ 10 h 525"/>
                  <a:gd name="T96" fmla="*/ 1492 w 2693"/>
                  <a:gd name="T97" fmla="*/ 21 h 525"/>
                  <a:gd name="T98" fmla="*/ 1663 w 2693"/>
                  <a:gd name="T99" fmla="*/ 34 h 525"/>
                  <a:gd name="T100" fmla="*/ 1831 w 2693"/>
                  <a:gd name="T101" fmla="*/ 50 h 525"/>
                  <a:gd name="T102" fmla="*/ 1999 w 2693"/>
                  <a:gd name="T103" fmla="*/ 70 h 525"/>
                  <a:gd name="T104" fmla="*/ 2162 w 2693"/>
                  <a:gd name="T105" fmla="*/ 90 h 525"/>
                  <a:gd name="T106" fmla="*/ 2321 w 2693"/>
                  <a:gd name="T107" fmla="*/ 114 h 525"/>
                  <a:gd name="T108" fmla="*/ 2475 w 2693"/>
                  <a:gd name="T109" fmla="*/ 138 h 525"/>
                  <a:gd name="T110" fmla="*/ 2622 w 2693"/>
                  <a:gd name="T111" fmla="*/ 165 h 5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93"/>
                  <a:gd name="T169" fmla="*/ 0 h 525"/>
                  <a:gd name="T170" fmla="*/ 2693 w 2693"/>
                  <a:gd name="T171" fmla="*/ 525 h 5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93" h="525">
                    <a:moveTo>
                      <a:pt x="2692" y="178"/>
                    </a:moveTo>
                    <a:lnTo>
                      <a:pt x="2658" y="182"/>
                    </a:lnTo>
                    <a:lnTo>
                      <a:pt x="2626" y="189"/>
                    </a:lnTo>
                    <a:lnTo>
                      <a:pt x="2596" y="201"/>
                    </a:lnTo>
                    <a:lnTo>
                      <a:pt x="2567" y="216"/>
                    </a:lnTo>
                    <a:lnTo>
                      <a:pt x="2543" y="234"/>
                    </a:lnTo>
                    <a:lnTo>
                      <a:pt x="2521" y="254"/>
                    </a:lnTo>
                    <a:lnTo>
                      <a:pt x="2502" y="276"/>
                    </a:lnTo>
                    <a:lnTo>
                      <a:pt x="2487" y="299"/>
                    </a:lnTo>
                    <a:lnTo>
                      <a:pt x="2476" y="325"/>
                    </a:lnTo>
                    <a:lnTo>
                      <a:pt x="2469" y="351"/>
                    </a:lnTo>
                    <a:lnTo>
                      <a:pt x="2466" y="379"/>
                    </a:lnTo>
                    <a:lnTo>
                      <a:pt x="2469" y="405"/>
                    </a:lnTo>
                    <a:lnTo>
                      <a:pt x="2475" y="433"/>
                    </a:lnTo>
                    <a:lnTo>
                      <a:pt x="2488" y="460"/>
                    </a:lnTo>
                    <a:lnTo>
                      <a:pt x="2507" y="486"/>
                    </a:lnTo>
                    <a:lnTo>
                      <a:pt x="2531" y="510"/>
                    </a:lnTo>
                    <a:lnTo>
                      <a:pt x="2468" y="512"/>
                    </a:lnTo>
                    <a:lnTo>
                      <a:pt x="2402" y="514"/>
                    </a:lnTo>
                    <a:lnTo>
                      <a:pt x="2334" y="515"/>
                    </a:lnTo>
                    <a:lnTo>
                      <a:pt x="2266" y="517"/>
                    </a:lnTo>
                    <a:lnTo>
                      <a:pt x="2194" y="518"/>
                    </a:lnTo>
                    <a:lnTo>
                      <a:pt x="2120" y="519"/>
                    </a:lnTo>
                    <a:lnTo>
                      <a:pt x="2046" y="520"/>
                    </a:lnTo>
                    <a:lnTo>
                      <a:pt x="1970" y="521"/>
                    </a:lnTo>
                    <a:lnTo>
                      <a:pt x="1892" y="522"/>
                    </a:lnTo>
                    <a:lnTo>
                      <a:pt x="1814" y="523"/>
                    </a:lnTo>
                    <a:lnTo>
                      <a:pt x="1735" y="523"/>
                    </a:lnTo>
                    <a:lnTo>
                      <a:pt x="1655" y="523"/>
                    </a:lnTo>
                    <a:lnTo>
                      <a:pt x="1574" y="523"/>
                    </a:lnTo>
                    <a:lnTo>
                      <a:pt x="1493" y="524"/>
                    </a:lnTo>
                    <a:lnTo>
                      <a:pt x="1412" y="523"/>
                    </a:lnTo>
                    <a:lnTo>
                      <a:pt x="1330" y="523"/>
                    </a:lnTo>
                    <a:lnTo>
                      <a:pt x="1249" y="523"/>
                    </a:lnTo>
                    <a:lnTo>
                      <a:pt x="1168" y="522"/>
                    </a:lnTo>
                    <a:lnTo>
                      <a:pt x="1087" y="521"/>
                    </a:lnTo>
                    <a:lnTo>
                      <a:pt x="1006" y="521"/>
                    </a:lnTo>
                    <a:lnTo>
                      <a:pt x="927" y="520"/>
                    </a:lnTo>
                    <a:lnTo>
                      <a:pt x="848" y="519"/>
                    </a:lnTo>
                    <a:lnTo>
                      <a:pt x="770" y="517"/>
                    </a:lnTo>
                    <a:lnTo>
                      <a:pt x="693" y="515"/>
                    </a:lnTo>
                    <a:lnTo>
                      <a:pt x="618" y="513"/>
                    </a:lnTo>
                    <a:lnTo>
                      <a:pt x="544" y="511"/>
                    </a:lnTo>
                    <a:lnTo>
                      <a:pt x="470" y="509"/>
                    </a:lnTo>
                    <a:lnTo>
                      <a:pt x="401" y="507"/>
                    </a:lnTo>
                    <a:lnTo>
                      <a:pt x="331" y="504"/>
                    </a:lnTo>
                    <a:lnTo>
                      <a:pt x="264" y="501"/>
                    </a:lnTo>
                    <a:lnTo>
                      <a:pt x="199" y="499"/>
                    </a:lnTo>
                    <a:lnTo>
                      <a:pt x="137" y="497"/>
                    </a:lnTo>
                    <a:lnTo>
                      <a:pt x="135" y="497"/>
                    </a:lnTo>
                    <a:lnTo>
                      <a:pt x="130" y="496"/>
                    </a:lnTo>
                    <a:lnTo>
                      <a:pt x="125" y="495"/>
                    </a:lnTo>
                    <a:lnTo>
                      <a:pt x="118" y="493"/>
                    </a:lnTo>
                    <a:lnTo>
                      <a:pt x="111" y="491"/>
                    </a:lnTo>
                    <a:lnTo>
                      <a:pt x="103" y="489"/>
                    </a:lnTo>
                    <a:lnTo>
                      <a:pt x="94" y="486"/>
                    </a:lnTo>
                    <a:lnTo>
                      <a:pt x="85" y="482"/>
                    </a:lnTo>
                    <a:lnTo>
                      <a:pt x="75" y="478"/>
                    </a:lnTo>
                    <a:lnTo>
                      <a:pt x="66" y="473"/>
                    </a:lnTo>
                    <a:lnTo>
                      <a:pt x="56" y="467"/>
                    </a:lnTo>
                    <a:lnTo>
                      <a:pt x="47" y="460"/>
                    </a:lnTo>
                    <a:lnTo>
                      <a:pt x="38" y="452"/>
                    </a:lnTo>
                    <a:lnTo>
                      <a:pt x="30" y="444"/>
                    </a:lnTo>
                    <a:lnTo>
                      <a:pt x="22" y="434"/>
                    </a:lnTo>
                    <a:lnTo>
                      <a:pt x="15" y="424"/>
                    </a:lnTo>
                    <a:lnTo>
                      <a:pt x="10" y="411"/>
                    </a:lnTo>
                    <a:lnTo>
                      <a:pt x="5" y="398"/>
                    </a:lnTo>
                    <a:lnTo>
                      <a:pt x="2" y="385"/>
                    </a:lnTo>
                    <a:lnTo>
                      <a:pt x="0" y="369"/>
                    </a:lnTo>
                    <a:lnTo>
                      <a:pt x="0" y="352"/>
                    </a:lnTo>
                    <a:lnTo>
                      <a:pt x="2" y="335"/>
                    </a:lnTo>
                    <a:lnTo>
                      <a:pt x="5" y="315"/>
                    </a:lnTo>
                    <a:lnTo>
                      <a:pt x="11" y="294"/>
                    </a:lnTo>
                    <a:lnTo>
                      <a:pt x="19" y="272"/>
                    </a:lnTo>
                    <a:lnTo>
                      <a:pt x="30" y="247"/>
                    </a:lnTo>
                    <a:lnTo>
                      <a:pt x="43" y="222"/>
                    </a:lnTo>
                    <a:lnTo>
                      <a:pt x="58" y="194"/>
                    </a:lnTo>
                    <a:lnTo>
                      <a:pt x="77" y="166"/>
                    </a:lnTo>
                    <a:lnTo>
                      <a:pt x="100" y="134"/>
                    </a:lnTo>
                    <a:lnTo>
                      <a:pt x="124" y="102"/>
                    </a:lnTo>
                    <a:lnTo>
                      <a:pt x="152" y="67"/>
                    </a:lnTo>
                    <a:lnTo>
                      <a:pt x="219" y="54"/>
                    </a:lnTo>
                    <a:lnTo>
                      <a:pt x="288" y="43"/>
                    </a:lnTo>
                    <a:lnTo>
                      <a:pt x="360" y="33"/>
                    </a:lnTo>
                    <a:lnTo>
                      <a:pt x="432" y="26"/>
                    </a:lnTo>
                    <a:lnTo>
                      <a:pt x="507" y="18"/>
                    </a:lnTo>
                    <a:lnTo>
                      <a:pt x="584" y="12"/>
                    </a:lnTo>
                    <a:lnTo>
                      <a:pt x="662" y="7"/>
                    </a:lnTo>
                    <a:lnTo>
                      <a:pt x="741" y="4"/>
                    </a:lnTo>
                    <a:lnTo>
                      <a:pt x="821" y="1"/>
                    </a:lnTo>
                    <a:lnTo>
                      <a:pt x="903" y="0"/>
                    </a:lnTo>
                    <a:lnTo>
                      <a:pt x="985" y="0"/>
                    </a:lnTo>
                    <a:lnTo>
                      <a:pt x="1068" y="1"/>
                    </a:lnTo>
                    <a:lnTo>
                      <a:pt x="1152" y="4"/>
                    </a:lnTo>
                    <a:lnTo>
                      <a:pt x="1236" y="7"/>
                    </a:lnTo>
                    <a:lnTo>
                      <a:pt x="1322" y="10"/>
                    </a:lnTo>
                    <a:lnTo>
                      <a:pt x="1407" y="16"/>
                    </a:lnTo>
                    <a:lnTo>
                      <a:pt x="1492" y="21"/>
                    </a:lnTo>
                    <a:lnTo>
                      <a:pt x="1577" y="26"/>
                    </a:lnTo>
                    <a:lnTo>
                      <a:pt x="1663" y="34"/>
                    </a:lnTo>
                    <a:lnTo>
                      <a:pt x="1747" y="42"/>
                    </a:lnTo>
                    <a:lnTo>
                      <a:pt x="1831" y="50"/>
                    </a:lnTo>
                    <a:lnTo>
                      <a:pt x="1915" y="60"/>
                    </a:lnTo>
                    <a:lnTo>
                      <a:pt x="1999" y="70"/>
                    </a:lnTo>
                    <a:lnTo>
                      <a:pt x="2081" y="79"/>
                    </a:lnTo>
                    <a:lnTo>
                      <a:pt x="2162" y="90"/>
                    </a:lnTo>
                    <a:lnTo>
                      <a:pt x="2242" y="102"/>
                    </a:lnTo>
                    <a:lnTo>
                      <a:pt x="2321" y="114"/>
                    </a:lnTo>
                    <a:lnTo>
                      <a:pt x="2399" y="126"/>
                    </a:lnTo>
                    <a:lnTo>
                      <a:pt x="2475" y="138"/>
                    </a:lnTo>
                    <a:lnTo>
                      <a:pt x="2549" y="151"/>
                    </a:lnTo>
                    <a:lnTo>
                      <a:pt x="2622" y="165"/>
                    </a:lnTo>
                    <a:lnTo>
                      <a:pt x="2692" y="178"/>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21523" name="Freeform 10"/>
              <p:cNvSpPr>
                <a:spLocks/>
              </p:cNvSpPr>
              <p:nvPr/>
            </p:nvSpPr>
            <p:spPr bwMode="auto">
              <a:xfrm>
                <a:off x="945" y="2229"/>
                <a:ext cx="616" cy="422"/>
              </a:xfrm>
              <a:custGeom>
                <a:avLst/>
                <a:gdLst>
                  <a:gd name="T0" fmla="*/ 587 w 616"/>
                  <a:gd name="T1" fmla="*/ 33 h 422"/>
                  <a:gd name="T2" fmla="*/ 542 w 616"/>
                  <a:gd name="T3" fmla="*/ 96 h 422"/>
                  <a:gd name="T4" fmla="*/ 511 w 616"/>
                  <a:gd name="T5" fmla="*/ 150 h 422"/>
                  <a:gd name="T6" fmla="*/ 491 w 616"/>
                  <a:gd name="T7" fmla="*/ 200 h 422"/>
                  <a:gd name="T8" fmla="*/ 480 w 616"/>
                  <a:gd name="T9" fmla="*/ 244 h 422"/>
                  <a:gd name="T10" fmla="*/ 479 w 616"/>
                  <a:gd name="T11" fmla="*/ 281 h 422"/>
                  <a:gd name="T12" fmla="*/ 483 w 616"/>
                  <a:gd name="T13" fmla="*/ 314 h 422"/>
                  <a:gd name="T14" fmla="*/ 494 w 616"/>
                  <a:gd name="T15" fmla="*/ 341 h 422"/>
                  <a:gd name="T16" fmla="*/ 508 w 616"/>
                  <a:gd name="T17" fmla="*/ 364 h 422"/>
                  <a:gd name="T18" fmla="*/ 524 w 616"/>
                  <a:gd name="T19" fmla="*/ 383 h 422"/>
                  <a:gd name="T20" fmla="*/ 541 w 616"/>
                  <a:gd name="T21" fmla="*/ 397 h 422"/>
                  <a:gd name="T22" fmla="*/ 557 w 616"/>
                  <a:gd name="T23" fmla="*/ 407 h 422"/>
                  <a:gd name="T24" fmla="*/ 571 w 616"/>
                  <a:gd name="T25" fmla="*/ 415 h 422"/>
                  <a:gd name="T26" fmla="*/ 580 w 616"/>
                  <a:gd name="T27" fmla="*/ 419 h 422"/>
                  <a:gd name="T28" fmla="*/ 583 w 616"/>
                  <a:gd name="T29" fmla="*/ 421 h 422"/>
                  <a:gd name="T30" fmla="*/ 575 w 616"/>
                  <a:gd name="T31" fmla="*/ 419 h 422"/>
                  <a:gd name="T32" fmla="*/ 506 w 616"/>
                  <a:gd name="T33" fmla="*/ 415 h 422"/>
                  <a:gd name="T34" fmla="*/ 441 w 616"/>
                  <a:gd name="T35" fmla="*/ 410 h 422"/>
                  <a:gd name="T36" fmla="*/ 378 w 616"/>
                  <a:gd name="T37" fmla="*/ 403 h 422"/>
                  <a:gd name="T38" fmla="*/ 319 w 616"/>
                  <a:gd name="T39" fmla="*/ 395 h 422"/>
                  <a:gd name="T40" fmla="*/ 265 w 616"/>
                  <a:gd name="T41" fmla="*/ 386 h 422"/>
                  <a:gd name="T42" fmla="*/ 214 w 616"/>
                  <a:gd name="T43" fmla="*/ 374 h 422"/>
                  <a:gd name="T44" fmla="*/ 167 w 616"/>
                  <a:gd name="T45" fmla="*/ 363 h 422"/>
                  <a:gd name="T46" fmla="*/ 126 w 616"/>
                  <a:gd name="T47" fmla="*/ 350 h 422"/>
                  <a:gd name="T48" fmla="*/ 90 w 616"/>
                  <a:gd name="T49" fmla="*/ 336 h 422"/>
                  <a:gd name="T50" fmla="*/ 59 w 616"/>
                  <a:gd name="T51" fmla="*/ 321 h 422"/>
                  <a:gd name="T52" fmla="*/ 34 w 616"/>
                  <a:gd name="T53" fmla="*/ 307 h 422"/>
                  <a:gd name="T54" fmla="*/ 16 w 616"/>
                  <a:gd name="T55" fmla="*/ 291 h 422"/>
                  <a:gd name="T56" fmla="*/ 4 w 616"/>
                  <a:gd name="T57" fmla="*/ 275 h 422"/>
                  <a:gd name="T58" fmla="*/ 0 w 616"/>
                  <a:gd name="T59" fmla="*/ 260 h 422"/>
                  <a:gd name="T60" fmla="*/ 3 w 616"/>
                  <a:gd name="T61" fmla="*/ 243 h 422"/>
                  <a:gd name="T62" fmla="*/ 14 w 616"/>
                  <a:gd name="T63" fmla="*/ 228 h 422"/>
                  <a:gd name="T64" fmla="*/ 41 w 616"/>
                  <a:gd name="T65" fmla="*/ 206 h 422"/>
                  <a:gd name="T66" fmla="*/ 72 w 616"/>
                  <a:gd name="T67" fmla="*/ 187 h 422"/>
                  <a:gd name="T68" fmla="*/ 104 w 616"/>
                  <a:gd name="T69" fmla="*/ 168 h 422"/>
                  <a:gd name="T70" fmla="*/ 137 w 616"/>
                  <a:gd name="T71" fmla="*/ 150 h 422"/>
                  <a:gd name="T72" fmla="*/ 172 w 616"/>
                  <a:gd name="T73" fmla="*/ 134 h 422"/>
                  <a:gd name="T74" fmla="*/ 209 w 616"/>
                  <a:gd name="T75" fmla="*/ 117 h 422"/>
                  <a:gd name="T76" fmla="*/ 246 w 616"/>
                  <a:gd name="T77" fmla="*/ 103 h 422"/>
                  <a:gd name="T78" fmla="*/ 284 w 616"/>
                  <a:gd name="T79" fmla="*/ 88 h 422"/>
                  <a:gd name="T80" fmla="*/ 324 w 616"/>
                  <a:gd name="T81" fmla="*/ 74 h 422"/>
                  <a:gd name="T82" fmla="*/ 364 w 616"/>
                  <a:gd name="T83" fmla="*/ 62 h 422"/>
                  <a:gd name="T84" fmla="*/ 404 w 616"/>
                  <a:gd name="T85" fmla="*/ 49 h 422"/>
                  <a:gd name="T86" fmla="*/ 446 w 616"/>
                  <a:gd name="T87" fmla="*/ 38 h 422"/>
                  <a:gd name="T88" fmla="*/ 488 w 616"/>
                  <a:gd name="T89" fmla="*/ 27 h 422"/>
                  <a:gd name="T90" fmla="*/ 530 w 616"/>
                  <a:gd name="T91" fmla="*/ 18 h 422"/>
                  <a:gd name="T92" fmla="*/ 573 w 616"/>
                  <a:gd name="T93" fmla="*/ 8 h 422"/>
                  <a:gd name="T94" fmla="*/ 615 w 616"/>
                  <a:gd name="T95" fmla="*/ 0 h 4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6"/>
                  <a:gd name="T145" fmla="*/ 0 h 422"/>
                  <a:gd name="T146" fmla="*/ 616 w 616"/>
                  <a:gd name="T147" fmla="*/ 422 h 4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6" h="422">
                    <a:moveTo>
                      <a:pt x="615" y="0"/>
                    </a:moveTo>
                    <a:lnTo>
                      <a:pt x="587" y="33"/>
                    </a:lnTo>
                    <a:lnTo>
                      <a:pt x="563" y="64"/>
                    </a:lnTo>
                    <a:lnTo>
                      <a:pt x="542" y="96"/>
                    </a:lnTo>
                    <a:lnTo>
                      <a:pt x="525" y="124"/>
                    </a:lnTo>
                    <a:lnTo>
                      <a:pt x="511" y="150"/>
                    </a:lnTo>
                    <a:lnTo>
                      <a:pt x="500" y="176"/>
                    </a:lnTo>
                    <a:lnTo>
                      <a:pt x="491" y="200"/>
                    </a:lnTo>
                    <a:lnTo>
                      <a:pt x="484" y="223"/>
                    </a:lnTo>
                    <a:lnTo>
                      <a:pt x="480" y="244"/>
                    </a:lnTo>
                    <a:lnTo>
                      <a:pt x="479" y="264"/>
                    </a:lnTo>
                    <a:lnTo>
                      <a:pt x="479" y="281"/>
                    </a:lnTo>
                    <a:lnTo>
                      <a:pt x="480" y="298"/>
                    </a:lnTo>
                    <a:lnTo>
                      <a:pt x="483" y="314"/>
                    </a:lnTo>
                    <a:lnTo>
                      <a:pt x="488" y="328"/>
                    </a:lnTo>
                    <a:lnTo>
                      <a:pt x="494" y="341"/>
                    </a:lnTo>
                    <a:lnTo>
                      <a:pt x="501" y="354"/>
                    </a:lnTo>
                    <a:lnTo>
                      <a:pt x="508" y="364"/>
                    </a:lnTo>
                    <a:lnTo>
                      <a:pt x="516" y="374"/>
                    </a:lnTo>
                    <a:lnTo>
                      <a:pt x="524" y="383"/>
                    </a:lnTo>
                    <a:lnTo>
                      <a:pt x="532" y="391"/>
                    </a:lnTo>
                    <a:lnTo>
                      <a:pt x="541" y="397"/>
                    </a:lnTo>
                    <a:lnTo>
                      <a:pt x="549" y="403"/>
                    </a:lnTo>
                    <a:lnTo>
                      <a:pt x="557" y="407"/>
                    </a:lnTo>
                    <a:lnTo>
                      <a:pt x="565" y="412"/>
                    </a:lnTo>
                    <a:lnTo>
                      <a:pt x="571" y="415"/>
                    </a:lnTo>
                    <a:lnTo>
                      <a:pt x="576" y="417"/>
                    </a:lnTo>
                    <a:lnTo>
                      <a:pt x="580" y="419"/>
                    </a:lnTo>
                    <a:lnTo>
                      <a:pt x="583" y="420"/>
                    </a:lnTo>
                    <a:lnTo>
                      <a:pt x="583" y="421"/>
                    </a:lnTo>
                    <a:lnTo>
                      <a:pt x="580" y="420"/>
                    </a:lnTo>
                    <a:lnTo>
                      <a:pt x="575" y="419"/>
                    </a:lnTo>
                    <a:lnTo>
                      <a:pt x="540" y="417"/>
                    </a:lnTo>
                    <a:lnTo>
                      <a:pt x="506" y="415"/>
                    </a:lnTo>
                    <a:lnTo>
                      <a:pt x="473" y="413"/>
                    </a:lnTo>
                    <a:lnTo>
                      <a:pt x="441" y="410"/>
                    </a:lnTo>
                    <a:lnTo>
                      <a:pt x="409" y="406"/>
                    </a:lnTo>
                    <a:lnTo>
                      <a:pt x="378" y="403"/>
                    </a:lnTo>
                    <a:lnTo>
                      <a:pt x="348" y="400"/>
                    </a:lnTo>
                    <a:lnTo>
                      <a:pt x="319" y="395"/>
                    </a:lnTo>
                    <a:lnTo>
                      <a:pt x="291" y="390"/>
                    </a:lnTo>
                    <a:lnTo>
                      <a:pt x="265" y="386"/>
                    </a:lnTo>
                    <a:lnTo>
                      <a:pt x="238" y="380"/>
                    </a:lnTo>
                    <a:lnTo>
                      <a:pt x="214" y="374"/>
                    </a:lnTo>
                    <a:lnTo>
                      <a:pt x="190" y="369"/>
                    </a:lnTo>
                    <a:lnTo>
                      <a:pt x="167" y="363"/>
                    </a:lnTo>
                    <a:lnTo>
                      <a:pt x="146" y="357"/>
                    </a:lnTo>
                    <a:lnTo>
                      <a:pt x="126" y="350"/>
                    </a:lnTo>
                    <a:lnTo>
                      <a:pt x="106" y="344"/>
                    </a:lnTo>
                    <a:lnTo>
                      <a:pt x="90" y="336"/>
                    </a:lnTo>
                    <a:lnTo>
                      <a:pt x="74" y="329"/>
                    </a:lnTo>
                    <a:lnTo>
                      <a:pt x="59" y="321"/>
                    </a:lnTo>
                    <a:lnTo>
                      <a:pt x="45" y="315"/>
                    </a:lnTo>
                    <a:lnTo>
                      <a:pt x="34" y="307"/>
                    </a:lnTo>
                    <a:lnTo>
                      <a:pt x="25" y="299"/>
                    </a:lnTo>
                    <a:lnTo>
                      <a:pt x="16" y="291"/>
                    </a:lnTo>
                    <a:lnTo>
                      <a:pt x="9" y="284"/>
                    </a:lnTo>
                    <a:lnTo>
                      <a:pt x="4" y="275"/>
                    </a:lnTo>
                    <a:lnTo>
                      <a:pt x="1" y="268"/>
                    </a:lnTo>
                    <a:lnTo>
                      <a:pt x="0" y="260"/>
                    </a:lnTo>
                    <a:lnTo>
                      <a:pt x="0" y="252"/>
                    </a:lnTo>
                    <a:lnTo>
                      <a:pt x="3" y="243"/>
                    </a:lnTo>
                    <a:lnTo>
                      <a:pt x="7" y="235"/>
                    </a:lnTo>
                    <a:lnTo>
                      <a:pt x="14" y="228"/>
                    </a:lnTo>
                    <a:lnTo>
                      <a:pt x="28" y="217"/>
                    </a:lnTo>
                    <a:lnTo>
                      <a:pt x="41" y="206"/>
                    </a:lnTo>
                    <a:lnTo>
                      <a:pt x="57" y="196"/>
                    </a:lnTo>
                    <a:lnTo>
                      <a:pt x="72" y="187"/>
                    </a:lnTo>
                    <a:lnTo>
                      <a:pt x="89" y="178"/>
                    </a:lnTo>
                    <a:lnTo>
                      <a:pt x="104" y="168"/>
                    </a:lnTo>
                    <a:lnTo>
                      <a:pt x="121" y="159"/>
                    </a:lnTo>
                    <a:lnTo>
                      <a:pt x="137" y="150"/>
                    </a:lnTo>
                    <a:lnTo>
                      <a:pt x="155" y="142"/>
                    </a:lnTo>
                    <a:lnTo>
                      <a:pt x="172" y="134"/>
                    </a:lnTo>
                    <a:lnTo>
                      <a:pt x="190" y="126"/>
                    </a:lnTo>
                    <a:lnTo>
                      <a:pt x="209" y="117"/>
                    </a:lnTo>
                    <a:lnTo>
                      <a:pt x="227" y="109"/>
                    </a:lnTo>
                    <a:lnTo>
                      <a:pt x="246" y="103"/>
                    </a:lnTo>
                    <a:lnTo>
                      <a:pt x="265" y="95"/>
                    </a:lnTo>
                    <a:lnTo>
                      <a:pt x="284" y="88"/>
                    </a:lnTo>
                    <a:lnTo>
                      <a:pt x="304" y="81"/>
                    </a:lnTo>
                    <a:lnTo>
                      <a:pt x="324" y="74"/>
                    </a:lnTo>
                    <a:lnTo>
                      <a:pt x="343" y="67"/>
                    </a:lnTo>
                    <a:lnTo>
                      <a:pt x="364" y="62"/>
                    </a:lnTo>
                    <a:lnTo>
                      <a:pt x="384" y="55"/>
                    </a:lnTo>
                    <a:lnTo>
                      <a:pt x="404" y="49"/>
                    </a:lnTo>
                    <a:lnTo>
                      <a:pt x="425" y="43"/>
                    </a:lnTo>
                    <a:lnTo>
                      <a:pt x="446" y="38"/>
                    </a:lnTo>
                    <a:lnTo>
                      <a:pt x="467" y="32"/>
                    </a:lnTo>
                    <a:lnTo>
                      <a:pt x="488" y="27"/>
                    </a:lnTo>
                    <a:lnTo>
                      <a:pt x="510" y="21"/>
                    </a:lnTo>
                    <a:lnTo>
                      <a:pt x="530" y="18"/>
                    </a:lnTo>
                    <a:lnTo>
                      <a:pt x="552" y="13"/>
                    </a:lnTo>
                    <a:lnTo>
                      <a:pt x="573" y="8"/>
                    </a:lnTo>
                    <a:lnTo>
                      <a:pt x="594" y="4"/>
                    </a:lnTo>
                    <a:lnTo>
                      <a:pt x="615" y="0"/>
                    </a:lnTo>
                  </a:path>
                </a:pathLst>
              </a:custGeom>
              <a:solidFill>
                <a:srgbClr val="FFFFFF"/>
              </a:solidFill>
              <a:ln w="12700" cap="rnd" cmpd="sng">
                <a:noFill/>
                <a:prstDash val="solid"/>
                <a:round/>
                <a:headEnd type="none" w="med" len="med"/>
                <a:tailEnd type="none" w="med" len="med"/>
              </a:ln>
            </p:spPr>
            <p:txBody>
              <a:bodyPr/>
              <a:lstStyle/>
              <a:p>
                <a:endParaRPr lang="en-GB" sz="2800" b="1"/>
              </a:p>
            </p:txBody>
          </p:sp>
        </p:grpSp>
        <p:sp>
          <p:nvSpPr>
            <p:cNvPr id="21520" name="Freeform 11"/>
            <p:cNvSpPr>
              <a:spLocks/>
            </p:cNvSpPr>
            <p:nvPr/>
          </p:nvSpPr>
          <p:spPr bwMode="auto">
            <a:xfrm>
              <a:off x="945" y="2229"/>
              <a:ext cx="626" cy="432"/>
            </a:xfrm>
            <a:custGeom>
              <a:avLst/>
              <a:gdLst>
                <a:gd name="T0" fmla="*/ 625 w 626"/>
                <a:gd name="T1" fmla="*/ 0 h 432"/>
                <a:gd name="T2" fmla="*/ 572 w 626"/>
                <a:gd name="T3" fmla="*/ 66 h 432"/>
                <a:gd name="T4" fmla="*/ 534 w 626"/>
                <a:gd name="T5" fmla="*/ 127 h 432"/>
                <a:gd name="T6" fmla="*/ 508 w 626"/>
                <a:gd name="T7" fmla="*/ 180 h 432"/>
                <a:gd name="T8" fmla="*/ 492 w 626"/>
                <a:gd name="T9" fmla="*/ 228 h 432"/>
                <a:gd name="T10" fmla="*/ 487 w 626"/>
                <a:gd name="T11" fmla="*/ 270 h 432"/>
                <a:gd name="T12" fmla="*/ 488 w 626"/>
                <a:gd name="T13" fmla="*/ 305 h 432"/>
                <a:gd name="T14" fmla="*/ 496 w 626"/>
                <a:gd name="T15" fmla="*/ 336 h 432"/>
                <a:gd name="T16" fmla="*/ 509 w 626"/>
                <a:gd name="T17" fmla="*/ 362 h 432"/>
                <a:gd name="T18" fmla="*/ 524 w 626"/>
                <a:gd name="T19" fmla="*/ 383 h 432"/>
                <a:gd name="T20" fmla="*/ 541 w 626"/>
                <a:gd name="T21" fmla="*/ 400 h 432"/>
                <a:gd name="T22" fmla="*/ 558 w 626"/>
                <a:gd name="T23" fmla="*/ 413 h 432"/>
                <a:gd name="T24" fmla="*/ 574 w 626"/>
                <a:gd name="T25" fmla="*/ 422 h 432"/>
                <a:gd name="T26" fmla="*/ 585 w 626"/>
                <a:gd name="T27" fmla="*/ 427 h 432"/>
                <a:gd name="T28" fmla="*/ 592 w 626"/>
                <a:gd name="T29" fmla="*/ 430 h 432"/>
                <a:gd name="T30" fmla="*/ 589 w 626"/>
                <a:gd name="T31" fmla="*/ 430 h 432"/>
                <a:gd name="T32" fmla="*/ 549 w 626"/>
                <a:gd name="T33" fmla="*/ 427 h 432"/>
                <a:gd name="T34" fmla="*/ 481 w 626"/>
                <a:gd name="T35" fmla="*/ 423 h 432"/>
                <a:gd name="T36" fmla="*/ 416 w 626"/>
                <a:gd name="T37" fmla="*/ 416 h 432"/>
                <a:gd name="T38" fmla="*/ 354 w 626"/>
                <a:gd name="T39" fmla="*/ 409 h 432"/>
                <a:gd name="T40" fmla="*/ 296 w 626"/>
                <a:gd name="T41" fmla="*/ 399 h 432"/>
                <a:gd name="T42" fmla="*/ 242 w 626"/>
                <a:gd name="T43" fmla="*/ 389 h 432"/>
                <a:gd name="T44" fmla="*/ 193 w 626"/>
                <a:gd name="T45" fmla="*/ 378 h 432"/>
                <a:gd name="T46" fmla="*/ 148 w 626"/>
                <a:gd name="T47" fmla="*/ 365 h 432"/>
                <a:gd name="T48" fmla="*/ 108 w 626"/>
                <a:gd name="T49" fmla="*/ 352 h 432"/>
                <a:gd name="T50" fmla="*/ 75 w 626"/>
                <a:gd name="T51" fmla="*/ 337 h 432"/>
                <a:gd name="T52" fmla="*/ 46 w 626"/>
                <a:gd name="T53" fmla="*/ 322 h 432"/>
                <a:gd name="T54" fmla="*/ 25 w 626"/>
                <a:gd name="T55" fmla="*/ 306 h 432"/>
                <a:gd name="T56" fmla="*/ 9 w 626"/>
                <a:gd name="T57" fmla="*/ 291 h 432"/>
                <a:gd name="T58" fmla="*/ 1 w 626"/>
                <a:gd name="T59" fmla="*/ 274 h 432"/>
                <a:gd name="T60" fmla="*/ 0 w 626"/>
                <a:gd name="T61" fmla="*/ 258 h 432"/>
                <a:gd name="T62" fmla="*/ 7 w 626"/>
                <a:gd name="T63" fmla="*/ 241 h 432"/>
                <a:gd name="T64" fmla="*/ 28 w 626"/>
                <a:gd name="T65" fmla="*/ 222 h 432"/>
                <a:gd name="T66" fmla="*/ 58 w 626"/>
                <a:gd name="T67" fmla="*/ 201 h 432"/>
                <a:gd name="T68" fmla="*/ 90 w 626"/>
                <a:gd name="T69" fmla="*/ 182 h 432"/>
                <a:gd name="T70" fmla="*/ 123 w 626"/>
                <a:gd name="T71" fmla="*/ 163 h 432"/>
                <a:gd name="T72" fmla="*/ 158 w 626"/>
                <a:gd name="T73" fmla="*/ 145 h 432"/>
                <a:gd name="T74" fmla="*/ 193 w 626"/>
                <a:gd name="T75" fmla="*/ 129 h 432"/>
                <a:gd name="T76" fmla="*/ 231 w 626"/>
                <a:gd name="T77" fmla="*/ 112 h 432"/>
                <a:gd name="T78" fmla="*/ 269 w 626"/>
                <a:gd name="T79" fmla="*/ 97 h 432"/>
                <a:gd name="T80" fmla="*/ 309 w 626"/>
                <a:gd name="T81" fmla="*/ 83 h 432"/>
                <a:gd name="T82" fmla="*/ 349 w 626"/>
                <a:gd name="T83" fmla="*/ 69 h 432"/>
                <a:gd name="T84" fmla="*/ 390 w 626"/>
                <a:gd name="T85" fmla="*/ 56 h 432"/>
                <a:gd name="T86" fmla="*/ 432 w 626"/>
                <a:gd name="T87" fmla="*/ 44 h 432"/>
                <a:gd name="T88" fmla="*/ 475 w 626"/>
                <a:gd name="T89" fmla="*/ 33 h 432"/>
                <a:gd name="T90" fmla="*/ 518 w 626"/>
                <a:gd name="T91" fmla="*/ 22 h 432"/>
                <a:gd name="T92" fmla="*/ 561 w 626"/>
                <a:gd name="T93" fmla="*/ 13 h 432"/>
                <a:gd name="T94" fmla="*/ 604 w 626"/>
                <a:gd name="T95" fmla="*/ 4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6"/>
                <a:gd name="T145" fmla="*/ 0 h 432"/>
                <a:gd name="T146" fmla="*/ 626 w 626"/>
                <a:gd name="T147" fmla="*/ 432 h 4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6" h="432">
                  <a:moveTo>
                    <a:pt x="625" y="0"/>
                  </a:moveTo>
                  <a:lnTo>
                    <a:pt x="625" y="0"/>
                  </a:lnTo>
                  <a:lnTo>
                    <a:pt x="597" y="34"/>
                  </a:lnTo>
                  <a:lnTo>
                    <a:pt x="572" y="66"/>
                  </a:lnTo>
                  <a:lnTo>
                    <a:pt x="551" y="98"/>
                  </a:lnTo>
                  <a:lnTo>
                    <a:pt x="534" y="127"/>
                  </a:lnTo>
                  <a:lnTo>
                    <a:pt x="519" y="154"/>
                  </a:lnTo>
                  <a:lnTo>
                    <a:pt x="508" y="180"/>
                  </a:lnTo>
                  <a:lnTo>
                    <a:pt x="499" y="205"/>
                  </a:lnTo>
                  <a:lnTo>
                    <a:pt x="492" y="228"/>
                  </a:lnTo>
                  <a:lnTo>
                    <a:pt x="488" y="250"/>
                  </a:lnTo>
                  <a:lnTo>
                    <a:pt x="487" y="270"/>
                  </a:lnTo>
                  <a:lnTo>
                    <a:pt x="487" y="288"/>
                  </a:lnTo>
                  <a:lnTo>
                    <a:pt x="488" y="305"/>
                  </a:lnTo>
                  <a:lnTo>
                    <a:pt x="491" y="321"/>
                  </a:lnTo>
                  <a:lnTo>
                    <a:pt x="496" y="336"/>
                  </a:lnTo>
                  <a:lnTo>
                    <a:pt x="502" y="349"/>
                  </a:lnTo>
                  <a:lnTo>
                    <a:pt x="509" y="362"/>
                  </a:lnTo>
                  <a:lnTo>
                    <a:pt x="516" y="373"/>
                  </a:lnTo>
                  <a:lnTo>
                    <a:pt x="524" y="383"/>
                  </a:lnTo>
                  <a:lnTo>
                    <a:pt x="533" y="392"/>
                  </a:lnTo>
                  <a:lnTo>
                    <a:pt x="541" y="400"/>
                  </a:lnTo>
                  <a:lnTo>
                    <a:pt x="550" y="406"/>
                  </a:lnTo>
                  <a:lnTo>
                    <a:pt x="558" y="413"/>
                  </a:lnTo>
                  <a:lnTo>
                    <a:pt x="566" y="417"/>
                  </a:lnTo>
                  <a:lnTo>
                    <a:pt x="574" y="422"/>
                  </a:lnTo>
                  <a:lnTo>
                    <a:pt x="580" y="425"/>
                  </a:lnTo>
                  <a:lnTo>
                    <a:pt x="585" y="427"/>
                  </a:lnTo>
                  <a:lnTo>
                    <a:pt x="589" y="429"/>
                  </a:lnTo>
                  <a:lnTo>
                    <a:pt x="592" y="430"/>
                  </a:lnTo>
                  <a:lnTo>
                    <a:pt x="592" y="431"/>
                  </a:lnTo>
                  <a:lnTo>
                    <a:pt x="589" y="430"/>
                  </a:lnTo>
                  <a:lnTo>
                    <a:pt x="584" y="429"/>
                  </a:lnTo>
                  <a:lnTo>
                    <a:pt x="549" y="427"/>
                  </a:lnTo>
                  <a:lnTo>
                    <a:pt x="514" y="425"/>
                  </a:lnTo>
                  <a:lnTo>
                    <a:pt x="481" y="423"/>
                  </a:lnTo>
                  <a:lnTo>
                    <a:pt x="448" y="420"/>
                  </a:lnTo>
                  <a:lnTo>
                    <a:pt x="416" y="416"/>
                  </a:lnTo>
                  <a:lnTo>
                    <a:pt x="384" y="413"/>
                  </a:lnTo>
                  <a:lnTo>
                    <a:pt x="354" y="409"/>
                  </a:lnTo>
                  <a:lnTo>
                    <a:pt x="324" y="404"/>
                  </a:lnTo>
                  <a:lnTo>
                    <a:pt x="296" y="399"/>
                  </a:lnTo>
                  <a:lnTo>
                    <a:pt x="269" y="395"/>
                  </a:lnTo>
                  <a:lnTo>
                    <a:pt x="242" y="389"/>
                  </a:lnTo>
                  <a:lnTo>
                    <a:pt x="217" y="383"/>
                  </a:lnTo>
                  <a:lnTo>
                    <a:pt x="193" y="378"/>
                  </a:lnTo>
                  <a:lnTo>
                    <a:pt x="170" y="372"/>
                  </a:lnTo>
                  <a:lnTo>
                    <a:pt x="148" y="365"/>
                  </a:lnTo>
                  <a:lnTo>
                    <a:pt x="128" y="358"/>
                  </a:lnTo>
                  <a:lnTo>
                    <a:pt x="108" y="352"/>
                  </a:lnTo>
                  <a:lnTo>
                    <a:pt x="91" y="344"/>
                  </a:lnTo>
                  <a:lnTo>
                    <a:pt x="75" y="337"/>
                  </a:lnTo>
                  <a:lnTo>
                    <a:pt x="60" y="329"/>
                  </a:lnTo>
                  <a:lnTo>
                    <a:pt x="46" y="322"/>
                  </a:lnTo>
                  <a:lnTo>
                    <a:pt x="35" y="314"/>
                  </a:lnTo>
                  <a:lnTo>
                    <a:pt x="25" y="306"/>
                  </a:lnTo>
                  <a:lnTo>
                    <a:pt x="16" y="298"/>
                  </a:lnTo>
                  <a:lnTo>
                    <a:pt x="9" y="291"/>
                  </a:lnTo>
                  <a:lnTo>
                    <a:pt x="4" y="282"/>
                  </a:lnTo>
                  <a:lnTo>
                    <a:pt x="1" y="274"/>
                  </a:lnTo>
                  <a:lnTo>
                    <a:pt x="0" y="266"/>
                  </a:lnTo>
                  <a:lnTo>
                    <a:pt x="0" y="258"/>
                  </a:lnTo>
                  <a:lnTo>
                    <a:pt x="3" y="249"/>
                  </a:lnTo>
                  <a:lnTo>
                    <a:pt x="7" y="241"/>
                  </a:lnTo>
                  <a:lnTo>
                    <a:pt x="14" y="233"/>
                  </a:lnTo>
                  <a:lnTo>
                    <a:pt x="28" y="222"/>
                  </a:lnTo>
                  <a:lnTo>
                    <a:pt x="42" y="211"/>
                  </a:lnTo>
                  <a:lnTo>
                    <a:pt x="58" y="201"/>
                  </a:lnTo>
                  <a:lnTo>
                    <a:pt x="73" y="191"/>
                  </a:lnTo>
                  <a:lnTo>
                    <a:pt x="90" y="182"/>
                  </a:lnTo>
                  <a:lnTo>
                    <a:pt x="106" y="172"/>
                  </a:lnTo>
                  <a:lnTo>
                    <a:pt x="123" y="163"/>
                  </a:lnTo>
                  <a:lnTo>
                    <a:pt x="139" y="154"/>
                  </a:lnTo>
                  <a:lnTo>
                    <a:pt x="158" y="145"/>
                  </a:lnTo>
                  <a:lnTo>
                    <a:pt x="175" y="137"/>
                  </a:lnTo>
                  <a:lnTo>
                    <a:pt x="193" y="129"/>
                  </a:lnTo>
                  <a:lnTo>
                    <a:pt x="212" y="120"/>
                  </a:lnTo>
                  <a:lnTo>
                    <a:pt x="231" y="112"/>
                  </a:lnTo>
                  <a:lnTo>
                    <a:pt x="250" y="105"/>
                  </a:lnTo>
                  <a:lnTo>
                    <a:pt x="269" y="97"/>
                  </a:lnTo>
                  <a:lnTo>
                    <a:pt x="289" y="90"/>
                  </a:lnTo>
                  <a:lnTo>
                    <a:pt x="309" y="83"/>
                  </a:lnTo>
                  <a:lnTo>
                    <a:pt x="329" y="76"/>
                  </a:lnTo>
                  <a:lnTo>
                    <a:pt x="349" y="69"/>
                  </a:lnTo>
                  <a:lnTo>
                    <a:pt x="370" y="63"/>
                  </a:lnTo>
                  <a:lnTo>
                    <a:pt x="390" y="56"/>
                  </a:lnTo>
                  <a:lnTo>
                    <a:pt x="411" y="50"/>
                  </a:lnTo>
                  <a:lnTo>
                    <a:pt x="432" y="44"/>
                  </a:lnTo>
                  <a:lnTo>
                    <a:pt x="453" y="39"/>
                  </a:lnTo>
                  <a:lnTo>
                    <a:pt x="475" y="33"/>
                  </a:lnTo>
                  <a:lnTo>
                    <a:pt x="496" y="28"/>
                  </a:lnTo>
                  <a:lnTo>
                    <a:pt x="518" y="22"/>
                  </a:lnTo>
                  <a:lnTo>
                    <a:pt x="539" y="18"/>
                  </a:lnTo>
                  <a:lnTo>
                    <a:pt x="561" y="13"/>
                  </a:lnTo>
                  <a:lnTo>
                    <a:pt x="582" y="8"/>
                  </a:lnTo>
                  <a:lnTo>
                    <a:pt x="604" y="4"/>
                  </a:lnTo>
                  <a:lnTo>
                    <a:pt x="625" y="0"/>
                  </a:lnTo>
                </a:path>
              </a:pathLst>
            </a:custGeom>
            <a:noFill/>
            <a:ln w="12700" cap="rnd" cmpd="sng">
              <a:solidFill>
                <a:srgbClr val="FFFFFF"/>
              </a:solidFill>
              <a:prstDash val="solid"/>
              <a:round/>
              <a:headEnd type="none" w="med" len="med"/>
              <a:tailEnd type="none" w="med" len="med"/>
            </a:ln>
          </p:spPr>
          <p:txBody>
            <a:bodyPr/>
            <a:lstStyle/>
            <a:p>
              <a:endParaRPr lang="en-GB" sz="2800" b="1"/>
            </a:p>
          </p:txBody>
        </p:sp>
      </p:grpSp>
      <p:sp>
        <p:nvSpPr>
          <p:cNvPr id="376844" name="Line 12"/>
          <p:cNvSpPr>
            <a:spLocks noChangeShapeType="1"/>
          </p:cNvSpPr>
          <p:nvPr/>
        </p:nvSpPr>
        <p:spPr bwMode="auto">
          <a:xfrm>
            <a:off x="145158" y="4724946"/>
            <a:ext cx="6588125" cy="0"/>
          </a:xfrm>
          <a:prstGeom prst="line">
            <a:avLst/>
          </a:prstGeom>
          <a:noFill/>
          <a:ln w="63500">
            <a:solidFill>
              <a:srgbClr val="FFFF00"/>
            </a:solidFill>
            <a:round/>
            <a:headEnd/>
            <a:tailEnd type="triangle" w="med" len="med"/>
          </a:ln>
        </p:spPr>
        <p:txBody>
          <a:bodyPr/>
          <a:lstStyle/>
          <a:p>
            <a:endParaRPr lang="en-GB" sz="2800" b="1"/>
          </a:p>
        </p:txBody>
      </p:sp>
      <p:sp>
        <p:nvSpPr>
          <p:cNvPr id="376845" name="Text Box 13"/>
          <p:cNvSpPr txBox="1">
            <a:spLocks noChangeArrowheads="1"/>
          </p:cNvSpPr>
          <p:nvPr/>
        </p:nvSpPr>
        <p:spPr bwMode="auto">
          <a:xfrm>
            <a:off x="467544" y="4869160"/>
            <a:ext cx="2951609" cy="523220"/>
          </a:xfrm>
          <a:prstGeom prst="rect">
            <a:avLst/>
          </a:prstGeom>
          <a:noFill/>
          <a:ln w="0" algn="ctr">
            <a:noFill/>
            <a:miter lim="800000"/>
            <a:headEnd/>
            <a:tailEnd/>
          </a:ln>
        </p:spPr>
        <p:txBody>
          <a:bodyPr wrap="square">
            <a:spAutoFit/>
          </a:bodyPr>
          <a:lstStyle/>
          <a:p>
            <a:pPr>
              <a:spcBef>
                <a:spcPct val="50000"/>
              </a:spcBef>
            </a:pPr>
            <a:r>
              <a:rPr lang="en-GB" sz="2800" b="1" dirty="0" smtClean="0">
                <a:solidFill>
                  <a:srgbClr val="FFFF00"/>
                </a:solidFill>
                <a:effectLst>
                  <a:outerShdw blurRad="38100" dist="38100" dir="2700000" algn="tl">
                    <a:srgbClr val="000000">
                      <a:alpha val="43137"/>
                    </a:srgbClr>
                  </a:outerShdw>
                </a:effectLst>
              </a:rPr>
              <a:t>Relative airflow</a:t>
            </a:r>
            <a:endParaRPr lang="en-GB" sz="2800" b="1" dirty="0">
              <a:solidFill>
                <a:srgbClr val="FFFF00"/>
              </a:solidFill>
              <a:effectLst>
                <a:outerShdw blurRad="38100" dist="38100" dir="2700000" algn="tl">
                  <a:srgbClr val="000000">
                    <a:alpha val="43137"/>
                  </a:srgbClr>
                </a:outerShdw>
              </a:effectLst>
            </a:endParaRPr>
          </a:p>
        </p:txBody>
      </p:sp>
      <p:sp>
        <p:nvSpPr>
          <p:cNvPr id="376846" name="Line 14"/>
          <p:cNvSpPr>
            <a:spLocks noChangeShapeType="1"/>
          </p:cNvSpPr>
          <p:nvPr/>
        </p:nvSpPr>
        <p:spPr bwMode="auto">
          <a:xfrm>
            <a:off x="2843908" y="3932783"/>
            <a:ext cx="3744912" cy="719138"/>
          </a:xfrm>
          <a:prstGeom prst="line">
            <a:avLst/>
          </a:prstGeom>
          <a:noFill/>
          <a:ln w="31750">
            <a:solidFill>
              <a:schemeClr val="bg2"/>
            </a:solidFill>
            <a:round/>
            <a:headEnd/>
            <a:tailEnd/>
          </a:ln>
        </p:spPr>
        <p:txBody>
          <a:bodyPr/>
          <a:lstStyle/>
          <a:p>
            <a:endParaRPr lang="en-GB" sz="2800" b="1"/>
          </a:p>
        </p:txBody>
      </p:sp>
      <p:sp>
        <p:nvSpPr>
          <p:cNvPr id="376848" name="AutoShape 16"/>
          <p:cNvSpPr>
            <a:spLocks noChangeArrowheads="1"/>
          </p:cNvSpPr>
          <p:nvPr/>
        </p:nvSpPr>
        <p:spPr bwMode="auto">
          <a:xfrm rot="-5400000">
            <a:off x="4500464" y="4365377"/>
            <a:ext cx="431800" cy="287338"/>
          </a:xfrm>
          <a:custGeom>
            <a:avLst/>
            <a:gdLst>
              <a:gd name="T0" fmla="*/ 215900 w 21600"/>
              <a:gd name="T1" fmla="*/ 0 h 21600"/>
              <a:gd name="T2" fmla="*/ 53975 w 21600"/>
              <a:gd name="T3" fmla="*/ 143669 h 21600"/>
              <a:gd name="T4" fmla="*/ 215900 w 21600"/>
              <a:gd name="T5" fmla="*/ 71835 h 21600"/>
              <a:gd name="T6" fmla="*/ 377825 w 21600"/>
              <a:gd name="T7" fmla="*/ 14366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9CCFF"/>
          </a:solidFill>
          <a:ln w="0" algn="ctr">
            <a:solidFill>
              <a:schemeClr val="bg2"/>
            </a:solidFill>
            <a:miter lim="800000"/>
            <a:headEnd/>
            <a:tailEnd/>
          </a:ln>
        </p:spPr>
        <p:txBody>
          <a:bodyPr wrap="none" anchor="ctr"/>
          <a:lstStyle/>
          <a:p>
            <a:endParaRPr lang="en-GB" sz="2800" b="1"/>
          </a:p>
        </p:txBody>
      </p:sp>
      <p:sp>
        <p:nvSpPr>
          <p:cNvPr id="376849" name="Text Box 17"/>
          <p:cNvSpPr txBox="1">
            <a:spLocks noChangeArrowheads="1"/>
          </p:cNvSpPr>
          <p:nvPr/>
        </p:nvSpPr>
        <p:spPr bwMode="auto">
          <a:xfrm>
            <a:off x="5220394" y="5085308"/>
            <a:ext cx="3456061" cy="523220"/>
          </a:xfrm>
          <a:prstGeom prst="rect">
            <a:avLst/>
          </a:prstGeom>
          <a:noFill/>
          <a:ln w="0" algn="ctr">
            <a:noFill/>
            <a:miter lim="800000"/>
            <a:headEnd/>
            <a:tailEnd/>
          </a:ln>
        </p:spPr>
        <p:txBody>
          <a:bodyPr wrap="square">
            <a:spAutoFit/>
          </a:bodyPr>
          <a:lstStyle/>
          <a:p>
            <a:pPr>
              <a:spcBef>
                <a:spcPct val="50000"/>
              </a:spcBef>
            </a:pPr>
            <a:r>
              <a:rPr lang="en-GB" sz="2800" b="1" dirty="0">
                <a:solidFill>
                  <a:schemeClr val="accent1"/>
                </a:solidFill>
                <a:effectLst>
                  <a:outerShdw blurRad="38100" dist="38100" dir="2700000" algn="tl">
                    <a:srgbClr val="000000">
                      <a:alpha val="43137"/>
                    </a:srgbClr>
                  </a:outerShdw>
                </a:effectLst>
              </a:rPr>
              <a:t>Angle of </a:t>
            </a:r>
            <a:r>
              <a:rPr lang="en-GB" sz="2800" b="1" dirty="0" smtClean="0">
                <a:solidFill>
                  <a:schemeClr val="accent1"/>
                </a:solidFill>
                <a:effectLst>
                  <a:outerShdw blurRad="38100" dist="38100" dir="2700000" algn="tl">
                    <a:srgbClr val="000000">
                      <a:alpha val="43137"/>
                    </a:srgbClr>
                  </a:outerShdw>
                </a:effectLst>
              </a:rPr>
              <a:t>attack</a:t>
            </a:r>
            <a:endParaRPr lang="en-GB" sz="2800" b="1" dirty="0">
              <a:solidFill>
                <a:schemeClr val="accent1"/>
              </a:solidFill>
              <a:effectLst>
                <a:outerShdw blurRad="38100" dist="38100" dir="2700000" algn="tl">
                  <a:srgbClr val="000000">
                    <a:alpha val="43137"/>
                  </a:srgbClr>
                </a:outerShdw>
              </a:effectLst>
            </a:endParaRPr>
          </a:p>
        </p:txBody>
      </p:sp>
      <p:sp>
        <p:nvSpPr>
          <p:cNvPr id="376850" name="Line 18"/>
          <p:cNvSpPr>
            <a:spLocks noChangeShapeType="1"/>
          </p:cNvSpPr>
          <p:nvPr/>
        </p:nvSpPr>
        <p:spPr bwMode="auto">
          <a:xfrm flipH="1" flipV="1">
            <a:off x="4860033" y="4580483"/>
            <a:ext cx="1152525" cy="504825"/>
          </a:xfrm>
          <a:prstGeom prst="line">
            <a:avLst/>
          </a:prstGeom>
          <a:noFill/>
          <a:ln w="63500">
            <a:solidFill>
              <a:srgbClr val="99CCFF"/>
            </a:solidFill>
            <a:round/>
            <a:headEnd/>
            <a:tailEnd type="triangle" w="med" len="med"/>
          </a:ln>
        </p:spPr>
        <p:txBody>
          <a:bodyPr/>
          <a:lstStyle/>
          <a:p>
            <a:endParaRPr lang="en-GB" sz="2800" b="1"/>
          </a:p>
        </p:txBody>
      </p:sp>
      <p:sp>
        <p:nvSpPr>
          <p:cNvPr id="376851" name="Text Box 19"/>
          <p:cNvSpPr txBox="1">
            <a:spLocks noChangeArrowheads="1"/>
          </p:cNvSpPr>
          <p:nvPr/>
        </p:nvSpPr>
        <p:spPr bwMode="auto">
          <a:xfrm rot="624929">
            <a:off x="3493195" y="3854530"/>
            <a:ext cx="2016125" cy="523220"/>
          </a:xfrm>
          <a:prstGeom prst="rect">
            <a:avLst/>
          </a:prstGeom>
          <a:noFill/>
          <a:ln w="0" algn="ctr">
            <a:noFill/>
            <a:miter lim="800000"/>
            <a:headEnd/>
            <a:tailEnd/>
          </a:ln>
        </p:spPr>
        <p:txBody>
          <a:bodyPr>
            <a:spAutoFit/>
          </a:bodyPr>
          <a:lstStyle/>
          <a:p>
            <a:pPr>
              <a:spcBef>
                <a:spcPct val="50000"/>
              </a:spcBef>
            </a:pPr>
            <a:r>
              <a:rPr lang="en-GB" sz="2800" b="1" dirty="0">
                <a:solidFill>
                  <a:schemeClr val="bg2"/>
                </a:solidFill>
              </a:rPr>
              <a:t>Chord</a:t>
            </a:r>
          </a:p>
        </p:txBody>
      </p:sp>
      <p:sp>
        <p:nvSpPr>
          <p:cNvPr id="376852" name="Text Box 20"/>
          <p:cNvSpPr txBox="1">
            <a:spLocks noChangeArrowheads="1"/>
          </p:cNvSpPr>
          <p:nvPr/>
        </p:nvSpPr>
        <p:spPr bwMode="auto">
          <a:xfrm>
            <a:off x="3995936" y="2059533"/>
            <a:ext cx="1079996" cy="523220"/>
          </a:xfrm>
          <a:prstGeom prst="rect">
            <a:avLst/>
          </a:prstGeom>
          <a:noFill/>
          <a:ln w="0" algn="ctr">
            <a:noFill/>
            <a:miter lim="800000"/>
            <a:headEnd/>
            <a:tailEnd/>
          </a:ln>
        </p:spPr>
        <p:txBody>
          <a:bodyPr wrap="square">
            <a:spAutoFit/>
          </a:bodyPr>
          <a:lstStyle/>
          <a:p>
            <a:pPr>
              <a:spcBef>
                <a:spcPct val="50000"/>
              </a:spcBef>
            </a:pPr>
            <a:r>
              <a:rPr lang="en-GB" sz="2800" b="1" dirty="0">
                <a:solidFill>
                  <a:srgbClr val="66FF33"/>
                </a:solidFill>
                <a:effectLst>
                  <a:outerShdw blurRad="38100" dist="38100" dir="2700000" algn="tl">
                    <a:srgbClr val="000000">
                      <a:alpha val="43137"/>
                    </a:srgbClr>
                  </a:outerShdw>
                </a:effectLst>
              </a:rPr>
              <a:t>Lift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6837">
                                            <p:txEl>
                                              <p:pRg st="0" end="0"/>
                                            </p:txEl>
                                          </p:spTgt>
                                        </p:tgtEl>
                                        <p:attrNameLst>
                                          <p:attrName>style.visibility</p:attrName>
                                        </p:attrNameLst>
                                      </p:cBhvr>
                                      <p:to>
                                        <p:strVal val="visible"/>
                                      </p:to>
                                    </p:set>
                                    <p:animEffect transition="in" filter="wipe(left)">
                                      <p:cBhvr>
                                        <p:cTn id="7" dur="1000"/>
                                        <p:tgtEl>
                                          <p:spTgt spid="3768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6844"/>
                                        </p:tgtEl>
                                        <p:attrNameLst>
                                          <p:attrName>style.visibility</p:attrName>
                                        </p:attrNameLst>
                                      </p:cBhvr>
                                      <p:to>
                                        <p:strVal val="visible"/>
                                      </p:to>
                                    </p:set>
                                    <p:animEffect transition="in" filter="wipe(left)">
                                      <p:cBhvr>
                                        <p:cTn id="17" dur="2000"/>
                                        <p:tgtEl>
                                          <p:spTgt spid="37684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76845"/>
                                        </p:tgtEl>
                                        <p:attrNameLst>
                                          <p:attrName>style.visibility</p:attrName>
                                        </p:attrNameLst>
                                      </p:cBhvr>
                                      <p:to>
                                        <p:strVal val="visible"/>
                                      </p:to>
                                    </p:set>
                                    <p:animEffect transition="in" filter="wipe(left)">
                                      <p:cBhvr>
                                        <p:cTn id="20" dur="2000"/>
                                        <p:tgtEl>
                                          <p:spTgt spid="3768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6846"/>
                                        </p:tgtEl>
                                        <p:attrNameLst>
                                          <p:attrName>style.visibility</p:attrName>
                                        </p:attrNameLst>
                                      </p:cBhvr>
                                      <p:to>
                                        <p:strVal val="visible"/>
                                      </p:to>
                                    </p:set>
                                    <p:animEffect transition="in" filter="fade">
                                      <p:cBhvr>
                                        <p:cTn id="23" dur="2000"/>
                                        <p:tgtEl>
                                          <p:spTgt spid="3768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6848"/>
                                        </p:tgtEl>
                                        <p:attrNameLst>
                                          <p:attrName>style.visibility</p:attrName>
                                        </p:attrNameLst>
                                      </p:cBhvr>
                                      <p:to>
                                        <p:strVal val="visible"/>
                                      </p:to>
                                    </p:set>
                                    <p:animEffect transition="in" filter="fade">
                                      <p:cBhvr>
                                        <p:cTn id="28" dur="2000"/>
                                        <p:tgtEl>
                                          <p:spTgt spid="3768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6849"/>
                                        </p:tgtEl>
                                        <p:attrNameLst>
                                          <p:attrName>style.visibility</p:attrName>
                                        </p:attrNameLst>
                                      </p:cBhvr>
                                      <p:to>
                                        <p:strVal val="visible"/>
                                      </p:to>
                                    </p:set>
                                    <p:animEffect transition="in" filter="fade">
                                      <p:cBhvr>
                                        <p:cTn id="31" dur="2000"/>
                                        <p:tgtEl>
                                          <p:spTgt spid="37684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76850"/>
                                        </p:tgtEl>
                                        <p:attrNameLst>
                                          <p:attrName>style.visibility</p:attrName>
                                        </p:attrNameLst>
                                      </p:cBhvr>
                                      <p:to>
                                        <p:strVal val="visible"/>
                                      </p:to>
                                    </p:set>
                                    <p:animEffect transition="in" filter="wipe(right)">
                                      <p:cBhvr>
                                        <p:cTn id="34" dur="2000"/>
                                        <p:tgtEl>
                                          <p:spTgt spid="3768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6851"/>
                                        </p:tgtEl>
                                        <p:attrNameLst>
                                          <p:attrName>style.visibility</p:attrName>
                                        </p:attrNameLst>
                                      </p:cBhvr>
                                      <p:to>
                                        <p:strVal val="visible"/>
                                      </p:to>
                                    </p:set>
                                    <p:animEffect transition="in" filter="fade">
                                      <p:cBhvr>
                                        <p:cTn id="37" dur="2000"/>
                                        <p:tgtEl>
                                          <p:spTgt spid="3768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76834"/>
                                        </p:tgtEl>
                                        <p:attrNameLst>
                                          <p:attrName>style.visibility</p:attrName>
                                        </p:attrNameLst>
                                      </p:cBhvr>
                                      <p:to>
                                        <p:strVal val="visible"/>
                                      </p:to>
                                    </p:set>
                                    <p:animEffect transition="in" filter="wipe(down)">
                                      <p:cBhvr>
                                        <p:cTn id="42" dur="2000"/>
                                        <p:tgtEl>
                                          <p:spTgt spid="376834"/>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376852"/>
                                        </p:tgtEl>
                                        <p:attrNameLst>
                                          <p:attrName>style.visibility</p:attrName>
                                        </p:attrNameLst>
                                      </p:cBhvr>
                                      <p:to>
                                        <p:strVal val="visible"/>
                                      </p:to>
                                    </p:set>
                                    <p:animEffect transition="in" filter="wipe(down)">
                                      <p:cBhvr>
                                        <p:cTn id="46" dur="2000"/>
                                        <p:tgtEl>
                                          <p:spTgt spid="376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4" grpId="0" animBg="1"/>
      <p:bldP spid="376844" grpId="0" animBg="1"/>
      <p:bldP spid="376845" grpId="0"/>
      <p:bldP spid="376846" grpId="0" animBg="1"/>
      <p:bldP spid="376848" grpId="0" animBg="1"/>
      <p:bldP spid="376849" grpId="0"/>
      <p:bldP spid="376850" grpId="0" animBg="1"/>
      <p:bldP spid="376851" grpId="0"/>
      <p:bldP spid="3768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AutoShape 2"/>
          <p:cNvSpPr>
            <a:spLocks noChangeArrowheads="1"/>
          </p:cNvSpPr>
          <p:nvPr/>
        </p:nvSpPr>
        <p:spPr bwMode="auto">
          <a:xfrm>
            <a:off x="4357366" y="2420342"/>
            <a:ext cx="215900" cy="2592388"/>
          </a:xfrm>
          <a:prstGeom prst="upArrow">
            <a:avLst>
              <a:gd name="adj1" fmla="val 50000"/>
              <a:gd name="adj2" fmla="val 300184"/>
            </a:avLst>
          </a:prstGeom>
          <a:solidFill>
            <a:srgbClr val="00CC00"/>
          </a:solidFill>
          <a:ln w="0" algn="ctr">
            <a:solidFill>
              <a:schemeClr val="bg2"/>
            </a:solidFill>
            <a:miter lim="800000"/>
            <a:headEnd/>
            <a:tailEnd/>
          </a:ln>
        </p:spPr>
        <p:txBody>
          <a:bodyPr wrap="none" anchor="ctr"/>
          <a:lstStyle/>
          <a:p>
            <a:endParaRPr lang="en-GB" sz="2400" b="1"/>
          </a:p>
        </p:txBody>
      </p:sp>
      <p:sp useBgFill="1">
        <p:nvSpPr>
          <p:cNvPr id="377859" name="Rectangle 3"/>
          <p:cNvSpPr>
            <a:spLocks noChangeArrowheads="1"/>
          </p:cNvSpPr>
          <p:nvPr/>
        </p:nvSpPr>
        <p:spPr bwMode="auto">
          <a:xfrm>
            <a:off x="3709666" y="4076105"/>
            <a:ext cx="1295400" cy="1584325"/>
          </a:xfrm>
          <a:prstGeom prst="rect">
            <a:avLst/>
          </a:prstGeom>
          <a:ln w="0" algn="ctr">
            <a:noFill/>
            <a:miter lim="800000"/>
            <a:headEnd/>
            <a:tailEnd/>
          </a:ln>
        </p:spPr>
        <p:txBody>
          <a:bodyPr wrap="none" anchor="ctr"/>
          <a:lstStyle/>
          <a:p>
            <a:endParaRPr lang="en-GB" sz="2400" b="1"/>
          </a:p>
        </p:txBody>
      </p:sp>
      <p:sp>
        <p:nvSpPr>
          <p:cNvPr id="377861" name="Text Box 5"/>
          <p:cNvSpPr txBox="1">
            <a:spLocks noChangeArrowheads="1"/>
          </p:cNvSpPr>
          <p:nvPr/>
        </p:nvSpPr>
        <p:spPr bwMode="auto">
          <a:xfrm>
            <a:off x="0" y="260648"/>
            <a:ext cx="9144000" cy="1169551"/>
          </a:xfrm>
          <a:prstGeom prst="rect">
            <a:avLst/>
          </a:prstGeom>
          <a:noFill/>
          <a:ln w="0" algn="ctr">
            <a:noFill/>
            <a:miter lim="800000"/>
            <a:headEnd/>
            <a:tailEnd/>
          </a:ln>
        </p:spPr>
        <p:txBody>
          <a:bodyPr wrap="square">
            <a:spAutoFit/>
          </a:bodyPr>
          <a:lstStyle/>
          <a:p>
            <a:pPr algn="ctr">
              <a:spcBef>
                <a:spcPct val="50000"/>
              </a:spcBef>
            </a:pPr>
            <a:r>
              <a:rPr lang="en-GB" sz="2800" b="1" dirty="0" smtClean="0">
                <a:solidFill>
                  <a:srgbClr val="FFFF00"/>
                </a:solidFill>
              </a:rPr>
              <a:t>Climbing</a:t>
            </a:r>
          </a:p>
          <a:p>
            <a:pPr algn="ctr">
              <a:spcBef>
                <a:spcPct val="50000"/>
              </a:spcBef>
            </a:pPr>
            <a:r>
              <a:rPr lang="en-GB" sz="2800" b="1" dirty="0" smtClean="0">
                <a:solidFill>
                  <a:srgbClr val="FFFF00"/>
                </a:solidFill>
              </a:rPr>
              <a:t>How </a:t>
            </a:r>
            <a:r>
              <a:rPr lang="en-GB" sz="2800" b="1" dirty="0">
                <a:solidFill>
                  <a:srgbClr val="FFFF00"/>
                </a:solidFill>
              </a:rPr>
              <a:t>can the </a:t>
            </a:r>
            <a:r>
              <a:rPr lang="en-GB" sz="2800" b="1" dirty="0" smtClean="0">
                <a:solidFill>
                  <a:srgbClr val="FFFF00"/>
                </a:solidFill>
              </a:rPr>
              <a:t>“wing” </a:t>
            </a:r>
            <a:r>
              <a:rPr lang="en-GB" sz="2800" b="1" dirty="0">
                <a:solidFill>
                  <a:srgbClr val="FFFF00"/>
                </a:solidFill>
              </a:rPr>
              <a:t>produce more </a:t>
            </a:r>
            <a:r>
              <a:rPr lang="en-GB" sz="2800" b="1" dirty="0" smtClean="0">
                <a:solidFill>
                  <a:srgbClr val="FFFF00"/>
                </a:solidFill>
              </a:rPr>
              <a:t>lift</a:t>
            </a:r>
            <a:r>
              <a:rPr lang="en-GB" sz="2800" b="1" dirty="0">
                <a:solidFill>
                  <a:srgbClr val="FFFF00"/>
                </a:solidFill>
              </a:rPr>
              <a:t>?</a:t>
            </a:r>
          </a:p>
        </p:txBody>
      </p:sp>
      <p:sp>
        <p:nvSpPr>
          <p:cNvPr id="22534" name="Line 12"/>
          <p:cNvSpPr>
            <a:spLocks noChangeShapeType="1"/>
          </p:cNvSpPr>
          <p:nvPr/>
        </p:nvSpPr>
        <p:spPr bwMode="auto">
          <a:xfrm>
            <a:off x="217166" y="4580930"/>
            <a:ext cx="6588125" cy="0"/>
          </a:xfrm>
          <a:prstGeom prst="line">
            <a:avLst/>
          </a:prstGeom>
          <a:noFill/>
          <a:ln w="63500">
            <a:solidFill>
              <a:srgbClr val="FFFF00"/>
            </a:solidFill>
            <a:round/>
            <a:headEnd/>
            <a:tailEnd type="triangle" w="med" len="med"/>
          </a:ln>
        </p:spPr>
        <p:txBody>
          <a:bodyPr/>
          <a:lstStyle/>
          <a:p>
            <a:endParaRPr lang="en-GB" sz="2400" b="1"/>
          </a:p>
        </p:txBody>
      </p:sp>
      <p:sp>
        <p:nvSpPr>
          <p:cNvPr id="377869" name="Text Box 13"/>
          <p:cNvSpPr txBox="1">
            <a:spLocks noChangeArrowheads="1"/>
          </p:cNvSpPr>
          <p:nvPr/>
        </p:nvSpPr>
        <p:spPr bwMode="auto">
          <a:xfrm>
            <a:off x="323528" y="4653136"/>
            <a:ext cx="3095625" cy="461665"/>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FF00"/>
                </a:solidFill>
                <a:effectLst>
                  <a:outerShdw blurRad="38100" dist="38100" dir="2700000" algn="tl">
                    <a:srgbClr val="000000">
                      <a:alpha val="43137"/>
                    </a:srgbClr>
                  </a:outerShdw>
                </a:effectLst>
              </a:rPr>
              <a:t>Relative </a:t>
            </a:r>
            <a:r>
              <a:rPr lang="en-GB" sz="2400" b="1" dirty="0" smtClean="0">
                <a:solidFill>
                  <a:srgbClr val="FFFF00"/>
                </a:solidFill>
                <a:effectLst>
                  <a:outerShdw blurRad="38100" dist="38100" dir="2700000" algn="tl">
                    <a:srgbClr val="000000">
                      <a:alpha val="43137"/>
                    </a:srgbClr>
                  </a:outerShdw>
                </a:effectLst>
              </a:rPr>
              <a:t>airflow</a:t>
            </a:r>
            <a:endParaRPr lang="en-GB" sz="2400" b="1" dirty="0">
              <a:solidFill>
                <a:srgbClr val="FFFF00"/>
              </a:solidFill>
              <a:effectLst>
                <a:outerShdw blurRad="38100" dist="38100" dir="2700000" algn="tl">
                  <a:srgbClr val="000000">
                    <a:alpha val="43137"/>
                  </a:srgbClr>
                </a:outerShdw>
              </a:effectLst>
            </a:endParaRPr>
          </a:p>
        </p:txBody>
      </p:sp>
      <p:sp>
        <p:nvSpPr>
          <p:cNvPr id="377871" name="AutoShape 15"/>
          <p:cNvSpPr>
            <a:spLocks noChangeArrowheads="1"/>
          </p:cNvSpPr>
          <p:nvPr/>
        </p:nvSpPr>
        <p:spPr bwMode="auto">
          <a:xfrm rot="-5400000">
            <a:off x="4572472" y="4221361"/>
            <a:ext cx="431800" cy="287338"/>
          </a:xfrm>
          <a:custGeom>
            <a:avLst/>
            <a:gdLst>
              <a:gd name="T0" fmla="*/ 215900 w 21600"/>
              <a:gd name="T1" fmla="*/ 0 h 21600"/>
              <a:gd name="T2" fmla="*/ 53975 w 21600"/>
              <a:gd name="T3" fmla="*/ 143669 h 21600"/>
              <a:gd name="T4" fmla="*/ 215900 w 21600"/>
              <a:gd name="T5" fmla="*/ 71835 h 21600"/>
              <a:gd name="T6" fmla="*/ 377825 w 21600"/>
              <a:gd name="T7" fmla="*/ 14366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9CCFF"/>
          </a:solidFill>
          <a:ln w="0" algn="ctr">
            <a:solidFill>
              <a:schemeClr val="bg2"/>
            </a:solidFill>
            <a:miter lim="800000"/>
            <a:headEnd/>
            <a:tailEnd/>
          </a:ln>
        </p:spPr>
        <p:txBody>
          <a:bodyPr wrap="none" anchor="ctr"/>
          <a:lstStyle/>
          <a:p>
            <a:endParaRPr lang="en-GB" sz="2400" b="1"/>
          </a:p>
        </p:txBody>
      </p:sp>
      <p:sp>
        <p:nvSpPr>
          <p:cNvPr id="377872" name="Text Box 16"/>
          <p:cNvSpPr txBox="1">
            <a:spLocks noChangeArrowheads="1"/>
          </p:cNvSpPr>
          <p:nvPr/>
        </p:nvSpPr>
        <p:spPr bwMode="auto">
          <a:xfrm>
            <a:off x="5292402" y="4941292"/>
            <a:ext cx="2952005" cy="461665"/>
          </a:xfrm>
          <a:prstGeom prst="rect">
            <a:avLst/>
          </a:prstGeom>
          <a:noFill/>
          <a:ln w="0" algn="ctr">
            <a:noFill/>
            <a:miter lim="800000"/>
            <a:headEnd/>
            <a:tailEnd/>
          </a:ln>
        </p:spPr>
        <p:txBody>
          <a:bodyPr wrap="square">
            <a:spAutoFit/>
          </a:bodyPr>
          <a:lstStyle/>
          <a:p>
            <a:pPr>
              <a:spcBef>
                <a:spcPct val="50000"/>
              </a:spcBef>
            </a:pPr>
            <a:r>
              <a:rPr lang="en-GB" sz="2400" b="1" dirty="0">
                <a:solidFill>
                  <a:schemeClr val="accent1"/>
                </a:solidFill>
                <a:effectLst>
                  <a:outerShdw blurRad="38100" dist="38100" dir="2700000" algn="tl">
                    <a:srgbClr val="000000">
                      <a:alpha val="43137"/>
                    </a:srgbClr>
                  </a:outerShdw>
                </a:effectLst>
              </a:rPr>
              <a:t>Angle of </a:t>
            </a:r>
            <a:r>
              <a:rPr lang="en-GB" sz="2400" b="1" dirty="0" smtClean="0">
                <a:solidFill>
                  <a:schemeClr val="accent1"/>
                </a:solidFill>
                <a:effectLst>
                  <a:outerShdw blurRad="38100" dist="38100" dir="2700000" algn="tl">
                    <a:srgbClr val="000000">
                      <a:alpha val="43137"/>
                    </a:srgbClr>
                  </a:outerShdw>
                </a:effectLst>
              </a:rPr>
              <a:t>attack</a:t>
            </a:r>
            <a:endParaRPr lang="en-GB" sz="2400" b="1" dirty="0">
              <a:solidFill>
                <a:schemeClr val="accent1"/>
              </a:solidFill>
              <a:effectLst>
                <a:outerShdw blurRad="38100" dist="38100" dir="2700000" algn="tl">
                  <a:srgbClr val="000000">
                    <a:alpha val="43137"/>
                  </a:srgbClr>
                </a:outerShdw>
              </a:effectLst>
            </a:endParaRPr>
          </a:p>
        </p:txBody>
      </p:sp>
      <p:sp>
        <p:nvSpPr>
          <p:cNvPr id="377873" name="Line 17"/>
          <p:cNvSpPr>
            <a:spLocks noChangeShapeType="1"/>
          </p:cNvSpPr>
          <p:nvPr/>
        </p:nvSpPr>
        <p:spPr bwMode="auto">
          <a:xfrm flipH="1" flipV="1">
            <a:off x="4932041" y="4436467"/>
            <a:ext cx="1152525" cy="504825"/>
          </a:xfrm>
          <a:prstGeom prst="line">
            <a:avLst/>
          </a:prstGeom>
          <a:noFill/>
          <a:ln w="63500">
            <a:solidFill>
              <a:srgbClr val="99CCFF"/>
            </a:solidFill>
            <a:round/>
            <a:headEnd/>
            <a:tailEnd type="triangle" w="med" len="med"/>
          </a:ln>
        </p:spPr>
        <p:txBody>
          <a:bodyPr/>
          <a:lstStyle/>
          <a:p>
            <a:endParaRPr lang="en-GB" sz="2400" b="1"/>
          </a:p>
        </p:txBody>
      </p:sp>
      <p:sp>
        <p:nvSpPr>
          <p:cNvPr id="377874" name="Text Box 18"/>
          <p:cNvSpPr txBox="1">
            <a:spLocks noChangeArrowheads="1"/>
          </p:cNvSpPr>
          <p:nvPr/>
        </p:nvSpPr>
        <p:spPr bwMode="auto">
          <a:xfrm rot="624929">
            <a:off x="3565203" y="3741291"/>
            <a:ext cx="2016125" cy="461665"/>
          </a:xfrm>
          <a:prstGeom prst="rect">
            <a:avLst/>
          </a:prstGeom>
          <a:noFill/>
          <a:ln w="0" algn="ctr">
            <a:noFill/>
            <a:miter lim="800000"/>
            <a:headEnd/>
            <a:tailEnd/>
          </a:ln>
        </p:spPr>
        <p:txBody>
          <a:bodyPr>
            <a:spAutoFit/>
          </a:bodyPr>
          <a:lstStyle/>
          <a:p>
            <a:pPr>
              <a:spcBef>
                <a:spcPct val="50000"/>
              </a:spcBef>
            </a:pPr>
            <a:r>
              <a:rPr lang="en-GB" sz="2400" b="1"/>
              <a:t>Chord</a:t>
            </a:r>
          </a:p>
        </p:txBody>
      </p:sp>
      <p:sp>
        <p:nvSpPr>
          <p:cNvPr id="377875" name="Text Box 19"/>
          <p:cNvSpPr txBox="1">
            <a:spLocks noChangeArrowheads="1"/>
          </p:cNvSpPr>
          <p:nvPr/>
        </p:nvSpPr>
        <p:spPr bwMode="auto">
          <a:xfrm>
            <a:off x="4067943" y="1915517"/>
            <a:ext cx="1079997" cy="461665"/>
          </a:xfrm>
          <a:prstGeom prst="rect">
            <a:avLst/>
          </a:prstGeom>
          <a:noFill/>
          <a:ln w="0" algn="ctr">
            <a:noFill/>
            <a:miter lim="800000"/>
            <a:headEnd/>
            <a:tailEnd/>
          </a:ln>
        </p:spPr>
        <p:txBody>
          <a:bodyPr wrap="square">
            <a:spAutoFit/>
          </a:bodyPr>
          <a:lstStyle/>
          <a:p>
            <a:pPr>
              <a:spcBef>
                <a:spcPct val="50000"/>
              </a:spcBef>
            </a:pPr>
            <a:r>
              <a:rPr lang="en-GB" sz="2400" b="1" dirty="0">
                <a:solidFill>
                  <a:srgbClr val="66FF33"/>
                </a:solidFill>
                <a:effectLst>
                  <a:outerShdw blurRad="38100" dist="38100" dir="2700000" algn="tl">
                    <a:srgbClr val="000000">
                      <a:alpha val="43137"/>
                    </a:srgbClr>
                  </a:outerShdw>
                </a:effectLst>
              </a:rPr>
              <a:t>Lift</a:t>
            </a:r>
          </a:p>
        </p:txBody>
      </p:sp>
      <p:grpSp>
        <p:nvGrpSpPr>
          <p:cNvPr id="2" name="Group 33"/>
          <p:cNvGrpSpPr>
            <a:grpSpLocks/>
          </p:cNvGrpSpPr>
          <p:nvPr/>
        </p:nvGrpSpPr>
        <p:grpSpPr bwMode="auto">
          <a:xfrm>
            <a:off x="2879725" y="4581525"/>
            <a:ext cx="7451725" cy="1366838"/>
            <a:chOff x="1814" y="2886"/>
            <a:chExt cx="4694" cy="861"/>
          </a:xfrm>
        </p:grpSpPr>
        <p:grpSp>
          <p:nvGrpSpPr>
            <p:cNvPr id="3" name="Group 6"/>
            <p:cNvGrpSpPr>
              <a:grpSpLocks/>
            </p:cNvGrpSpPr>
            <p:nvPr/>
          </p:nvGrpSpPr>
          <p:grpSpPr bwMode="auto">
            <a:xfrm rot="544717">
              <a:off x="1814" y="2931"/>
              <a:ext cx="2449" cy="251"/>
              <a:chOff x="945" y="2159"/>
              <a:chExt cx="4328" cy="525"/>
            </a:xfrm>
          </p:grpSpPr>
          <p:grpSp>
            <p:nvGrpSpPr>
              <p:cNvPr id="4" name="Group 7"/>
              <p:cNvGrpSpPr>
                <a:grpSpLocks/>
              </p:cNvGrpSpPr>
              <p:nvPr/>
            </p:nvGrpSpPr>
            <p:grpSpPr bwMode="auto">
              <a:xfrm>
                <a:off x="945" y="2159"/>
                <a:ext cx="4328" cy="525"/>
                <a:chOff x="945" y="2159"/>
                <a:chExt cx="4328" cy="525"/>
              </a:xfrm>
            </p:grpSpPr>
            <p:sp>
              <p:nvSpPr>
                <p:cNvPr id="22847" name="Freeform 8"/>
                <p:cNvSpPr>
                  <a:spLocks/>
                </p:cNvSpPr>
                <p:nvPr/>
              </p:nvSpPr>
              <p:spPr bwMode="auto">
                <a:xfrm>
                  <a:off x="3862" y="2325"/>
                  <a:ext cx="1411" cy="351"/>
                </a:xfrm>
                <a:custGeom>
                  <a:avLst/>
                  <a:gdLst>
                    <a:gd name="T0" fmla="*/ 238 w 1411"/>
                    <a:gd name="T1" fmla="*/ 13 h 351"/>
                    <a:gd name="T2" fmla="*/ 357 w 1411"/>
                    <a:gd name="T3" fmla="*/ 38 h 351"/>
                    <a:gd name="T4" fmla="*/ 474 w 1411"/>
                    <a:gd name="T5" fmla="*/ 65 h 351"/>
                    <a:gd name="T6" fmla="*/ 587 w 1411"/>
                    <a:gd name="T7" fmla="*/ 92 h 351"/>
                    <a:gd name="T8" fmla="*/ 696 w 1411"/>
                    <a:gd name="T9" fmla="*/ 122 h 351"/>
                    <a:gd name="T10" fmla="*/ 801 w 1411"/>
                    <a:gd name="T11" fmla="*/ 150 h 351"/>
                    <a:gd name="T12" fmla="*/ 900 w 1411"/>
                    <a:gd name="T13" fmla="*/ 177 h 351"/>
                    <a:gd name="T14" fmla="*/ 993 w 1411"/>
                    <a:gd name="T15" fmla="*/ 203 h 351"/>
                    <a:gd name="T16" fmla="*/ 1078 w 1411"/>
                    <a:gd name="T17" fmla="*/ 229 h 351"/>
                    <a:gd name="T18" fmla="*/ 1156 w 1411"/>
                    <a:gd name="T19" fmla="*/ 253 h 351"/>
                    <a:gd name="T20" fmla="*/ 1224 w 1411"/>
                    <a:gd name="T21" fmla="*/ 274 h 351"/>
                    <a:gd name="T22" fmla="*/ 1284 w 1411"/>
                    <a:gd name="T23" fmla="*/ 294 h 351"/>
                    <a:gd name="T24" fmla="*/ 1333 w 1411"/>
                    <a:gd name="T25" fmla="*/ 309 h 351"/>
                    <a:gd name="T26" fmla="*/ 1370 w 1411"/>
                    <a:gd name="T27" fmla="*/ 322 h 351"/>
                    <a:gd name="T28" fmla="*/ 1396 w 1411"/>
                    <a:gd name="T29" fmla="*/ 332 h 351"/>
                    <a:gd name="T30" fmla="*/ 1409 w 1411"/>
                    <a:gd name="T31" fmla="*/ 335 h 351"/>
                    <a:gd name="T32" fmla="*/ 1408 w 1411"/>
                    <a:gd name="T33" fmla="*/ 336 h 351"/>
                    <a:gd name="T34" fmla="*/ 1392 w 1411"/>
                    <a:gd name="T35" fmla="*/ 336 h 351"/>
                    <a:gd name="T36" fmla="*/ 1361 w 1411"/>
                    <a:gd name="T37" fmla="*/ 337 h 351"/>
                    <a:gd name="T38" fmla="*/ 1317 w 1411"/>
                    <a:gd name="T39" fmla="*/ 337 h 351"/>
                    <a:gd name="T40" fmla="*/ 1259 w 1411"/>
                    <a:gd name="T41" fmla="*/ 338 h 351"/>
                    <a:gd name="T42" fmla="*/ 1191 w 1411"/>
                    <a:gd name="T43" fmla="*/ 339 h 351"/>
                    <a:gd name="T44" fmla="*/ 1112 w 1411"/>
                    <a:gd name="T45" fmla="*/ 340 h 351"/>
                    <a:gd name="T46" fmla="*/ 1026 w 1411"/>
                    <a:gd name="T47" fmla="*/ 341 h 351"/>
                    <a:gd name="T48" fmla="*/ 930 w 1411"/>
                    <a:gd name="T49" fmla="*/ 342 h 351"/>
                    <a:gd name="T50" fmla="*/ 829 w 1411"/>
                    <a:gd name="T51" fmla="*/ 343 h 351"/>
                    <a:gd name="T52" fmla="*/ 723 w 1411"/>
                    <a:gd name="T53" fmla="*/ 344 h 351"/>
                    <a:gd name="T54" fmla="*/ 613 w 1411"/>
                    <a:gd name="T55" fmla="*/ 345 h 351"/>
                    <a:gd name="T56" fmla="*/ 498 w 1411"/>
                    <a:gd name="T57" fmla="*/ 347 h 351"/>
                    <a:gd name="T58" fmla="*/ 384 w 1411"/>
                    <a:gd name="T59" fmla="*/ 347 h 351"/>
                    <a:gd name="T60" fmla="*/ 269 w 1411"/>
                    <a:gd name="T61" fmla="*/ 348 h 351"/>
                    <a:gd name="T62" fmla="*/ 155 w 1411"/>
                    <a:gd name="T63" fmla="*/ 349 h 351"/>
                    <a:gd name="T64" fmla="*/ 69 w 1411"/>
                    <a:gd name="T65" fmla="*/ 336 h 351"/>
                    <a:gd name="T66" fmla="*/ 25 w 1411"/>
                    <a:gd name="T67" fmla="*/ 299 h 351"/>
                    <a:gd name="T68" fmla="*/ 3 w 1411"/>
                    <a:gd name="T69" fmla="*/ 250 h 351"/>
                    <a:gd name="T70" fmla="*/ 0 w 1411"/>
                    <a:gd name="T71" fmla="*/ 194 h 351"/>
                    <a:gd name="T72" fmla="*/ 16 w 1411"/>
                    <a:gd name="T73" fmla="*/ 137 h 351"/>
                    <a:gd name="T74" fmla="*/ 46 w 1411"/>
                    <a:gd name="T75" fmla="*/ 85 h 351"/>
                    <a:gd name="T76" fmla="*/ 90 w 1411"/>
                    <a:gd name="T77" fmla="*/ 40 h 351"/>
                    <a:gd name="T78" fmla="*/ 146 w 1411"/>
                    <a:gd name="T79" fmla="*/ 9 h 3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1"/>
                    <a:gd name="T121" fmla="*/ 0 h 351"/>
                    <a:gd name="T122" fmla="*/ 1411 w 1411"/>
                    <a:gd name="T123" fmla="*/ 351 h 3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1" h="351">
                      <a:moveTo>
                        <a:pt x="178" y="0"/>
                      </a:moveTo>
                      <a:lnTo>
                        <a:pt x="238" y="13"/>
                      </a:lnTo>
                      <a:lnTo>
                        <a:pt x="298" y="25"/>
                      </a:lnTo>
                      <a:lnTo>
                        <a:pt x="357" y="38"/>
                      </a:lnTo>
                      <a:lnTo>
                        <a:pt x="415" y="52"/>
                      </a:lnTo>
                      <a:lnTo>
                        <a:pt x="474" y="65"/>
                      </a:lnTo>
                      <a:lnTo>
                        <a:pt x="530" y="79"/>
                      </a:lnTo>
                      <a:lnTo>
                        <a:pt x="587" y="92"/>
                      </a:lnTo>
                      <a:lnTo>
                        <a:pt x="641" y="107"/>
                      </a:lnTo>
                      <a:lnTo>
                        <a:pt x="696" y="122"/>
                      </a:lnTo>
                      <a:lnTo>
                        <a:pt x="749" y="135"/>
                      </a:lnTo>
                      <a:lnTo>
                        <a:pt x="801" y="150"/>
                      </a:lnTo>
                      <a:lnTo>
                        <a:pt x="851" y="163"/>
                      </a:lnTo>
                      <a:lnTo>
                        <a:pt x="900" y="177"/>
                      </a:lnTo>
                      <a:lnTo>
                        <a:pt x="947" y="191"/>
                      </a:lnTo>
                      <a:lnTo>
                        <a:pt x="993" y="203"/>
                      </a:lnTo>
                      <a:lnTo>
                        <a:pt x="1037" y="217"/>
                      </a:lnTo>
                      <a:lnTo>
                        <a:pt x="1078" y="229"/>
                      </a:lnTo>
                      <a:lnTo>
                        <a:pt x="1118" y="241"/>
                      </a:lnTo>
                      <a:lnTo>
                        <a:pt x="1156" y="253"/>
                      </a:lnTo>
                      <a:lnTo>
                        <a:pt x="1192" y="264"/>
                      </a:lnTo>
                      <a:lnTo>
                        <a:pt x="1224" y="274"/>
                      </a:lnTo>
                      <a:lnTo>
                        <a:pt x="1255" y="284"/>
                      </a:lnTo>
                      <a:lnTo>
                        <a:pt x="1284" y="294"/>
                      </a:lnTo>
                      <a:lnTo>
                        <a:pt x="1310" y="301"/>
                      </a:lnTo>
                      <a:lnTo>
                        <a:pt x="1333" y="309"/>
                      </a:lnTo>
                      <a:lnTo>
                        <a:pt x="1352" y="317"/>
                      </a:lnTo>
                      <a:lnTo>
                        <a:pt x="1370" y="322"/>
                      </a:lnTo>
                      <a:lnTo>
                        <a:pt x="1384" y="328"/>
                      </a:lnTo>
                      <a:lnTo>
                        <a:pt x="1396" y="332"/>
                      </a:lnTo>
                      <a:lnTo>
                        <a:pt x="1404" y="334"/>
                      </a:lnTo>
                      <a:lnTo>
                        <a:pt x="1409" y="335"/>
                      </a:lnTo>
                      <a:lnTo>
                        <a:pt x="1410" y="336"/>
                      </a:lnTo>
                      <a:lnTo>
                        <a:pt x="1408" y="336"/>
                      </a:lnTo>
                      <a:lnTo>
                        <a:pt x="1402" y="336"/>
                      </a:lnTo>
                      <a:lnTo>
                        <a:pt x="1392" y="336"/>
                      </a:lnTo>
                      <a:lnTo>
                        <a:pt x="1378" y="337"/>
                      </a:lnTo>
                      <a:lnTo>
                        <a:pt x="1361" y="337"/>
                      </a:lnTo>
                      <a:lnTo>
                        <a:pt x="1340" y="337"/>
                      </a:lnTo>
                      <a:lnTo>
                        <a:pt x="1317" y="337"/>
                      </a:lnTo>
                      <a:lnTo>
                        <a:pt x="1289" y="338"/>
                      </a:lnTo>
                      <a:lnTo>
                        <a:pt x="1259" y="338"/>
                      </a:lnTo>
                      <a:lnTo>
                        <a:pt x="1226" y="338"/>
                      </a:lnTo>
                      <a:lnTo>
                        <a:pt x="1191" y="339"/>
                      </a:lnTo>
                      <a:lnTo>
                        <a:pt x="1153" y="340"/>
                      </a:lnTo>
                      <a:lnTo>
                        <a:pt x="1112" y="340"/>
                      </a:lnTo>
                      <a:lnTo>
                        <a:pt x="1069" y="340"/>
                      </a:lnTo>
                      <a:lnTo>
                        <a:pt x="1026" y="341"/>
                      </a:lnTo>
                      <a:lnTo>
                        <a:pt x="979" y="341"/>
                      </a:lnTo>
                      <a:lnTo>
                        <a:pt x="930" y="342"/>
                      </a:lnTo>
                      <a:lnTo>
                        <a:pt x="881" y="343"/>
                      </a:lnTo>
                      <a:lnTo>
                        <a:pt x="829" y="343"/>
                      </a:lnTo>
                      <a:lnTo>
                        <a:pt x="776" y="344"/>
                      </a:lnTo>
                      <a:lnTo>
                        <a:pt x="723" y="344"/>
                      </a:lnTo>
                      <a:lnTo>
                        <a:pt x="668" y="345"/>
                      </a:lnTo>
                      <a:lnTo>
                        <a:pt x="613" y="345"/>
                      </a:lnTo>
                      <a:lnTo>
                        <a:pt x="556" y="346"/>
                      </a:lnTo>
                      <a:lnTo>
                        <a:pt x="498" y="347"/>
                      </a:lnTo>
                      <a:lnTo>
                        <a:pt x="442" y="347"/>
                      </a:lnTo>
                      <a:lnTo>
                        <a:pt x="384" y="347"/>
                      </a:lnTo>
                      <a:lnTo>
                        <a:pt x="327" y="348"/>
                      </a:lnTo>
                      <a:lnTo>
                        <a:pt x="269" y="348"/>
                      </a:lnTo>
                      <a:lnTo>
                        <a:pt x="212" y="349"/>
                      </a:lnTo>
                      <a:lnTo>
                        <a:pt x="155" y="349"/>
                      </a:lnTo>
                      <a:lnTo>
                        <a:pt x="98" y="350"/>
                      </a:lnTo>
                      <a:lnTo>
                        <a:pt x="69" y="336"/>
                      </a:lnTo>
                      <a:lnTo>
                        <a:pt x="44" y="320"/>
                      </a:lnTo>
                      <a:lnTo>
                        <a:pt x="25" y="299"/>
                      </a:lnTo>
                      <a:lnTo>
                        <a:pt x="12" y="276"/>
                      </a:lnTo>
                      <a:lnTo>
                        <a:pt x="3" y="250"/>
                      </a:lnTo>
                      <a:lnTo>
                        <a:pt x="0" y="223"/>
                      </a:lnTo>
                      <a:lnTo>
                        <a:pt x="0" y="194"/>
                      </a:lnTo>
                      <a:lnTo>
                        <a:pt x="6" y="166"/>
                      </a:lnTo>
                      <a:lnTo>
                        <a:pt x="16" y="137"/>
                      </a:lnTo>
                      <a:lnTo>
                        <a:pt x="29" y="110"/>
                      </a:lnTo>
                      <a:lnTo>
                        <a:pt x="46" y="85"/>
                      </a:lnTo>
                      <a:lnTo>
                        <a:pt x="67" y="60"/>
                      </a:lnTo>
                      <a:lnTo>
                        <a:pt x="90" y="40"/>
                      </a:lnTo>
                      <a:lnTo>
                        <a:pt x="116" y="22"/>
                      </a:lnTo>
                      <a:lnTo>
                        <a:pt x="146" y="9"/>
                      </a:lnTo>
                      <a:lnTo>
                        <a:pt x="178" y="0"/>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2848" name="Freeform 9"/>
                <p:cNvSpPr>
                  <a:spLocks/>
                </p:cNvSpPr>
                <p:nvPr/>
              </p:nvSpPr>
              <p:spPr bwMode="auto">
                <a:xfrm>
                  <a:off x="1417" y="2159"/>
                  <a:ext cx="2693" cy="525"/>
                </a:xfrm>
                <a:custGeom>
                  <a:avLst/>
                  <a:gdLst>
                    <a:gd name="T0" fmla="*/ 2658 w 2693"/>
                    <a:gd name="T1" fmla="*/ 182 h 525"/>
                    <a:gd name="T2" fmla="*/ 2596 w 2693"/>
                    <a:gd name="T3" fmla="*/ 201 h 525"/>
                    <a:gd name="T4" fmla="*/ 2543 w 2693"/>
                    <a:gd name="T5" fmla="*/ 234 h 525"/>
                    <a:gd name="T6" fmla="*/ 2502 w 2693"/>
                    <a:gd name="T7" fmla="*/ 276 h 525"/>
                    <a:gd name="T8" fmla="*/ 2476 w 2693"/>
                    <a:gd name="T9" fmla="*/ 325 h 525"/>
                    <a:gd name="T10" fmla="*/ 2466 w 2693"/>
                    <a:gd name="T11" fmla="*/ 379 h 525"/>
                    <a:gd name="T12" fmla="*/ 2475 w 2693"/>
                    <a:gd name="T13" fmla="*/ 433 h 525"/>
                    <a:gd name="T14" fmla="*/ 2507 w 2693"/>
                    <a:gd name="T15" fmla="*/ 486 h 525"/>
                    <a:gd name="T16" fmla="*/ 2468 w 2693"/>
                    <a:gd name="T17" fmla="*/ 512 h 525"/>
                    <a:gd name="T18" fmla="*/ 2334 w 2693"/>
                    <a:gd name="T19" fmla="*/ 515 h 525"/>
                    <a:gd name="T20" fmla="*/ 2194 w 2693"/>
                    <a:gd name="T21" fmla="*/ 518 h 525"/>
                    <a:gd name="T22" fmla="*/ 2046 w 2693"/>
                    <a:gd name="T23" fmla="*/ 520 h 525"/>
                    <a:gd name="T24" fmla="*/ 1892 w 2693"/>
                    <a:gd name="T25" fmla="*/ 522 h 525"/>
                    <a:gd name="T26" fmla="*/ 1735 w 2693"/>
                    <a:gd name="T27" fmla="*/ 523 h 525"/>
                    <a:gd name="T28" fmla="*/ 1574 w 2693"/>
                    <a:gd name="T29" fmla="*/ 523 h 525"/>
                    <a:gd name="T30" fmla="*/ 1412 w 2693"/>
                    <a:gd name="T31" fmla="*/ 523 h 525"/>
                    <a:gd name="T32" fmla="*/ 1249 w 2693"/>
                    <a:gd name="T33" fmla="*/ 523 h 525"/>
                    <a:gd name="T34" fmla="*/ 1087 w 2693"/>
                    <a:gd name="T35" fmla="*/ 521 h 525"/>
                    <a:gd name="T36" fmla="*/ 927 w 2693"/>
                    <a:gd name="T37" fmla="*/ 520 h 525"/>
                    <a:gd name="T38" fmla="*/ 770 w 2693"/>
                    <a:gd name="T39" fmla="*/ 517 h 525"/>
                    <a:gd name="T40" fmla="*/ 618 w 2693"/>
                    <a:gd name="T41" fmla="*/ 513 h 525"/>
                    <a:gd name="T42" fmla="*/ 470 w 2693"/>
                    <a:gd name="T43" fmla="*/ 509 h 525"/>
                    <a:gd name="T44" fmla="*/ 331 w 2693"/>
                    <a:gd name="T45" fmla="*/ 504 h 525"/>
                    <a:gd name="T46" fmla="*/ 199 w 2693"/>
                    <a:gd name="T47" fmla="*/ 499 h 525"/>
                    <a:gd name="T48" fmla="*/ 135 w 2693"/>
                    <a:gd name="T49" fmla="*/ 497 h 525"/>
                    <a:gd name="T50" fmla="*/ 125 w 2693"/>
                    <a:gd name="T51" fmla="*/ 495 h 525"/>
                    <a:gd name="T52" fmla="*/ 111 w 2693"/>
                    <a:gd name="T53" fmla="*/ 491 h 525"/>
                    <a:gd name="T54" fmla="*/ 94 w 2693"/>
                    <a:gd name="T55" fmla="*/ 486 h 525"/>
                    <a:gd name="T56" fmla="*/ 75 w 2693"/>
                    <a:gd name="T57" fmla="*/ 478 h 525"/>
                    <a:gd name="T58" fmla="*/ 56 w 2693"/>
                    <a:gd name="T59" fmla="*/ 467 h 525"/>
                    <a:gd name="T60" fmla="*/ 38 w 2693"/>
                    <a:gd name="T61" fmla="*/ 452 h 525"/>
                    <a:gd name="T62" fmla="*/ 22 w 2693"/>
                    <a:gd name="T63" fmla="*/ 434 h 525"/>
                    <a:gd name="T64" fmla="*/ 10 w 2693"/>
                    <a:gd name="T65" fmla="*/ 411 h 525"/>
                    <a:gd name="T66" fmla="*/ 2 w 2693"/>
                    <a:gd name="T67" fmla="*/ 385 h 525"/>
                    <a:gd name="T68" fmla="*/ 0 w 2693"/>
                    <a:gd name="T69" fmla="*/ 352 h 525"/>
                    <a:gd name="T70" fmla="*/ 5 w 2693"/>
                    <a:gd name="T71" fmla="*/ 315 h 525"/>
                    <a:gd name="T72" fmla="*/ 19 w 2693"/>
                    <a:gd name="T73" fmla="*/ 272 h 525"/>
                    <a:gd name="T74" fmla="*/ 43 w 2693"/>
                    <a:gd name="T75" fmla="*/ 222 h 525"/>
                    <a:gd name="T76" fmla="*/ 77 w 2693"/>
                    <a:gd name="T77" fmla="*/ 166 h 525"/>
                    <a:gd name="T78" fmla="*/ 124 w 2693"/>
                    <a:gd name="T79" fmla="*/ 102 h 525"/>
                    <a:gd name="T80" fmla="*/ 219 w 2693"/>
                    <a:gd name="T81" fmla="*/ 54 h 525"/>
                    <a:gd name="T82" fmla="*/ 360 w 2693"/>
                    <a:gd name="T83" fmla="*/ 33 h 525"/>
                    <a:gd name="T84" fmla="*/ 507 w 2693"/>
                    <a:gd name="T85" fmla="*/ 18 h 525"/>
                    <a:gd name="T86" fmla="*/ 662 w 2693"/>
                    <a:gd name="T87" fmla="*/ 7 h 525"/>
                    <a:gd name="T88" fmla="*/ 821 w 2693"/>
                    <a:gd name="T89" fmla="*/ 1 h 525"/>
                    <a:gd name="T90" fmla="*/ 985 w 2693"/>
                    <a:gd name="T91" fmla="*/ 0 h 525"/>
                    <a:gd name="T92" fmla="*/ 1152 w 2693"/>
                    <a:gd name="T93" fmla="*/ 4 h 525"/>
                    <a:gd name="T94" fmla="*/ 1322 w 2693"/>
                    <a:gd name="T95" fmla="*/ 10 h 525"/>
                    <a:gd name="T96" fmla="*/ 1492 w 2693"/>
                    <a:gd name="T97" fmla="*/ 21 h 525"/>
                    <a:gd name="T98" fmla="*/ 1663 w 2693"/>
                    <a:gd name="T99" fmla="*/ 34 h 525"/>
                    <a:gd name="T100" fmla="*/ 1831 w 2693"/>
                    <a:gd name="T101" fmla="*/ 50 h 525"/>
                    <a:gd name="T102" fmla="*/ 1999 w 2693"/>
                    <a:gd name="T103" fmla="*/ 70 h 525"/>
                    <a:gd name="T104" fmla="*/ 2162 w 2693"/>
                    <a:gd name="T105" fmla="*/ 90 h 525"/>
                    <a:gd name="T106" fmla="*/ 2321 w 2693"/>
                    <a:gd name="T107" fmla="*/ 114 h 525"/>
                    <a:gd name="T108" fmla="*/ 2475 w 2693"/>
                    <a:gd name="T109" fmla="*/ 138 h 525"/>
                    <a:gd name="T110" fmla="*/ 2622 w 2693"/>
                    <a:gd name="T111" fmla="*/ 165 h 5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93"/>
                    <a:gd name="T169" fmla="*/ 0 h 525"/>
                    <a:gd name="T170" fmla="*/ 2693 w 2693"/>
                    <a:gd name="T171" fmla="*/ 525 h 5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93" h="525">
                      <a:moveTo>
                        <a:pt x="2692" y="178"/>
                      </a:moveTo>
                      <a:lnTo>
                        <a:pt x="2658" y="182"/>
                      </a:lnTo>
                      <a:lnTo>
                        <a:pt x="2626" y="189"/>
                      </a:lnTo>
                      <a:lnTo>
                        <a:pt x="2596" y="201"/>
                      </a:lnTo>
                      <a:lnTo>
                        <a:pt x="2567" y="216"/>
                      </a:lnTo>
                      <a:lnTo>
                        <a:pt x="2543" y="234"/>
                      </a:lnTo>
                      <a:lnTo>
                        <a:pt x="2521" y="254"/>
                      </a:lnTo>
                      <a:lnTo>
                        <a:pt x="2502" y="276"/>
                      </a:lnTo>
                      <a:lnTo>
                        <a:pt x="2487" y="299"/>
                      </a:lnTo>
                      <a:lnTo>
                        <a:pt x="2476" y="325"/>
                      </a:lnTo>
                      <a:lnTo>
                        <a:pt x="2469" y="351"/>
                      </a:lnTo>
                      <a:lnTo>
                        <a:pt x="2466" y="379"/>
                      </a:lnTo>
                      <a:lnTo>
                        <a:pt x="2469" y="405"/>
                      </a:lnTo>
                      <a:lnTo>
                        <a:pt x="2475" y="433"/>
                      </a:lnTo>
                      <a:lnTo>
                        <a:pt x="2488" y="460"/>
                      </a:lnTo>
                      <a:lnTo>
                        <a:pt x="2507" y="486"/>
                      </a:lnTo>
                      <a:lnTo>
                        <a:pt x="2531" y="510"/>
                      </a:lnTo>
                      <a:lnTo>
                        <a:pt x="2468" y="512"/>
                      </a:lnTo>
                      <a:lnTo>
                        <a:pt x="2402" y="514"/>
                      </a:lnTo>
                      <a:lnTo>
                        <a:pt x="2334" y="515"/>
                      </a:lnTo>
                      <a:lnTo>
                        <a:pt x="2266" y="517"/>
                      </a:lnTo>
                      <a:lnTo>
                        <a:pt x="2194" y="518"/>
                      </a:lnTo>
                      <a:lnTo>
                        <a:pt x="2120" y="519"/>
                      </a:lnTo>
                      <a:lnTo>
                        <a:pt x="2046" y="520"/>
                      </a:lnTo>
                      <a:lnTo>
                        <a:pt x="1970" y="521"/>
                      </a:lnTo>
                      <a:lnTo>
                        <a:pt x="1892" y="522"/>
                      </a:lnTo>
                      <a:lnTo>
                        <a:pt x="1814" y="523"/>
                      </a:lnTo>
                      <a:lnTo>
                        <a:pt x="1735" y="523"/>
                      </a:lnTo>
                      <a:lnTo>
                        <a:pt x="1655" y="523"/>
                      </a:lnTo>
                      <a:lnTo>
                        <a:pt x="1574" y="523"/>
                      </a:lnTo>
                      <a:lnTo>
                        <a:pt x="1493" y="524"/>
                      </a:lnTo>
                      <a:lnTo>
                        <a:pt x="1412" y="523"/>
                      </a:lnTo>
                      <a:lnTo>
                        <a:pt x="1330" y="523"/>
                      </a:lnTo>
                      <a:lnTo>
                        <a:pt x="1249" y="523"/>
                      </a:lnTo>
                      <a:lnTo>
                        <a:pt x="1168" y="522"/>
                      </a:lnTo>
                      <a:lnTo>
                        <a:pt x="1087" y="521"/>
                      </a:lnTo>
                      <a:lnTo>
                        <a:pt x="1006" y="521"/>
                      </a:lnTo>
                      <a:lnTo>
                        <a:pt x="927" y="520"/>
                      </a:lnTo>
                      <a:lnTo>
                        <a:pt x="848" y="519"/>
                      </a:lnTo>
                      <a:lnTo>
                        <a:pt x="770" y="517"/>
                      </a:lnTo>
                      <a:lnTo>
                        <a:pt x="693" y="515"/>
                      </a:lnTo>
                      <a:lnTo>
                        <a:pt x="618" y="513"/>
                      </a:lnTo>
                      <a:lnTo>
                        <a:pt x="544" y="511"/>
                      </a:lnTo>
                      <a:lnTo>
                        <a:pt x="470" y="509"/>
                      </a:lnTo>
                      <a:lnTo>
                        <a:pt x="401" y="507"/>
                      </a:lnTo>
                      <a:lnTo>
                        <a:pt x="331" y="504"/>
                      </a:lnTo>
                      <a:lnTo>
                        <a:pt x="264" y="501"/>
                      </a:lnTo>
                      <a:lnTo>
                        <a:pt x="199" y="499"/>
                      </a:lnTo>
                      <a:lnTo>
                        <a:pt x="137" y="497"/>
                      </a:lnTo>
                      <a:lnTo>
                        <a:pt x="135" y="497"/>
                      </a:lnTo>
                      <a:lnTo>
                        <a:pt x="130" y="496"/>
                      </a:lnTo>
                      <a:lnTo>
                        <a:pt x="125" y="495"/>
                      </a:lnTo>
                      <a:lnTo>
                        <a:pt x="118" y="493"/>
                      </a:lnTo>
                      <a:lnTo>
                        <a:pt x="111" y="491"/>
                      </a:lnTo>
                      <a:lnTo>
                        <a:pt x="103" y="489"/>
                      </a:lnTo>
                      <a:lnTo>
                        <a:pt x="94" y="486"/>
                      </a:lnTo>
                      <a:lnTo>
                        <a:pt x="85" y="482"/>
                      </a:lnTo>
                      <a:lnTo>
                        <a:pt x="75" y="478"/>
                      </a:lnTo>
                      <a:lnTo>
                        <a:pt x="66" y="473"/>
                      </a:lnTo>
                      <a:lnTo>
                        <a:pt x="56" y="467"/>
                      </a:lnTo>
                      <a:lnTo>
                        <a:pt x="47" y="460"/>
                      </a:lnTo>
                      <a:lnTo>
                        <a:pt x="38" y="452"/>
                      </a:lnTo>
                      <a:lnTo>
                        <a:pt x="30" y="444"/>
                      </a:lnTo>
                      <a:lnTo>
                        <a:pt x="22" y="434"/>
                      </a:lnTo>
                      <a:lnTo>
                        <a:pt x="15" y="424"/>
                      </a:lnTo>
                      <a:lnTo>
                        <a:pt x="10" y="411"/>
                      </a:lnTo>
                      <a:lnTo>
                        <a:pt x="5" y="398"/>
                      </a:lnTo>
                      <a:lnTo>
                        <a:pt x="2" y="385"/>
                      </a:lnTo>
                      <a:lnTo>
                        <a:pt x="0" y="369"/>
                      </a:lnTo>
                      <a:lnTo>
                        <a:pt x="0" y="352"/>
                      </a:lnTo>
                      <a:lnTo>
                        <a:pt x="2" y="335"/>
                      </a:lnTo>
                      <a:lnTo>
                        <a:pt x="5" y="315"/>
                      </a:lnTo>
                      <a:lnTo>
                        <a:pt x="11" y="294"/>
                      </a:lnTo>
                      <a:lnTo>
                        <a:pt x="19" y="272"/>
                      </a:lnTo>
                      <a:lnTo>
                        <a:pt x="30" y="247"/>
                      </a:lnTo>
                      <a:lnTo>
                        <a:pt x="43" y="222"/>
                      </a:lnTo>
                      <a:lnTo>
                        <a:pt x="58" y="194"/>
                      </a:lnTo>
                      <a:lnTo>
                        <a:pt x="77" y="166"/>
                      </a:lnTo>
                      <a:lnTo>
                        <a:pt x="100" y="134"/>
                      </a:lnTo>
                      <a:lnTo>
                        <a:pt x="124" y="102"/>
                      </a:lnTo>
                      <a:lnTo>
                        <a:pt x="152" y="67"/>
                      </a:lnTo>
                      <a:lnTo>
                        <a:pt x="219" y="54"/>
                      </a:lnTo>
                      <a:lnTo>
                        <a:pt x="288" y="43"/>
                      </a:lnTo>
                      <a:lnTo>
                        <a:pt x="360" y="33"/>
                      </a:lnTo>
                      <a:lnTo>
                        <a:pt x="432" y="26"/>
                      </a:lnTo>
                      <a:lnTo>
                        <a:pt x="507" y="18"/>
                      </a:lnTo>
                      <a:lnTo>
                        <a:pt x="584" y="12"/>
                      </a:lnTo>
                      <a:lnTo>
                        <a:pt x="662" y="7"/>
                      </a:lnTo>
                      <a:lnTo>
                        <a:pt x="741" y="4"/>
                      </a:lnTo>
                      <a:lnTo>
                        <a:pt x="821" y="1"/>
                      </a:lnTo>
                      <a:lnTo>
                        <a:pt x="903" y="0"/>
                      </a:lnTo>
                      <a:lnTo>
                        <a:pt x="985" y="0"/>
                      </a:lnTo>
                      <a:lnTo>
                        <a:pt x="1068" y="1"/>
                      </a:lnTo>
                      <a:lnTo>
                        <a:pt x="1152" y="4"/>
                      </a:lnTo>
                      <a:lnTo>
                        <a:pt x="1236" y="7"/>
                      </a:lnTo>
                      <a:lnTo>
                        <a:pt x="1322" y="10"/>
                      </a:lnTo>
                      <a:lnTo>
                        <a:pt x="1407" y="16"/>
                      </a:lnTo>
                      <a:lnTo>
                        <a:pt x="1492" y="21"/>
                      </a:lnTo>
                      <a:lnTo>
                        <a:pt x="1577" y="26"/>
                      </a:lnTo>
                      <a:lnTo>
                        <a:pt x="1663" y="34"/>
                      </a:lnTo>
                      <a:lnTo>
                        <a:pt x="1747" y="42"/>
                      </a:lnTo>
                      <a:lnTo>
                        <a:pt x="1831" y="50"/>
                      </a:lnTo>
                      <a:lnTo>
                        <a:pt x="1915" y="60"/>
                      </a:lnTo>
                      <a:lnTo>
                        <a:pt x="1999" y="70"/>
                      </a:lnTo>
                      <a:lnTo>
                        <a:pt x="2081" y="79"/>
                      </a:lnTo>
                      <a:lnTo>
                        <a:pt x="2162" y="90"/>
                      </a:lnTo>
                      <a:lnTo>
                        <a:pt x="2242" y="102"/>
                      </a:lnTo>
                      <a:lnTo>
                        <a:pt x="2321" y="114"/>
                      </a:lnTo>
                      <a:lnTo>
                        <a:pt x="2399" y="126"/>
                      </a:lnTo>
                      <a:lnTo>
                        <a:pt x="2475" y="138"/>
                      </a:lnTo>
                      <a:lnTo>
                        <a:pt x="2549" y="151"/>
                      </a:lnTo>
                      <a:lnTo>
                        <a:pt x="2622" y="165"/>
                      </a:lnTo>
                      <a:lnTo>
                        <a:pt x="2692" y="178"/>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22849" name="Freeform 10"/>
                <p:cNvSpPr>
                  <a:spLocks/>
                </p:cNvSpPr>
                <p:nvPr/>
              </p:nvSpPr>
              <p:spPr bwMode="auto">
                <a:xfrm>
                  <a:off x="945" y="2229"/>
                  <a:ext cx="616" cy="422"/>
                </a:xfrm>
                <a:custGeom>
                  <a:avLst/>
                  <a:gdLst>
                    <a:gd name="T0" fmla="*/ 587 w 616"/>
                    <a:gd name="T1" fmla="*/ 33 h 422"/>
                    <a:gd name="T2" fmla="*/ 542 w 616"/>
                    <a:gd name="T3" fmla="*/ 96 h 422"/>
                    <a:gd name="T4" fmla="*/ 511 w 616"/>
                    <a:gd name="T5" fmla="*/ 150 h 422"/>
                    <a:gd name="T6" fmla="*/ 491 w 616"/>
                    <a:gd name="T7" fmla="*/ 200 h 422"/>
                    <a:gd name="T8" fmla="*/ 480 w 616"/>
                    <a:gd name="T9" fmla="*/ 244 h 422"/>
                    <a:gd name="T10" fmla="*/ 479 w 616"/>
                    <a:gd name="T11" fmla="*/ 281 h 422"/>
                    <a:gd name="T12" fmla="*/ 483 w 616"/>
                    <a:gd name="T13" fmla="*/ 314 h 422"/>
                    <a:gd name="T14" fmla="*/ 494 w 616"/>
                    <a:gd name="T15" fmla="*/ 341 h 422"/>
                    <a:gd name="T16" fmla="*/ 508 w 616"/>
                    <a:gd name="T17" fmla="*/ 364 h 422"/>
                    <a:gd name="T18" fmla="*/ 524 w 616"/>
                    <a:gd name="T19" fmla="*/ 383 h 422"/>
                    <a:gd name="T20" fmla="*/ 541 w 616"/>
                    <a:gd name="T21" fmla="*/ 397 h 422"/>
                    <a:gd name="T22" fmla="*/ 557 w 616"/>
                    <a:gd name="T23" fmla="*/ 407 h 422"/>
                    <a:gd name="T24" fmla="*/ 571 w 616"/>
                    <a:gd name="T25" fmla="*/ 415 h 422"/>
                    <a:gd name="T26" fmla="*/ 580 w 616"/>
                    <a:gd name="T27" fmla="*/ 419 h 422"/>
                    <a:gd name="T28" fmla="*/ 583 w 616"/>
                    <a:gd name="T29" fmla="*/ 421 h 422"/>
                    <a:gd name="T30" fmla="*/ 575 w 616"/>
                    <a:gd name="T31" fmla="*/ 419 h 422"/>
                    <a:gd name="T32" fmla="*/ 506 w 616"/>
                    <a:gd name="T33" fmla="*/ 415 h 422"/>
                    <a:gd name="T34" fmla="*/ 441 w 616"/>
                    <a:gd name="T35" fmla="*/ 410 h 422"/>
                    <a:gd name="T36" fmla="*/ 378 w 616"/>
                    <a:gd name="T37" fmla="*/ 403 h 422"/>
                    <a:gd name="T38" fmla="*/ 319 w 616"/>
                    <a:gd name="T39" fmla="*/ 395 h 422"/>
                    <a:gd name="T40" fmla="*/ 265 w 616"/>
                    <a:gd name="T41" fmla="*/ 386 h 422"/>
                    <a:gd name="T42" fmla="*/ 214 w 616"/>
                    <a:gd name="T43" fmla="*/ 374 h 422"/>
                    <a:gd name="T44" fmla="*/ 167 w 616"/>
                    <a:gd name="T45" fmla="*/ 363 h 422"/>
                    <a:gd name="T46" fmla="*/ 126 w 616"/>
                    <a:gd name="T47" fmla="*/ 350 h 422"/>
                    <a:gd name="T48" fmla="*/ 90 w 616"/>
                    <a:gd name="T49" fmla="*/ 336 h 422"/>
                    <a:gd name="T50" fmla="*/ 59 w 616"/>
                    <a:gd name="T51" fmla="*/ 321 h 422"/>
                    <a:gd name="T52" fmla="*/ 34 w 616"/>
                    <a:gd name="T53" fmla="*/ 307 h 422"/>
                    <a:gd name="T54" fmla="*/ 16 w 616"/>
                    <a:gd name="T55" fmla="*/ 291 h 422"/>
                    <a:gd name="T56" fmla="*/ 4 w 616"/>
                    <a:gd name="T57" fmla="*/ 275 h 422"/>
                    <a:gd name="T58" fmla="*/ 0 w 616"/>
                    <a:gd name="T59" fmla="*/ 260 h 422"/>
                    <a:gd name="T60" fmla="*/ 3 w 616"/>
                    <a:gd name="T61" fmla="*/ 243 h 422"/>
                    <a:gd name="T62" fmla="*/ 14 w 616"/>
                    <a:gd name="T63" fmla="*/ 228 h 422"/>
                    <a:gd name="T64" fmla="*/ 41 w 616"/>
                    <a:gd name="T65" fmla="*/ 206 h 422"/>
                    <a:gd name="T66" fmla="*/ 72 w 616"/>
                    <a:gd name="T67" fmla="*/ 187 h 422"/>
                    <a:gd name="T68" fmla="*/ 104 w 616"/>
                    <a:gd name="T69" fmla="*/ 168 h 422"/>
                    <a:gd name="T70" fmla="*/ 137 w 616"/>
                    <a:gd name="T71" fmla="*/ 150 h 422"/>
                    <a:gd name="T72" fmla="*/ 172 w 616"/>
                    <a:gd name="T73" fmla="*/ 134 h 422"/>
                    <a:gd name="T74" fmla="*/ 209 w 616"/>
                    <a:gd name="T75" fmla="*/ 117 h 422"/>
                    <a:gd name="T76" fmla="*/ 246 w 616"/>
                    <a:gd name="T77" fmla="*/ 103 h 422"/>
                    <a:gd name="T78" fmla="*/ 284 w 616"/>
                    <a:gd name="T79" fmla="*/ 88 h 422"/>
                    <a:gd name="T80" fmla="*/ 324 w 616"/>
                    <a:gd name="T81" fmla="*/ 74 h 422"/>
                    <a:gd name="T82" fmla="*/ 364 w 616"/>
                    <a:gd name="T83" fmla="*/ 62 h 422"/>
                    <a:gd name="T84" fmla="*/ 404 w 616"/>
                    <a:gd name="T85" fmla="*/ 49 h 422"/>
                    <a:gd name="T86" fmla="*/ 446 w 616"/>
                    <a:gd name="T87" fmla="*/ 38 h 422"/>
                    <a:gd name="T88" fmla="*/ 488 w 616"/>
                    <a:gd name="T89" fmla="*/ 27 h 422"/>
                    <a:gd name="T90" fmla="*/ 530 w 616"/>
                    <a:gd name="T91" fmla="*/ 18 h 422"/>
                    <a:gd name="T92" fmla="*/ 573 w 616"/>
                    <a:gd name="T93" fmla="*/ 8 h 422"/>
                    <a:gd name="T94" fmla="*/ 615 w 616"/>
                    <a:gd name="T95" fmla="*/ 0 h 4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6"/>
                    <a:gd name="T145" fmla="*/ 0 h 422"/>
                    <a:gd name="T146" fmla="*/ 616 w 616"/>
                    <a:gd name="T147" fmla="*/ 422 h 4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6" h="422">
                      <a:moveTo>
                        <a:pt x="615" y="0"/>
                      </a:moveTo>
                      <a:lnTo>
                        <a:pt x="587" y="33"/>
                      </a:lnTo>
                      <a:lnTo>
                        <a:pt x="563" y="64"/>
                      </a:lnTo>
                      <a:lnTo>
                        <a:pt x="542" y="96"/>
                      </a:lnTo>
                      <a:lnTo>
                        <a:pt x="525" y="124"/>
                      </a:lnTo>
                      <a:lnTo>
                        <a:pt x="511" y="150"/>
                      </a:lnTo>
                      <a:lnTo>
                        <a:pt x="500" y="176"/>
                      </a:lnTo>
                      <a:lnTo>
                        <a:pt x="491" y="200"/>
                      </a:lnTo>
                      <a:lnTo>
                        <a:pt x="484" y="223"/>
                      </a:lnTo>
                      <a:lnTo>
                        <a:pt x="480" y="244"/>
                      </a:lnTo>
                      <a:lnTo>
                        <a:pt x="479" y="264"/>
                      </a:lnTo>
                      <a:lnTo>
                        <a:pt x="479" y="281"/>
                      </a:lnTo>
                      <a:lnTo>
                        <a:pt x="480" y="298"/>
                      </a:lnTo>
                      <a:lnTo>
                        <a:pt x="483" y="314"/>
                      </a:lnTo>
                      <a:lnTo>
                        <a:pt x="488" y="328"/>
                      </a:lnTo>
                      <a:lnTo>
                        <a:pt x="494" y="341"/>
                      </a:lnTo>
                      <a:lnTo>
                        <a:pt x="501" y="354"/>
                      </a:lnTo>
                      <a:lnTo>
                        <a:pt x="508" y="364"/>
                      </a:lnTo>
                      <a:lnTo>
                        <a:pt x="516" y="374"/>
                      </a:lnTo>
                      <a:lnTo>
                        <a:pt x="524" y="383"/>
                      </a:lnTo>
                      <a:lnTo>
                        <a:pt x="532" y="391"/>
                      </a:lnTo>
                      <a:lnTo>
                        <a:pt x="541" y="397"/>
                      </a:lnTo>
                      <a:lnTo>
                        <a:pt x="549" y="403"/>
                      </a:lnTo>
                      <a:lnTo>
                        <a:pt x="557" y="407"/>
                      </a:lnTo>
                      <a:lnTo>
                        <a:pt x="565" y="412"/>
                      </a:lnTo>
                      <a:lnTo>
                        <a:pt x="571" y="415"/>
                      </a:lnTo>
                      <a:lnTo>
                        <a:pt x="576" y="417"/>
                      </a:lnTo>
                      <a:lnTo>
                        <a:pt x="580" y="419"/>
                      </a:lnTo>
                      <a:lnTo>
                        <a:pt x="583" y="420"/>
                      </a:lnTo>
                      <a:lnTo>
                        <a:pt x="583" y="421"/>
                      </a:lnTo>
                      <a:lnTo>
                        <a:pt x="580" y="420"/>
                      </a:lnTo>
                      <a:lnTo>
                        <a:pt x="575" y="419"/>
                      </a:lnTo>
                      <a:lnTo>
                        <a:pt x="540" y="417"/>
                      </a:lnTo>
                      <a:lnTo>
                        <a:pt x="506" y="415"/>
                      </a:lnTo>
                      <a:lnTo>
                        <a:pt x="473" y="413"/>
                      </a:lnTo>
                      <a:lnTo>
                        <a:pt x="441" y="410"/>
                      </a:lnTo>
                      <a:lnTo>
                        <a:pt x="409" y="406"/>
                      </a:lnTo>
                      <a:lnTo>
                        <a:pt x="378" y="403"/>
                      </a:lnTo>
                      <a:lnTo>
                        <a:pt x="348" y="400"/>
                      </a:lnTo>
                      <a:lnTo>
                        <a:pt x="319" y="395"/>
                      </a:lnTo>
                      <a:lnTo>
                        <a:pt x="291" y="390"/>
                      </a:lnTo>
                      <a:lnTo>
                        <a:pt x="265" y="386"/>
                      </a:lnTo>
                      <a:lnTo>
                        <a:pt x="238" y="380"/>
                      </a:lnTo>
                      <a:lnTo>
                        <a:pt x="214" y="374"/>
                      </a:lnTo>
                      <a:lnTo>
                        <a:pt x="190" y="369"/>
                      </a:lnTo>
                      <a:lnTo>
                        <a:pt x="167" y="363"/>
                      </a:lnTo>
                      <a:lnTo>
                        <a:pt x="146" y="357"/>
                      </a:lnTo>
                      <a:lnTo>
                        <a:pt x="126" y="350"/>
                      </a:lnTo>
                      <a:lnTo>
                        <a:pt x="106" y="344"/>
                      </a:lnTo>
                      <a:lnTo>
                        <a:pt x="90" y="336"/>
                      </a:lnTo>
                      <a:lnTo>
                        <a:pt x="74" y="329"/>
                      </a:lnTo>
                      <a:lnTo>
                        <a:pt x="59" y="321"/>
                      </a:lnTo>
                      <a:lnTo>
                        <a:pt x="45" y="315"/>
                      </a:lnTo>
                      <a:lnTo>
                        <a:pt x="34" y="307"/>
                      </a:lnTo>
                      <a:lnTo>
                        <a:pt x="25" y="299"/>
                      </a:lnTo>
                      <a:lnTo>
                        <a:pt x="16" y="291"/>
                      </a:lnTo>
                      <a:lnTo>
                        <a:pt x="9" y="284"/>
                      </a:lnTo>
                      <a:lnTo>
                        <a:pt x="4" y="275"/>
                      </a:lnTo>
                      <a:lnTo>
                        <a:pt x="1" y="268"/>
                      </a:lnTo>
                      <a:lnTo>
                        <a:pt x="0" y="260"/>
                      </a:lnTo>
                      <a:lnTo>
                        <a:pt x="0" y="252"/>
                      </a:lnTo>
                      <a:lnTo>
                        <a:pt x="3" y="243"/>
                      </a:lnTo>
                      <a:lnTo>
                        <a:pt x="7" y="235"/>
                      </a:lnTo>
                      <a:lnTo>
                        <a:pt x="14" y="228"/>
                      </a:lnTo>
                      <a:lnTo>
                        <a:pt x="28" y="217"/>
                      </a:lnTo>
                      <a:lnTo>
                        <a:pt x="41" y="206"/>
                      </a:lnTo>
                      <a:lnTo>
                        <a:pt x="57" y="196"/>
                      </a:lnTo>
                      <a:lnTo>
                        <a:pt x="72" y="187"/>
                      </a:lnTo>
                      <a:lnTo>
                        <a:pt x="89" y="178"/>
                      </a:lnTo>
                      <a:lnTo>
                        <a:pt x="104" y="168"/>
                      </a:lnTo>
                      <a:lnTo>
                        <a:pt x="121" y="159"/>
                      </a:lnTo>
                      <a:lnTo>
                        <a:pt x="137" y="150"/>
                      </a:lnTo>
                      <a:lnTo>
                        <a:pt x="155" y="142"/>
                      </a:lnTo>
                      <a:lnTo>
                        <a:pt x="172" y="134"/>
                      </a:lnTo>
                      <a:lnTo>
                        <a:pt x="190" y="126"/>
                      </a:lnTo>
                      <a:lnTo>
                        <a:pt x="209" y="117"/>
                      </a:lnTo>
                      <a:lnTo>
                        <a:pt x="227" y="109"/>
                      </a:lnTo>
                      <a:lnTo>
                        <a:pt x="246" y="103"/>
                      </a:lnTo>
                      <a:lnTo>
                        <a:pt x="265" y="95"/>
                      </a:lnTo>
                      <a:lnTo>
                        <a:pt x="284" y="88"/>
                      </a:lnTo>
                      <a:lnTo>
                        <a:pt x="304" y="81"/>
                      </a:lnTo>
                      <a:lnTo>
                        <a:pt x="324" y="74"/>
                      </a:lnTo>
                      <a:lnTo>
                        <a:pt x="343" y="67"/>
                      </a:lnTo>
                      <a:lnTo>
                        <a:pt x="364" y="62"/>
                      </a:lnTo>
                      <a:lnTo>
                        <a:pt x="384" y="55"/>
                      </a:lnTo>
                      <a:lnTo>
                        <a:pt x="404" y="49"/>
                      </a:lnTo>
                      <a:lnTo>
                        <a:pt x="425" y="43"/>
                      </a:lnTo>
                      <a:lnTo>
                        <a:pt x="446" y="38"/>
                      </a:lnTo>
                      <a:lnTo>
                        <a:pt x="467" y="32"/>
                      </a:lnTo>
                      <a:lnTo>
                        <a:pt x="488" y="27"/>
                      </a:lnTo>
                      <a:lnTo>
                        <a:pt x="510" y="21"/>
                      </a:lnTo>
                      <a:lnTo>
                        <a:pt x="530" y="18"/>
                      </a:lnTo>
                      <a:lnTo>
                        <a:pt x="552" y="13"/>
                      </a:lnTo>
                      <a:lnTo>
                        <a:pt x="573" y="8"/>
                      </a:lnTo>
                      <a:lnTo>
                        <a:pt x="594" y="4"/>
                      </a:lnTo>
                      <a:lnTo>
                        <a:pt x="615" y="0"/>
                      </a:lnTo>
                    </a:path>
                  </a:pathLst>
                </a:custGeom>
                <a:solidFill>
                  <a:srgbClr val="FFFFFF"/>
                </a:solidFill>
                <a:ln w="12700" cap="rnd" cmpd="sng">
                  <a:noFill/>
                  <a:prstDash val="solid"/>
                  <a:round/>
                  <a:headEnd type="none" w="med" len="med"/>
                  <a:tailEnd type="none" w="med" len="med"/>
                </a:ln>
              </p:spPr>
              <p:txBody>
                <a:bodyPr/>
                <a:lstStyle/>
                <a:p>
                  <a:endParaRPr lang="en-GB"/>
                </a:p>
              </p:txBody>
            </p:sp>
          </p:grpSp>
          <p:sp>
            <p:nvSpPr>
              <p:cNvPr id="22846" name="Freeform 11"/>
              <p:cNvSpPr>
                <a:spLocks/>
              </p:cNvSpPr>
              <p:nvPr/>
            </p:nvSpPr>
            <p:spPr bwMode="auto">
              <a:xfrm>
                <a:off x="945" y="2229"/>
                <a:ext cx="626" cy="432"/>
              </a:xfrm>
              <a:custGeom>
                <a:avLst/>
                <a:gdLst>
                  <a:gd name="T0" fmla="*/ 625 w 626"/>
                  <a:gd name="T1" fmla="*/ 0 h 432"/>
                  <a:gd name="T2" fmla="*/ 572 w 626"/>
                  <a:gd name="T3" fmla="*/ 66 h 432"/>
                  <a:gd name="T4" fmla="*/ 534 w 626"/>
                  <a:gd name="T5" fmla="*/ 127 h 432"/>
                  <a:gd name="T6" fmla="*/ 508 w 626"/>
                  <a:gd name="T7" fmla="*/ 180 h 432"/>
                  <a:gd name="T8" fmla="*/ 492 w 626"/>
                  <a:gd name="T9" fmla="*/ 228 h 432"/>
                  <a:gd name="T10" fmla="*/ 487 w 626"/>
                  <a:gd name="T11" fmla="*/ 270 h 432"/>
                  <a:gd name="T12" fmla="*/ 488 w 626"/>
                  <a:gd name="T13" fmla="*/ 305 h 432"/>
                  <a:gd name="T14" fmla="*/ 496 w 626"/>
                  <a:gd name="T15" fmla="*/ 336 h 432"/>
                  <a:gd name="T16" fmla="*/ 509 w 626"/>
                  <a:gd name="T17" fmla="*/ 362 h 432"/>
                  <a:gd name="T18" fmla="*/ 524 w 626"/>
                  <a:gd name="T19" fmla="*/ 383 h 432"/>
                  <a:gd name="T20" fmla="*/ 541 w 626"/>
                  <a:gd name="T21" fmla="*/ 400 h 432"/>
                  <a:gd name="T22" fmla="*/ 558 w 626"/>
                  <a:gd name="T23" fmla="*/ 413 h 432"/>
                  <a:gd name="T24" fmla="*/ 574 w 626"/>
                  <a:gd name="T25" fmla="*/ 422 h 432"/>
                  <a:gd name="T26" fmla="*/ 585 w 626"/>
                  <a:gd name="T27" fmla="*/ 427 h 432"/>
                  <a:gd name="T28" fmla="*/ 592 w 626"/>
                  <a:gd name="T29" fmla="*/ 430 h 432"/>
                  <a:gd name="T30" fmla="*/ 589 w 626"/>
                  <a:gd name="T31" fmla="*/ 430 h 432"/>
                  <a:gd name="T32" fmla="*/ 549 w 626"/>
                  <a:gd name="T33" fmla="*/ 427 h 432"/>
                  <a:gd name="T34" fmla="*/ 481 w 626"/>
                  <a:gd name="T35" fmla="*/ 423 h 432"/>
                  <a:gd name="T36" fmla="*/ 416 w 626"/>
                  <a:gd name="T37" fmla="*/ 416 h 432"/>
                  <a:gd name="T38" fmla="*/ 354 w 626"/>
                  <a:gd name="T39" fmla="*/ 409 h 432"/>
                  <a:gd name="T40" fmla="*/ 296 w 626"/>
                  <a:gd name="T41" fmla="*/ 399 h 432"/>
                  <a:gd name="T42" fmla="*/ 242 w 626"/>
                  <a:gd name="T43" fmla="*/ 389 h 432"/>
                  <a:gd name="T44" fmla="*/ 193 w 626"/>
                  <a:gd name="T45" fmla="*/ 378 h 432"/>
                  <a:gd name="T46" fmla="*/ 148 w 626"/>
                  <a:gd name="T47" fmla="*/ 365 h 432"/>
                  <a:gd name="T48" fmla="*/ 108 w 626"/>
                  <a:gd name="T49" fmla="*/ 352 h 432"/>
                  <a:gd name="T50" fmla="*/ 75 w 626"/>
                  <a:gd name="T51" fmla="*/ 337 h 432"/>
                  <a:gd name="T52" fmla="*/ 46 w 626"/>
                  <a:gd name="T53" fmla="*/ 322 h 432"/>
                  <a:gd name="T54" fmla="*/ 25 w 626"/>
                  <a:gd name="T55" fmla="*/ 306 h 432"/>
                  <a:gd name="T56" fmla="*/ 9 w 626"/>
                  <a:gd name="T57" fmla="*/ 291 h 432"/>
                  <a:gd name="T58" fmla="*/ 1 w 626"/>
                  <a:gd name="T59" fmla="*/ 274 h 432"/>
                  <a:gd name="T60" fmla="*/ 0 w 626"/>
                  <a:gd name="T61" fmla="*/ 258 h 432"/>
                  <a:gd name="T62" fmla="*/ 7 w 626"/>
                  <a:gd name="T63" fmla="*/ 241 h 432"/>
                  <a:gd name="T64" fmla="*/ 28 w 626"/>
                  <a:gd name="T65" fmla="*/ 222 h 432"/>
                  <a:gd name="T66" fmla="*/ 58 w 626"/>
                  <a:gd name="T67" fmla="*/ 201 h 432"/>
                  <a:gd name="T68" fmla="*/ 90 w 626"/>
                  <a:gd name="T69" fmla="*/ 182 h 432"/>
                  <a:gd name="T70" fmla="*/ 123 w 626"/>
                  <a:gd name="T71" fmla="*/ 163 h 432"/>
                  <a:gd name="T72" fmla="*/ 158 w 626"/>
                  <a:gd name="T73" fmla="*/ 145 h 432"/>
                  <a:gd name="T74" fmla="*/ 193 w 626"/>
                  <a:gd name="T75" fmla="*/ 129 h 432"/>
                  <a:gd name="T76" fmla="*/ 231 w 626"/>
                  <a:gd name="T77" fmla="*/ 112 h 432"/>
                  <a:gd name="T78" fmla="*/ 269 w 626"/>
                  <a:gd name="T79" fmla="*/ 97 h 432"/>
                  <a:gd name="T80" fmla="*/ 309 w 626"/>
                  <a:gd name="T81" fmla="*/ 83 h 432"/>
                  <a:gd name="T82" fmla="*/ 349 w 626"/>
                  <a:gd name="T83" fmla="*/ 69 h 432"/>
                  <a:gd name="T84" fmla="*/ 390 w 626"/>
                  <a:gd name="T85" fmla="*/ 56 h 432"/>
                  <a:gd name="T86" fmla="*/ 432 w 626"/>
                  <a:gd name="T87" fmla="*/ 44 h 432"/>
                  <a:gd name="T88" fmla="*/ 475 w 626"/>
                  <a:gd name="T89" fmla="*/ 33 h 432"/>
                  <a:gd name="T90" fmla="*/ 518 w 626"/>
                  <a:gd name="T91" fmla="*/ 22 h 432"/>
                  <a:gd name="T92" fmla="*/ 561 w 626"/>
                  <a:gd name="T93" fmla="*/ 13 h 432"/>
                  <a:gd name="T94" fmla="*/ 604 w 626"/>
                  <a:gd name="T95" fmla="*/ 4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6"/>
                  <a:gd name="T145" fmla="*/ 0 h 432"/>
                  <a:gd name="T146" fmla="*/ 626 w 626"/>
                  <a:gd name="T147" fmla="*/ 432 h 4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6" h="432">
                    <a:moveTo>
                      <a:pt x="625" y="0"/>
                    </a:moveTo>
                    <a:lnTo>
                      <a:pt x="625" y="0"/>
                    </a:lnTo>
                    <a:lnTo>
                      <a:pt x="597" y="34"/>
                    </a:lnTo>
                    <a:lnTo>
                      <a:pt x="572" y="66"/>
                    </a:lnTo>
                    <a:lnTo>
                      <a:pt x="551" y="98"/>
                    </a:lnTo>
                    <a:lnTo>
                      <a:pt x="534" y="127"/>
                    </a:lnTo>
                    <a:lnTo>
                      <a:pt x="519" y="154"/>
                    </a:lnTo>
                    <a:lnTo>
                      <a:pt x="508" y="180"/>
                    </a:lnTo>
                    <a:lnTo>
                      <a:pt x="499" y="205"/>
                    </a:lnTo>
                    <a:lnTo>
                      <a:pt x="492" y="228"/>
                    </a:lnTo>
                    <a:lnTo>
                      <a:pt x="488" y="250"/>
                    </a:lnTo>
                    <a:lnTo>
                      <a:pt x="487" y="270"/>
                    </a:lnTo>
                    <a:lnTo>
                      <a:pt x="487" y="288"/>
                    </a:lnTo>
                    <a:lnTo>
                      <a:pt x="488" y="305"/>
                    </a:lnTo>
                    <a:lnTo>
                      <a:pt x="491" y="321"/>
                    </a:lnTo>
                    <a:lnTo>
                      <a:pt x="496" y="336"/>
                    </a:lnTo>
                    <a:lnTo>
                      <a:pt x="502" y="349"/>
                    </a:lnTo>
                    <a:lnTo>
                      <a:pt x="509" y="362"/>
                    </a:lnTo>
                    <a:lnTo>
                      <a:pt x="516" y="373"/>
                    </a:lnTo>
                    <a:lnTo>
                      <a:pt x="524" y="383"/>
                    </a:lnTo>
                    <a:lnTo>
                      <a:pt x="533" y="392"/>
                    </a:lnTo>
                    <a:lnTo>
                      <a:pt x="541" y="400"/>
                    </a:lnTo>
                    <a:lnTo>
                      <a:pt x="550" y="406"/>
                    </a:lnTo>
                    <a:lnTo>
                      <a:pt x="558" y="413"/>
                    </a:lnTo>
                    <a:lnTo>
                      <a:pt x="566" y="417"/>
                    </a:lnTo>
                    <a:lnTo>
                      <a:pt x="574" y="422"/>
                    </a:lnTo>
                    <a:lnTo>
                      <a:pt x="580" y="425"/>
                    </a:lnTo>
                    <a:lnTo>
                      <a:pt x="585" y="427"/>
                    </a:lnTo>
                    <a:lnTo>
                      <a:pt x="589" y="429"/>
                    </a:lnTo>
                    <a:lnTo>
                      <a:pt x="592" y="430"/>
                    </a:lnTo>
                    <a:lnTo>
                      <a:pt x="592" y="431"/>
                    </a:lnTo>
                    <a:lnTo>
                      <a:pt x="589" y="430"/>
                    </a:lnTo>
                    <a:lnTo>
                      <a:pt x="584" y="429"/>
                    </a:lnTo>
                    <a:lnTo>
                      <a:pt x="549" y="427"/>
                    </a:lnTo>
                    <a:lnTo>
                      <a:pt x="514" y="425"/>
                    </a:lnTo>
                    <a:lnTo>
                      <a:pt x="481" y="423"/>
                    </a:lnTo>
                    <a:lnTo>
                      <a:pt x="448" y="420"/>
                    </a:lnTo>
                    <a:lnTo>
                      <a:pt x="416" y="416"/>
                    </a:lnTo>
                    <a:lnTo>
                      <a:pt x="384" y="413"/>
                    </a:lnTo>
                    <a:lnTo>
                      <a:pt x="354" y="409"/>
                    </a:lnTo>
                    <a:lnTo>
                      <a:pt x="324" y="404"/>
                    </a:lnTo>
                    <a:lnTo>
                      <a:pt x="296" y="399"/>
                    </a:lnTo>
                    <a:lnTo>
                      <a:pt x="269" y="395"/>
                    </a:lnTo>
                    <a:lnTo>
                      <a:pt x="242" y="389"/>
                    </a:lnTo>
                    <a:lnTo>
                      <a:pt x="217" y="383"/>
                    </a:lnTo>
                    <a:lnTo>
                      <a:pt x="193" y="378"/>
                    </a:lnTo>
                    <a:lnTo>
                      <a:pt x="170" y="372"/>
                    </a:lnTo>
                    <a:lnTo>
                      <a:pt x="148" y="365"/>
                    </a:lnTo>
                    <a:lnTo>
                      <a:pt x="128" y="358"/>
                    </a:lnTo>
                    <a:lnTo>
                      <a:pt x="108" y="352"/>
                    </a:lnTo>
                    <a:lnTo>
                      <a:pt x="91" y="344"/>
                    </a:lnTo>
                    <a:lnTo>
                      <a:pt x="75" y="337"/>
                    </a:lnTo>
                    <a:lnTo>
                      <a:pt x="60" y="329"/>
                    </a:lnTo>
                    <a:lnTo>
                      <a:pt x="46" y="322"/>
                    </a:lnTo>
                    <a:lnTo>
                      <a:pt x="35" y="314"/>
                    </a:lnTo>
                    <a:lnTo>
                      <a:pt x="25" y="306"/>
                    </a:lnTo>
                    <a:lnTo>
                      <a:pt x="16" y="298"/>
                    </a:lnTo>
                    <a:lnTo>
                      <a:pt x="9" y="291"/>
                    </a:lnTo>
                    <a:lnTo>
                      <a:pt x="4" y="282"/>
                    </a:lnTo>
                    <a:lnTo>
                      <a:pt x="1" y="274"/>
                    </a:lnTo>
                    <a:lnTo>
                      <a:pt x="0" y="266"/>
                    </a:lnTo>
                    <a:lnTo>
                      <a:pt x="0" y="258"/>
                    </a:lnTo>
                    <a:lnTo>
                      <a:pt x="3" y="249"/>
                    </a:lnTo>
                    <a:lnTo>
                      <a:pt x="7" y="241"/>
                    </a:lnTo>
                    <a:lnTo>
                      <a:pt x="14" y="233"/>
                    </a:lnTo>
                    <a:lnTo>
                      <a:pt x="28" y="222"/>
                    </a:lnTo>
                    <a:lnTo>
                      <a:pt x="42" y="211"/>
                    </a:lnTo>
                    <a:lnTo>
                      <a:pt x="58" y="201"/>
                    </a:lnTo>
                    <a:lnTo>
                      <a:pt x="73" y="191"/>
                    </a:lnTo>
                    <a:lnTo>
                      <a:pt x="90" y="182"/>
                    </a:lnTo>
                    <a:lnTo>
                      <a:pt x="106" y="172"/>
                    </a:lnTo>
                    <a:lnTo>
                      <a:pt x="123" y="163"/>
                    </a:lnTo>
                    <a:lnTo>
                      <a:pt x="139" y="154"/>
                    </a:lnTo>
                    <a:lnTo>
                      <a:pt x="158" y="145"/>
                    </a:lnTo>
                    <a:lnTo>
                      <a:pt x="175" y="137"/>
                    </a:lnTo>
                    <a:lnTo>
                      <a:pt x="193" y="129"/>
                    </a:lnTo>
                    <a:lnTo>
                      <a:pt x="212" y="120"/>
                    </a:lnTo>
                    <a:lnTo>
                      <a:pt x="231" y="112"/>
                    </a:lnTo>
                    <a:lnTo>
                      <a:pt x="250" y="105"/>
                    </a:lnTo>
                    <a:lnTo>
                      <a:pt x="269" y="97"/>
                    </a:lnTo>
                    <a:lnTo>
                      <a:pt x="289" y="90"/>
                    </a:lnTo>
                    <a:lnTo>
                      <a:pt x="309" y="83"/>
                    </a:lnTo>
                    <a:lnTo>
                      <a:pt x="329" y="76"/>
                    </a:lnTo>
                    <a:lnTo>
                      <a:pt x="349" y="69"/>
                    </a:lnTo>
                    <a:lnTo>
                      <a:pt x="370" y="63"/>
                    </a:lnTo>
                    <a:lnTo>
                      <a:pt x="390" y="56"/>
                    </a:lnTo>
                    <a:lnTo>
                      <a:pt x="411" y="50"/>
                    </a:lnTo>
                    <a:lnTo>
                      <a:pt x="432" y="44"/>
                    </a:lnTo>
                    <a:lnTo>
                      <a:pt x="453" y="39"/>
                    </a:lnTo>
                    <a:lnTo>
                      <a:pt x="475" y="33"/>
                    </a:lnTo>
                    <a:lnTo>
                      <a:pt x="496" y="28"/>
                    </a:lnTo>
                    <a:lnTo>
                      <a:pt x="518" y="22"/>
                    </a:lnTo>
                    <a:lnTo>
                      <a:pt x="539" y="18"/>
                    </a:lnTo>
                    <a:lnTo>
                      <a:pt x="561" y="13"/>
                    </a:lnTo>
                    <a:lnTo>
                      <a:pt x="582" y="8"/>
                    </a:lnTo>
                    <a:lnTo>
                      <a:pt x="604" y="4"/>
                    </a:lnTo>
                    <a:lnTo>
                      <a:pt x="625" y="0"/>
                    </a:lnTo>
                  </a:path>
                </a:pathLst>
              </a:custGeom>
              <a:noFill/>
              <a:ln w="12700" cap="rnd" cmpd="sng">
                <a:solidFill>
                  <a:srgbClr val="FFFFFF"/>
                </a:solidFill>
                <a:prstDash val="solid"/>
                <a:round/>
                <a:headEnd type="none" w="med" len="med"/>
                <a:tailEnd type="none" w="med" len="med"/>
              </a:ln>
            </p:spPr>
            <p:txBody>
              <a:bodyPr/>
              <a:lstStyle/>
              <a:p>
                <a:endParaRPr lang="en-GB"/>
              </a:p>
            </p:txBody>
          </p:sp>
        </p:grpSp>
        <p:sp>
          <p:nvSpPr>
            <p:cNvPr id="22838" name="Line 14"/>
            <p:cNvSpPr>
              <a:spLocks noChangeShapeType="1"/>
            </p:cNvSpPr>
            <p:nvPr/>
          </p:nvSpPr>
          <p:spPr bwMode="auto">
            <a:xfrm>
              <a:off x="1814" y="2886"/>
              <a:ext cx="2359" cy="453"/>
            </a:xfrm>
            <a:prstGeom prst="line">
              <a:avLst/>
            </a:prstGeom>
            <a:noFill/>
            <a:ln w="25400">
              <a:solidFill>
                <a:schemeClr val="bg2"/>
              </a:solidFill>
              <a:round/>
              <a:headEnd/>
              <a:tailEnd/>
            </a:ln>
          </p:spPr>
          <p:txBody>
            <a:bodyPr/>
            <a:lstStyle/>
            <a:p>
              <a:endParaRPr lang="en-GB"/>
            </a:p>
          </p:txBody>
        </p:sp>
        <p:grpSp>
          <p:nvGrpSpPr>
            <p:cNvPr id="5" name="Group 22"/>
            <p:cNvGrpSpPr>
              <a:grpSpLocks/>
            </p:cNvGrpSpPr>
            <p:nvPr/>
          </p:nvGrpSpPr>
          <p:grpSpPr bwMode="auto">
            <a:xfrm rot="544717" flipH="1" flipV="1">
              <a:off x="4059" y="3496"/>
              <a:ext cx="2449" cy="251"/>
              <a:chOff x="945" y="2159"/>
              <a:chExt cx="4328" cy="525"/>
            </a:xfrm>
          </p:grpSpPr>
          <p:grpSp>
            <p:nvGrpSpPr>
              <p:cNvPr id="6" name="Group 23"/>
              <p:cNvGrpSpPr>
                <a:grpSpLocks/>
              </p:cNvGrpSpPr>
              <p:nvPr/>
            </p:nvGrpSpPr>
            <p:grpSpPr bwMode="auto">
              <a:xfrm>
                <a:off x="945" y="2159"/>
                <a:ext cx="4328" cy="525"/>
                <a:chOff x="945" y="2159"/>
                <a:chExt cx="4328" cy="525"/>
              </a:xfrm>
            </p:grpSpPr>
            <p:sp useBgFill="1">
              <p:nvSpPr>
                <p:cNvPr id="22842" name="Freeform 24"/>
                <p:cNvSpPr>
                  <a:spLocks/>
                </p:cNvSpPr>
                <p:nvPr/>
              </p:nvSpPr>
              <p:spPr bwMode="auto">
                <a:xfrm>
                  <a:off x="3862" y="2325"/>
                  <a:ext cx="1411" cy="351"/>
                </a:xfrm>
                <a:custGeom>
                  <a:avLst/>
                  <a:gdLst>
                    <a:gd name="T0" fmla="*/ 238 w 1411"/>
                    <a:gd name="T1" fmla="*/ 13 h 351"/>
                    <a:gd name="T2" fmla="*/ 357 w 1411"/>
                    <a:gd name="T3" fmla="*/ 38 h 351"/>
                    <a:gd name="T4" fmla="*/ 474 w 1411"/>
                    <a:gd name="T5" fmla="*/ 65 h 351"/>
                    <a:gd name="T6" fmla="*/ 587 w 1411"/>
                    <a:gd name="T7" fmla="*/ 92 h 351"/>
                    <a:gd name="T8" fmla="*/ 696 w 1411"/>
                    <a:gd name="T9" fmla="*/ 122 h 351"/>
                    <a:gd name="T10" fmla="*/ 801 w 1411"/>
                    <a:gd name="T11" fmla="*/ 150 h 351"/>
                    <a:gd name="T12" fmla="*/ 900 w 1411"/>
                    <a:gd name="T13" fmla="*/ 177 h 351"/>
                    <a:gd name="T14" fmla="*/ 993 w 1411"/>
                    <a:gd name="T15" fmla="*/ 203 h 351"/>
                    <a:gd name="T16" fmla="*/ 1078 w 1411"/>
                    <a:gd name="T17" fmla="*/ 229 h 351"/>
                    <a:gd name="T18" fmla="*/ 1156 w 1411"/>
                    <a:gd name="T19" fmla="*/ 253 h 351"/>
                    <a:gd name="T20" fmla="*/ 1224 w 1411"/>
                    <a:gd name="T21" fmla="*/ 274 h 351"/>
                    <a:gd name="T22" fmla="*/ 1284 w 1411"/>
                    <a:gd name="T23" fmla="*/ 294 h 351"/>
                    <a:gd name="T24" fmla="*/ 1333 w 1411"/>
                    <a:gd name="T25" fmla="*/ 309 h 351"/>
                    <a:gd name="T26" fmla="*/ 1370 w 1411"/>
                    <a:gd name="T27" fmla="*/ 322 h 351"/>
                    <a:gd name="T28" fmla="*/ 1396 w 1411"/>
                    <a:gd name="T29" fmla="*/ 332 h 351"/>
                    <a:gd name="T30" fmla="*/ 1409 w 1411"/>
                    <a:gd name="T31" fmla="*/ 335 h 351"/>
                    <a:gd name="T32" fmla="*/ 1408 w 1411"/>
                    <a:gd name="T33" fmla="*/ 336 h 351"/>
                    <a:gd name="T34" fmla="*/ 1392 w 1411"/>
                    <a:gd name="T35" fmla="*/ 336 h 351"/>
                    <a:gd name="T36" fmla="*/ 1361 w 1411"/>
                    <a:gd name="T37" fmla="*/ 337 h 351"/>
                    <a:gd name="T38" fmla="*/ 1317 w 1411"/>
                    <a:gd name="T39" fmla="*/ 337 h 351"/>
                    <a:gd name="T40" fmla="*/ 1259 w 1411"/>
                    <a:gd name="T41" fmla="*/ 338 h 351"/>
                    <a:gd name="T42" fmla="*/ 1191 w 1411"/>
                    <a:gd name="T43" fmla="*/ 339 h 351"/>
                    <a:gd name="T44" fmla="*/ 1112 w 1411"/>
                    <a:gd name="T45" fmla="*/ 340 h 351"/>
                    <a:gd name="T46" fmla="*/ 1026 w 1411"/>
                    <a:gd name="T47" fmla="*/ 341 h 351"/>
                    <a:gd name="T48" fmla="*/ 930 w 1411"/>
                    <a:gd name="T49" fmla="*/ 342 h 351"/>
                    <a:gd name="T50" fmla="*/ 829 w 1411"/>
                    <a:gd name="T51" fmla="*/ 343 h 351"/>
                    <a:gd name="T52" fmla="*/ 723 w 1411"/>
                    <a:gd name="T53" fmla="*/ 344 h 351"/>
                    <a:gd name="T54" fmla="*/ 613 w 1411"/>
                    <a:gd name="T55" fmla="*/ 345 h 351"/>
                    <a:gd name="T56" fmla="*/ 498 w 1411"/>
                    <a:gd name="T57" fmla="*/ 347 h 351"/>
                    <a:gd name="T58" fmla="*/ 384 w 1411"/>
                    <a:gd name="T59" fmla="*/ 347 h 351"/>
                    <a:gd name="T60" fmla="*/ 269 w 1411"/>
                    <a:gd name="T61" fmla="*/ 348 h 351"/>
                    <a:gd name="T62" fmla="*/ 155 w 1411"/>
                    <a:gd name="T63" fmla="*/ 349 h 351"/>
                    <a:gd name="T64" fmla="*/ 69 w 1411"/>
                    <a:gd name="T65" fmla="*/ 336 h 351"/>
                    <a:gd name="T66" fmla="*/ 25 w 1411"/>
                    <a:gd name="T67" fmla="*/ 299 h 351"/>
                    <a:gd name="T68" fmla="*/ 3 w 1411"/>
                    <a:gd name="T69" fmla="*/ 250 h 351"/>
                    <a:gd name="T70" fmla="*/ 0 w 1411"/>
                    <a:gd name="T71" fmla="*/ 194 h 351"/>
                    <a:gd name="T72" fmla="*/ 16 w 1411"/>
                    <a:gd name="T73" fmla="*/ 137 h 351"/>
                    <a:gd name="T74" fmla="*/ 46 w 1411"/>
                    <a:gd name="T75" fmla="*/ 85 h 351"/>
                    <a:gd name="T76" fmla="*/ 90 w 1411"/>
                    <a:gd name="T77" fmla="*/ 40 h 351"/>
                    <a:gd name="T78" fmla="*/ 146 w 1411"/>
                    <a:gd name="T79" fmla="*/ 9 h 3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1"/>
                    <a:gd name="T121" fmla="*/ 0 h 351"/>
                    <a:gd name="T122" fmla="*/ 1411 w 1411"/>
                    <a:gd name="T123" fmla="*/ 351 h 3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1" h="351">
                      <a:moveTo>
                        <a:pt x="178" y="0"/>
                      </a:moveTo>
                      <a:lnTo>
                        <a:pt x="238" y="13"/>
                      </a:lnTo>
                      <a:lnTo>
                        <a:pt x="298" y="25"/>
                      </a:lnTo>
                      <a:lnTo>
                        <a:pt x="357" y="38"/>
                      </a:lnTo>
                      <a:lnTo>
                        <a:pt x="415" y="52"/>
                      </a:lnTo>
                      <a:lnTo>
                        <a:pt x="474" y="65"/>
                      </a:lnTo>
                      <a:lnTo>
                        <a:pt x="530" y="79"/>
                      </a:lnTo>
                      <a:lnTo>
                        <a:pt x="587" y="92"/>
                      </a:lnTo>
                      <a:lnTo>
                        <a:pt x="641" y="107"/>
                      </a:lnTo>
                      <a:lnTo>
                        <a:pt x="696" y="122"/>
                      </a:lnTo>
                      <a:lnTo>
                        <a:pt x="749" y="135"/>
                      </a:lnTo>
                      <a:lnTo>
                        <a:pt x="801" y="150"/>
                      </a:lnTo>
                      <a:lnTo>
                        <a:pt x="851" y="163"/>
                      </a:lnTo>
                      <a:lnTo>
                        <a:pt x="900" y="177"/>
                      </a:lnTo>
                      <a:lnTo>
                        <a:pt x="947" y="191"/>
                      </a:lnTo>
                      <a:lnTo>
                        <a:pt x="993" y="203"/>
                      </a:lnTo>
                      <a:lnTo>
                        <a:pt x="1037" y="217"/>
                      </a:lnTo>
                      <a:lnTo>
                        <a:pt x="1078" y="229"/>
                      </a:lnTo>
                      <a:lnTo>
                        <a:pt x="1118" y="241"/>
                      </a:lnTo>
                      <a:lnTo>
                        <a:pt x="1156" y="253"/>
                      </a:lnTo>
                      <a:lnTo>
                        <a:pt x="1192" y="264"/>
                      </a:lnTo>
                      <a:lnTo>
                        <a:pt x="1224" y="274"/>
                      </a:lnTo>
                      <a:lnTo>
                        <a:pt x="1255" y="284"/>
                      </a:lnTo>
                      <a:lnTo>
                        <a:pt x="1284" y="294"/>
                      </a:lnTo>
                      <a:lnTo>
                        <a:pt x="1310" y="301"/>
                      </a:lnTo>
                      <a:lnTo>
                        <a:pt x="1333" y="309"/>
                      </a:lnTo>
                      <a:lnTo>
                        <a:pt x="1352" y="317"/>
                      </a:lnTo>
                      <a:lnTo>
                        <a:pt x="1370" y="322"/>
                      </a:lnTo>
                      <a:lnTo>
                        <a:pt x="1384" y="328"/>
                      </a:lnTo>
                      <a:lnTo>
                        <a:pt x="1396" y="332"/>
                      </a:lnTo>
                      <a:lnTo>
                        <a:pt x="1404" y="334"/>
                      </a:lnTo>
                      <a:lnTo>
                        <a:pt x="1409" y="335"/>
                      </a:lnTo>
                      <a:lnTo>
                        <a:pt x="1410" y="336"/>
                      </a:lnTo>
                      <a:lnTo>
                        <a:pt x="1408" y="336"/>
                      </a:lnTo>
                      <a:lnTo>
                        <a:pt x="1402" y="336"/>
                      </a:lnTo>
                      <a:lnTo>
                        <a:pt x="1392" y="336"/>
                      </a:lnTo>
                      <a:lnTo>
                        <a:pt x="1378" y="337"/>
                      </a:lnTo>
                      <a:lnTo>
                        <a:pt x="1361" y="337"/>
                      </a:lnTo>
                      <a:lnTo>
                        <a:pt x="1340" y="337"/>
                      </a:lnTo>
                      <a:lnTo>
                        <a:pt x="1317" y="337"/>
                      </a:lnTo>
                      <a:lnTo>
                        <a:pt x="1289" y="338"/>
                      </a:lnTo>
                      <a:lnTo>
                        <a:pt x="1259" y="338"/>
                      </a:lnTo>
                      <a:lnTo>
                        <a:pt x="1226" y="338"/>
                      </a:lnTo>
                      <a:lnTo>
                        <a:pt x="1191" y="339"/>
                      </a:lnTo>
                      <a:lnTo>
                        <a:pt x="1153" y="340"/>
                      </a:lnTo>
                      <a:lnTo>
                        <a:pt x="1112" y="340"/>
                      </a:lnTo>
                      <a:lnTo>
                        <a:pt x="1069" y="340"/>
                      </a:lnTo>
                      <a:lnTo>
                        <a:pt x="1026" y="341"/>
                      </a:lnTo>
                      <a:lnTo>
                        <a:pt x="979" y="341"/>
                      </a:lnTo>
                      <a:lnTo>
                        <a:pt x="930" y="342"/>
                      </a:lnTo>
                      <a:lnTo>
                        <a:pt x="881" y="343"/>
                      </a:lnTo>
                      <a:lnTo>
                        <a:pt x="829" y="343"/>
                      </a:lnTo>
                      <a:lnTo>
                        <a:pt x="776" y="344"/>
                      </a:lnTo>
                      <a:lnTo>
                        <a:pt x="723" y="344"/>
                      </a:lnTo>
                      <a:lnTo>
                        <a:pt x="668" y="345"/>
                      </a:lnTo>
                      <a:lnTo>
                        <a:pt x="613" y="345"/>
                      </a:lnTo>
                      <a:lnTo>
                        <a:pt x="556" y="346"/>
                      </a:lnTo>
                      <a:lnTo>
                        <a:pt x="498" y="347"/>
                      </a:lnTo>
                      <a:lnTo>
                        <a:pt x="442" y="347"/>
                      </a:lnTo>
                      <a:lnTo>
                        <a:pt x="384" y="347"/>
                      </a:lnTo>
                      <a:lnTo>
                        <a:pt x="327" y="348"/>
                      </a:lnTo>
                      <a:lnTo>
                        <a:pt x="269" y="348"/>
                      </a:lnTo>
                      <a:lnTo>
                        <a:pt x="212" y="349"/>
                      </a:lnTo>
                      <a:lnTo>
                        <a:pt x="155" y="349"/>
                      </a:lnTo>
                      <a:lnTo>
                        <a:pt x="98" y="350"/>
                      </a:lnTo>
                      <a:lnTo>
                        <a:pt x="69" y="336"/>
                      </a:lnTo>
                      <a:lnTo>
                        <a:pt x="44" y="320"/>
                      </a:lnTo>
                      <a:lnTo>
                        <a:pt x="25" y="299"/>
                      </a:lnTo>
                      <a:lnTo>
                        <a:pt x="12" y="276"/>
                      </a:lnTo>
                      <a:lnTo>
                        <a:pt x="3" y="250"/>
                      </a:lnTo>
                      <a:lnTo>
                        <a:pt x="0" y="223"/>
                      </a:lnTo>
                      <a:lnTo>
                        <a:pt x="0" y="194"/>
                      </a:lnTo>
                      <a:lnTo>
                        <a:pt x="6" y="166"/>
                      </a:lnTo>
                      <a:lnTo>
                        <a:pt x="16" y="137"/>
                      </a:lnTo>
                      <a:lnTo>
                        <a:pt x="29" y="110"/>
                      </a:lnTo>
                      <a:lnTo>
                        <a:pt x="46" y="85"/>
                      </a:lnTo>
                      <a:lnTo>
                        <a:pt x="67" y="60"/>
                      </a:lnTo>
                      <a:lnTo>
                        <a:pt x="90" y="40"/>
                      </a:lnTo>
                      <a:lnTo>
                        <a:pt x="116" y="22"/>
                      </a:lnTo>
                      <a:lnTo>
                        <a:pt x="146" y="9"/>
                      </a:lnTo>
                      <a:lnTo>
                        <a:pt x="178" y="0"/>
                      </a:lnTo>
                    </a:path>
                  </a:pathLst>
                </a:custGeom>
                <a:ln w="12700" cap="rnd" cmpd="sng">
                  <a:noFill/>
                  <a:prstDash val="solid"/>
                  <a:round/>
                  <a:headEnd type="none" w="med" len="med"/>
                  <a:tailEnd type="none" w="med" len="med"/>
                </a:ln>
              </p:spPr>
              <p:txBody>
                <a:bodyPr/>
                <a:lstStyle/>
                <a:p>
                  <a:endParaRPr lang="en-GB"/>
                </a:p>
              </p:txBody>
            </p:sp>
            <p:sp useBgFill="1">
              <p:nvSpPr>
                <p:cNvPr id="22843" name="Freeform 25"/>
                <p:cNvSpPr>
                  <a:spLocks/>
                </p:cNvSpPr>
                <p:nvPr/>
              </p:nvSpPr>
              <p:spPr bwMode="auto">
                <a:xfrm>
                  <a:off x="1417" y="2159"/>
                  <a:ext cx="2693" cy="525"/>
                </a:xfrm>
                <a:custGeom>
                  <a:avLst/>
                  <a:gdLst>
                    <a:gd name="T0" fmla="*/ 2658 w 2693"/>
                    <a:gd name="T1" fmla="*/ 182 h 525"/>
                    <a:gd name="T2" fmla="*/ 2596 w 2693"/>
                    <a:gd name="T3" fmla="*/ 201 h 525"/>
                    <a:gd name="T4" fmla="*/ 2543 w 2693"/>
                    <a:gd name="T5" fmla="*/ 234 h 525"/>
                    <a:gd name="T6" fmla="*/ 2502 w 2693"/>
                    <a:gd name="T7" fmla="*/ 276 h 525"/>
                    <a:gd name="T8" fmla="*/ 2476 w 2693"/>
                    <a:gd name="T9" fmla="*/ 325 h 525"/>
                    <a:gd name="T10" fmla="*/ 2466 w 2693"/>
                    <a:gd name="T11" fmla="*/ 379 h 525"/>
                    <a:gd name="T12" fmla="*/ 2475 w 2693"/>
                    <a:gd name="T13" fmla="*/ 433 h 525"/>
                    <a:gd name="T14" fmla="*/ 2507 w 2693"/>
                    <a:gd name="T15" fmla="*/ 486 h 525"/>
                    <a:gd name="T16" fmla="*/ 2468 w 2693"/>
                    <a:gd name="T17" fmla="*/ 512 h 525"/>
                    <a:gd name="T18" fmla="*/ 2334 w 2693"/>
                    <a:gd name="T19" fmla="*/ 515 h 525"/>
                    <a:gd name="T20" fmla="*/ 2194 w 2693"/>
                    <a:gd name="T21" fmla="*/ 518 h 525"/>
                    <a:gd name="T22" fmla="*/ 2046 w 2693"/>
                    <a:gd name="T23" fmla="*/ 520 h 525"/>
                    <a:gd name="T24" fmla="*/ 1892 w 2693"/>
                    <a:gd name="T25" fmla="*/ 522 h 525"/>
                    <a:gd name="T26" fmla="*/ 1735 w 2693"/>
                    <a:gd name="T27" fmla="*/ 523 h 525"/>
                    <a:gd name="T28" fmla="*/ 1574 w 2693"/>
                    <a:gd name="T29" fmla="*/ 523 h 525"/>
                    <a:gd name="T30" fmla="*/ 1412 w 2693"/>
                    <a:gd name="T31" fmla="*/ 523 h 525"/>
                    <a:gd name="T32" fmla="*/ 1249 w 2693"/>
                    <a:gd name="T33" fmla="*/ 523 h 525"/>
                    <a:gd name="T34" fmla="*/ 1087 w 2693"/>
                    <a:gd name="T35" fmla="*/ 521 h 525"/>
                    <a:gd name="T36" fmla="*/ 927 w 2693"/>
                    <a:gd name="T37" fmla="*/ 520 h 525"/>
                    <a:gd name="T38" fmla="*/ 770 w 2693"/>
                    <a:gd name="T39" fmla="*/ 517 h 525"/>
                    <a:gd name="T40" fmla="*/ 618 w 2693"/>
                    <a:gd name="T41" fmla="*/ 513 h 525"/>
                    <a:gd name="T42" fmla="*/ 470 w 2693"/>
                    <a:gd name="T43" fmla="*/ 509 h 525"/>
                    <a:gd name="T44" fmla="*/ 331 w 2693"/>
                    <a:gd name="T45" fmla="*/ 504 h 525"/>
                    <a:gd name="T46" fmla="*/ 199 w 2693"/>
                    <a:gd name="T47" fmla="*/ 499 h 525"/>
                    <a:gd name="T48" fmla="*/ 135 w 2693"/>
                    <a:gd name="T49" fmla="*/ 497 h 525"/>
                    <a:gd name="T50" fmla="*/ 125 w 2693"/>
                    <a:gd name="T51" fmla="*/ 495 h 525"/>
                    <a:gd name="T52" fmla="*/ 111 w 2693"/>
                    <a:gd name="T53" fmla="*/ 491 h 525"/>
                    <a:gd name="T54" fmla="*/ 94 w 2693"/>
                    <a:gd name="T55" fmla="*/ 486 h 525"/>
                    <a:gd name="T56" fmla="*/ 75 w 2693"/>
                    <a:gd name="T57" fmla="*/ 478 h 525"/>
                    <a:gd name="T58" fmla="*/ 56 w 2693"/>
                    <a:gd name="T59" fmla="*/ 467 h 525"/>
                    <a:gd name="T60" fmla="*/ 38 w 2693"/>
                    <a:gd name="T61" fmla="*/ 452 h 525"/>
                    <a:gd name="T62" fmla="*/ 22 w 2693"/>
                    <a:gd name="T63" fmla="*/ 434 h 525"/>
                    <a:gd name="T64" fmla="*/ 10 w 2693"/>
                    <a:gd name="T65" fmla="*/ 411 h 525"/>
                    <a:gd name="T66" fmla="*/ 2 w 2693"/>
                    <a:gd name="T67" fmla="*/ 385 h 525"/>
                    <a:gd name="T68" fmla="*/ 0 w 2693"/>
                    <a:gd name="T69" fmla="*/ 352 h 525"/>
                    <a:gd name="T70" fmla="*/ 5 w 2693"/>
                    <a:gd name="T71" fmla="*/ 315 h 525"/>
                    <a:gd name="T72" fmla="*/ 19 w 2693"/>
                    <a:gd name="T73" fmla="*/ 272 h 525"/>
                    <a:gd name="T74" fmla="*/ 43 w 2693"/>
                    <a:gd name="T75" fmla="*/ 222 h 525"/>
                    <a:gd name="T76" fmla="*/ 77 w 2693"/>
                    <a:gd name="T77" fmla="*/ 166 h 525"/>
                    <a:gd name="T78" fmla="*/ 124 w 2693"/>
                    <a:gd name="T79" fmla="*/ 102 h 525"/>
                    <a:gd name="T80" fmla="*/ 219 w 2693"/>
                    <a:gd name="T81" fmla="*/ 54 h 525"/>
                    <a:gd name="T82" fmla="*/ 360 w 2693"/>
                    <a:gd name="T83" fmla="*/ 33 h 525"/>
                    <a:gd name="T84" fmla="*/ 507 w 2693"/>
                    <a:gd name="T85" fmla="*/ 18 h 525"/>
                    <a:gd name="T86" fmla="*/ 662 w 2693"/>
                    <a:gd name="T87" fmla="*/ 7 h 525"/>
                    <a:gd name="T88" fmla="*/ 821 w 2693"/>
                    <a:gd name="T89" fmla="*/ 1 h 525"/>
                    <a:gd name="T90" fmla="*/ 985 w 2693"/>
                    <a:gd name="T91" fmla="*/ 0 h 525"/>
                    <a:gd name="T92" fmla="*/ 1152 w 2693"/>
                    <a:gd name="T93" fmla="*/ 4 h 525"/>
                    <a:gd name="T94" fmla="*/ 1322 w 2693"/>
                    <a:gd name="T95" fmla="*/ 10 h 525"/>
                    <a:gd name="T96" fmla="*/ 1492 w 2693"/>
                    <a:gd name="T97" fmla="*/ 21 h 525"/>
                    <a:gd name="T98" fmla="*/ 1663 w 2693"/>
                    <a:gd name="T99" fmla="*/ 34 h 525"/>
                    <a:gd name="T100" fmla="*/ 1831 w 2693"/>
                    <a:gd name="T101" fmla="*/ 50 h 525"/>
                    <a:gd name="T102" fmla="*/ 1999 w 2693"/>
                    <a:gd name="T103" fmla="*/ 70 h 525"/>
                    <a:gd name="T104" fmla="*/ 2162 w 2693"/>
                    <a:gd name="T105" fmla="*/ 90 h 525"/>
                    <a:gd name="T106" fmla="*/ 2321 w 2693"/>
                    <a:gd name="T107" fmla="*/ 114 h 525"/>
                    <a:gd name="T108" fmla="*/ 2475 w 2693"/>
                    <a:gd name="T109" fmla="*/ 138 h 525"/>
                    <a:gd name="T110" fmla="*/ 2622 w 2693"/>
                    <a:gd name="T111" fmla="*/ 165 h 5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93"/>
                    <a:gd name="T169" fmla="*/ 0 h 525"/>
                    <a:gd name="T170" fmla="*/ 2693 w 2693"/>
                    <a:gd name="T171" fmla="*/ 525 h 5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93" h="525">
                      <a:moveTo>
                        <a:pt x="2692" y="178"/>
                      </a:moveTo>
                      <a:lnTo>
                        <a:pt x="2658" y="182"/>
                      </a:lnTo>
                      <a:lnTo>
                        <a:pt x="2626" y="189"/>
                      </a:lnTo>
                      <a:lnTo>
                        <a:pt x="2596" y="201"/>
                      </a:lnTo>
                      <a:lnTo>
                        <a:pt x="2567" y="216"/>
                      </a:lnTo>
                      <a:lnTo>
                        <a:pt x="2543" y="234"/>
                      </a:lnTo>
                      <a:lnTo>
                        <a:pt x="2521" y="254"/>
                      </a:lnTo>
                      <a:lnTo>
                        <a:pt x="2502" y="276"/>
                      </a:lnTo>
                      <a:lnTo>
                        <a:pt x="2487" y="299"/>
                      </a:lnTo>
                      <a:lnTo>
                        <a:pt x="2476" y="325"/>
                      </a:lnTo>
                      <a:lnTo>
                        <a:pt x="2469" y="351"/>
                      </a:lnTo>
                      <a:lnTo>
                        <a:pt x="2466" y="379"/>
                      </a:lnTo>
                      <a:lnTo>
                        <a:pt x="2469" y="405"/>
                      </a:lnTo>
                      <a:lnTo>
                        <a:pt x="2475" y="433"/>
                      </a:lnTo>
                      <a:lnTo>
                        <a:pt x="2488" y="460"/>
                      </a:lnTo>
                      <a:lnTo>
                        <a:pt x="2507" y="486"/>
                      </a:lnTo>
                      <a:lnTo>
                        <a:pt x="2531" y="510"/>
                      </a:lnTo>
                      <a:lnTo>
                        <a:pt x="2468" y="512"/>
                      </a:lnTo>
                      <a:lnTo>
                        <a:pt x="2402" y="514"/>
                      </a:lnTo>
                      <a:lnTo>
                        <a:pt x="2334" y="515"/>
                      </a:lnTo>
                      <a:lnTo>
                        <a:pt x="2266" y="517"/>
                      </a:lnTo>
                      <a:lnTo>
                        <a:pt x="2194" y="518"/>
                      </a:lnTo>
                      <a:lnTo>
                        <a:pt x="2120" y="519"/>
                      </a:lnTo>
                      <a:lnTo>
                        <a:pt x="2046" y="520"/>
                      </a:lnTo>
                      <a:lnTo>
                        <a:pt x="1970" y="521"/>
                      </a:lnTo>
                      <a:lnTo>
                        <a:pt x="1892" y="522"/>
                      </a:lnTo>
                      <a:lnTo>
                        <a:pt x="1814" y="523"/>
                      </a:lnTo>
                      <a:lnTo>
                        <a:pt x="1735" y="523"/>
                      </a:lnTo>
                      <a:lnTo>
                        <a:pt x="1655" y="523"/>
                      </a:lnTo>
                      <a:lnTo>
                        <a:pt x="1574" y="523"/>
                      </a:lnTo>
                      <a:lnTo>
                        <a:pt x="1493" y="524"/>
                      </a:lnTo>
                      <a:lnTo>
                        <a:pt x="1412" y="523"/>
                      </a:lnTo>
                      <a:lnTo>
                        <a:pt x="1330" y="523"/>
                      </a:lnTo>
                      <a:lnTo>
                        <a:pt x="1249" y="523"/>
                      </a:lnTo>
                      <a:lnTo>
                        <a:pt x="1168" y="522"/>
                      </a:lnTo>
                      <a:lnTo>
                        <a:pt x="1087" y="521"/>
                      </a:lnTo>
                      <a:lnTo>
                        <a:pt x="1006" y="521"/>
                      </a:lnTo>
                      <a:lnTo>
                        <a:pt x="927" y="520"/>
                      </a:lnTo>
                      <a:lnTo>
                        <a:pt x="848" y="519"/>
                      </a:lnTo>
                      <a:lnTo>
                        <a:pt x="770" y="517"/>
                      </a:lnTo>
                      <a:lnTo>
                        <a:pt x="693" y="515"/>
                      </a:lnTo>
                      <a:lnTo>
                        <a:pt x="618" y="513"/>
                      </a:lnTo>
                      <a:lnTo>
                        <a:pt x="544" y="511"/>
                      </a:lnTo>
                      <a:lnTo>
                        <a:pt x="470" y="509"/>
                      </a:lnTo>
                      <a:lnTo>
                        <a:pt x="401" y="507"/>
                      </a:lnTo>
                      <a:lnTo>
                        <a:pt x="331" y="504"/>
                      </a:lnTo>
                      <a:lnTo>
                        <a:pt x="264" y="501"/>
                      </a:lnTo>
                      <a:lnTo>
                        <a:pt x="199" y="499"/>
                      </a:lnTo>
                      <a:lnTo>
                        <a:pt x="137" y="497"/>
                      </a:lnTo>
                      <a:lnTo>
                        <a:pt x="135" y="497"/>
                      </a:lnTo>
                      <a:lnTo>
                        <a:pt x="130" y="496"/>
                      </a:lnTo>
                      <a:lnTo>
                        <a:pt x="125" y="495"/>
                      </a:lnTo>
                      <a:lnTo>
                        <a:pt x="118" y="493"/>
                      </a:lnTo>
                      <a:lnTo>
                        <a:pt x="111" y="491"/>
                      </a:lnTo>
                      <a:lnTo>
                        <a:pt x="103" y="489"/>
                      </a:lnTo>
                      <a:lnTo>
                        <a:pt x="94" y="486"/>
                      </a:lnTo>
                      <a:lnTo>
                        <a:pt x="85" y="482"/>
                      </a:lnTo>
                      <a:lnTo>
                        <a:pt x="75" y="478"/>
                      </a:lnTo>
                      <a:lnTo>
                        <a:pt x="66" y="473"/>
                      </a:lnTo>
                      <a:lnTo>
                        <a:pt x="56" y="467"/>
                      </a:lnTo>
                      <a:lnTo>
                        <a:pt x="47" y="460"/>
                      </a:lnTo>
                      <a:lnTo>
                        <a:pt x="38" y="452"/>
                      </a:lnTo>
                      <a:lnTo>
                        <a:pt x="30" y="444"/>
                      </a:lnTo>
                      <a:lnTo>
                        <a:pt x="22" y="434"/>
                      </a:lnTo>
                      <a:lnTo>
                        <a:pt x="15" y="424"/>
                      </a:lnTo>
                      <a:lnTo>
                        <a:pt x="10" y="411"/>
                      </a:lnTo>
                      <a:lnTo>
                        <a:pt x="5" y="398"/>
                      </a:lnTo>
                      <a:lnTo>
                        <a:pt x="2" y="385"/>
                      </a:lnTo>
                      <a:lnTo>
                        <a:pt x="0" y="369"/>
                      </a:lnTo>
                      <a:lnTo>
                        <a:pt x="0" y="352"/>
                      </a:lnTo>
                      <a:lnTo>
                        <a:pt x="2" y="335"/>
                      </a:lnTo>
                      <a:lnTo>
                        <a:pt x="5" y="315"/>
                      </a:lnTo>
                      <a:lnTo>
                        <a:pt x="11" y="294"/>
                      </a:lnTo>
                      <a:lnTo>
                        <a:pt x="19" y="272"/>
                      </a:lnTo>
                      <a:lnTo>
                        <a:pt x="30" y="247"/>
                      </a:lnTo>
                      <a:lnTo>
                        <a:pt x="43" y="222"/>
                      </a:lnTo>
                      <a:lnTo>
                        <a:pt x="58" y="194"/>
                      </a:lnTo>
                      <a:lnTo>
                        <a:pt x="77" y="166"/>
                      </a:lnTo>
                      <a:lnTo>
                        <a:pt x="100" y="134"/>
                      </a:lnTo>
                      <a:lnTo>
                        <a:pt x="124" y="102"/>
                      </a:lnTo>
                      <a:lnTo>
                        <a:pt x="152" y="67"/>
                      </a:lnTo>
                      <a:lnTo>
                        <a:pt x="219" y="54"/>
                      </a:lnTo>
                      <a:lnTo>
                        <a:pt x="288" y="43"/>
                      </a:lnTo>
                      <a:lnTo>
                        <a:pt x="360" y="33"/>
                      </a:lnTo>
                      <a:lnTo>
                        <a:pt x="432" y="26"/>
                      </a:lnTo>
                      <a:lnTo>
                        <a:pt x="507" y="18"/>
                      </a:lnTo>
                      <a:lnTo>
                        <a:pt x="584" y="12"/>
                      </a:lnTo>
                      <a:lnTo>
                        <a:pt x="662" y="7"/>
                      </a:lnTo>
                      <a:lnTo>
                        <a:pt x="741" y="4"/>
                      </a:lnTo>
                      <a:lnTo>
                        <a:pt x="821" y="1"/>
                      </a:lnTo>
                      <a:lnTo>
                        <a:pt x="903" y="0"/>
                      </a:lnTo>
                      <a:lnTo>
                        <a:pt x="985" y="0"/>
                      </a:lnTo>
                      <a:lnTo>
                        <a:pt x="1068" y="1"/>
                      </a:lnTo>
                      <a:lnTo>
                        <a:pt x="1152" y="4"/>
                      </a:lnTo>
                      <a:lnTo>
                        <a:pt x="1236" y="7"/>
                      </a:lnTo>
                      <a:lnTo>
                        <a:pt x="1322" y="10"/>
                      </a:lnTo>
                      <a:lnTo>
                        <a:pt x="1407" y="16"/>
                      </a:lnTo>
                      <a:lnTo>
                        <a:pt x="1492" y="21"/>
                      </a:lnTo>
                      <a:lnTo>
                        <a:pt x="1577" y="26"/>
                      </a:lnTo>
                      <a:lnTo>
                        <a:pt x="1663" y="34"/>
                      </a:lnTo>
                      <a:lnTo>
                        <a:pt x="1747" y="42"/>
                      </a:lnTo>
                      <a:lnTo>
                        <a:pt x="1831" y="50"/>
                      </a:lnTo>
                      <a:lnTo>
                        <a:pt x="1915" y="60"/>
                      </a:lnTo>
                      <a:lnTo>
                        <a:pt x="1999" y="70"/>
                      </a:lnTo>
                      <a:lnTo>
                        <a:pt x="2081" y="79"/>
                      </a:lnTo>
                      <a:lnTo>
                        <a:pt x="2162" y="90"/>
                      </a:lnTo>
                      <a:lnTo>
                        <a:pt x="2242" y="102"/>
                      </a:lnTo>
                      <a:lnTo>
                        <a:pt x="2321" y="114"/>
                      </a:lnTo>
                      <a:lnTo>
                        <a:pt x="2399" y="126"/>
                      </a:lnTo>
                      <a:lnTo>
                        <a:pt x="2475" y="138"/>
                      </a:lnTo>
                      <a:lnTo>
                        <a:pt x="2549" y="151"/>
                      </a:lnTo>
                      <a:lnTo>
                        <a:pt x="2622" y="165"/>
                      </a:lnTo>
                      <a:lnTo>
                        <a:pt x="2692" y="178"/>
                      </a:lnTo>
                    </a:path>
                  </a:pathLst>
                </a:custGeom>
                <a:ln w="12700" cap="rnd" cmpd="sng">
                  <a:noFill/>
                  <a:prstDash val="solid"/>
                  <a:round/>
                  <a:headEnd type="none" w="med" len="med"/>
                  <a:tailEnd type="none" w="med" len="med"/>
                </a:ln>
              </p:spPr>
              <p:txBody>
                <a:bodyPr/>
                <a:lstStyle/>
                <a:p>
                  <a:endParaRPr lang="en-GB"/>
                </a:p>
              </p:txBody>
            </p:sp>
            <p:sp useBgFill="1">
              <p:nvSpPr>
                <p:cNvPr id="22844" name="Freeform 26"/>
                <p:cNvSpPr>
                  <a:spLocks/>
                </p:cNvSpPr>
                <p:nvPr/>
              </p:nvSpPr>
              <p:spPr bwMode="auto">
                <a:xfrm>
                  <a:off x="945" y="2229"/>
                  <a:ext cx="616" cy="422"/>
                </a:xfrm>
                <a:custGeom>
                  <a:avLst/>
                  <a:gdLst>
                    <a:gd name="T0" fmla="*/ 587 w 616"/>
                    <a:gd name="T1" fmla="*/ 33 h 422"/>
                    <a:gd name="T2" fmla="*/ 542 w 616"/>
                    <a:gd name="T3" fmla="*/ 96 h 422"/>
                    <a:gd name="T4" fmla="*/ 511 w 616"/>
                    <a:gd name="T5" fmla="*/ 150 h 422"/>
                    <a:gd name="T6" fmla="*/ 491 w 616"/>
                    <a:gd name="T7" fmla="*/ 200 h 422"/>
                    <a:gd name="T8" fmla="*/ 480 w 616"/>
                    <a:gd name="T9" fmla="*/ 244 h 422"/>
                    <a:gd name="T10" fmla="*/ 479 w 616"/>
                    <a:gd name="T11" fmla="*/ 281 h 422"/>
                    <a:gd name="T12" fmla="*/ 483 w 616"/>
                    <a:gd name="T13" fmla="*/ 314 h 422"/>
                    <a:gd name="T14" fmla="*/ 494 w 616"/>
                    <a:gd name="T15" fmla="*/ 341 h 422"/>
                    <a:gd name="T16" fmla="*/ 508 w 616"/>
                    <a:gd name="T17" fmla="*/ 364 h 422"/>
                    <a:gd name="T18" fmla="*/ 524 w 616"/>
                    <a:gd name="T19" fmla="*/ 383 h 422"/>
                    <a:gd name="T20" fmla="*/ 541 w 616"/>
                    <a:gd name="T21" fmla="*/ 397 h 422"/>
                    <a:gd name="T22" fmla="*/ 557 w 616"/>
                    <a:gd name="T23" fmla="*/ 407 h 422"/>
                    <a:gd name="T24" fmla="*/ 571 w 616"/>
                    <a:gd name="T25" fmla="*/ 415 h 422"/>
                    <a:gd name="T26" fmla="*/ 580 w 616"/>
                    <a:gd name="T27" fmla="*/ 419 h 422"/>
                    <a:gd name="T28" fmla="*/ 583 w 616"/>
                    <a:gd name="T29" fmla="*/ 421 h 422"/>
                    <a:gd name="T30" fmla="*/ 575 w 616"/>
                    <a:gd name="T31" fmla="*/ 419 h 422"/>
                    <a:gd name="T32" fmla="*/ 506 w 616"/>
                    <a:gd name="T33" fmla="*/ 415 h 422"/>
                    <a:gd name="T34" fmla="*/ 441 w 616"/>
                    <a:gd name="T35" fmla="*/ 410 h 422"/>
                    <a:gd name="T36" fmla="*/ 378 w 616"/>
                    <a:gd name="T37" fmla="*/ 403 h 422"/>
                    <a:gd name="T38" fmla="*/ 319 w 616"/>
                    <a:gd name="T39" fmla="*/ 395 h 422"/>
                    <a:gd name="T40" fmla="*/ 265 w 616"/>
                    <a:gd name="T41" fmla="*/ 386 h 422"/>
                    <a:gd name="T42" fmla="*/ 214 w 616"/>
                    <a:gd name="T43" fmla="*/ 374 h 422"/>
                    <a:gd name="T44" fmla="*/ 167 w 616"/>
                    <a:gd name="T45" fmla="*/ 363 h 422"/>
                    <a:gd name="T46" fmla="*/ 126 w 616"/>
                    <a:gd name="T47" fmla="*/ 350 h 422"/>
                    <a:gd name="T48" fmla="*/ 90 w 616"/>
                    <a:gd name="T49" fmla="*/ 336 h 422"/>
                    <a:gd name="T50" fmla="*/ 59 w 616"/>
                    <a:gd name="T51" fmla="*/ 321 h 422"/>
                    <a:gd name="T52" fmla="*/ 34 w 616"/>
                    <a:gd name="T53" fmla="*/ 307 h 422"/>
                    <a:gd name="T54" fmla="*/ 16 w 616"/>
                    <a:gd name="T55" fmla="*/ 291 h 422"/>
                    <a:gd name="T56" fmla="*/ 4 w 616"/>
                    <a:gd name="T57" fmla="*/ 275 h 422"/>
                    <a:gd name="T58" fmla="*/ 0 w 616"/>
                    <a:gd name="T59" fmla="*/ 260 h 422"/>
                    <a:gd name="T60" fmla="*/ 3 w 616"/>
                    <a:gd name="T61" fmla="*/ 243 h 422"/>
                    <a:gd name="T62" fmla="*/ 14 w 616"/>
                    <a:gd name="T63" fmla="*/ 228 h 422"/>
                    <a:gd name="T64" fmla="*/ 41 w 616"/>
                    <a:gd name="T65" fmla="*/ 206 h 422"/>
                    <a:gd name="T66" fmla="*/ 72 w 616"/>
                    <a:gd name="T67" fmla="*/ 187 h 422"/>
                    <a:gd name="T68" fmla="*/ 104 w 616"/>
                    <a:gd name="T69" fmla="*/ 168 h 422"/>
                    <a:gd name="T70" fmla="*/ 137 w 616"/>
                    <a:gd name="T71" fmla="*/ 150 h 422"/>
                    <a:gd name="T72" fmla="*/ 172 w 616"/>
                    <a:gd name="T73" fmla="*/ 134 h 422"/>
                    <a:gd name="T74" fmla="*/ 209 w 616"/>
                    <a:gd name="T75" fmla="*/ 117 h 422"/>
                    <a:gd name="T76" fmla="*/ 246 w 616"/>
                    <a:gd name="T77" fmla="*/ 103 h 422"/>
                    <a:gd name="T78" fmla="*/ 284 w 616"/>
                    <a:gd name="T79" fmla="*/ 88 h 422"/>
                    <a:gd name="T80" fmla="*/ 324 w 616"/>
                    <a:gd name="T81" fmla="*/ 74 h 422"/>
                    <a:gd name="T82" fmla="*/ 364 w 616"/>
                    <a:gd name="T83" fmla="*/ 62 h 422"/>
                    <a:gd name="T84" fmla="*/ 404 w 616"/>
                    <a:gd name="T85" fmla="*/ 49 h 422"/>
                    <a:gd name="T86" fmla="*/ 446 w 616"/>
                    <a:gd name="T87" fmla="*/ 38 h 422"/>
                    <a:gd name="T88" fmla="*/ 488 w 616"/>
                    <a:gd name="T89" fmla="*/ 27 h 422"/>
                    <a:gd name="T90" fmla="*/ 530 w 616"/>
                    <a:gd name="T91" fmla="*/ 18 h 422"/>
                    <a:gd name="T92" fmla="*/ 573 w 616"/>
                    <a:gd name="T93" fmla="*/ 8 h 422"/>
                    <a:gd name="T94" fmla="*/ 615 w 616"/>
                    <a:gd name="T95" fmla="*/ 0 h 4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6"/>
                    <a:gd name="T145" fmla="*/ 0 h 422"/>
                    <a:gd name="T146" fmla="*/ 616 w 616"/>
                    <a:gd name="T147" fmla="*/ 422 h 4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6" h="422">
                      <a:moveTo>
                        <a:pt x="615" y="0"/>
                      </a:moveTo>
                      <a:lnTo>
                        <a:pt x="587" y="33"/>
                      </a:lnTo>
                      <a:lnTo>
                        <a:pt x="563" y="64"/>
                      </a:lnTo>
                      <a:lnTo>
                        <a:pt x="542" y="96"/>
                      </a:lnTo>
                      <a:lnTo>
                        <a:pt x="525" y="124"/>
                      </a:lnTo>
                      <a:lnTo>
                        <a:pt x="511" y="150"/>
                      </a:lnTo>
                      <a:lnTo>
                        <a:pt x="500" y="176"/>
                      </a:lnTo>
                      <a:lnTo>
                        <a:pt x="491" y="200"/>
                      </a:lnTo>
                      <a:lnTo>
                        <a:pt x="484" y="223"/>
                      </a:lnTo>
                      <a:lnTo>
                        <a:pt x="480" y="244"/>
                      </a:lnTo>
                      <a:lnTo>
                        <a:pt x="479" y="264"/>
                      </a:lnTo>
                      <a:lnTo>
                        <a:pt x="479" y="281"/>
                      </a:lnTo>
                      <a:lnTo>
                        <a:pt x="480" y="298"/>
                      </a:lnTo>
                      <a:lnTo>
                        <a:pt x="483" y="314"/>
                      </a:lnTo>
                      <a:lnTo>
                        <a:pt x="488" y="328"/>
                      </a:lnTo>
                      <a:lnTo>
                        <a:pt x="494" y="341"/>
                      </a:lnTo>
                      <a:lnTo>
                        <a:pt x="501" y="354"/>
                      </a:lnTo>
                      <a:lnTo>
                        <a:pt x="508" y="364"/>
                      </a:lnTo>
                      <a:lnTo>
                        <a:pt x="516" y="374"/>
                      </a:lnTo>
                      <a:lnTo>
                        <a:pt x="524" y="383"/>
                      </a:lnTo>
                      <a:lnTo>
                        <a:pt x="532" y="391"/>
                      </a:lnTo>
                      <a:lnTo>
                        <a:pt x="541" y="397"/>
                      </a:lnTo>
                      <a:lnTo>
                        <a:pt x="549" y="403"/>
                      </a:lnTo>
                      <a:lnTo>
                        <a:pt x="557" y="407"/>
                      </a:lnTo>
                      <a:lnTo>
                        <a:pt x="565" y="412"/>
                      </a:lnTo>
                      <a:lnTo>
                        <a:pt x="571" y="415"/>
                      </a:lnTo>
                      <a:lnTo>
                        <a:pt x="576" y="417"/>
                      </a:lnTo>
                      <a:lnTo>
                        <a:pt x="580" y="419"/>
                      </a:lnTo>
                      <a:lnTo>
                        <a:pt x="583" y="420"/>
                      </a:lnTo>
                      <a:lnTo>
                        <a:pt x="583" y="421"/>
                      </a:lnTo>
                      <a:lnTo>
                        <a:pt x="580" y="420"/>
                      </a:lnTo>
                      <a:lnTo>
                        <a:pt x="575" y="419"/>
                      </a:lnTo>
                      <a:lnTo>
                        <a:pt x="540" y="417"/>
                      </a:lnTo>
                      <a:lnTo>
                        <a:pt x="506" y="415"/>
                      </a:lnTo>
                      <a:lnTo>
                        <a:pt x="473" y="413"/>
                      </a:lnTo>
                      <a:lnTo>
                        <a:pt x="441" y="410"/>
                      </a:lnTo>
                      <a:lnTo>
                        <a:pt x="409" y="406"/>
                      </a:lnTo>
                      <a:lnTo>
                        <a:pt x="378" y="403"/>
                      </a:lnTo>
                      <a:lnTo>
                        <a:pt x="348" y="400"/>
                      </a:lnTo>
                      <a:lnTo>
                        <a:pt x="319" y="395"/>
                      </a:lnTo>
                      <a:lnTo>
                        <a:pt x="291" y="390"/>
                      </a:lnTo>
                      <a:lnTo>
                        <a:pt x="265" y="386"/>
                      </a:lnTo>
                      <a:lnTo>
                        <a:pt x="238" y="380"/>
                      </a:lnTo>
                      <a:lnTo>
                        <a:pt x="214" y="374"/>
                      </a:lnTo>
                      <a:lnTo>
                        <a:pt x="190" y="369"/>
                      </a:lnTo>
                      <a:lnTo>
                        <a:pt x="167" y="363"/>
                      </a:lnTo>
                      <a:lnTo>
                        <a:pt x="146" y="357"/>
                      </a:lnTo>
                      <a:lnTo>
                        <a:pt x="126" y="350"/>
                      </a:lnTo>
                      <a:lnTo>
                        <a:pt x="106" y="344"/>
                      </a:lnTo>
                      <a:lnTo>
                        <a:pt x="90" y="336"/>
                      </a:lnTo>
                      <a:lnTo>
                        <a:pt x="74" y="329"/>
                      </a:lnTo>
                      <a:lnTo>
                        <a:pt x="59" y="321"/>
                      </a:lnTo>
                      <a:lnTo>
                        <a:pt x="45" y="315"/>
                      </a:lnTo>
                      <a:lnTo>
                        <a:pt x="34" y="307"/>
                      </a:lnTo>
                      <a:lnTo>
                        <a:pt x="25" y="299"/>
                      </a:lnTo>
                      <a:lnTo>
                        <a:pt x="16" y="291"/>
                      </a:lnTo>
                      <a:lnTo>
                        <a:pt x="9" y="284"/>
                      </a:lnTo>
                      <a:lnTo>
                        <a:pt x="4" y="275"/>
                      </a:lnTo>
                      <a:lnTo>
                        <a:pt x="1" y="268"/>
                      </a:lnTo>
                      <a:lnTo>
                        <a:pt x="0" y="260"/>
                      </a:lnTo>
                      <a:lnTo>
                        <a:pt x="0" y="252"/>
                      </a:lnTo>
                      <a:lnTo>
                        <a:pt x="3" y="243"/>
                      </a:lnTo>
                      <a:lnTo>
                        <a:pt x="7" y="235"/>
                      </a:lnTo>
                      <a:lnTo>
                        <a:pt x="14" y="228"/>
                      </a:lnTo>
                      <a:lnTo>
                        <a:pt x="28" y="217"/>
                      </a:lnTo>
                      <a:lnTo>
                        <a:pt x="41" y="206"/>
                      </a:lnTo>
                      <a:lnTo>
                        <a:pt x="57" y="196"/>
                      </a:lnTo>
                      <a:lnTo>
                        <a:pt x="72" y="187"/>
                      </a:lnTo>
                      <a:lnTo>
                        <a:pt x="89" y="178"/>
                      </a:lnTo>
                      <a:lnTo>
                        <a:pt x="104" y="168"/>
                      </a:lnTo>
                      <a:lnTo>
                        <a:pt x="121" y="159"/>
                      </a:lnTo>
                      <a:lnTo>
                        <a:pt x="137" y="150"/>
                      </a:lnTo>
                      <a:lnTo>
                        <a:pt x="155" y="142"/>
                      </a:lnTo>
                      <a:lnTo>
                        <a:pt x="172" y="134"/>
                      </a:lnTo>
                      <a:lnTo>
                        <a:pt x="190" y="126"/>
                      </a:lnTo>
                      <a:lnTo>
                        <a:pt x="209" y="117"/>
                      </a:lnTo>
                      <a:lnTo>
                        <a:pt x="227" y="109"/>
                      </a:lnTo>
                      <a:lnTo>
                        <a:pt x="246" y="103"/>
                      </a:lnTo>
                      <a:lnTo>
                        <a:pt x="265" y="95"/>
                      </a:lnTo>
                      <a:lnTo>
                        <a:pt x="284" y="88"/>
                      </a:lnTo>
                      <a:lnTo>
                        <a:pt x="304" y="81"/>
                      </a:lnTo>
                      <a:lnTo>
                        <a:pt x="324" y="74"/>
                      </a:lnTo>
                      <a:lnTo>
                        <a:pt x="343" y="67"/>
                      </a:lnTo>
                      <a:lnTo>
                        <a:pt x="364" y="62"/>
                      </a:lnTo>
                      <a:lnTo>
                        <a:pt x="384" y="55"/>
                      </a:lnTo>
                      <a:lnTo>
                        <a:pt x="404" y="49"/>
                      </a:lnTo>
                      <a:lnTo>
                        <a:pt x="425" y="43"/>
                      </a:lnTo>
                      <a:lnTo>
                        <a:pt x="446" y="38"/>
                      </a:lnTo>
                      <a:lnTo>
                        <a:pt x="467" y="32"/>
                      </a:lnTo>
                      <a:lnTo>
                        <a:pt x="488" y="27"/>
                      </a:lnTo>
                      <a:lnTo>
                        <a:pt x="510" y="21"/>
                      </a:lnTo>
                      <a:lnTo>
                        <a:pt x="530" y="18"/>
                      </a:lnTo>
                      <a:lnTo>
                        <a:pt x="552" y="13"/>
                      </a:lnTo>
                      <a:lnTo>
                        <a:pt x="573" y="8"/>
                      </a:lnTo>
                      <a:lnTo>
                        <a:pt x="594" y="4"/>
                      </a:lnTo>
                      <a:lnTo>
                        <a:pt x="615" y="0"/>
                      </a:lnTo>
                    </a:path>
                  </a:pathLst>
                </a:custGeom>
                <a:ln w="12700" cap="rnd" cmpd="sng">
                  <a:noFill/>
                  <a:prstDash val="solid"/>
                  <a:round/>
                  <a:headEnd type="none" w="med" len="med"/>
                  <a:tailEnd type="none" w="med" len="med"/>
                </a:ln>
              </p:spPr>
              <p:txBody>
                <a:bodyPr/>
                <a:lstStyle/>
                <a:p>
                  <a:endParaRPr lang="en-GB"/>
                </a:p>
              </p:txBody>
            </p:sp>
          </p:grpSp>
          <p:sp useBgFill="1">
            <p:nvSpPr>
              <p:cNvPr id="22841" name="Freeform 27"/>
              <p:cNvSpPr>
                <a:spLocks/>
              </p:cNvSpPr>
              <p:nvPr/>
            </p:nvSpPr>
            <p:spPr bwMode="auto">
              <a:xfrm>
                <a:off x="945" y="2229"/>
                <a:ext cx="626" cy="432"/>
              </a:xfrm>
              <a:custGeom>
                <a:avLst/>
                <a:gdLst>
                  <a:gd name="T0" fmla="*/ 625 w 626"/>
                  <a:gd name="T1" fmla="*/ 0 h 432"/>
                  <a:gd name="T2" fmla="*/ 572 w 626"/>
                  <a:gd name="T3" fmla="*/ 66 h 432"/>
                  <a:gd name="T4" fmla="*/ 534 w 626"/>
                  <a:gd name="T5" fmla="*/ 127 h 432"/>
                  <a:gd name="T6" fmla="*/ 508 w 626"/>
                  <a:gd name="T7" fmla="*/ 180 h 432"/>
                  <a:gd name="T8" fmla="*/ 492 w 626"/>
                  <a:gd name="T9" fmla="*/ 228 h 432"/>
                  <a:gd name="T10" fmla="*/ 487 w 626"/>
                  <a:gd name="T11" fmla="*/ 270 h 432"/>
                  <a:gd name="T12" fmla="*/ 488 w 626"/>
                  <a:gd name="T13" fmla="*/ 305 h 432"/>
                  <a:gd name="T14" fmla="*/ 496 w 626"/>
                  <a:gd name="T15" fmla="*/ 336 h 432"/>
                  <a:gd name="T16" fmla="*/ 509 w 626"/>
                  <a:gd name="T17" fmla="*/ 362 h 432"/>
                  <a:gd name="T18" fmla="*/ 524 w 626"/>
                  <a:gd name="T19" fmla="*/ 383 h 432"/>
                  <a:gd name="T20" fmla="*/ 541 w 626"/>
                  <a:gd name="T21" fmla="*/ 400 h 432"/>
                  <a:gd name="T22" fmla="*/ 558 w 626"/>
                  <a:gd name="T23" fmla="*/ 413 h 432"/>
                  <a:gd name="T24" fmla="*/ 574 w 626"/>
                  <a:gd name="T25" fmla="*/ 422 h 432"/>
                  <a:gd name="T26" fmla="*/ 585 w 626"/>
                  <a:gd name="T27" fmla="*/ 427 h 432"/>
                  <a:gd name="T28" fmla="*/ 592 w 626"/>
                  <a:gd name="T29" fmla="*/ 430 h 432"/>
                  <a:gd name="T30" fmla="*/ 589 w 626"/>
                  <a:gd name="T31" fmla="*/ 430 h 432"/>
                  <a:gd name="T32" fmla="*/ 549 w 626"/>
                  <a:gd name="T33" fmla="*/ 427 h 432"/>
                  <a:gd name="T34" fmla="*/ 481 w 626"/>
                  <a:gd name="T35" fmla="*/ 423 h 432"/>
                  <a:gd name="T36" fmla="*/ 416 w 626"/>
                  <a:gd name="T37" fmla="*/ 416 h 432"/>
                  <a:gd name="T38" fmla="*/ 354 w 626"/>
                  <a:gd name="T39" fmla="*/ 409 h 432"/>
                  <a:gd name="T40" fmla="*/ 296 w 626"/>
                  <a:gd name="T41" fmla="*/ 399 h 432"/>
                  <a:gd name="T42" fmla="*/ 242 w 626"/>
                  <a:gd name="T43" fmla="*/ 389 h 432"/>
                  <a:gd name="T44" fmla="*/ 193 w 626"/>
                  <a:gd name="T45" fmla="*/ 378 h 432"/>
                  <a:gd name="T46" fmla="*/ 148 w 626"/>
                  <a:gd name="T47" fmla="*/ 365 h 432"/>
                  <a:gd name="T48" fmla="*/ 108 w 626"/>
                  <a:gd name="T49" fmla="*/ 352 h 432"/>
                  <a:gd name="T50" fmla="*/ 75 w 626"/>
                  <a:gd name="T51" fmla="*/ 337 h 432"/>
                  <a:gd name="T52" fmla="*/ 46 w 626"/>
                  <a:gd name="T53" fmla="*/ 322 h 432"/>
                  <a:gd name="T54" fmla="*/ 25 w 626"/>
                  <a:gd name="T55" fmla="*/ 306 h 432"/>
                  <a:gd name="T56" fmla="*/ 9 w 626"/>
                  <a:gd name="T57" fmla="*/ 291 h 432"/>
                  <a:gd name="T58" fmla="*/ 1 w 626"/>
                  <a:gd name="T59" fmla="*/ 274 h 432"/>
                  <a:gd name="T60" fmla="*/ 0 w 626"/>
                  <a:gd name="T61" fmla="*/ 258 h 432"/>
                  <a:gd name="T62" fmla="*/ 7 w 626"/>
                  <a:gd name="T63" fmla="*/ 241 h 432"/>
                  <a:gd name="T64" fmla="*/ 28 w 626"/>
                  <a:gd name="T65" fmla="*/ 222 h 432"/>
                  <a:gd name="T66" fmla="*/ 58 w 626"/>
                  <a:gd name="T67" fmla="*/ 201 h 432"/>
                  <a:gd name="T68" fmla="*/ 90 w 626"/>
                  <a:gd name="T69" fmla="*/ 182 h 432"/>
                  <a:gd name="T70" fmla="*/ 123 w 626"/>
                  <a:gd name="T71" fmla="*/ 163 h 432"/>
                  <a:gd name="T72" fmla="*/ 158 w 626"/>
                  <a:gd name="T73" fmla="*/ 145 h 432"/>
                  <a:gd name="T74" fmla="*/ 193 w 626"/>
                  <a:gd name="T75" fmla="*/ 129 h 432"/>
                  <a:gd name="T76" fmla="*/ 231 w 626"/>
                  <a:gd name="T77" fmla="*/ 112 h 432"/>
                  <a:gd name="T78" fmla="*/ 269 w 626"/>
                  <a:gd name="T79" fmla="*/ 97 h 432"/>
                  <a:gd name="T80" fmla="*/ 309 w 626"/>
                  <a:gd name="T81" fmla="*/ 83 h 432"/>
                  <a:gd name="T82" fmla="*/ 349 w 626"/>
                  <a:gd name="T83" fmla="*/ 69 h 432"/>
                  <a:gd name="T84" fmla="*/ 390 w 626"/>
                  <a:gd name="T85" fmla="*/ 56 h 432"/>
                  <a:gd name="T86" fmla="*/ 432 w 626"/>
                  <a:gd name="T87" fmla="*/ 44 h 432"/>
                  <a:gd name="T88" fmla="*/ 475 w 626"/>
                  <a:gd name="T89" fmla="*/ 33 h 432"/>
                  <a:gd name="T90" fmla="*/ 518 w 626"/>
                  <a:gd name="T91" fmla="*/ 22 h 432"/>
                  <a:gd name="T92" fmla="*/ 561 w 626"/>
                  <a:gd name="T93" fmla="*/ 13 h 432"/>
                  <a:gd name="T94" fmla="*/ 604 w 626"/>
                  <a:gd name="T95" fmla="*/ 4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6"/>
                  <a:gd name="T145" fmla="*/ 0 h 432"/>
                  <a:gd name="T146" fmla="*/ 626 w 626"/>
                  <a:gd name="T147" fmla="*/ 432 h 4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6" h="432">
                    <a:moveTo>
                      <a:pt x="625" y="0"/>
                    </a:moveTo>
                    <a:lnTo>
                      <a:pt x="625" y="0"/>
                    </a:lnTo>
                    <a:lnTo>
                      <a:pt x="597" y="34"/>
                    </a:lnTo>
                    <a:lnTo>
                      <a:pt x="572" y="66"/>
                    </a:lnTo>
                    <a:lnTo>
                      <a:pt x="551" y="98"/>
                    </a:lnTo>
                    <a:lnTo>
                      <a:pt x="534" y="127"/>
                    </a:lnTo>
                    <a:lnTo>
                      <a:pt x="519" y="154"/>
                    </a:lnTo>
                    <a:lnTo>
                      <a:pt x="508" y="180"/>
                    </a:lnTo>
                    <a:lnTo>
                      <a:pt x="499" y="205"/>
                    </a:lnTo>
                    <a:lnTo>
                      <a:pt x="492" y="228"/>
                    </a:lnTo>
                    <a:lnTo>
                      <a:pt x="488" y="250"/>
                    </a:lnTo>
                    <a:lnTo>
                      <a:pt x="487" y="270"/>
                    </a:lnTo>
                    <a:lnTo>
                      <a:pt x="487" y="288"/>
                    </a:lnTo>
                    <a:lnTo>
                      <a:pt x="488" y="305"/>
                    </a:lnTo>
                    <a:lnTo>
                      <a:pt x="491" y="321"/>
                    </a:lnTo>
                    <a:lnTo>
                      <a:pt x="496" y="336"/>
                    </a:lnTo>
                    <a:lnTo>
                      <a:pt x="502" y="349"/>
                    </a:lnTo>
                    <a:lnTo>
                      <a:pt x="509" y="362"/>
                    </a:lnTo>
                    <a:lnTo>
                      <a:pt x="516" y="373"/>
                    </a:lnTo>
                    <a:lnTo>
                      <a:pt x="524" y="383"/>
                    </a:lnTo>
                    <a:lnTo>
                      <a:pt x="533" y="392"/>
                    </a:lnTo>
                    <a:lnTo>
                      <a:pt x="541" y="400"/>
                    </a:lnTo>
                    <a:lnTo>
                      <a:pt x="550" y="406"/>
                    </a:lnTo>
                    <a:lnTo>
                      <a:pt x="558" y="413"/>
                    </a:lnTo>
                    <a:lnTo>
                      <a:pt x="566" y="417"/>
                    </a:lnTo>
                    <a:lnTo>
                      <a:pt x="574" y="422"/>
                    </a:lnTo>
                    <a:lnTo>
                      <a:pt x="580" y="425"/>
                    </a:lnTo>
                    <a:lnTo>
                      <a:pt x="585" y="427"/>
                    </a:lnTo>
                    <a:lnTo>
                      <a:pt x="589" y="429"/>
                    </a:lnTo>
                    <a:lnTo>
                      <a:pt x="592" y="430"/>
                    </a:lnTo>
                    <a:lnTo>
                      <a:pt x="592" y="431"/>
                    </a:lnTo>
                    <a:lnTo>
                      <a:pt x="589" y="430"/>
                    </a:lnTo>
                    <a:lnTo>
                      <a:pt x="584" y="429"/>
                    </a:lnTo>
                    <a:lnTo>
                      <a:pt x="549" y="427"/>
                    </a:lnTo>
                    <a:lnTo>
                      <a:pt x="514" y="425"/>
                    </a:lnTo>
                    <a:lnTo>
                      <a:pt x="481" y="423"/>
                    </a:lnTo>
                    <a:lnTo>
                      <a:pt x="448" y="420"/>
                    </a:lnTo>
                    <a:lnTo>
                      <a:pt x="416" y="416"/>
                    </a:lnTo>
                    <a:lnTo>
                      <a:pt x="384" y="413"/>
                    </a:lnTo>
                    <a:lnTo>
                      <a:pt x="354" y="409"/>
                    </a:lnTo>
                    <a:lnTo>
                      <a:pt x="324" y="404"/>
                    </a:lnTo>
                    <a:lnTo>
                      <a:pt x="296" y="399"/>
                    </a:lnTo>
                    <a:lnTo>
                      <a:pt x="269" y="395"/>
                    </a:lnTo>
                    <a:lnTo>
                      <a:pt x="242" y="389"/>
                    </a:lnTo>
                    <a:lnTo>
                      <a:pt x="217" y="383"/>
                    </a:lnTo>
                    <a:lnTo>
                      <a:pt x="193" y="378"/>
                    </a:lnTo>
                    <a:lnTo>
                      <a:pt x="170" y="372"/>
                    </a:lnTo>
                    <a:lnTo>
                      <a:pt x="148" y="365"/>
                    </a:lnTo>
                    <a:lnTo>
                      <a:pt x="128" y="358"/>
                    </a:lnTo>
                    <a:lnTo>
                      <a:pt x="108" y="352"/>
                    </a:lnTo>
                    <a:lnTo>
                      <a:pt x="91" y="344"/>
                    </a:lnTo>
                    <a:lnTo>
                      <a:pt x="75" y="337"/>
                    </a:lnTo>
                    <a:lnTo>
                      <a:pt x="60" y="329"/>
                    </a:lnTo>
                    <a:lnTo>
                      <a:pt x="46" y="322"/>
                    </a:lnTo>
                    <a:lnTo>
                      <a:pt x="35" y="314"/>
                    </a:lnTo>
                    <a:lnTo>
                      <a:pt x="25" y="306"/>
                    </a:lnTo>
                    <a:lnTo>
                      <a:pt x="16" y="298"/>
                    </a:lnTo>
                    <a:lnTo>
                      <a:pt x="9" y="291"/>
                    </a:lnTo>
                    <a:lnTo>
                      <a:pt x="4" y="282"/>
                    </a:lnTo>
                    <a:lnTo>
                      <a:pt x="1" y="274"/>
                    </a:lnTo>
                    <a:lnTo>
                      <a:pt x="0" y="266"/>
                    </a:lnTo>
                    <a:lnTo>
                      <a:pt x="0" y="258"/>
                    </a:lnTo>
                    <a:lnTo>
                      <a:pt x="3" y="249"/>
                    </a:lnTo>
                    <a:lnTo>
                      <a:pt x="7" y="241"/>
                    </a:lnTo>
                    <a:lnTo>
                      <a:pt x="14" y="233"/>
                    </a:lnTo>
                    <a:lnTo>
                      <a:pt x="28" y="222"/>
                    </a:lnTo>
                    <a:lnTo>
                      <a:pt x="42" y="211"/>
                    </a:lnTo>
                    <a:lnTo>
                      <a:pt x="58" y="201"/>
                    </a:lnTo>
                    <a:lnTo>
                      <a:pt x="73" y="191"/>
                    </a:lnTo>
                    <a:lnTo>
                      <a:pt x="90" y="182"/>
                    </a:lnTo>
                    <a:lnTo>
                      <a:pt x="106" y="172"/>
                    </a:lnTo>
                    <a:lnTo>
                      <a:pt x="123" y="163"/>
                    </a:lnTo>
                    <a:lnTo>
                      <a:pt x="139" y="154"/>
                    </a:lnTo>
                    <a:lnTo>
                      <a:pt x="158" y="145"/>
                    </a:lnTo>
                    <a:lnTo>
                      <a:pt x="175" y="137"/>
                    </a:lnTo>
                    <a:lnTo>
                      <a:pt x="193" y="129"/>
                    </a:lnTo>
                    <a:lnTo>
                      <a:pt x="212" y="120"/>
                    </a:lnTo>
                    <a:lnTo>
                      <a:pt x="231" y="112"/>
                    </a:lnTo>
                    <a:lnTo>
                      <a:pt x="250" y="105"/>
                    </a:lnTo>
                    <a:lnTo>
                      <a:pt x="269" y="97"/>
                    </a:lnTo>
                    <a:lnTo>
                      <a:pt x="289" y="90"/>
                    </a:lnTo>
                    <a:lnTo>
                      <a:pt x="309" y="83"/>
                    </a:lnTo>
                    <a:lnTo>
                      <a:pt x="329" y="76"/>
                    </a:lnTo>
                    <a:lnTo>
                      <a:pt x="349" y="69"/>
                    </a:lnTo>
                    <a:lnTo>
                      <a:pt x="370" y="63"/>
                    </a:lnTo>
                    <a:lnTo>
                      <a:pt x="390" y="56"/>
                    </a:lnTo>
                    <a:lnTo>
                      <a:pt x="411" y="50"/>
                    </a:lnTo>
                    <a:lnTo>
                      <a:pt x="432" y="44"/>
                    </a:lnTo>
                    <a:lnTo>
                      <a:pt x="453" y="39"/>
                    </a:lnTo>
                    <a:lnTo>
                      <a:pt x="475" y="33"/>
                    </a:lnTo>
                    <a:lnTo>
                      <a:pt x="496" y="28"/>
                    </a:lnTo>
                    <a:lnTo>
                      <a:pt x="518" y="22"/>
                    </a:lnTo>
                    <a:lnTo>
                      <a:pt x="539" y="18"/>
                    </a:lnTo>
                    <a:lnTo>
                      <a:pt x="561" y="13"/>
                    </a:lnTo>
                    <a:lnTo>
                      <a:pt x="582" y="8"/>
                    </a:lnTo>
                    <a:lnTo>
                      <a:pt x="604" y="4"/>
                    </a:lnTo>
                    <a:lnTo>
                      <a:pt x="625" y="0"/>
                    </a:lnTo>
                  </a:path>
                </a:pathLst>
              </a:custGeom>
              <a:ln w="12700" cap="rnd" cmpd="sng">
                <a:noFill/>
                <a:prstDash val="solid"/>
                <a:round/>
                <a:headEnd type="none" w="med" len="med"/>
                <a:tailEnd type="none" w="med" len="med"/>
              </a:ln>
            </p:spPr>
            <p:txBody>
              <a:bodyPr/>
              <a:lstStyle/>
              <a:p>
                <a:endParaRPr lang="en-GB"/>
              </a:p>
            </p:txBody>
          </p:sp>
        </p:grpSp>
      </p:grpSp>
      <p:sp>
        <p:nvSpPr>
          <p:cNvPr id="22542" name="Line 28"/>
          <p:cNvSpPr>
            <a:spLocks noChangeShapeType="1"/>
          </p:cNvSpPr>
          <p:nvPr/>
        </p:nvSpPr>
        <p:spPr bwMode="auto">
          <a:xfrm flipH="1" flipV="1">
            <a:off x="6586538" y="5300663"/>
            <a:ext cx="3744912" cy="719137"/>
          </a:xfrm>
          <a:prstGeom prst="line">
            <a:avLst/>
          </a:prstGeom>
          <a:noFill/>
          <a:ln w="0">
            <a:noFill/>
            <a:round/>
            <a:headEnd/>
            <a:tailEnd/>
          </a:ln>
        </p:spPr>
        <p:txBody>
          <a:bodyPr/>
          <a:lstStyle/>
          <a:p>
            <a:endParaRPr lang="en-GB"/>
          </a:p>
        </p:txBody>
      </p:sp>
      <p:sp>
        <p:nvSpPr>
          <p:cNvPr id="377890" name="Text Box 34"/>
          <p:cNvSpPr txBox="1">
            <a:spLocks noChangeArrowheads="1"/>
          </p:cNvSpPr>
          <p:nvPr/>
        </p:nvSpPr>
        <p:spPr bwMode="auto">
          <a:xfrm>
            <a:off x="251520" y="2492896"/>
            <a:ext cx="3384376" cy="830997"/>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FF00"/>
                </a:solidFill>
              </a:rPr>
              <a:t>Increase </a:t>
            </a:r>
            <a:r>
              <a:rPr lang="en-GB" sz="2400" b="1" dirty="0" smtClean="0">
                <a:solidFill>
                  <a:srgbClr val="FFFF00"/>
                </a:solidFill>
              </a:rPr>
              <a:t>the angle of attack (</a:t>
            </a:r>
            <a:r>
              <a:rPr lang="en-GB" sz="2400" b="1" dirty="0" err="1" smtClean="0">
                <a:solidFill>
                  <a:srgbClr val="FFFF00"/>
                </a:solidFill>
              </a:rPr>
              <a:t>AoA</a:t>
            </a:r>
            <a:r>
              <a:rPr lang="en-GB" sz="2400" b="1" dirty="0" smtClean="0">
                <a:solidFill>
                  <a:srgbClr val="FFFF00"/>
                </a:solidFill>
              </a:rPr>
              <a:t>)</a:t>
            </a:r>
            <a:endParaRPr lang="en-GB" sz="2400" b="1" dirty="0">
              <a:solidFill>
                <a:srgbClr val="FFFF00"/>
              </a:solidFill>
            </a:endParaRPr>
          </a:p>
        </p:txBody>
      </p:sp>
      <p:grpSp>
        <p:nvGrpSpPr>
          <p:cNvPr id="7" name="Group 410"/>
          <p:cNvGrpSpPr>
            <a:grpSpLocks/>
          </p:cNvGrpSpPr>
          <p:nvPr/>
        </p:nvGrpSpPr>
        <p:grpSpPr bwMode="auto">
          <a:xfrm flipH="1">
            <a:off x="5868666" y="2907705"/>
            <a:ext cx="2951162" cy="952500"/>
            <a:chOff x="936" y="1727"/>
            <a:chExt cx="4063" cy="1417"/>
          </a:xfrm>
        </p:grpSpPr>
        <p:sp>
          <p:nvSpPr>
            <p:cNvPr id="22546" name="Freeform 411"/>
            <p:cNvSpPr>
              <a:spLocks/>
            </p:cNvSpPr>
            <p:nvPr/>
          </p:nvSpPr>
          <p:spPr bwMode="auto">
            <a:xfrm>
              <a:off x="1705" y="2407"/>
              <a:ext cx="2792" cy="635"/>
            </a:xfrm>
            <a:custGeom>
              <a:avLst/>
              <a:gdLst>
                <a:gd name="T0" fmla="*/ 1835 w 2792"/>
                <a:gd name="T1" fmla="*/ 34 h 635"/>
                <a:gd name="T2" fmla="*/ 1836 w 2792"/>
                <a:gd name="T3" fmla="*/ 24 h 635"/>
                <a:gd name="T4" fmla="*/ 1841 w 2792"/>
                <a:gd name="T5" fmla="*/ 15 h 635"/>
                <a:gd name="T6" fmla="*/ 1850 w 2792"/>
                <a:gd name="T7" fmla="*/ 9 h 635"/>
                <a:gd name="T8" fmla="*/ 1861 w 2792"/>
                <a:gd name="T9" fmla="*/ 5 h 635"/>
                <a:gd name="T10" fmla="*/ 1876 w 2792"/>
                <a:gd name="T11" fmla="*/ 2 h 635"/>
                <a:gd name="T12" fmla="*/ 1892 w 2792"/>
                <a:gd name="T13" fmla="*/ 0 h 635"/>
                <a:gd name="T14" fmla="*/ 2182 w 2792"/>
                <a:gd name="T15" fmla="*/ 20 h 635"/>
                <a:gd name="T16" fmla="*/ 2303 w 2792"/>
                <a:gd name="T17" fmla="*/ 50 h 635"/>
                <a:gd name="T18" fmla="*/ 2420 w 2792"/>
                <a:gd name="T19" fmla="*/ 90 h 635"/>
                <a:gd name="T20" fmla="*/ 2529 w 2792"/>
                <a:gd name="T21" fmla="*/ 142 h 635"/>
                <a:gd name="T22" fmla="*/ 2626 w 2792"/>
                <a:gd name="T23" fmla="*/ 206 h 635"/>
                <a:gd name="T24" fmla="*/ 2710 w 2792"/>
                <a:gd name="T25" fmla="*/ 279 h 635"/>
                <a:gd name="T26" fmla="*/ 2767 w 2792"/>
                <a:gd name="T27" fmla="*/ 348 h 635"/>
                <a:gd name="T28" fmla="*/ 2791 w 2792"/>
                <a:gd name="T29" fmla="*/ 405 h 635"/>
                <a:gd name="T30" fmla="*/ 2787 w 2792"/>
                <a:gd name="T31" fmla="*/ 463 h 635"/>
                <a:gd name="T32" fmla="*/ 2760 w 2792"/>
                <a:gd name="T33" fmla="*/ 515 h 635"/>
                <a:gd name="T34" fmla="*/ 2709 w 2792"/>
                <a:gd name="T35" fmla="*/ 560 h 635"/>
                <a:gd name="T36" fmla="*/ 2638 w 2792"/>
                <a:gd name="T37" fmla="*/ 595 h 635"/>
                <a:gd name="T38" fmla="*/ 2516 w 2792"/>
                <a:gd name="T39" fmla="*/ 621 h 635"/>
                <a:gd name="T40" fmla="*/ 2357 w 2792"/>
                <a:gd name="T41" fmla="*/ 634 h 635"/>
                <a:gd name="T42" fmla="*/ 2197 w 2792"/>
                <a:gd name="T43" fmla="*/ 633 h 635"/>
                <a:gd name="T44" fmla="*/ 2037 w 2792"/>
                <a:gd name="T45" fmla="*/ 620 h 635"/>
                <a:gd name="T46" fmla="*/ 1877 w 2792"/>
                <a:gd name="T47" fmla="*/ 601 h 635"/>
                <a:gd name="T48" fmla="*/ 1720 w 2792"/>
                <a:gd name="T49" fmla="*/ 580 h 635"/>
                <a:gd name="T50" fmla="*/ 1599 w 2792"/>
                <a:gd name="T51" fmla="*/ 564 h 635"/>
                <a:gd name="T52" fmla="*/ 1513 w 2792"/>
                <a:gd name="T53" fmla="*/ 545 h 635"/>
                <a:gd name="T54" fmla="*/ 1428 w 2792"/>
                <a:gd name="T55" fmla="*/ 522 h 635"/>
                <a:gd name="T56" fmla="*/ 1344 w 2792"/>
                <a:gd name="T57" fmla="*/ 493 h 635"/>
                <a:gd name="T58" fmla="*/ 1266 w 2792"/>
                <a:gd name="T59" fmla="*/ 458 h 635"/>
                <a:gd name="T60" fmla="*/ 1192 w 2792"/>
                <a:gd name="T61" fmla="*/ 417 h 635"/>
                <a:gd name="T62" fmla="*/ 0 w 2792"/>
                <a:gd name="T63" fmla="*/ 128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92"/>
                <a:gd name="T97" fmla="*/ 0 h 635"/>
                <a:gd name="T98" fmla="*/ 2792 w 2792"/>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92" h="635">
                  <a:moveTo>
                    <a:pt x="1791" y="593"/>
                  </a:moveTo>
                  <a:lnTo>
                    <a:pt x="1835" y="34"/>
                  </a:lnTo>
                  <a:lnTo>
                    <a:pt x="1836" y="29"/>
                  </a:lnTo>
                  <a:lnTo>
                    <a:pt x="1836" y="24"/>
                  </a:lnTo>
                  <a:lnTo>
                    <a:pt x="1839" y="19"/>
                  </a:lnTo>
                  <a:lnTo>
                    <a:pt x="1841" y="15"/>
                  </a:lnTo>
                  <a:lnTo>
                    <a:pt x="1845" y="11"/>
                  </a:lnTo>
                  <a:lnTo>
                    <a:pt x="1850" y="9"/>
                  </a:lnTo>
                  <a:lnTo>
                    <a:pt x="1855" y="6"/>
                  </a:lnTo>
                  <a:lnTo>
                    <a:pt x="1861" y="5"/>
                  </a:lnTo>
                  <a:lnTo>
                    <a:pt x="1869" y="4"/>
                  </a:lnTo>
                  <a:lnTo>
                    <a:pt x="1876" y="2"/>
                  </a:lnTo>
                  <a:lnTo>
                    <a:pt x="1884" y="1"/>
                  </a:lnTo>
                  <a:lnTo>
                    <a:pt x="1892" y="0"/>
                  </a:lnTo>
                  <a:lnTo>
                    <a:pt x="2120" y="10"/>
                  </a:lnTo>
                  <a:lnTo>
                    <a:pt x="2182" y="20"/>
                  </a:lnTo>
                  <a:lnTo>
                    <a:pt x="2243" y="34"/>
                  </a:lnTo>
                  <a:lnTo>
                    <a:pt x="2303" y="50"/>
                  </a:lnTo>
                  <a:lnTo>
                    <a:pt x="2363" y="69"/>
                  </a:lnTo>
                  <a:lnTo>
                    <a:pt x="2420" y="90"/>
                  </a:lnTo>
                  <a:lnTo>
                    <a:pt x="2475" y="115"/>
                  </a:lnTo>
                  <a:lnTo>
                    <a:pt x="2529" y="142"/>
                  </a:lnTo>
                  <a:lnTo>
                    <a:pt x="2579" y="172"/>
                  </a:lnTo>
                  <a:lnTo>
                    <a:pt x="2626" y="206"/>
                  </a:lnTo>
                  <a:lnTo>
                    <a:pt x="2670" y="241"/>
                  </a:lnTo>
                  <a:lnTo>
                    <a:pt x="2710" y="279"/>
                  </a:lnTo>
                  <a:lnTo>
                    <a:pt x="2745" y="319"/>
                  </a:lnTo>
                  <a:lnTo>
                    <a:pt x="2767" y="348"/>
                  </a:lnTo>
                  <a:lnTo>
                    <a:pt x="2782" y="377"/>
                  </a:lnTo>
                  <a:lnTo>
                    <a:pt x="2791" y="405"/>
                  </a:lnTo>
                  <a:lnTo>
                    <a:pt x="2792" y="434"/>
                  </a:lnTo>
                  <a:lnTo>
                    <a:pt x="2787" y="463"/>
                  </a:lnTo>
                  <a:lnTo>
                    <a:pt x="2776" y="489"/>
                  </a:lnTo>
                  <a:lnTo>
                    <a:pt x="2760" y="515"/>
                  </a:lnTo>
                  <a:lnTo>
                    <a:pt x="2737" y="539"/>
                  </a:lnTo>
                  <a:lnTo>
                    <a:pt x="2709" y="560"/>
                  </a:lnTo>
                  <a:lnTo>
                    <a:pt x="2676" y="579"/>
                  </a:lnTo>
                  <a:lnTo>
                    <a:pt x="2638" y="595"/>
                  </a:lnTo>
                  <a:lnTo>
                    <a:pt x="2595" y="608"/>
                  </a:lnTo>
                  <a:lnTo>
                    <a:pt x="2516" y="621"/>
                  </a:lnTo>
                  <a:lnTo>
                    <a:pt x="2437" y="630"/>
                  </a:lnTo>
                  <a:lnTo>
                    <a:pt x="2357" y="634"/>
                  </a:lnTo>
                  <a:lnTo>
                    <a:pt x="2277" y="635"/>
                  </a:lnTo>
                  <a:lnTo>
                    <a:pt x="2197" y="633"/>
                  </a:lnTo>
                  <a:lnTo>
                    <a:pt x="2117" y="626"/>
                  </a:lnTo>
                  <a:lnTo>
                    <a:pt x="2037" y="620"/>
                  </a:lnTo>
                  <a:lnTo>
                    <a:pt x="1957" y="610"/>
                  </a:lnTo>
                  <a:lnTo>
                    <a:pt x="1877" y="601"/>
                  </a:lnTo>
                  <a:lnTo>
                    <a:pt x="1799" y="590"/>
                  </a:lnTo>
                  <a:lnTo>
                    <a:pt x="1720" y="580"/>
                  </a:lnTo>
                  <a:lnTo>
                    <a:pt x="1640" y="570"/>
                  </a:lnTo>
                  <a:lnTo>
                    <a:pt x="1599" y="564"/>
                  </a:lnTo>
                  <a:lnTo>
                    <a:pt x="1555" y="555"/>
                  </a:lnTo>
                  <a:lnTo>
                    <a:pt x="1513" y="545"/>
                  </a:lnTo>
                  <a:lnTo>
                    <a:pt x="1470" y="535"/>
                  </a:lnTo>
                  <a:lnTo>
                    <a:pt x="1428" y="522"/>
                  </a:lnTo>
                  <a:lnTo>
                    <a:pt x="1386" y="508"/>
                  </a:lnTo>
                  <a:lnTo>
                    <a:pt x="1344" y="493"/>
                  </a:lnTo>
                  <a:lnTo>
                    <a:pt x="1304" y="475"/>
                  </a:lnTo>
                  <a:lnTo>
                    <a:pt x="1266" y="458"/>
                  </a:lnTo>
                  <a:lnTo>
                    <a:pt x="1228" y="438"/>
                  </a:lnTo>
                  <a:lnTo>
                    <a:pt x="1192" y="417"/>
                  </a:lnTo>
                  <a:lnTo>
                    <a:pt x="1157" y="394"/>
                  </a:lnTo>
                  <a:lnTo>
                    <a:pt x="0" y="128"/>
                  </a:lnTo>
                </a:path>
              </a:pathLst>
            </a:custGeom>
            <a:noFill/>
            <a:ln w="25400">
              <a:solidFill>
                <a:schemeClr val="tx1"/>
              </a:solidFill>
              <a:prstDash val="solid"/>
              <a:round/>
              <a:headEnd/>
              <a:tailEnd/>
            </a:ln>
          </p:spPr>
          <p:txBody>
            <a:bodyPr/>
            <a:lstStyle/>
            <a:p>
              <a:endParaRPr lang="en-GB" sz="2400" b="1"/>
            </a:p>
          </p:txBody>
        </p:sp>
        <p:sp>
          <p:nvSpPr>
            <p:cNvPr id="22547" name="Freeform 412"/>
            <p:cNvSpPr>
              <a:spLocks/>
            </p:cNvSpPr>
            <p:nvPr/>
          </p:nvSpPr>
          <p:spPr bwMode="auto">
            <a:xfrm>
              <a:off x="3495" y="2436"/>
              <a:ext cx="47" cy="564"/>
            </a:xfrm>
            <a:custGeom>
              <a:avLst/>
              <a:gdLst>
                <a:gd name="T0" fmla="*/ 0 w 47"/>
                <a:gd name="T1" fmla="*/ 564 h 564"/>
                <a:gd name="T2" fmla="*/ 3 w 47"/>
                <a:gd name="T3" fmla="*/ 564 h 564"/>
                <a:gd name="T4" fmla="*/ 46 w 47"/>
                <a:gd name="T5" fmla="*/ 5 h 564"/>
                <a:gd name="T6" fmla="*/ 47 w 47"/>
                <a:gd name="T7" fmla="*/ 0 h 564"/>
                <a:gd name="T8" fmla="*/ 46 w 47"/>
                <a:gd name="T9" fmla="*/ 0 h 564"/>
                <a:gd name="T10" fmla="*/ 45 w 47"/>
                <a:gd name="T11" fmla="*/ 0 h 564"/>
                <a:gd name="T12" fmla="*/ 44 w 47"/>
                <a:gd name="T13" fmla="*/ 5 h 564"/>
                <a:gd name="T14" fmla="*/ 0 w 47"/>
                <a:gd name="T15" fmla="*/ 564 h 564"/>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564"/>
                <a:gd name="T26" fmla="*/ 47 w 47"/>
                <a:gd name="T27" fmla="*/ 564 h 5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564">
                  <a:moveTo>
                    <a:pt x="0" y="564"/>
                  </a:moveTo>
                  <a:lnTo>
                    <a:pt x="3" y="564"/>
                  </a:lnTo>
                  <a:lnTo>
                    <a:pt x="46" y="5"/>
                  </a:lnTo>
                  <a:lnTo>
                    <a:pt x="47" y="0"/>
                  </a:lnTo>
                  <a:lnTo>
                    <a:pt x="46" y="0"/>
                  </a:lnTo>
                  <a:lnTo>
                    <a:pt x="45" y="0"/>
                  </a:lnTo>
                  <a:lnTo>
                    <a:pt x="44" y="5"/>
                  </a:lnTo>
                  <a:lnTo>
                    <a:pt x="0" y="564"/>
                  </a:lnTo>
                  <a:close/>
                </a:path>
              </a:pathLst>
            </a:custGeom>
            <a:solidFill>
              <a:srgbClr val="000000"/>
            </a:solidFill>
            <a:ln w="25400">
              <a:solidFill>
                <a:schemeClr val="tx1"/>
              </a:solidFill>
              <a:round/>
              <a:headEnd/>
              <a:tailEnd/>
            </a:ln>
          </p:spPr>
          <p:txBody>
            <a:bodyPr/>
            <a:lstStyle/>
            <a:p>
              <a:endParaRPr lang="en-GB" sz="2400" b="1"/>
            </a:p>
          </p:txBody>
        </p:sp>
        <p:sp>
          <p:nvSpPr>
            <p:cNvPr id="22548" name="Freeform 413"/>
            <p:cNvSpPr>
              <a:spLocks/>
            </p:cNvSpPr>
            <p:nvPr/>
          </p:nvSpPr>
          <p:spPr bwMode="auto">
            <a:xfrm>
              <a:off x="3539" y="2426"/>
              <a:ext cx="6" cy="10"/>
            </a:xfrm>
            <a:custGeom>
              <a:avLst/>
              <a:gdLst>
                <a:gd name="T0" fmla="*/ 3 w 6"/>
                <a:gd name="T1" fmla="*/ 10 h 10"/>
                <a:gd name="T2" fmla="*/ 5 w 6"/>
                <a:gd name="T3" fmla="*/ 5 h 10"/>
                <a:gd name="T4" fmla="*/ 5 w 6"/>
                <a:gd name="T5" fmla="*/ 2 h 10"/>
                <a:gd name="T6" fmla="*/ 6 w 6"/>
                <a:gd name="T7" fmla="*/ 0 h 10"/>
                <a:gd name="T8" fmla="*/ 5 w 6"/>
                <a:gd name="T9" fmla="*/ 0 h 10"/>
                <a:gd name="T10" fmla="*/ 3 w 6"/>
                <a:gd name="T11" fmla="*/ 0 h 10"/>
                <a:gd name="T12" fmla="*/ 0 w 6"/>
                <a:gd name="T13" fmla="*/ 7 h 10"/>
                <a:gd name="T14" fmla="*/ 0 w 6"/>
                <a:gd name="T15" fmla="*/ 10 h 10"/>
                <a:gd name="T16" fmla="*/ 2 w 6"/>
                <a:gd name="T17" fmla="*/ 10 h 10"/>
                <a:gd name="T18" fmla="*/ 3 w 6"/>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5" y="5"/>
                  </a:lnTo>
                  <a:lnTo>
                    <a:pt x="5" y="2"/>
                  </a:lnTo>
                  <a:lnTo>
                    <a:pt x="6" y="0"/>
                  </a:lnTo>
                  <a:lnTo>
                    <a:pt x="5" y="0"/>
                  </a:lnTo>
                  <a:lnTo>
                    <a:pt x="3" y="0"/>
                  </a:lnTo>
                  <a:lnTo>
                    <a:pt x="0" y="7"/>
                  </a:lnTo>
                  <a:lnTo>
                    <a:pt x="0" y="10"/>
                  </a:lnTo>
                  <a:lnTo>
                    <a:pt x="2" y="10"/>
                  </a:lnTo>
                  <a:lnTo>
                    <a:pt x="3" y="10"/>
                  </a:lnTo>
                  <a:close/>
                </a:path>
              </a:pathLst>
            </a:custGeom>
            <a:solidFill>
              <a:srgbClr val="000000"/>
            </a:solidFill>
            <a:ln w="25400">
              <a:solidFill>
                <a:schemeClr val="tx1"/>
              </a:solidFill>
              <a:round/>
              <a:headEnd/>
              <a:tailEnd/>
            </a:ln>
          </p:spPr>
          <p:txBody>
            <a:bodyPr/>
            <a:lstStyle/>
            <a:p>
              <a:endParaRPr lang="en-GB" sz="2400" b="1"/>
            </a:p>
          </p:txBody>
        </p:sp>
        <p:sp>
          <p:nvSpPr>
            <p:cNvPr id="22549" name="Freeform 414"/>
            <p:cNvSpPr>
              <a:spLocks/>
            </p:cNvSpPr>
            <p:nvPr/>
          </p:nvSpPr>
          <p:spPr bwMode="auto">
            <a:xfrm>
              <a:off x="3542" y="2406"/>
              <a:ext cx="957" cy="435"/>
            </a:xfrm>
            <a:custGeom>
              <a:avLst/>
              <a:gdLst>
                <a:gd name="T0" fmla="*/ 2 w 957"/>
                <a:gd name="T1" fmla="*/ 20 h 435"/>
                <a:gd name="T2" fmla="*/ 3 w 957"/>
                <a:gd name="T3" fmla="*/ 21 h 435"/>
                <a:gd name="T4" fmla="*/ 5 w 957"/>
                <a:gd name="T5" fmla="*/ 17 h 435"/>
                <a:gd name="T6" fmla="*/ 10 w 957"/>
                <a:gd name="T7" fmla="*/ 12 h 435"/>
                <a:gd name="T8" fmla="*/ 18 w 957"/>
                <a:gd name="T9" fmla="*/ 8 h 435"/>
                <a:gd name="T10" fmla="*/ 24 w 957"/>
                <a:gd name="T11" fmla="*/ 7 h 435"/>
                <a:gd name="T12" fmla="*/ 47 w 957"/>
                <a:gd name="T13" fmla="*/ 3 h 435"/>
                <a:gd name="T14" fmla="*/ 55 w 957"/>
                <a:gd name="T15" fmla="*/ 2 h 435"/>
                <a:gd name="T16" fmla="*/ 283 w 957"/>
                <a:gd name="T17" fmla="*/ 12 h 435"/>
                <a:gd name="T18" fmla="*/ 345 w 957"/>
                <a:gd name="T19" fmla="*/ 22 h 435"/>
                <a:gd name="T20" fmla="*/ 406 w 957"/>
                <a:gd name="T21" fmla="*/ 36 h 435"/>
                <a:gd name="T22" fmla="*/ 466 w 957"/>
                <a:gd name="T23" fmla="*/ 52 h 435"/>
                <a:gd name="T24" fmla="*/ 526 w 957"/>
                <a:gd name="T25" fmla="*/ 71 h 435"/>
                <a:gd name="T26" fmla="*/ 583 w 957"/>
                <a:gd name="T27" fmla="*/ 92 h 435"/>
                <a:gd name="T28" fmla="*/ 638 w 957"/>
                <a:gd name="T29" fmla="*/ 117 h 435"/>
                <a:gd name="T30" fmla="*/ 684 w 957"/>
                <a:gd name="T31" fmla="*/ 141 h 435"/>
                <a:gd name="T32" fmla="*/ 741 w 957"/>
                <a:gd name="T33" fmla="*/ 174 h 435"/>
                <a:gd name="T34" fmla="*/ 788 w 957"/>
                <a:gd name="T35" fmla="*/ 208 h 435"/>
                <a:gd name="T36" fmla="*/ 832 w 957"/>
                <a:gd name="T37" fmla="*/ 243 h 435"/>
                <a:gd name="T38" fmla="*/ 872 w 957"/>
                <a:gd name="T39" fmla="*/ 282 h 435"/>
                <a:gd name="T40" fmla="*/ 907 w 957"/>
                <a:gd name="T41" fmla="*/ 322 h 435"/>
                <a:gd name="T42" fmla="*/ 930 w 957"/>
                <a:gd name="T43" fmla="*/ 353 h 435"/>
                <a:gd name="T44" fmla="*/ 944 w 957"/>
                <a:gd name="T45" fmla="*/ 378 h 435"/>
                <a:gd name="T46" fmla="*/ 953 w 957"/>
                <a:gd name="T47" fmla="*/ 406 h 435"/>
                <a:gd name="T48" fmla="*/ 954 w 957"/>
                <a:gd name="T49" fmla="*/ 435 h 435"/>
                <a:gd name="T50" fmla="*/ 957 w 957"/>
                <a:gd name="T51" fmla="*/ 435 h 435"/>
                <a:gd name="T52" fmla="*/ 955 w 957"/>
                <a:gd name="T53" fmla="*/ 406 h 435"/>
                <a:gd name="T54" fmla="*/ 947 w 957"/>
                <a:gd name="T55" fmla="*/ 378 h 435"/>
                <a:gd name="T56" fmla="*/ 930 w 957"/>
                <a:gd name="T57" fmla="*/ 345 h 435"/>
                <a:gd name="T58" fmla="*/ 909 w 957"/>
                <a:gd name="T59" fmla="*/ 319 h 435"/>
                <a:gd name="T60" fmla="*/ 874 w 957"/>
                <a:gd name="T61" fmla="*/ 279 h 435"/>
                <a:gd name="T62" fmla="*/ 834 w 957"/>
                <a:gd name="T63" fmla="*/ 241 h 435"/>
                <a:gd name="T64" fmla="*/ 791 w 957"/>
                <a:gd name="T65" fmla="*/ 206 h 435"/>
                <a:gd name="T66" fmla="*/ 743 w 957"/>
                <a:gd name="T67" fmla="*/ 172 h 435"/>
                <a:gd name="T68" fmla="*/ 699 w 957"/>
                <a:gd name="T69" fmla="*/ 146 h 435"/>
                <a:gd name="T70" fmla="*/ 638 w 957"/>
                <a:gd name="T71" fmla="*/ 114 h 435"/>
                <a:gd name="T72" fmla="*/ 583 w 957"/>
                <a:gd name="T73" fmla="*/ 90 h 435"/>
                <a:gd name="T74" fmla="*/ 526 w 957"/>
                <a:gd name="T75" fmla="*/ 68 h 435"/>
                <a:gd name="T76" fmla="*/ 466 w 957"/>
                <a:gd name="T77" fmla="*/ 50 h 435"/>
                <a:gd name="T78" fmla="*/ 406 w 957"/>
                <a:gd name="T79" fmla="*/ 33 h 435"/>
                <a:gd name="T80" fmla="*/ 345 w 957"/>
                <a:gd name="T81" fmla="*/ 20 h 435"/>
                <a:gd name="T82" fmla="*/ 283 w 957"/>
                <a:gd name="T83" fmla="*/ 10 h 435"/>
                <a:gd name="T84" fmla="*/ 55 w 957"/>
                <a:gd name="T85" fmla="*/ 0 h 435"/>
                <a:gd name="T86" fmla="*/ 47 w 957"/>
                <a:gd name="T87" fmla="*/ 1 h 435"/>
                <a:gd name="T88" fmla="*/ 24 w 957"/>
                <a:gd name="T89" fmla="*/ 5 h 435"/>
                <a:gd name="T90" fmla="*/ 18 w 957"/>
                <a:gd name="T91" fmla="*/ 6 h 435"/>
                <a:gd name="T92" fmla="*/ 5 w 957"/>
                <a:gd name="T93" fmla="*/ 12 h 435"/>
                <a:gd name="T94" fmla="*/ 3 w 957"/>
                <a:gd name="T95" fmla="*/ 15 h 435"/>
                <a:gd name="T96" fmla="*/ 3 w 957"/>
                <a:gd name="T97" fmla="*/ 15 h 435"/>
                <a:gd name="T98" fmla="*/ 0 w 957"/>
                <a:gd name="T99" fmla="*/ 20 h 435"/>
                <a:gd name="T100" fmla="*/ 2 w 957"/>
                <a:gd name="T101" fmla="*/ 20 h 4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57"/>
                <a:gd name="T154" fmla="*/ 0 h 435"/>
                <a:gd name="T155" fmla="*/ 957 w 957"/>
                <a:gd name="T156" fmla="*/ 435 h 4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57" h="435">
                  <a:moveTo>
                    <a:pt x="2" y="20"/>
                  </a:moveTo>
                  <a:lnTo>
                    <a:pt x="3" y="21"/>
                  </a:lnTo>
                  <a:lnTo>
                    <a:pt x="5" y="17"/>
                  </a:lnTo>
                  <a:lnTo>
                    <a:pt x="10" y="12"/>
                  </a:lnTo>
                  <a:lnTo>
                    <a:pt x="18" y="8"/>
                  </a:lnTo>
                  <a:lnTo>
                    <a:pt x="24" y="7"/>
                  </a:lnTo>
                  <a:lnTo>
                    <a:pt x="47" y="3"/>
                  </a:lnTo>
                  <a:lnTo>
                    <a:pt x="55" y="2"/>
                  </a:lnTo>
                  <a:lnTo>
                    <a:pt x="283" y="12"/>
                  </a:lnTo>
                  <a:lnTo>
                    <a:pt x="345" y="22"/>
                  </a:lnTo>
                  <a:lnTo>
                    <a:pt x="406" y="36"/>
                  </a:lnTo>
                  <a:lnTo>
                    <a:pt x="466" y="52"/>
                  </a:lnTo>
                  <a:lnTo>
                    <a:pt x="526" y="71"/>
                  </a:lnTo>
                  <a:lnTo>
                    <a:pt x="583" y="92"/>
                  </a:lnTo>
                  <a:lnTo>
                    <a:pt x="638" y="117"/>
                  </a:lnTo>
                  <a:lnTo>
                    <a:pt x="684" y="141"/>
                  </a:lnTo>
                  <a:lnTo>
                    <a:pt x="741" y="174"/>
                  </a:lnTo>
                  <a:lnTo>
                    <a:pt x="788" y="208"/>
                  </a:lnTo>
                  <a:lnTo>
                    <a:pt x="832" y="243"/>
                  </a:lnTo>
                  <a:lnTo>
                    <a:pt x="872" y="282"/>
                  </a:lnTo>
                  <a:lnTo>
                    <a:pt x="907" y="322"/>
                  </a:lnTo>
                  <a:lnTo>
                    <a:pt x="930" y="353"/>
                  </a:lnTo>
                  <a:lnTo>
                    <a:pt x="944" y="378"/>
                  </a:lnTo>
                  <a:lnTo>
                    <a:pt x="953" y="406"/>
                  </a:lnTo>
                  <a:lnTo>
                    <a:pt x="954" y="435"/>
                  </a:lnTo>
                  <a:lnTo>
                    <a:pt x="957" y="435"/>
                  </a:lnTo>
                  <a:lnTo>
                    <a:pt x="955" y="406"/>
                  </a:lnTo>
                  <a:lnTo>
                    <a:pt x="947" y="378"/>
                  </a:lnTo>
                  <a:lnTo>
                    <a:pt x="930" y="345"/>
                  </a:lnTo>
                  <a:lnTo>
                    <a:pt x="909" y="319"/>
                  </a:lnTo>
                  <a:lnTo>
                    <a:pt x="874" y="279"/>
                  </a:lnTo>
                  <a:lnTo>
                    <a:pt x="834" y="241"/>
                  </a:lnTo>
                  <a:lnTo>
                    <a:pt x="791" y="206"/>
                  </a:lnTo>
                  <a:lnTo>
                    <a:pt x="743" y="172"/>
                  </a:lnTo>
                  <a:lnTo>
                    <a:pt x="699" y="146"/>
                  </a:lnTo>
                  <a:lnTo>
                    <a:pt x="638" y="114"/>
                  </a:lnTo>
                  <a:lnTo>
                    <a:pt x="583" y="90"/>
                  </a:lnTo>
                  <a:lnTo>
                    <a:pt x="526" y="68"/>
                  </a:lnTo>
                  <a:lnTo>
                    <a:pt x="466" y="50"/>
                  </a:lnTo>
                  <a:lnTo>
                    <a:pt x="406" y="33"/>
                  </a:lnTo>
                  <a:lnTo>
                    <a:pt x="345" y="20"/>
                  </a:lnTo>
                  <a:lnTo>
                    <a:pt x="283" y="10"/>
                  </a:lnTo>
                  <a:lnTo>
                    <a:pt x="55" y="0"/>
                  </a:lnTo>
                  <a:lnTo>
                    <a:pt x="47" y="1"/>
                  </a:lnTo>
                  <a:lnTo>
                    <a:pt x="24" y="5"/>
                  </a:lnTo>
                  <a:lnTo>
                    <a:pt x="18" y="6"/>
                  </a:lnTo>
                  <a:lnTo>
                    <a:pt x="5" y="12"/>
                  </a:lnTo>
                  <a:lnTo>
                    <a:pt x="3" y="15"/>
                  </a:lnTo>
                  <a:lnTo>
                    <a:pt x="0" y="20"/>
                  </a:lnTo>
                  <a:lnTo>
                    <a:pt x="2" y="20"/>
                  </a:lnTo>
                  <a:close/>
                </a:path>
              </a:pathLst>
            </a:custGeom>
            <a:solidFill>
              <a:srgbClr val="000000"/>
            </a:solidFill>
            <a:ln w="25400">
              <a:solidFill>
                <a:schemeClr val="tx1"/>
              </a:solidFill>
              <a:round/>
              <a:headEnd/>
              <a:tailEnd/>
            </a:ln>
          </p:spPr>
          <p:txBody>
            <a:bodyPr/>
            <a:lstStyle/>
            <a:p>
              <a:endParaRPr lang="en-GB" sz="2400" b="1"/>
            </a:p>
          </p:txBody>
        </p:sp>
        <p:sp>
          <p:nvSpPr>
            <p:cNvPr id="22550" name="Freeform 415"/>
            <p:cNvSpPr>
              <a:spLocks/>
            </p:cNvSpPr>
            <p:nvPr/>
          </p:nvSpPr>
          <p:spPr bwMode="auto">
            <a:xfrm>
              <a:off x="1705" y="2534"/>
              <a:ext cx="2794" cy="509"/>
            </a:xfrm>
            <a:custGeom>
              <a:avLst/>
              <a:gdLst>
                <a:gd name="T0" fmla="*/ 2791 w 2794"/>
                <a:gd name="T1" fmla="*/ 307 h 509"/>
                <a:gd name="T2" fmla="*/ 2786 w 2794"/>
                <a:gd name="T3" fmla="*/ 336 h 509"/>
                <a:gd name="T4" fmla="*/ 2776 w 2794"/>
                <a:gd name="T5" fmla="*/ 358 h 509"/>
                <a:gd name="T6" fmla="*/ 2759 w 2794"/>
                <a:gd name="T7" fmla="*/ 387 h 509"/>
                <a:gd name="T8" fmla="*/ 2736 w 2794"/>
                <a:gd name="T9" fmla="*/ 411 h 509"/>
                <a:gd name="T10" fmla="*/ 2704 w 2794"/>
                <a:gd name="T11" fmla="*/ 434 h 509"/>
                <a:gd name="T12" fmla="*/ 2676 w 2794"/>
                <a:gd name="T13" fmla="*/ 451 h 509"/>
                <a:gd name="T14" fmla="*/ 2638 w 2794"/>
                <a:gd name="T15" fmla="*/ 467 h 509"/>
                <a:gd name="T16" fmla="*/ 2595 w 2794"/>
                <a:gd name="T17" fmla="*/ 479 h 509"/>
                <a:gd name="T18" fmla="*/ 2516 w 2794"/>
                <a:gd name="T19" fmla="*/ 493 h 509"/>
                <a:gd name="T20" fmla="*/ 2437 w 2794"/>
                <a:gd name="T21" fmla="*/ 502 h 509"/>
                <a:gd name="T22" fmla="*/ 2357 w 2794"/>
                <a:gd name="T23" fmla="*/ 506 h 509"/>
                <a:gd name="T24" fmla="*/ 2277 w 2794"/>
                <a:gd name="T25" fmla="*/ 507 h 509"/>
                <a:gd name="T26" fmla="*/ 2197 w 2794"/>
                <a:gd name="T27" fmla="*/ 504 h 509"/>
                <a:gd name="T28" fmla="*/ 2037 w 2794"/>
                <a:gd name="T29" fmla="*/ 492 h 509"/>
                <a:gd name="T30" fmla="*/ 1957 w 2794"/>
                <a:gd name="T31" fmla="*/ 482 h 509"/>
                <a:gd name="T32" fmla="*/ 1877 w 2794"/>
                <a:gd name="T33" fmla="*/ 473 h 509"/>
                <a:gd name="T34" fmla="*/ 1799 w 2794"/>
                <a:gd name="T35" fmla="*/ 462 h 509"/>
                <a:gd name="T36" fmla="*/ 1720 w 2794"/>
                <a:gd name="T37" fmla="*/ 452 h 509"/>
                <a:gd name="T38" fmla="*/ 1640 w 2794"/>
                <a:gd name="T39" fmla="*/ 442 h 509"/>
                <a:gd name="T40" fmla="*/ 1599 w 2794"/>
                <a:gd name="T41" fmla="*/ 436 h 509"/>
                <a:gd name="T42" fmla="*/ 1555 w 2794"/>
                <a:gd name="T43" fmla="*/ 427 h 509"/>
                <a:gd name="T44" fmla="*/ 1470 w 2794"/>
                <a:gd name="T45" fmla="*/ 407 h 509"/>
                <a:gd name="T46" fmla="*/ 1386 w 2794"/>
                <a:gd name="T47" fmla="*/ 380 h 509"/>
                <a:gd name="T48" fmla="*/ 1344 w 2794"/>
                <a:gd name="T49" fmla="*/ 365 h 509"/>
                <a:gd name="T50" fmla="*/ 1304 w 2794"/>
                <a:gd name="T51" fmla="*/ 347 h 509"/>
                <a:gd name="T52" fmla="*/ 1266 w 2794"/>
                <a:gd name="T53" fmla="*/ 330 h 509"/>
                <a:gd name="T54" fmla="*/ 1242 w 2794"/>
                <a:gd name="T55" fmla="*/ 316 h 509"/>
                <a:gd name="T56" fmla="*/ 1193 w 2794"/>
                <a:gd name="T57" fmla="*/ 288 h 509"/>
                <a:gd name="T58" fmla="*/ 1158 w 2794"/>
                <a:gd name="T59" fmla="*/ 266 h 509"/>
                <a:gd name="T60" fmla="*/ 0 w 2794"/>
                <a:gd name="T61" fmla="*/ 0 h 509"/>
                <a:gd name="T62" fmla="*/ 0 w 2794"/>
                <a:gd name="T63" fmla="*/ 3 h 509"/>
                <a:gd name="T64" fmla="*/ 1156 w 2794"/>
                <a:gd name="T65" fmla="*/ 269 h 509"/>
                <a:gd name="T66" fmla="*/ 1191 w 2794"/>
                <a:gd name="T67" fmla="*/ 291 h 509"/>
                <a:gd name="T68" fmla="*/ 1215 w 2794"/>
                <a:gd name="T69" fmla="*/ 306 h 509"/>
                <a:gd name="T70" fmla="*/ 1266 w 2794"/>
                <a:gd name="T71" fmla="*/ 332 h 509"/>
                <a:gd name="T72" fmla="*/ 1304 w 2794"/>
                <a:gd name="T73" fmla="*/ 350 h 509"/>
                <a:gd name="T74" fmla="*/ 1344 w 2794"/>
                <a:gd name="T75" fmla="*/ 367 h 509"/>
                <a:gd name="T76" fmla="*/ 1386 w 2794"/>
                <a:gd name="T77" fmla="*/ 382 h 509"/>
                <a:gd name="T78" fmla="*/ 1470 w 2794"/>
                <a:gd name="T79" fmla="*/ 410 h 509"/>
                <a:gd name="T80" fmla="*/ 1555 w 2794"/>
                <a:gd name="T81" fmla="*/ 429 h 509"/>
                <a:gd name="T82" fmla="*/ 1599 w 2794"/>
                <a:gd name="T83" fmla="*/ 438 h 509"/>
                <a:gd name="T84" fmla="*/ 1640 w 2794"/>
                <a:gd name="T85" fmla="*/ 444 h 509"/>
                <a:gd name="T86" fmla="*/ 1720 w 2794"/>
                <a:gd name="T87" fmla="*/ 454 h 509"/>
                <a:gd name="T88" fmla="*/ 1799 w 2794"/>
                <a:gd name="T89" fmla="*/ 464 h 509"/>
                <a:gd name="T90" fmla="*/ 1877 w 2794"/>
                <a:gd name="T91" fmla="*/ 476 h 509"/>
                <a:gd name="T92" fmla="*/ 1957 w 2794"/>
                <a:gd name="T93" fmla="*/ 484 h 509"/>
                <a:gd name="T94" fmla="*/ 2037 w 2794"/>
                <a:gd name="T95" fmla="*/ 494 h 509"/>
                <a:gd name="T96" fmla="*/ 2197 w 2794"/>
                <a:gd name="T97" fmla="*/ 507 h 509"/>
                <a:gd name="T98" fmla="*/ 2277 w 2794"/>
                <a:gd name="T99" fmla="*/ 509 h 509"/>
                <a:gd name="T100" fmla="*/ 2357 w 2794"/>
                <a:gd name="T101" fmla="*/ 508 h 509"/>
                <a:gd name="T102" fmla="*/ 2437 w 2794"/>
                <a:gd name="T103" fmla="*/ 504 h 509"/>
                <a:gd name="T104" fmla="*/ 2516 w 2794"/>
                <a:gd name="T105" fmla="*/ 496 h 509"/>
                <a:gd name="T106" fmla="*/ 2595 w 2794"/>
                <a:gd name="T107" fmla="*/ 482 h 509"/>
                <a:gd name="T108" fmla="*/ 2638 w 2794"/>
                <a:gd name="T109" fmla="*/ 469 h 509"/>
                <a:gd name="T110" fmla="*/ 2676 w 2794"/>
                <a:gd name="T111" fmla="*/ 453 h 509"/>
                <a:gd name="T112" fmla="*/ 2714 w 2794"/>
                <a:gd name="T113" fmla="*/ 432 h 509"/>
                <a:gd name="T114" fmla="*/ 2739 w 2794"/>
                <a:gd name="T115" fmla="*/ 413 h 509"/>
                <a:gd name="T116" fmla="*/ 2761 w 2794"/>
                <a:gd name="T117" fmla="*/ 390 h 509"/>
                <a:gd name="T118" fmla="*/ 2776 w 2794"/>
                <a:gd name="T119" fmla="*/ 366 h 509"/>
                <a:gd name="T120" fmla="*/ 2789 w 2794"/>
                <a:gd name="T121" fmla="*/ 336 h 509"/>
                <a:gd name="T122" fmla="*/ 2794 w 2794"/>
                <a:gd name="T123" fmla="*/ 307 h 509"/>
                <a:gd name="T124" fmla="*/ 2791 w 2794"/>
                <a:gd name="T125" fmla="*/ 307 h 5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94"/>
                <a:gd name="T190" fmla="*/ 0 h 509"/>
                <a:gd name="T191" fmla="*/ 2794 w 2794"/>
                <a:gd name="T192" fmla="*/ 509 h 5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94" h="509">
                  <a:moveTo>
                    <a:pt x="2791" y="307"/>
                  </a:moveTo>
                  <a:lnTo>
                    <a:pt x="2786" y="336"/>
                  </a:lnTo>
                  <a:lnTo>
                    <a:pt x="2776" y="358"/>
                  </a:lnTo>
                  <a:lnTo>
                    <a:pt x="2759" y="387"/>
                  </a:lnTo>
                  <a:lnTo>
                    <a:pt x="2736" y="411"/>
                  </a:lnTo>
                  <a:lnTo>
                    <a:pt x="2704" y="434"/>
                  </a:lnTo>
                  <a:lnTo>
                    <a:pt x="2676" y="451"/>
                  </a:lnTo>
                  <a:lnTo>
                    <a:pt x="2638" y="467"/>
                  </a:lnTo>
                  <a:lnTo>
                    <a:pt x="2595" y="479"/>
                  </a:lnTo>
                  <a:lnTo>
                    <a:pt x="2516" y="493"/>
                  </a:lnTo>
                  <a:lnTo>
                    <a:pt x="2437" y="502"/>
                  </a:lnTo>
                  <a:lnTo>
                    <a:pt x="2357" y="506"/>
                  </a:lnTo>
                  <a:lnTo>
                    <a:pt x="2277" y="507"/>
                  </a:lnTo>
                  <a:lnTo>
                    <a:pt x="2197" y="504"/>
                  </a:lnTo>
                  <a:lnTo>
                    <a:pt x="2037" y="492"/>
                  </a:lnTo>
                  <a:lnTo>
                    <a:pt x="1957" y="482"/>
                  </a:lnTo>
                  <a:lnTo>
                    <a:pt x="1877" y="473"/>
                  </a:lnTo>
                  <a:lnTo>
                    <a:pt x="1799" y="462"/>
                  </a:lnTo>
                  <a:lnTo>
                    <a:pt x="1720" y="452"/>
                  </a:lnTo>
                  <a:lnTo>
                    <a:pt x="1640" y="442"/>
                  </a:lnTo>
                  <a:lnTo>
                    <a:pt x="1599" y="436"/>
                  </a:lnTo>
                  <a:lnTo>
                    <a:pt x="1555" y="427"/>
                  </a:lnTo>
                  <a:lnTo>
                    <a:pt x="1470" y="407"/>
                  </a:lnTo>
                  <a:lnTo>
                    <a:pt x="1386" y="380"/>
                  </a:lnTo>
                  <a:lnTo>
                    <a:pt x="1344" y="365"/>
                  </a:lnTo>
                  <a:lnTo>
                    <a:pt x="1304" y="347"/>
                  </a:lnTo>
                  <a:lnTo>
                    <a:pt x="1266" y="330"/>
                  </a:lnTo>
                  <a:lnTo>
                    <a:pt x="1242" y="316"/>
                  </a:lnTo>
                  <a:lnTo>
                    <a:pt x="1193" y="288"/>
                  </a:lnTo>
                  <a:lnTo>
                    <a:pt x="1158" y="266"/>
                  </a:lnTo>
                  <a:lnTo>
                    <a:pt x="0" y="0"/>
                  </a:lnTo>
                  <a:lnTo>
                    <a:pt x="0" y="3"/>
                  </a:lnTo>
                  <a:lnTo>
                    <a:pt x="1156" y="269"/>
                  </a:lnTo>
                  <a:lnTo>
                    <a:pt x="1191" y="291"/>
                  </a:lnTo>
                  <a:lnTo>
                    <a:pt x="1215" y="306"/>
                  </a:lnTo>
                  <a:lnTo>
                    <a:pt x="1266" y="332"/>
                  </a:lnTo>
                  <a:lnTo>
                    <a:pt x="1304" y="350"/>
                  </a:lnTo>
                  <a:lnTo>
                    <a:pt x="1344" y="367"/>
                  </a:lnTo>
                  <a:lnTo>
                    <a:pt x="1386" y="382"/>
                  </a:lnTo>
                  <a:lnTo>
                    <a:pt x="1470" y="410"/>
                  </a:lnTo>
                  <a:lnTo>
                    <a:pt x="1555" y="429"/>
                  </a:lnTo>
                  <a:lnTo>
                    <a:pt x="1599" y="438"/>
                  </a:lnTo>
                  <a:lnTo>
                    <a:pt x="1640" y="444"/>
                  </a:lnTo>
                  <a:lnTo>
                    <a:pt x="1720" y="454"/>
                  </a:lnTo>
                  <a:lnTo>
                    <a:pt x="1799" y="464"/>
                  </a:lnTo>
                  <a:lnTo>
                    <a:pt x="1877" y="476"/>
                  </a:lnTo>
                  <a:lnTo>
                    <a:pt x="1957" y="484"/>
                  </a:lnTo>
                  <a:lnTo>
                    <a:pt x="2037" y="494"/>
                  </a:lnTo>
                  <a:lnTo>
                    <a:pt x="2197" y="507"/>
                  </a:lnTo>
                  <a:lnTo>
                    <a:pt x="2277" y="509"/>
                  </a:lnTo>
                  <a:lnTo>
                    <a:pt x="2357" y="508"/>
                  </a:lnTo>
                  <a:lnTo>
                    <a:pt x="2437" y="504"/>
                  </a:lnTo>
                  <a:lnTo>
                    <a:pt x="2516" y="496"/>
                  </a:lnTo>
                  <a:lnTo>
                    <a:pt x="2595" y="482"/>
                  </a:lnTo>
                  <a:lnTo>
                    <a:pt x="2638" y="469"/>
                  </a:lnTo>
                  <a:lnTo>
                    <a:pt x="2676" y="453"/>
                  </a:lnTo>
                  <a:lnTo>
                    <a:pt x="2714" y="432"/>
                  </a:lnTo>
                  <a:lnTo>
                    <a:pt x="2739" y="413"/>
                  </a:lnTo>
                  <a:lnTo>
                    <a:pt x="2761" y="390"/>
                  </a:lnTo>
                  <a:lnTo>
                    <a:pt x="2776" y="366"/>
                  </a:lnTo>
                  <a:lnTo>
                    <a:pt x="2789" y="336"/>
                  </a:lnTo>
                  <a:lnTo>
                    <a:pt x="2794" y="307"/>
                  </a:lnTo>
                  <a:lnTo>
                    <a:pt x="2791" y="307"/>
                  </a:lnTo>
                  <a:close/>
                </a:path>
              </a:pathLst>
            </a:custGeom>
            <a:solidFill>
              <a:srgbClr val="000000"/>
            </a:solidFill>
            <a:ln w="25400">
              <a:solidFill>
                <a:schemeClr val="tx1"/>
              </a:solidFill>
              <a:round/>
              <a:headEnd/>
              <a:tailEnd/>
            </a:ln>
          </p:spPr>
          <p:txBody>
            <a:bodyPr/>
            <a:lstStyle/>
            <a:p>
              <a:endParaRPr lang="en-GB" sz="2400" b="1"/>
            </a:p>
          </p:txBody>
        </p:sp>
        <p:sp>
          <p:nvSpPr>
            <p:cNvPr id="22551" name="Freeform 416"/>
            <p:cNvSpPr>
              <a:spLocks/>
            </p:cNvSpPr>
            <p:nvPr/>
          </p:nvSpPr>
          <p:spPr bwMode="auto">
            <a:xfrm>
              <a:off x="3033" y="2891"/>
              <a:ext cx="980" cy="252"/>
            </a:xfrm>
            <a:custGeom>
              <a:avLst/>
              <a:gdLst>
                <a:gd name="T0" fmla="*/ 905 w 980"/>
                <a:gd name="T1" fmla="*/ 251 h 252"/>
                <a:gd name="T2" fmla="*/ 925 w 980"/>
                <a:gd name="T3" fmla="*/ 245 h 252"/>
                <a:gd name="T4" fmla="*/ 945 w 980"/>
                <a:gd name="T5" fmla="*/ 233 h 252"/>
                <a:gd name="T6" fmla="*/ 963 w 980"/>
                <a:gd name="T7" fmla="*/ 218 h 252"/>
                <a:gd name="T8" fmla="*/ 978 w 980"/>
                <a:gd name="T9" fmla="*/ 201 h 252"/>
                <a:gd name="T10" fmla="*/ 979 w 980"/>
                <a:gd name="T11" fmla="*/ 189 h 252"/>
                <a:gd name="T12" fmla="*/ 973 w 980"/>
                <a:gd name="T13" fmla="*/ 184 h 252"/>
                <a:gd name="T14" fmla="*/ 961 w 980"/>
                <a:gd name="T15" fmla="*/ 185 h 252"/>
                <a:gd name="T16" fmla="*/ 950 w 980"/>
                <a:gd name="T17" fmla="*/ 195 h 252"/>
                <a:gd name="T18" fmla="*/ 935 w 980"/>
                <a:gd name="T19" fmla="*/ 209 h 252"/>
                <a:gd name="T20" fmla="*/ 919 w 980"/>
                <a:gd name="T21" fmla="*/ 217 h 252"/>
                <a:gd name="T22" fmla="*/ 900 w 980"/>
                <a:gd name="T23" fmla="*/ 222 h 252"/>
                <a:gd name="T24" fmla="*/ 675 w 980"/>
                <a:gd name="T25" fmla="*/ 206 h 252"/>
                <a:gd name="T26" fmla="*/ 670 w 980"/>
                <a:gd name="T27" fmla="*/ 206 h 252"/>
                <a:gd name="T28" fmla="*/ 665 w 980"/>
                <a:gd name="T29" fmla="*/ 204 h 252"/>
                <a:gd name="T30" fmla="*/ 663 w 980"/>
                <a:gd name="T31" fmla="*/ 199 h 252"/>
                <a:gd name="T32" fmla="*/ 660 w 980"/>
                <a:gd name="T33" fmla="*/ 191 h 252"/>
                <a:gd name="T34" fmla="*/ 668 w 980"/>
                <a:gd name="T35" fmla="*/ 69 h 252"/>
                <a:gd name="T36" fmla="*/ 659 w 980"/>
                <a:gd name="T37" fmla="*/ 63 h 252"/>
                <a:gd name="T38" fmla="*/ 649 w 980"/>
                <a:gd name="T39" fmla="*/ 66 h 252"/>
                <a:gd name="T40" fmla="*/ 643 w 980"/>
                <a:gd name="T41" fmla="*/ 75 h 252"/>
                <a:gd name="T42" fmla="*/ 633 w 980"/>
                <a:gd name="T43" fmla="*/ 192 h 252"/>
                <a:gd name="T44" fmla="*/ 631 w 980"/>
                <a:gd name="T45" fmla="*/ 199 h 252"/>
                <a:gd name="T46" fmla="*/ 627 w 980"/>
                <a:gd name="T47" fmla="*/ 201 h 252"/>
                <a:gd name="T48" fmla="*/ 622 w 980"/>
                <a:gd name="T49" fmla="*/ 201 h 252"/>
                <a:gd name="T50" fmla="*/ 201 w 980"/>
                <a:gd name="T51" fmla="*/ 167 h 252"/>
                <a:gd name="T52" fmla="*/ 196 w 980"/>
                <a:gd name="T53" fmla="*/ 166 h 252"/>
                <a:gd name="T54" fmla="*/ 192 w 980"/>
                <a:gd name="T55" fmla="*/ 162 h 252"/>
                <a:gd name="T56" fmla="*/ 191 w 980"/>
                <a:gd name="T57" fmla="*/ 159 h 252"/>
                <a:gd name="T58" fmla="*/ 190 w 980"/>
                <a:gd name="T59" fmla="*/ 152 h 252"/>
                <a:gd name="T60" fmla="*/ 196 w 980"/>
                <a:gd name="T61" fmla="*/ 8 h 252"/>
                <a:gd name="T62" fmla="*/ 185 w 980"/>
                <a:gd name="T63" fmla="*/ 0 h 252"/>
                <a:gd name="T64" fmla="*/ 174 w 980"/>
                <a:gd name="T65" fmla="*/ 4 h 252"/>
                <a:gd name="T66" fmla="*/ 167 w 980"/>
                <a:gd name="T67" fmla="*/ 13 h 252"/>
                <a:gd name="T68" fmla="*/ 156 w 980"/>
                <a:gd name="T69" fmla="*/ 152 h 252"/>
                <a:gd name="T70" fmla="*/ 155 w 980"/>
                <a:gd name="T71" fmla="*/ 159 h 252"/>
                <a:gd name="T72" fmla="*/ 151 w 980"/>
                <a:gd name="T73" fmla="*/ 161 h 252"/>
                <a:gd name="T74" fmla="*/ 146 w 980"/>
                <a:gd name="T75" fmla="*/ 162 h 252"/>
                <a:gd name="T76" fmla="*/ 63 w 980"/>
                <a:gd name="T77" fmla="*/ 156 h 252"/>
                <a:gd name="T78" fmla="*/ 50 w 980"/>
                <a:gd name="T79" fmla="*/ 152 h 252"/>
                <a:gd name="T80" fmla="*/ 38 w 980"/>
                <a:gd name="T81" fmla="*/ 145 h 252"/>
                <a:gd name="T82" fmla="*/ 28 w 980"/>
                <a:gd name="T83" fmla="*/ 136 h 252"/>
                <a:gd name="T84" fmla="*/ 18 w 980"/>
                <a:gd name="T85" fmla="*/ 126 h 252"/>
                <a:gd name="T86" fmla="*/ 6 w 980"/>
                <a:gd name="T87" fmla="*/ 127 h 252"/>
                <a:gd name="T88" fmla="*/ 0 w 980"/>
                <a:gd name="T89" fmla="*/ 132 h 252"/>
                <a:gd name="T90" fmla="*/ 0 w 980"/>
                <a:gd name="T91" fmla="*/ 140 h 252"/>
                <a:gd name="T92" fmla="*/ 1 w 980"/>
                <a:gd name="T93" fmla="*/ 146 h 252"/>
                <a:gd name="T94" fmla="*/ 13 w 980"/>
                <a:gd name="T95" fmla="*/ 159 h 252"/>
                <a:gd name="T96" fmla="*/ 25 w 980"/>
                <a:gd name="T97" fmla="*/ 171 h 252"/>
                <a:gd name="T98" fmla="*/ 41 w 980"/>
                <a:gd name="T99" fmla="*/ 180 h 252"/>
                <a:gd name="T100" fmla="*/ 58 w 980"/>
                <a:gd name="T101" fmla="*/ 185 h 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0"/>
                <a:gd name="T154" fmla="*/ 0 h 252"/>
                <a:gd name="T155" fmla="*/ 980 w 980"/>
                <a:gd name="T156" fmla="*/ 252 h 2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0" h="252">
                  <a:moveTo>
                    <a:pt x="58" y="185"/>
                  </a:moveTo>
                  <a:lnTo>
                    <a:pt x="898" y="252"/>
                  </a:lnTo>
                  <a:lnTo>
                    <a:pt x="905" y="251"/>
                  </a:lnTo>
                  <a:lnTo>
                    <a:pt x="911" y="250"/>
                  </a:lnTo>
                  <a:lnTo>
                    <a:pt x="919" y="247"/>
                  </a:lnTo>
                  <a:lnTo>
                    <a:pt x="925" y="245"/>
                  </a:lnTo>
                  <a:lnTo>
                    <a:pt x="931" y="241"/>
                  </a:lnTo>
                  <a:lnTo>
                    <a:pt x="938" y="237"/>
                  </a:lnTo>
                  <a:lnTo>
                    <a:pt x="945" y="233"/>
                  </a:lnTo>
                  <a:lnTo>
                    <a:pt x="951" y="228"/>
                  </a:lnTo>
                  <a:lnTo>
                    <a:pt x="956" y="223"/>
                  </a:lnTo>
                  <a:lnTo>
                    <a:pt x="963" y="218"/>
                  </a:lnTo>
                  <a:lnTo>
                    <a:pt x="969" y="212"/>
                  </a:lnTo>
                  <a:lnTo>
                    <a:pt x="974" y="206"/>
                  </a:lnTo>
                  <a:lnTo>
                    <a:pt x="978" y="201"/>
                  </a:lnTo>
                  <a:lnTo>
                    <a:pt x="979" y="196"/>
                  </a:lnTo>
                  <a:lnTo>
                    <a:pt x="980" y="192"/>
                  </a:lnTo>
                  <a:lnTo>
                    <a:pt x="979" y="189"/>
                  </a:lnTo>
                  <a:lnTo>
                    <a:pt x="978" y="186"/>
                  </a:lnTo>
                  <a:lnTo>
                    <a:pt x="975" y="185"/>
                  </a:lnTo>
                  <a:lnTo>
                    <a:pt x="973" y="184"/>
                  </a:lnTo>
                  <a:lnTo>
                    <a:pt x="969" y="184"/>
                  </a:lnTo>
                  <a:lnTo>
                    <a:pt x="965" y="184"/>
                  </a:lnTo>
                  <a:lnTo>
                    <a:pt x="961" y="185"/>
                  </a:lnTo>
                  <a:lnTo>
                    <a:pt x="958" y="187"/>
                  </a:lnTo>
                  <a:lnTo>
                    <a:pt x="954" y="189"/>
                  </a:lnTo>
                  <a:lnTo>
                    <a:pt x="950" y="195"/>
                  </a:lnTo>
                  <a:lnTo>
                    <a:pt x="945" y="200"/>
                  </a:lnTo>
                  <a:lnTo>
                    <a:pt x="940" y="204"/>
                  </a:lnTo>
                  <a:lnTo>
                    <a:pt x="935" y="209"/>
                  </a:lnTo>
                  <a:lnTo>
                    <a:pt x="930" y="211"/>
                  </a:lnTo>
                  <a:lnTo>
                    <a:pt x="924" y="215"/>
                  </a:lnTo>
                  <a:lnTo>
                    <a:pt x="919" y="217"/>
                  </a:lnTo>
                  <a:lnTo>
                    <a:pt x="913" y="218"/>
                  </a:lnTo>
                  <a:lnTo>
                    <a:pt x="906" y="221"/>
                  </a:lnTo>
                  <a:lnTo>
                    <a:pt x="900" y="222"/>
                  </a:lnTo>
                  <a:lnTo>
                    <a:pt x="894" y="222"/>
                  </a:lnTo>
                  <a:lnTo>
                    <a:pt x="888" y="222"/>
                  </a:lnTo>
                  <a:lnTo>
                    <a:pt x="675" y="206"/>
                  </a:lnTo>
                  <a:lnTo>
                    <a:pt x="674" y="206"/>
                  </a:lnTo>
                  <a:lnTo>
                    <a:pt x="672" y="206"/>
                  </a:lnTo>
                  <a:lnTo>
                    <a:pt x="670" y="206"/>
                  </a:lnTo>
                  <a:lnTo>
                    <a:pt x="669" y="205"/>
                  </a:lnTo>
                  <a:lnTo>
                    <a:pt x="667" y="205"/>
                  </a:lnTo>
                  <a:lnTo>
                    <a:pt x="665" y="204"/>
                  </a:lnTo>
                  <a:lnTo>
                    <a:pt x="664" y="202"/>
                  </a:lnTo>
                  <a:lnTo>
                    <a:pt x="663" y="201"/>
                  </a:lnTo>
                  <a:lnTo>
                    <a:pt x="663" y="199"/>
                  </a:lnTo>
                  <a:lnTo>
                    <a:pt x="662" y="197"/>
                  </a:lnTo>
                  <a:lnTo>
                    <a:pt x="662" y="195"/>
                  </a:lnTo>
                  <a:lnTo>
                    <a:pt x="660" y="191"/>
                  </a:lnTo>
                  <a:lnTo>
                    <a:pt x="669" y="80"/>
                  </a:lnTo>
                  <a:lnTo>
                    <a:pt x="669" y="74"/>
                  </a:lnTo>
                  <a:lnTo>
                    <a:pt x="668" y="69"/>
                  </a:lnTo>
                  <a:lnTo>
                    <a:pt x="665" y="65"/>
                  </a:lnTo>
                  <a:lnTo>
                    <a:pt x="662" y="64"/>
                  </a:lnTo>
                  <a:lnTo>
                    <a:pt x="659" y="63"/>
                  </a:lnTo>
                  <a:lnTo>
                    <a:pt x="655" y="63"/>
                  </a:lnTo>
                  <a:lnTo>
                    <a:pt x="652" y="64"/>
                  </a:lnTo>
                  <a:lnTo>
                    <a:pt x="649" y="66"/>
                  </a:lnTo>
                  <a:lnTo>
                    <a:pt x="647" y="69"/>
                  </a:lnTo>
                  <a:lnTo>
                    <a:pt x="644" y="71"/>
                  </a:lnTo>
                  <a:lnTo>
                    <a:pt x="643" y="75"/>
                  </a:lnTo>
                  <a:lnTo>
                    <a:pt x="642" y="79"/>
                  </a:lnTo>
                  <a:lnTo>
                    <a:pt x="633" y="189"/>
                  </a:lnTo>
                  <a:lnTo>
                    <a:pt x="633" y="192"/>
                  </a:lnTo>
                  <a:lnTo>
                    <a:pt x="633" y="195"/>
                  </a:lnTo>
                  <a:lnTo>
                    <a:pt x="632" y="196"/>
                  </a:lnTo>
                  <a:lnTo>
                    <a:pt x="631" y="199"/>
                  </a:lnTo>
                  <a:lnTo>
                    <a:pt x="629" y="199"/>
                  </a:lnTo>
                  <a:lnTo>
                    <a:pt x="628" y="200"/>
                  </a:lnTo>
                  <a:lnTo>
                    <a:pt x="627" y="201"/>
                  </a:lnTo>
                  <a:lnTo>
                    <a:pt x="626" y="201"/>
                  </a:lnTo>
                  <a:lnTo>
                    <a:pt x="623" y="201"/>
                  </a:lnTo>
                  <a:lnTo>
                    <a:pt x="622" y="201"/>
                  </a:lnTo>
                  <a:lnTo>
                    <a:pt x="619" y="201"/>
                  </a:lnTo>
                  <a:lnTo>
                    <a:pt x="617" y="200"/>
                  </a:lnTo>
                  <a:lnTo>
                    <a:pt x="201" y="167"/>
                  </a:lnTo>
                  <a:lnTo>
                    <a:pt x="200" y="167"/>
                  </a:lnTo>
                  <a:lnTo>
                    <a:pt x="197" y="166"/>
                  </a:lnTo>
                  <a:lnTo>
                    <a:pt x="196" y="166"/>
                  </a:lnTo>
                  <a:lnTo>
                    <a:pt x="195" y="165"/>
                  </a:lnTo>
                  <a:lnTo>
                    <a:pt x="194" y="164"/>
                  </a:lnTo>
                  <a:lnTo>
                    <a:pt x="192" y="162"/>
                  </a:lnTo>
                  <a:lnTo>
                    <a:pt x="192" y="161"/>
                  </a:lnTo>
                  <a:lnTo>
                    <a:pt x="191" y="160"/>
                  </a:lnTo>
                  <a:lnTo>
                    <a:pt x="191" y="159"/>
                  </a:lnTo>
                  <a:lnTo>
                    <a:pt x="191" y="156"/>
                  </a:lnTo>
                  <a:lnTo>
                    <a:pt x="191" y="155"/>
                  </a:lnTo>
                  <a:lnTo>
                    <a:pt x="190" y="152"/>
                  </a:lnTo>
                  <a:lnTo>
                    <a:pt x="200" y="18"/>
                  </a:lnTo>
                  <a:lnTo>
                    <a:pt x="199" y="11"/>
                  </a:lnTo>
                  <a:lnTo>
                    <a:pt x="196" y="8"/>
                  </a:lnTo>
                  <a:lnTo>
                    <a:pt x="192" y="4"/>
                  </a:lnTo>
                  <a:lnTo>
                    <a:pt x="190" y="1"/>
                  </a:lnTo>
                  <a:lnTo>
                    <a:pt x="185" y="0"/>
                  </a:lnTo>
                  <a:lnTo>
                    <a:pt x="181" y="0"/>
                  </a:lnTo>
                  <a:lnTo>
                    <a:pt x="177" y="1"/>
                  </a:lnTo>
                  <a:lnTo>
                    <a:pt x="174" y="4"/>
                  </a:lnTo>
                  <a:lnTo>
                    <a:pt x="171" y="6"/>
                  </a:lnTo>
                  <a:lnTo>
                    <a:pt x="169" y="9"/>
                  </a:lnTo>
                  <a:lnTo>
                    <a:pt x="167" y="13"/>
                  </a:lnTo>
                  <a:lnTo>
                    <a:pt x="166" y="15"/>
                  </a:lnTo>
                  <a:lnTo>
                    <a:pt x="156" y="150"/>
                  </a:lnTo>
                  <a:lnTo>
                    <a:pt x="156" y="152"/>
                  </a:lnTo>
                  <a:lnTo>
                    <a:pt x="156" y="155"/>
                  </a:lnTo>
                  <a:lnTo>
                    <a:pt x="156" y="156"/>
                  </a:lnTo>
                  <a:lnTo>
                    <a:pt x="155" y="159"/>
                  </a:lnTo>
                  <a:lnTo>
                    <a:pt x="154" y="160"/>
                  </a:lnTo>
                  <a:lnTo>
                    <a:pt x="152" y="160"/>
                  </a:lnTo>
                  <a:lnTo>
                    <a:pt x="151" y="161"/>
                  </a:lnTo>
                  <a:lnTo>
                    <a:pt x="150" y="162"/>
                  </a:lnTo>
                  <a:lnTo>
                    <a:pt x="149" y="162"/>
                  </a:lnTo>
                  <a:lnTo>
                    <a:pt x="146" y="162"/>
                  </a:lnTo>
                  <a:lnTo>
                    <a:pt x="145" y="162"/>
                  </a:lnTo>
                  <a:lnTo>
                    <a:pt x="142" y="162"/>
                  </a:lnTo>
                  <a:lnTo>
                    <a:pt x="63" y="156"/>
                  </a:lnTo>
                  <a:lnTo>
                    <a:pt x="59" y="156"/>
                  </a:lnTo>
                  <a:lnTo>
                    <a:pt x="54" y="154"/>
                  </a:lnTo>
                  <a:lnTo>
                    <a:pt x="50" y="152"/>
                  </a:lnTo>
                  <a:lnTo>
                    <a:pt x="45" y="150"/>
                  </a:lnTo>
                  <a:lnTo>
                    <a:pt x="41" y="147"/>
                  </a:lnTo>
                  <a:lnTo>
                    <a:pt x="38" y="145"/>
                  </a:lnTo>
                  <a:lnTo>
                    <a:pt x="34" y="141"/>
                  </a:lnTo>
                  <a:lnTo>
                    <a:pt x="31" y="139"/>
                  </a:lnTo>
                  <a:lnTo>
                    <a:pt x="28" y="136"/>
                  </a:lnTo>
                  <a:lnTo>
                    <a:pt x="25" y="132"/>
                  </a:lnTo>
                  <a:lnTo>
                    <a:pt x="21" y="130"/>
                  </a:lnTo>
                  <a:lnTo>
                    <a:pt x="18" y="126"/>
                  </a:lnTo>
                  <a:lnTo>
                    <a:pt x="14" y="126"/>
                  </a:lnTo>
                  <a:lnTo>
                    <a:pt x="10" y="127"/>
                  </a:lnTo>
                  <a:lnTo>
                    <a:pt x="6" y="127"/>
                  </a:lnTo>
                  <a:lnTo>
                    <a:pt x="4" y="129"/>
                  </a:lnTo>
                  <a:lnTo>
                    <a:pt x="3" y="131"/>
                  </a:lnTo>
                  <a:lnTo>
                    <a:pt x="0" y="132"/>
                  </a:lnTo>
                  <a:lnTo>
                    <a:pt x="0" y="135"/>
                  </a:lnTo>
                  <a:lnTo>
                    <a:pt x="0" y="137"/>
                  </a:lnTo>
                  <a:lnTo>
                    <a:pt x="0" y="140"/>
                  </a:lnTo>
                  <a:lnTo>
                    <a:pt x="0" y="142"/>
                  </a:lnTo>
                  <a:lnTo>
                    <a:pt x="1" y="145"/>
                  </a:lnTo>
                  <a:lnTo>
                    <a:pt x="1" y="146"/>
                  </a:lnTo>
                  <a:lnTo>
                    <a:pt x="5" y="151"/>
                  </a:lnTo>
                  <a:lnTo>
                    <a:pt x="9" y="155"/>
                  </a:lnTo>
                  <a:lnTo>
                    <a:pt x="13" y="159"/>
                  </a:lnTo>
                  <a:lnTo>
                    <a:pt x="16" y="164"/>
                  </a:lnTo>
                  <a:lnTo>
                    <a:pt x="20" y="167"/>
                  </a:lnTo>
                  <a:lnTo>
                    <a:pt x="25" y="171"/>
                  </a:lnTo>
                  <a:lnTo>
                    <a:pt x="30" y="175"/>
                  </a:lnTo>
                  <a:lnTo>
                    <a:pt x="35" y="177"/>
                  </a:lnTo>
                  <a:lnTo>
                    <a:pt x="41" y="180"/>
                  </a:lnTo>
                  <a:lnTo>
                    <a:pt x="46" y="182"/>
                  </a:lnTo>
                  <a:lnTo>
                    <a:pt x="53" y="185"/>
                  </a:lnTo>
                  <a:lnTo>
                    <a:pt x="58" y="185"/>
                  </a:lnTo>
                  <a:close/>
                </a:path>
              </a:pathLst>
            </a:custGeom>
            <a:solidFill>
              <a:srgbClr val="FFFFFF"/>
            </a:solidFill>
            <a:ln w="25400">
              <a:solidFill>
                <a:schemeClr val="tx1"/>
              </a:solidFill>
              <a:round/>
              <a:headEnd/>
              <a:tailEnd/>
            </a:ln>
          </p:spPr>
          <p:txBody>
            <a:bodyPr/>
            <a:lstStyle/>
            <a:p>
              <a:endParaRPr lang="en-GB" sz="2400" b="1"/>
            </a:p>
          </p:txBody>
        </p:sp>
        <p:sp>
          <p:nvSpPr>
            <p:cNvPr id="22552" name="Freeform 417"/>
            <p:cNvSpPr>
              <a:spLocks/>
            </p:cNvSpPr>
            <p:nvPr/>
          </p:nvSpPr>
          <p:spPr bwMode="auto">
            <a:xfrm>
              <a:off x="3033" y="2891"/>
              <a:ext cx="980" cy="252"/>
            </a:xfrm>
            <a:custGeom>
              <a:avLst/>
              <a:gdLst>
                <a:gd name="T0" fmla="*/ 905 w 980"/>
                <a:gd name="T1" fmla="*/ 251 h 252"/>
                <a:gd name="T2" fmla="*/ 925 w 980"/>
                <a:gd name="T3" fmla="*/ 245 h 252"/>
                <a:gd name="T4" fmla="*/ 945 w 980"/>
                <a:gd name="T5" fmla="*/ 233 h 252"/>
                <a:gd name="T6" fmla="*/ 963 w 980"/>
                <a:gd name="T7" fmla="*/ 218 h 252"/>
                <a:gd name="T8" fmla="*/ 978 w 980"/>
                <a:gd name="T9" fmla="*/ 201 h 252"/>
                <a:gd name="T10" fmla="*/ 979 w 980"/>
                <a:gd name="T11" fmla="*/ 189 h 252"/>
                <a:gd name="T12" fmla="*/ 973 w 980"/>
                <a:gd name="T13" fmla="*/ 184 h 252"/>
                <a:gd name="T14" fmla="*/ 961 w 980"/>
                <a:gd name="T15" fmla="*/ 185 h 252"/>
                <a:gd name="T16" fmla="*/ 950 w 980"/>
                <a:gd name="T17" fmla="*/ 195 h 252"/>
                <a:gd name="T18" fmla="*/ 935 w 980"/>
                <a:gd name="T19" fmla="*/ 209 h 252"/>
                <a:gd name="T20" fmla="*/ 919 w 980"/>
                <a:gd name="T21" fmla="*/ 217 h 252"/>
                <a:gd name="T22" fmla="*/ 900 w 980"/>
                <a:gd name="T23" fmla="*/ 222 h 252"/>
                <a:gd name="T24" fmla="*/ 675 w 980"/>
                <a:gd name="T25" fmla="*/ 206 h 252"/>
                <a:gd name="T26" fmla="*/ 670 w 980"/>
                <a:gd name="T27" fmla="*/ 206 h 252"/>
                <a:gd name="T28" fmla="*/ 665 w 980"/>
                <a:gd name="T29" fmla="*/ 204 h 252"/>
                <a:gd name="T30" fmla="*/ 663 w 980"/>
                <a:gd name="T31" fmla="*/ 199 h 252"/>
                <a:gd name="T32" fmla="*/ 660 w 980"/>
                <a:gd name="T33" fmla="*/ 191 h 252"/>
                <a:gd name="T34" fmla="*/ 668 w 980"/>
                <a:gd name="T35" fmla="*/ 69 h 252"/>
                <a:gd name="T36" fmla="*/ 659 w 980"/>
                <a:gd name="T37" fmla="*/ 63 h 252"/>
                <a:gd name="T38" fmla="*/ 649 w 980"/>
                <a:gd name="T39" fmla="*/ 66 h 252"/>
                <a:gd name="T40" fmla="*/ 643 w 980"/>
                <a:gd name="T41" fmla="*/ 75 h 252"/>
                <a:gd name="T42" fmla="*/ 633 w 980"/>
                <a:gd name="T43" fmla="*/ 192 h 252"/>
                <a:gd name="T44" fmla="*/ 631 w 980"/>
                <a:gd name="T45" fmla="*/ 199 h 252"/>
                <a:gd name="T46" fmla="*/ 627 w 980"/>
                <a:gd name="T47" fmla="*/ 201 h 252"/>
                <a:gd name="T48" fmla="*/ 622 w 980"/>
                <a:gd name="T49" fmla="*/ 201 h 252"/>
                <a:gd name="T50" fmla="*/ 201 w 980"/>
                <a:gd name="T51" fmla="*/ 167 h 252"/>
                <a:gd name="T52" fmla="*/ 196 w 980"/>
                <a:gd name="T53" fmla="*/ 166 h 252"/>
                <a:gd name="T54" fmla="*/ 192 w 980"/>
                <a:gd name="T55" fmla="*/ 162 h 252"/>
                <a:gd name="T56" fmla="*/ 191 w 980"/>
                <a:gd name="T57" fmla="*/ 159 h 252"/>
                <a:gd name="T58" fmla="*/ 190 w 980"/>
                <a:gd name="T59" fmla="*/ 152 h 252"/>
                <a:gd name="T60" fmla="*/ 196 w 980"/>
                <a:gd name="T61" fmla="*/ 8 h 252"/>
                <a:gd name="T62" fmla="*/ 185 w 980"/>
                <a:gd name="T63" fmla="*/ 0 h 252"/>
                <a:gd name="T64" fmla="*/ 174 w 980"/>
                <a:gd name="T65" fmla="*/ 4 h 252"/>
                <a:gd name="T66" fmla="*/ 167 w 980"/>
                <a:gd name="T67" fmla="*/ 13 h 252"/>
                <a:gd name="T68" fmla="*/ 156 w 980"/>
                <a:gd name="T69" fmla="*/ 152 h 252"/>
                <a:gd name="T70" fmla="*/ 155 w 980"/>
                <a:gd name="T71" fmla="*/ 159 h 252"/>
                <a:gd name="T72" fmla="*/ 151 w 980"/>
                <a:gd name="T73" fmla="*/ 161 h 252"/>
                <a:gd name="T74" fmla="*/ 146 w 980"/>
                <a:gd name="T75" fmla="*/ 162 h 252"/>
                <a:gd name="T76" fmla="*/ 63 w 980"/>
                <a:gd name="T77" fmla="*/ 156 h 252"/>
                <a:gd name="T78" fmla="*/ 50 w 980"/>
                <a:gd name="T79" fmla="*/ 152 h 252"/>
                <a:gd name="T80" fmla="*/ 38 w 980"/>
                <a:gd name="T81" fmla="*/ 145 h 252"/>
                <a:gd name="T82" fmla="*/ 28 w 980"/>
                <a:gd name="T83" fmla="*/ 136 h 252"/>
                <a:gd name="T84" fmla="*/ 18 w 980"/>
                <a:gd name="T85" fmla="*/ 126 h 252"/>
                <a:gd name="T86" fmla="*/ 6 w 980"/>
                <a:gd name="T87" fmla="*/ 127 h 252"/>
                <a:gd name="T88" fmla="*/ 0 w 980"/>
                <a:gd name="T89" fmla="*/ 132 h 252"/>
                <a:gd name="T90" fmla="*/ 0 w 980"/>
                <a:gd name="T91" fmla="*/ 140 h 252"/>
                <a:gd name="T92" fmla="*/ 1 w 980"/>
                <a:gd name="T93" fmla="*/ 146 h 252"/>
                <a:gd name="T94" fmla="*/ 13 w 980"/>
                <a:gd name="T95" fmla="*/ 159 h 252"/>
                <a:gd name="T96" fmla="*/ 25 w 980"/>
                <a:gd name="T97" fmla="*/ 171 h 252"/>
                <a:gd name="T98" fmla="*/ 41 w 980"/>
                <a:gd name="T99" fmla="*/ 180 h 252"/>
                <a:gd name="T100" fmla="*/ 58 w 980"/>
                <a:gd name="T101" fmla="*/ 185 h 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0"/>
                <a:gd name="T154" fmla="*/ 0 h 252"/>
                <a:gd name="T155" fmla="*/ 980 w 980"/>
                <a:gd name="T156" fmla="*/ 252 h 2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0" h="252">
                  <a:moveTo>
                    <a:pt x="58" y="185"/>
                  </a:moveTo>
                  <a:lnTo>
                    <a:pt x="898" y="252"/>
                  </a:lnTo>
                  <a:lnTo>
                    <a:pt x="905" y="251"/>
                  </a:lnTo>
                  <a:lnTo>
                    <a:pt x="911" y="250"/>
                  </a:lnTo>
                  <a:lnTo>
                    <a:pt x="919" y="247"/>
                  </a:lnTo>
                  <a:lnTo>
                    <a:pt x="925" y="245"/>
                  </a:lnTo>
                  <a:lnTo>
                    <a:pt x="931" y="241"/>
                  </a:lnTo>
                  <a:lnTo>
                    <a:pt x="938" y="237"/>
                  </a:lnTo>
                  <a:lnTo>
                    <a:pt x="945" y="233"/>
                  </a:lnTo>
                  <a:lnTo>
                    <a:pt x="951" y="228"/>
                  </a:lnTo>
                  <a:lnTo>
                    <a:pt x="956" y="223"/>
                  </a:lnTo>
                  <a:lnTo>
                    <a:pt x="963" y="218"/>
                  </a:lnTo>
                  <a:lnTo>
                    <a:pt x="969" y="212"/>
                  </a:lnTo>
                  <a:lnTo>
                    <a:pt x="974" y="206"/>
                  </a:lnTo>
                  <a:lnTo>
                    <a:pt x="978" y="201"/>
                  </a:lnTo>
                  <a:lnTo>
                    <a:pt x="979" y="196"/>
                  </a:lnTo>
                  <a:lnTo>
                    <a:pt x="980" y="192"/>
                  </a:lnTo>
                  <a:lnTo>
                    <a:pt x="979" y="189"/>
                  </a:lnTo>
                  <a:lnTo>
                    <a:pt x="978" y="186"/>
                  </a:lnTo>
                  <a:lnTo>
                    <a:pt x="975" y="185"/>
                  </a:lnTo>
                  <a:lnTo>
                    <a:pt x="973" y="184"/>
                  </a:lnTo>
                  <a:lnTo>
                    <a:pt x="969" y="184"/>
                  </a:lnTo>
                  <a:lnTo>
                    <a:pt x="965" y="184"/>
                  </a:lnTo>
                  <a:lnTo>
                    <a:pt x="961" y="185"/>
                  </a:lnTo>
                  <a:lnTo>
                    <a:pt x="958" y="187"/>
                  </a:lnTo>
                  <a:lnTo>
                    <a:pt x="954" y="189"/>
                  </a:lnTo>
                  <a:lnTo>
                    <a:pt x="950" y="195"/>
                  </a:lnTo>
                  <a:lnTo>
                    <a:pt x="945" y="200"/>
                  </a:lnTo>
                  <a:lnTo>
                    <a:pt x="940" y="204"/>
                  </a:lnTo>
                  <a:lnTo>
                    <a:pt x="935" y="209"/>
                  </a:lnTo>
                  <a:lnTo>
                    <a:pt x="930" y="211"/>
                  </a:lnTo>
                  <a:lnTo>
                    <a:pt x="924" y="215"/>
                  </a:lnTo>
                  <a:lnTo>
                    <a:pt x="919" y="217"/>
                  </a:lnTo>
                  <a:lnTo>
                    <a:pt x="913" y="218"/>
                  </a:lnTo>
                  <a:lnTo>
                    <a:pt x="906" y="221"/>
                  </a:lnTo>
                  <a:lnTo>
                    <a:pt x="900" y="222"/>
                  </a:lnTo>
                  <a:lnTo>
                    <a:pt x="894" y="222"/>
                  </a:lnTo>
                  <a:lnTo>
                    <a:pt x="888" y="222"/>
                  </a:lnTo>
                  <a:lnTo>
                    <a:pt x="675" y="206"/>
                  </a:lnTo>
                  <a:lnTo>
                    <a:pt x="674" y="206"/>
                  </a:lnTo>
                  <a:lnTo>
                    <a:pt x="672" y="206"/>
                  </a:lnTo>
                  <a:lnTo>
                    <a:pt x="670" y="206"/>
                  </a:lnTo>
                  <a:lnTo>
                    <a:pt x="669" y="205"/>
                  </a:lnTo>
                  <a:lnTo>
                    <a:pt x="667" y="205"/>
                  </a:lnTo>
                  <a:lnTo>
                    <a:pt x="665" y="204"/>
                  </a:lnTo>
                  <a:lnTo>
                    <a:pt x="664" y="202"/>
                  </a:lnTo>
                  <a:lnTo>
                    <a:pt x="663" y="201"/>
                  </a:lnTo>
                  <a:lnTo>
                    <a:pt x="663" y="199"/>
                  </a:lnTo>
                  <a:lnTo>
                    <a:pt x="662" y="197"/>
                  </a:lnTo>
                  <a:lnTo>
                    <a:pt x="662" y="195"/>
                  </a:lnTo>
                  <a:lnTo>
                    <a:pt x="660" y="191"/>
                  </a:lnTo>
                  <a:lnTo>
                    <a:pt x="669" y="80"/>
                  </a:lnTo>
                  <a:lnTo>
                    <a:pt x="669" y="74"/>
                  </a:lnTo>
                  <a:lnTo>
                    <a:pt x="668" y="69"/>
                  </a:lnTo>
                  <a:lnTo>
                    <a:pt x="665" y="65"/>
                  </a:lnTo>
                  <a:lnTo>
                    <a:pt x="662" y="64"/>
                  </a:lnTo>
                  <a:lnTo>
                    <a:pt x="659" y="63"/>
                  </a:lnTo>
                  <a:lnTo>
                    <a:pt x="655" y="63"/>
                  </a:lnTo>
                  <a:lnTo>
                    <a:pt x="652" y="64"/>
                  </a:lnTo>
                  <a:lnTo>
                    <a:pt x="649" y="66"/>
                  </a:lnTo>
                  <a:lnTo>
                    <a:pt x="647" y="69"/>
                  </a:lnTo>
                  <a:lnTo>
                    <a:pt x="644" y="71"/>
                  </a:lnTo>
                  <a:lnTo>
                    <a:pt x="643" y="75"/>
                  </a:lnTo>
                  <a:lnTo>
                    <a:pt x="642" y="79"/>
                  </a:lnTo>
                  <a:lnTo>
                    <a:pt x="633" y="189"/>
                  </a:lnTo>
                  <a:lnTo>
                    <a:pt x="633" y="192"/>
                  </a:lnTo>
                  <a:lnTo>
                    <a:pt x="633" y="195"/>
                  </a:lnTo>
                  <a:lnTo>
                    <a:pt x="632" y="196"/>
                  </a:lnTo>
                  <a:lnTo>
                    <a:pt x="631" y="199"/>
                  </a:lnTo>
                  <a:lnTo>
                    <a:pt x="629" y="199"/>
                  </a:lnTo>
                  <a:lnTo>
                    <a:pt x="628" y="200"/>
                  </a:lnTo>
                  <a:lnTo>
                    <a:pt x="627" y="201"/>
                  </a:lnTo>
                  <a:lnTo>
                    <a:pt x="626" y="201"/>
                  </a:lnTo>
                  <a:lnTo>
                    <a:pt x="623" y="201"/>
                  </a:lnTo>
                  <a:lnTo>
                    <a:pt x="622" y="201"/>
                  </a:lnTo>
                  <a:lnTo>
                    <a:pt x="619" y="201"/>
                  </a:lnTo>
                  <a:lnTo>
                    <a:pt x="617" y="200"/>
                  </a:lnTo>
                  <a:lnTo>
                    <a:pt x="201" y="167"/>
                  </a:lnTo>
                  <a:lnTo>
                    <a:pt x="200" y="167"/>
                  </a:lnTo>
                  <a:lnTo>
                    <a:pt x="197" y="166"/>
                  </a:lnTo>
                  <a:lnTo>
                    <a:pt x="196" y="166"/>
                  </a:lnTo>
                  <a:lnTo>
                    <a:pt x="195" y="165"/>
                  </a:lnTo>
                  <a:lnTo>
                    <a:pt x="194" y="164"/>
                  </a:lnTo>
                  <a:lnTo>
                    <a:pt x="192" y="162"/>
                  </a:lnTo>
                  <a:lnTo>
                    <a:pt x="192" y="161"/>
                  </a:lnTo>
                  <a:lnTo>
                    <a:pt x="191" y="160"/>
                  </a:lnTo>
                  <a:lnTo>
                    <a:pt x="191" y="159"/>
                  </a:lnTo>
                  <a:lnTo>
                    <a:pt x="191" y="156"/>
                  </a:lnTo>
                  <a:lnTo>
                    <a:pt x="191" y="155"/>
                  </a:lnTo>
                  <a:lnTo>
                    <a:pt x="190" y="152"/>
                  </a:lnTo>
                  <a:lnTo>
                    <a:pt x="200" y="18"/>
                  </a:lnTo>
                  <a:lnTo>
                    <a:pt x="199" y="11"/>
                  </a:lnTo>
                  <a:lnTo>
                    <a:pt x="196" y="8"/>
                  </a:lnTo>
                  <a:lnTo>
                    <a:pt x="192" y="4"/>
                  </a:lnTo>
                  <a:lnTo>
                    <a:pt x="190" y="1"/>
                  </a:lnTo>
                  <a:lnTo>
                    <a:pt x="185" y="0"/>
                  </a:lnTo>
                  <a:lnTo>
                    <a:pt x="181" y="0"/>
                  </a:lnTo>
                  <a:lnTo>
                    <a:pt x="177" y="1"/>
                  </a:lnTo>
                  <a:lnTo>
                    <a:pt x="174" y="4"/>
                  </a:lnTo>
                  <a:lnTo>
                    <a:pt x="171" y="6"/>
                  </a:lnTo>
                  <a:lnTo>
                    <a:pt x="169" y="9"/>
                  </a:lnTo>
                  <a:lnTo>
                    <a:pt x="167" y="13"/>
                  </a:lnTo>
                  <a:lnTo>
                    <a:pt x="166" y="15"/>
                  </a:lnTo>
                  <a:lnTo>
                    <a:pt x="156" y="150"/>
                  </a:lnTo>
                  <a:lnTo>
                    <a:pt x="156" y="152"/>
                  </a:lnTo>
                  <a:lnTo>
                    <a:pt x="156" y="155"/>
                  </a:lnTo>
                  <a:lnTo>
                    <a:pt x="156" y="156"/>
                  </a:lnTo>
                  <a:lnTo>
                    <a:pt x="155" y="159"/>
                  </a:lnTo>
                  <a:lnTo>
                    <a:pt x="154" y="160"/>
                  </a:lnTo>
                  <a:lnTo>
                    <a:pt x="152" y="160"/>
                  </a:lnTo>
                  <a:lnTo>
                    <a:pt x="151" y="161"/>
                  </a:lnTo>
                  <a:lnTo>
                    <a:pt x="150" y="162"/>
                  </a:lnTo>
                  <a:lnTo>
                    <a:pt x="149" y="162"/>
                  </a:lnTo>
                  <a:lnTo>
                    <a:pt x="146" y="162"/>
                  </a:lnTo>
                  <a:lnTo>
                    <a:pt x="145" y="162"/>
                  </a:lnTo>
                  <a:lnTo>
                    <a:pt x="142" y="162"/>
                  </a:lnTo>
                  <a:lnTo>
                    <a:pt x="63" y="156"/>
                  </a:lnTo>
                  <a:lnTo>
                    <a:pt x="59" y="156"/>
                  </a:lnTo>
                  <a:lnTo>
                    <a:pt x="54" y="154"/>
                  </a:lnTo>
                  <a:lnTo>
                    <a:pt x="50" y="152"/>
                  </a:lnTo>
                  <a:lnTo>
                    <a:pt x="45" y="150"/>
                  </a:lnTo>
                  <a:lnTo>
                    <a:pt x="41" y="147"/>
                  </a:lnTo>
                  <a:lnTo>
                    <a:pt x="38" y="145"/>
                  </a:lnTo>
                  <a:lnTo>
                    <a:pt x="34" y="141"/>
                  </a:lnTo>
                  <a:lnTo>
                    <a:pt x="31" y="139"/>
                  </a:lnTo>
                  <a:lnTo>
                    <a:pt x="28" y="136"/>
                  </a:lnTo>
                  <a:lnTo>
                    <a:pt x="25" y="132"/>
                  </a:lnTo>
                  <a:lnTo>
                    <a:pt x="21" y="130"/>
                  </a:lnTo>
                  <a:lnTo>
                    <a:pt x="18" y="126"/>
                  </a:lnTo>
                  <a:lnTo>
                    <a:pt x="14" y="126"/>
                  </a:lnTo>
                  <a:lnTo>
                    <a:pt x="10" y="127"/>
                  </a:lnTo>
                  <a:lnTo>
                    <a:pt x="6" y="127"/>
                  </a:lnTo>
                  <a:lnTo>
                    <a:pt x="4" y="129"/>
                  </a:lnTo>
                  <a:lnTo>
                    <a:pt x="3" y="131"/>
                  </a:lnTo>
                  <a:lnTo>
                    <a:pt x="0" y="132"/>
                  </a:lnTo>
                  <a:lnTo>
                    <a:pt x="0" y="135"/>
                  </a:lnTo>
                  <a:lnTo>
                    <a:pt x="0" y="137"/>
                  </a:lnTo>
                  <a:lnTo>
                    <a:pt x="0" y="140"/>
                  </a:lnTo>
                  <a:lnTo>
                    <a:pt x="0" y="142"/>
                  </a:lnTo>
                  <a:lnTo>
                    <a:pt x="1" y="145"/>
                  </a:lnTo>
                  <a:lnTo>
                    <a:pt x="1" y="146"/>
                  </a:lnTo>
                  <a:lnTo>
                    <a:pt x="5" y="151"/>
                  </a:lnTo>
                  <a:lnTo>
                    <a:pt x="9" y="155"/>
                  </a:lnTo>
                  <a:lnTo>
                    <a:pt x="13" y="159"/>
                  </a:lnTo>
                  <a:lnTo>
                    <a:pt x="16" y="164"/>
                  </a:lnTo>
                  <a:lnTo>
                    <a:pt x="20" y="167"/>
                  </a:lnTo>
                  <a:lnTo>
                    <a:pt x="25" y="171"/>
                  </a:lnTo>
                  <a:lnTo>
                    <a:pt x="30" y="175"/>
                  </a:lnTo>
                  <a:lnTo>
                    <a:pt x="35" y="177"/>
                  </a:lnTo>
                  <a:lnTo>
                    <a:pt x="41" y="180"/>
                  </a:lnTo>
                  <a:lnTo>
                    <a:pt x="46" y="182"/>
                  </a:lnTo>
                  <a:lnTo>
                    <a:pt x="53" y="185"/>
                  </a:lnTo>
                  <a:lnTo>
                    <a:pt x="58" y="185"/>
                  </a:lnTo>
                </a:path>
              </a:pathLst>
            </a:custGeom>
            <a:noFill/>
            <a:ln w="25400">
              <a:solidFill>
                <a:schemeClr val="tx1"/>
              </a:solidFill>
              <a:prstDash val="solid"/>
              <a:round/>
              <a:headEnd/>
              <a:tailEnd/>
            </a:ln>
          </p:spPr>
          <p:txBody>
            <a:bodyPr/>
            <a:lstStyle/>
            <a:p>
              <a:endParaRPr lang="en-GB" sz="2400" b="1"/>
            </a:p>
          </p:txBody>
        </p:sp>
        <p:sp>
          <p:nvSpPr>
            <p:cNvPr id="22553" name="Freeform 418"/>
            <p:cNvSpPr>
              <a:spLocks/>
            </p:cNvSpPr>
            <p:nvPr/>
          </p:nvSpPr>
          <p:spPr bwMode="auto">
            <a:xfrm>
              <a:off x="3091" y="3075"/>
              <a:ext cx="881" cy="69"/>
            </a:xfrm>
            <a:custGeom>
              <a:avLst/>
              <a:gdLst>
                <a:gd name="T0" fmla="*/ 0 w 881"/>
                <a:gd name="T1" fmla="*/ 0 h 69"/>
                <a:gd name="T2" fmla="*/ 0 w 881"/>
                <a:gd name="T3" fmla="*/ 2 h 69"/>
                <a:gd name="T4" fmla="*/ 840 w 881"/>
                <a:gd name="T5" fmla="*/ 69 h 69"/>
                <a:gd name="T6" fmla="*/ 847 w 881"/>
                <a:gd name="T7" fmla="*/ 68 h 69"/>
                <a:gd name="T8" fmla="*/ 853 w 881"/>
                <a:gd name="T9" fmla="*/ 67 h 69"/>
                <a:gd name="T10" fmla="*/ 861 w 881"/>
                <a:gd name="T11" fmla="*/ 64 h 69"/>
                <a:gd name="T12" fmla="*/ 871 w 881"/>
                <a:gd name="T13" fmla="*/ 61 h 69"/>
                <a:gd name="T14" fmla="*/ 881 w 881"/>
                <a:gd name="T15" fmla="*/ 54 h 69"/>
                <a:gd name="T16" fmla="*/ 880 w 881"/>
                <a:gd name="T17" fmla="*/ 53 h 69"/>
                <a:gd name="T18" fmla="*/ 878 w 881"/>
                <a:gd name="T19" fmla="*/ 52 h 69"/>
                <a:gd name="T20" fmla="*/ 863 w 881"/>
                <a:gd name="T21" fmla="*/ 61 h 69"/>
                <a:gd name="T22" fmla="*/ 861 w 881"/>
                <a:gd name="T23" fmla="*/ 62 h 69"/>
                <a:gd name="T24" fmla="*/ 853 w 881"/>
                <a:gd name="T25" fmla="*/ 64 h 69"/>
                <a:gd name="T26" fmla="*/ 847 w 881"/>
                <a:gd name="T27" fmla="*/ 66 h 69"/>
                <a:gd name="T28" fmla="*/ 840 w 881"/>
                <a:gd name="T29" fmla="*/ 67 h 69"/>
                <a:gd name="T30" fmla="*/ 0 w 881"/>
                <a:gd name="T31" fmla="*/ 0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1"/>
                <a:gd name="T49" fmla="*/ 0 h 69"/>
                <a:gd name="T50" fmla="*/ 881 w 881"/>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1" h="69">
                  <a:moveTo>
                    <a:pt x="0" y="0"/>
                  </a:moveTo>
                  <a:lnTo>
                    <a:pt x="0" y="2"/>
                  </a:lnTo>
                  <a:lnTo>
                    <a:pt x="840" y="69"/>
                  </a:lnTo>
                  <a:lnTo>
                    <a:pt x="847" y="68"/>
                  </a:lnTo>
                  <a:lnTo>
                    <a:pt x="853" y="67"/>
                  </a:lnTo>
                  <a:lnTo>
                    <a:pt x="861" y="64"/>
                  </a:lnTo>
                  <a:lnTo>
                    <a:pt x="871" y="61"/>
                  </a:lnTo>
                  <a:lnTo>
                    <a:pt x="881" y="54"/>
                  </a:lnTo>
                  <a:lnTo>
                    <a:pt x="880" y="53"/>
                  </a:lnTo>
                  <a:lnTo>
                    <a:pt x="878" y="52"/>
                  </a:lnTo>
                  <a:lnTo>
                    <a:pt x="863" y="61"/>
                  </a:lnTo>
                  <a:lnTo>
                    <a:pt x="861" y="62"/>
                  </a:lnTo>
                  <a:lnTo>
                    <a:pt x="853" y="64"/>
                  </a:lnTo>
                  <a:lnTo>
                    <a:pt x="847" y="66"/>
                  </a:lnTo>
                  <a:lnTo>
                    <a:pt x="840" y="67"/>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2554" name="Freeform 419"/>
            <p:cNvSpPr>
              <a:spLocks/>
            </p:cNvSpPr>
            <p:nvPr/>
          </p:nvSpPr>
          <p:spPr bwMode="auto">
            <a:xfrm>
              <a:off x="3963" y="3073"/>
              <a:ext cx="51" cy="58"/>
            </a:xfrm>
            <a:custGeom>
              <a:avLst/>
              <a:gdLst>
                <a:gd name="T0" fmla="*/ 8 w 51"/>
                <a:gd name="T1" fmla="*/ 55 h 58"/>
                <a:gd name="T2" fmla="*/ 8 w 51"/>
                <a:gd name="T3" fmla="*/ 56 h 58"/>
                <a:gd name="T4" fmla="*/ 18 w 51"/>
                <a:gd name="T5" fmla="*/ 51 h 58"/>
                <a:gd name="T6" fmla="*/ 23 w 51"/>
                <a:gd name="T7" fmla="*/ 48 h 58"/>
                <a:gd name="T8" fmla="*/ 28 w 51"/>
                <a:gd name="T9" fmla="*/ 43 h 58"/>
                <a:gd name="T10" fmla="*/ 34 w 51"/>
                <a:gd name="T11" fmla="*/ 38 h 58"/>
                <a:gd name="T12" fmla="*/ 40 w 51"/>
                <a:gd name="T13" fmla="*/ 32 h 58"/>
                <a:gd name="T14" fmla="*/ 45 w 51"/>
                <a:gd name="T15" fmla="*/ 25 h 58"/>
                <a:gd name="T16" fmla="*/ 49 w 51"/>
                <a:gd name="T17" fmla="*/ 20 h 58"/>
                <a:gd name="T18" fmla="*/ 50 w 51"/>
                <a:gd name="T19" fmla="*/ 14 h 58"/>
                <a:gd name="T20" fmla="*/ 51 w 51"/>
                <a:gd name="T21" fmla="*/ 10 h 58"/>
                <a:gd name="T22" fmla="*/ 50 w 51"/>
                <a:gd name="T23" fmla="*/ 7 h 58"/>
                <a:gd name="T24" fmla="*/ 49 w 51"/>
                <a:gd name="T25" fmla="*/ 4 h 58"/>
                <a:gd name="T26" fmla="*/ 43 w 51"/>
                <a:gd name="T27" fmla="*/ 0 h 58"/>
                <a:gd name="T28" fmla="*/ 43 w 51"/>
                <a:gd name="T29" fmla="*/ 2 h 58"/>
                <a:gd name="T30" fmla="*/ 43 w 51"/>
                <a:gd name="T31" fmla="*/ 3 h 58"/>
                <a:gd name="T32" fmla="*/ 46 w 51"/>
                <a:gd name="T33" fmla="*/ 4 h 58"/>
                <a:gd name="T34" fmla="*/ 48 w 51"/>
                <a:gd name="T35" fmla="*/ 7 h 58"/>
                <a:gd name="T36" fmla="*/ 49 w 51"/>
                <a:gd name="T37" fmla="*/ 10 h 58"/>
                <a:gd name="T38" fmla="*/ 48 w 51"/>
                <a:gd name="T39" fmla="*/ 14 h 58"/>
                <a:gd name="T40" fmla="*/ 46 w 51"/>
                <a:gd name="T41" fmla="*/ 18 h 58"/>
                <a:gd name="T42" fmla="*/ 43 w 51"/>
                <a:gd name="T43" fmla="*/ 23 h 58"/>
                <a:gd name="T44" fmla="*/ 38 w 51"/>
                <a:gd name="T45" fmla="*/ 29 h 58"/>
                <a:gd name="T46" fmla="*/ 31 w 51"/>
                <a:gd name="T47" fmla="*/ 35 h 58"/>
                <a:gd name="T48" fmla="*/ 25 w 51"/>
                <a:gd name="T49" fmla="*/ 40 h 58"/>
                <a:gd name="T50" fmla="*/ 20 w 51"/>
                <a:gd name="T51" fmla="*/ 45 h 58"/>
                <a:gd name="T52" fmla="*/ 13 w 51"/>
                <a:gd name="T53" fmla="*/ 51 h 58"/>
                <a:gd name="T54" fmla="*/ 0 w 51"/>
                <a:gd name="T55" fmla="*/ 58 h 58"/>
                <a:gd name="T56" fmla="*/ 6 w 51"/>
                <a:gd name="T57" fmla="*/ 54 h 58"/>
                <a:gd name="T58" fmla="*/ 8 w 51"/>
                <a:gd name="T59" fmla="*/ 55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58"/>
                <a:gd name="T92" fmla="*/ 51 w 51"/>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58">
                  <a:moveTo>
                    <a:pt x="8" y="55"/>
                  </a:moveTo>
                  <a:lnTo>
                    <a:pt x="8" y="56"/>
                  </a:lnTo>
                  <a:lnTo>
                    <a:pt x="18" y="51"/>
                  </a:lnTo>
                  <a:lnTo>
                    <a:pt x="23" y="48"/>
                  </a:lnTo>
                  <a:lnTo>
                    <a:pt x="28" y="43"/>
                  </a:lnTo>
                  <a:lnTo>
                    <a:pt x="34" y="38"/>
                  </a:lnTo>
                  <a:lnTo>
                    <a:pt x="40" y="32"/>
                  </a:lnTo>
                  <a:lnTo>
                    <a:pt x="45" y="25"/>
                  </a:lnTo>
                  <a:lnTo>
                    <a:pt x="49" y="20"/>
                  </a:lnTo>
                  <a:lnTo>
                    <a:pt x="50" y="14"/>
                  </a:lnTo>
                  <a:lnTo>
                    <a:pt x="51" y="10"/>
                  </a:lnTo>
                  <a:lnTo>
                    <a:pt x="50" y="7"/>
                  </a:lnTo>
                  <a:lnTo>
                    <a:pt x="49" y="4"/>
                  </a:lnTo>
                  <a:lnTo>
                    <a:pt x="43" y="0"/>
                  </a:lnTo>
                  <a:lnTo>
                    <a:pt x="43" y="2"/>
                  </a:lnTo>
                  <a:lnTo>
                    <a:pt x="43" y="3"/>
                  </a:lnTo>
                  <a:lnTo>
                    <a:pt x="46" y="4"/>
                  </a:lnTo>
                  <a:lnTo>
                    <a:pt x="48" y="7"/>
                  </a:lnTo>
                  <a:lnTo>
                    <a:pt x="49" y="10"/>
                  </a:lnTo>
                  <a:lnTo>
                    <a:pt x="48" y="14"/>
                  </a:lnTo>
                  <a:lnTo>
                    <a:pt x="46" y="18"/>
                  </a:lnTo>
                  <a:lnTo>
                    <a:pt x="43" y="23"/>
                  </a:lnTo>
                  <a:lnTo>
                    <a:pt x="38" y="29"/>
                  </a:lnTo>
                  <a:lnTo>
                    <a:pt x="31" y="35"/>
                  </a:lnTo>
                  <a:lnTo>
                    <a:pt x="25" y="40"/>
                  </a:lnTo>
                  <a:lnTo>
                    <a:pt x="20" y="45"/>
                  </a:lnTo>
                  <a:lnTo>
                    <a:pt x="13" y="51"/>
                  </a:lnTo>
                  <a:lnTo>
                    <a:pt x="0" y="58"/>
                  </a:lnTo>
                  <a:lnTo>
                    <a:pt x="6" y="54"/>
                  </a:lnTo>
                  <a:lnTo>
                    <a:pt x="8" y="55"/>
                  </a:lnTo>
                  <a:close/>
                </a:path>
              </a:pathLst>
            </a:custGeom>
            <a:solidFill>
              <a:srgbClr val="000000"/>
            </a:solidFill>
            <a:ln w="25400">
              <a:solidFill>
                <a:schemeClr val="tx1"/>
              </a:solidFill>
              <a:round/>
              <a:headEnd/>
              <a:tailEnd/>
            </a:ln>
          </p:spPr>
          <p:txBody>
            <a:bodyPr/>
            <a:lstStyle/>
            <a:p>
              <a:endParaRPr lang="en-GB" sz="2400" b="1"/>
            </a:p>
          </p:txBody>
        </p:sp>
        <p:sp>
          <p:nvSpPr>
            <p:cNvPr id="22555" name="Freeform 420"/>
            <p:cNvSpPr>
              <a:spLocks/>
            </p:cNvSpPr>
            <p:nvPr/>
          </p:nvSpPr>
          <p:spPr bwMode="auto">
            <a:xfrm>
              <a:off x="4003" y="3072"/>
              <a:ext cx="3" cy="5"/>
            </a:xfrm>
            <a:custGeom>
              <a:avLst/>
              <a:gdLst>
                <a:gd name="T0" fmla="*/ 3 w 3"/>
                <a:gd name="T1" fmla="*/ 1 h 5"/>
                <a:gd name="T2" fmla="*/ 0 w 3"/>
                <a:gd name="T3" fmla="*/ 0 h 5"/>
                <a:gd name="T4" fmla="*/ 3 w 3"/>
                <a:gd name="T5" fmla="*/ 5 h 5"/>
                <a:gd name="T6" fmla="*/ 3 w 3"/>
                <a:gd name="T7" fmla="*/ 3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1"/>
                  </a:moveTo>
                  <a:lnTo>
                    <a:pt x="0" y="0"/>
                  </a:lnTo>
                  <a:lnTo>
                    <a:pt x="3" y="5"/>
                  </a:lnTo>
                  <a:lnTo>
                    <a:pt x="3" y="3"/>
                  </a:lnTo>
                  <a:lnTo>
                    <a:pt x="3" y="1"/>
                  </a:lnTo>
                  <a:close/>
                </a:path>
              </a:pathLst>
            </a:custGeom>
            <a:solidFill>
              <a:srgbClr val="000000"/>
            </a:solidFill>
            <a:ln w="25400">
              <a:solidFill>
                <a:schemeClr val="tx1"/>
              </a:solidFill>
              <a:round/>
              <a:headEnd/>
              <a:tailEnd/>
            </a:ln>
          </p:spPr>
          <p:txBody>
            <a:bodyPr/>
            <a:lstStyle/>
            <a:p>
              <a:endParaRPr lang="en-GB" sz="2400" b="1"/>
            </a:p>
          </p:txBody>
        </p:sp>
        <p:sp>
          <p:nvSpPr>
            <p:cNvPr id="22556" name="Freeform 421"/>
            <p:cNvSpPr>
              <a:spLocks/>
            </p:cNvSpPr>
            <p:nvPr/>
          </p:nvSpPr>
          <p:spPr bwMode="auto">
            <a:xfrm>
              <a:off x="3998" y="3072"/>
              <a:ext cx="8" cy="5"/>
            </a:xfrm>
            <a:custGeom>
              <a:avLst/>
              <a:gdLst>
                <a:gd name="T0" fmla="*/ 5 w 8"/>
                <a:gd name="T1" fmla="*/ 0 h 5"/>
                <a:gd name="T2" fmla="*/ 0 w 8"/>
                <a:gd name="T3" fmla="*/ 0 h 5"/>
                <a:gd name="T4" fmla="*/ 0 w 8"/>
                <a:gd name="T5" fmla="*/ 3 h 5"/>
                <a:gd name="T6" fmla="*/ 0 w 8"/>
                <a:gd name="T7" fmla="*/ 5 h 5"/>
                <a:gd name="T8" fmla="*/ 8 w 8"/>
                <a:gd name="T9" fmla="*/ 5 h 5"/>
                <a:gd name="T10" fmla="*/ 5 w 8"/>
                <a:gd name="T11" fmla="*/ 0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5" y="0"/>
                  </a:moveTo>
                  <a:lnTo>
                    <a:pt x="0" y="0"/>
                  </a:lnTo>
                  <a:lnTo>
                    <a:pt x="0" y="3"/>
                  </a:lnTo>
                  <a:lnTo>
                    <a:pt x="0" y="5"/>
                  </a:lnTo>
                  <a:lnTo>
                    <a:pt x="8" y="5"/>
                  </a:lnTo>
                  <a:lnTo>
                    <a:pt x="5" y="0"/>
                  </a:lnTo>
                  <a:close/>
                </a:path>
              </a:pathLst>
            </a:custGeom>
            <a:solidFill>
              <a:srgbClr val="000000"/>
            </a:solidFill>
            <a:ln w="25400">
              <a:solidFill>
                <a:schemeClr val="tx1"/>
              </a:solidFill>
              <a:round/>
              <a:headEnd/>
              <a:tailEnd/>
            </a:ln>
          </p:spPr>
          <p:txBody>
            <a:bodyPr/>
            <a:lstStyle/>
            <a:p>
              <a:endParaRPr lang="en-GB" sz="2400" b="1"/>
            </a:p>
          </p:txBody>
        </p:sp>
        <p:sp>
          <p:nvSpPr>
            <p:cNvPr id="22557" name="Freeform 422"/>
            <p:cNvSpPr>
              <a:spLocks/>
            </p:cNvSpPr>
            <p:nvPr/>
          </p:nvSpPr>
          <p:spPr bwMode="auto">
            <a:xfrm>
              <a:off x="3963" y="3072"/>
              <a:ext cx="39" cy="31"/>
            </a:xfrm>
            <a:custGeom>
              <a:avLst/>
              <a:gdLst>
                <a:gd name="T0" fmla="*/ 35 w 39"/>
                <a:gd name="T1" fmla="*/ 0 h 31"/>
                <a:gd name="T2" fmla="*/ 39 w 39"/>
                <a:gd name="T3" fmla="*/ 0 h 31"/>
                <a:gd name="T4" fmla="*/ 29 w 39"/>
                <a:gd name="T5" fmla="*/ 3 h 31"/>
                <a:gd name="T6" fmla="*/ 25 w 39"/>
                <a:gd name="T7" fmla="*/ 5 h 31"/>
                <a:gd name="T8" fmla="*/ 23 w 39"/>
                <a:gd name="T9" fmla="*/ 6 h 31"/>
                <a:gd name="T10" fmla="*/ 19 w 39"/>
                <a:gd name="T11" fmla="*/ 13 h 31"/>
                <a:gd name="T12" fmla="*/ 14 w 39"/>
                <a:gd name="T13" fmla="*/ 18 h 31"/>
                <a:gd name="T14" fmla="*/ 9 w 39"/>
                <a:gd name="T15" fmla="*/ 21 h 31"/>
                <a:gd name="T16" fmla="*/ 3 w 39"/>
                <a:gd name="T17" fmla="*/ 28 h 31"/>
                <a:gd name="T18" fmla="*/ 0 w 39"/>
                <a:gd name="T19" fmla="*/ 29 h 31"/>
                <a:gd name="T20" fmla="*/ 0 w 39"/>
                <a:gd name="T21" fmla="*/ 30 h 31"/>
                <a:gd name="T22" fmla="*/ 0 w 39"/>
                <a:gd name="T23" fmla="*/ 31 h 31"/>
                <a:gd name="T24" fmla="*/ 8 w 39"/>
                <a:gd name="T25" fmla="*/ 28 h 31"/>
                <a:gd name="T26" fmla="*/ 11 w 39"/>
                <a:gd name="T27" fmla="*/ 24 h 31"/>
                <a:gd name="T28" fmla="*/ 16 w 39"/>
                <a:gd name="T29" fmla="*/ 20 h 31"/>
                <a:gd name="T30" fmla="*/ 21 w 39"/>
                <a:gd name="T31" fmla="*/ 15 h 31"/>
                <a:gd name="T32" fmla="*/ 25 w 39"/>
                <a:gd name="T33" fmla="*/ 9 h 31"/>
                <a:gd name="T34" fmla="*/ 30 w 39"/>
                <a:gd name="T35" fmla="*/ 8 h 31"/>
                <a:gd name="T36" fmla="*/ 34 w 39"/>
                <a:gd name="T37" fmla="*/ 5 h 31"/>
                <a:gd name="T38" fmla="*/ 35 w 39"/>
                <a:gd name="T39" fmla="*/ 4 h 31"/>
                <a:gd name="T40" fmla="*/ 35 w 39"/>
                <a:gd name="T41" fmla="*/ 3 h 31"/>
                <a:gd name="T42" fmla="*/ 35 w 39"/>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31"/>
                <a:gd name="T68" fmla="*/ 39 w 39"/>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31">
                  <a:moveTo>
                    <a:pt x="35" y="0"/>
                  </a:moveTo>
                  <a:lnTo>
                    <a:pt x="39" y="0"/>
                  </a:lnTo>
                  <a:lnTo>
                    <a:pt x="29" y="3"/>
                  </a:lnTo>
                  <a:lnTo>
                    <a:pt x="25" y="5"/>
                  </a:lnTo>
                  <a:lnTo>
                    <a:pt x="23" y="6"/>
                  </a:lnTo>
                  <a:lnTo>
                    <a:pt x="19" y="13"/>
                  </a:lnTo>
                  <a:lnTo>
                    <a:pt x="14" y="18"/>
                  </a:lnTo>
                  <a:lnTo>
                    <a:pt x="9" y="21"/>
                  </a:lnTo>
                  <a:lnTo>
                    <a:pt x="3" y="28"/>
                  </a:lnTo>
                  <a:lnTo>
                    <a:pt x="0" y="29"/>
                  </a:lnTo>
                  <a:lnTo>
                    <a:pt x="0" y="30"/>
                  </a:lnTo>
                  <a:lnTo>
                    <a:pt x="0" y="31"/>
                  </a:lnTo>
                  <a:lnTo>
                    <a:pt x="8" y="28"/>
                  </a:lnTo>
                  <a:lnTo>
                    <a:pt x="11" y="24"/>
                  </a:lnTo>
                  <a:lnTo>
                    <a:pt x="16" y="20"/>
                  </a:lnTo>
                  <a:lnTo>
                    <a:pt x="21" y="15"/>
                  </a:lnTo>
                  <a:lnTo>
                    <a:pt x="25" y="9"/>
                  </a:lnTo>
                  <a:lnTo>
                    <a:pt x="30" y="8"/>
                  </a:lnTo>
                  <a:lnTo>
                    <a:pt x="34" y="5"/>
                  </a:lnTo>
                  <a:lnTo>
                    <a:pt x="35" y="4"/>
                  </a:lnTo>
                  <a:lnTo>
                    <a:pt x="35" y="3"/>
                  </a:lnTo>
                  <a:lnTo>
                    <a:pt x="35" y="0"/>
                  </a:lnTo>
                  <a:close/>
                </a:path>
              </a:pathLst>
            </a:custGeom>
            <a:solidFill>
              <a:srgbClr val="000000"/>
            </a:solidFill>
            <a:ln w="25400">
              <a:solidFill>
                <a:schemeClr val="tx1"/>
              </a:solidFill>
              <a:round/>
              <a:headEnd/>
              <a:tailEnd/>
            </a:ln>
          </p:spPr>
          <p:txBody>
            <a:bodyPr/>
            <a:lstStyle/>
            <a:p>
              <a:endParaRPr lang="en-GB" sz="2400" b="1"/>
            </a:p>
          </p:txBody>
        </p:sp>
        <p:sp>
          <p:nvSpPr>
            <p:cNvPr id="22558" name="Freeform 423"/>
            <p:cNvSpPr>
              <a:spLocks/>
            </p:cNvSpPr>
            <p:nvPr/>
          </p:nvSpPr>
          <p:spPr bwMode="auto">
            <a:xfrm>
              <a:off x="3956" y="3101"/>
              <a:ext cx="8" cy="6"/>
            </a:xfrm>
            <a:custGeom>
              <a:avLst/>
              <a:gdLst>
                <a:gd name="T0" fmla="*/ 7 w 8"/>
                <a:gd name="T1" fmla="*/ 0 h 6"/>
                <a:gd name="T2" fmla="*/ 0 w 8"/>
                <a:gd name="T3" fmla="*/ 4 h 6"/>
                <a:gd name="T4" fmla="*/ 0 w 8"/>
                <a:gd name="T5" fmla="*/ 4 h 6"/>
                <a:gd name="T6" fmla="*/ 1 w 8"/>
                <a:gd name="T7" fmla="*/ 5 h 6"/>
                <a:gd name="T8" fmla="*/ 2 w 8"/>
                <a:gd name="T9" fmla="*/ 6 h 6"/>
                <a:gd name="T10" fmla="*/ 8 w 8"/>
                <a:gd name="T11" fmla="*/ 2 h 6"/>
                <a:gd name="T12" fmla="*/ 7 w 8"/>
                <a:gd name="T13" fmla="*/ 1 h 6"/>
                <a:gd name="T14" fmla="*/ 7 w 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7" y="0"/>
                  </a:moveTo>
                  <a:lnTo>
                    <a:pt x="0" y="4"/>
                  </a:lnTo>
                  <a:lnTo>
                    <a:pt x="1" y="5"/>
                  </a:lnTo>
                  <a:lnTo>
                    <a:pt x="2" y="6"/>
                  </a:lnTo>
                  <a:lnTo>
                    <a:pt x="8" y="2"/>
                  </a:lnTo>
                  <a:lnTo>
                    <a:pt x="7" y="1"/>
                  </a:lnTo>
                  <a:lnTo>
                    <a:pt x="7" y="0"/>
                  </a:lnTo>
                  <a:close/>
                </a:path>
              </a:pathLst>
            </a:custGeom>
            <a:solidFill>
              <a:srgbClr val="000000"/>
            </a:solidFill>
            <a:ln w="25400">
              <a:solidFill>
                <a:schemeClr val="tx1"/>
              </a:solidFill>
              <a:round/>
              <a:headEnd/>
              <a:tailEnd/>
            </a:ln>
          </p:spPr>
          <p:txBody>
            <a:bodyPr/>
            <a:lstStyle/>
            <a:p>
              <a:endParaRPr lang="en-GB" sz="2400" b="1"/>
            </a:p>
          </p:txBody>
        </p:sp>
        <p:sp>
          <p:nvSpPr>
            <p:cNvPr id="22559" name="Freeform 424"/>
            <p:cNvSpPr>
              <a:spLocks/>
            </p:cNvSpPr>
            <p:nvPr/>
          </p:nvSpPr>
          <p:spPr bwMode="auto">
            <a:xfrm>
              <a:off x="3933" y="3103"/>
              <a:ext cx="31" cy="11"/>
            </a:xfrm>
            <a:custGeom>
              <a:avLst/>
              <a:gdLst>
                <a:gd name="T0" fmla="*/ 24 w 31"/>
                <a:gd name="T1" fmla="*/ 3 h 11"/>
                <a:gd name="T2" fmla="*/ 24 w 31"/>
                <a:gd name="T3" fmla="*/ 2 h 11"/>
                <a:gd name="T4" fmla="*/ 19 w 31"/>
                <a:gd name="T5" fmla="*/ 4 h 11"/>
                <a:gd name="T6" fmla="*/ 13 w 31"/>
                <a:gd name="T7" fmla="*/ 5 h 11"/>
                <a:gd name="T8" fmla="*/ 6 w 31"/>
                <a:gd name="T9" fmla="*/ 8 h 11"/>
                <a:gd name="T10" fmla="*/ 0 w 31"/>
                <a:gd name="T11" fmla="*/ 9 h 11"/>
                <a:gd name="T12" fmla="*/ 0 w 31"/>
                <a:gd name="T13" fmla="*/ 10 h 11"/>
                <a:gd name="T14" fmla="*/ 0 w 31"/>
                <a:gd name="T15" fmla="*/ 11 h 11"/>
                <a:gd name="T16" fmla="*/ 6 w 31"/>
                <a:gd name="T17" fmla="*/ 10 h 11"/>
                <a:gd name="T18" fmla="*/ 13 w 31"/>
                <a:gd name="T19" fmla="*/ 8 h 11"/>
                <a:gd name="T20" fmla="*/ 19 w 31"/>
                <a:gd name="T21" fmla="*/ 6 h 11"/>
                <a:gd name="T22" fmla="*/ 31 w 31"/>
                <a:gd name="T23" fmla="*/ 0 h 11"/>
                <a:gd name="T24" fmla="*/ 25 w 31"/>
                <a:gd name="T25" fmla="*/ 4 h 11"/>
                <a:gd name="T26" fmla="*/ 24 w 31"/>
                <a:gd name="T27" fmla="*/ 3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11"/>
                <a:gd name="T44" fmla="*/ 31 w 3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11">
                  <a:moveTo>
                    <a:pt x="24" y="3"/>
                  </a:moveTo>
                  <a:lnTo>
                    <a:pt x="24" y="2"/>
                  </a:lnTo>
                  <a:lnTo>
                    <a:pt x="19" y="4"/>
                  </a:lnTo>
                  <a:lnTo>
                    <a:pt x="13" y="5"/>
                  </a:lnTo>
                  <a:lnTo>
                    <a:pt x="6" y="8"/>
                  </a:lnTo>
                  <a:lnTo>
                    <a:pt x="0" y="9"/>
                  </a:lnTo>
                  <a:lnTo>
                    <a:pt x="0" y="10"/>
                  </a:lnTo>
                  <a:lnTo>
                    <a:pt x="0" y="11"/>
                  </a:lnTo>
                  <a:lnTo>
                    <a:pt x="6" y="10"/>
                  </a:lnTo>
                  <a:lnTo>
                    <a:pt x="13" y="8"/>
                  </a:lnTo>
                  <a:lnTo>
                    <a:pt x="19" y="6"/>
                  </a:lnTo>
                  <a:lnTo>
                    <a:pt x="31" y="0"/>
                  </a:lnTo>
                  <a:lnTo>
                    <a:pt x="25" y="4"/>
                  </a:lnTo>
                  <a:lnTo>
                    <a:pt x="24" y="3"/>
                  </a:lnTo>
                  <a:close/>
                </a:path>
              </a:pathLst>
            </a:custGeom>
            <a:solidFill>
              <a:srgbClr val="000000"/>
            </a:solidFill>
            <a:ln w="25400">
              <a:solidFill>
                <a:schemeClr val="tx1"/>
              </a:solidFill>
              <a:round/>
              <a:headEnd/>
              <a:tailEnd/>
            </a:ln>
          </p:spPr>
          <p:txBody>
            <a:bodyPr/>
            <a:lstStyle/>
            <a:p>
              <a:endParaRPr lang="en-GB" sz="2400" b="1"/>
            </a:p>
          </p:txBody>
        </p:sp>
        <p:sp>
          <p:nvSpPr>
            <p:cNvPr id="22560" name="Freeform 425"/>
            <p:cNvSpPr>
              <a:spLocks/>
            </p:cNvSpPr>
            <p:nvPr/>
          </p:nvSpPr>
          <p:spPr bwMode="auto">
            <a:xfrm>
              <a:off x="3692" y="3095"/>
              <a:ext cx="245" cy="21"/>
            </a:xfrm>
            <a:custGeom>
              <a:avLst/>
              <a:gdLst>
                <a:gd name="T0" fmla="*/ 241 w 245"/>
                <a:gd name="T1" fmla="*/ 18 h 21"/>
                <a:gd name="T2" fmla="*/ 241 w 245"/>
                <a:gd name="T3" fmla="*/ 16 h 21"/>
                <a:gd name="T4" fmla="*/ 212 w 245"/>
                <a:gd name="T5" fmla="*/ 16 h 21"/>
                <a:gd name="T6" fmla="*/ 0 w 245"/>
                <a:gd name="T7" fmla="*/ 0 h 21"/>
                <a:gd name="T8" fmla="*/ 11 w 245"/>
                <a:gd name="T9" fmla="*/ 0 h 21"/>
                <a:gd name="T10" fmla="*/ 11 w 245"/>
                <a:gd name="T11" fmla="*/ 2 h 21"/>
                <a:gd name="T12" fmla="*/ 11 w 245"/>
                <a:gd name="T13" fmla="*/ 5 h 21"/>
                <a:gd name="T14" fmla="*/ 33 w 245"/>
                <a:gd name="T15" fmla="*/ 5 h 21"/>
                <a:gd name="T16" fmla="*/ 245 w 245"/>
                <a:gd name="T17" fmla="*/ 21 h 21"/>
                <a:gd name="T18" fmla="*/ 235 w 245"/>
                <a:gd name="T19" fmla="*/ 21 h 21"/>
                <a:gd name="T20" fmla="*/ 241 w 245"/>
                <a:gd name="T21" fmla="*/ 19 h 21"/>
                <a:gd name="T22" fmla="*/ 241 w 245"/>
                <a:gd name="T23" fmla="*/ 18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5"/>
                <a:gd name="T37" fmla="*/ 0 h 21"/>
                <a:gd name="T38" fmla="*/ 245 w 245"/>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5" h="21">
                  <a:moveTo>
                    <a:pt x="241" y="18"/>
                  </a:moveTo>
                  <a:lnTo>
                    <a:pt x="241" y="16"/>
                  </a:lnTo>
                  <a:lnTo>
                    <a:pt x="212" y="16"/>
                  </a:lnTo>
                  <a:lnTo>
                    <a:pt x="0" y="0"/>
                  </a:lnTo>
                  <a:lnTo>
                    <a:pt x="11" y="0"/>
                  </a:lnTo>
                  <a:lnTo>
                    <a:pt x="11" y="2"/>
                  </a:lnTo>
                  <a:lnTo>
                    <a:pt x="11" y="5"/>
                  </a:lnTo>
                  <a:lnTo>
                    <a:pt x="33" y="5"/>
                  </a:lnTo>
                  <a:lnTo>
                    <a:pt x="245" y="21"/>
                  </a:lnTo>
                  <a:lnTo>
                    <a:pt x="235" y="21"/>
                  </a:lnTo>
                  <a:lnTo>
                    <a:pt x="241" y="19"/>
                  </a:lnTo>
                  <a:lnTo>
                    <a:pt x="241" y="18"/>
                  </a:lnTo>
                  <a:close/>
                </a:path>
              </a:pathLst>
            </a:custGeom>
            <a:solidFill>
              <a:srgbClr val="000000"/>
            </a:solidFill>
            <a:ln w="25400">
              <a:solidFill>
                <a:schemeClr val="tx1"/>
              </a:solidFill>
              <a:round/>
              <a:headEnd/>
              <a:tailEnd/>
            </a:ln>
          </p:spPr>
          <p:txBody>
            <a:bodyPr/>
            <a:lstStyle/>
            <a:p>
              <a:endParaRPr lang="en-GB" sz="2400" b="1"/>
            </a:p>
          </p:txBody>
        </p:sp>
        <p:sp>
          <p:nvSpPr>
            <p:cNvPr id="22561" name="Freeform 426"/>
            <p:cNvSpPr>
              <a:spLocks/>
            </p:cNvSpPr>
            <p:nvPr/>
          </p:nvSpPr>
          <p:spPr bwMode="auto">
            <a:xfrm>
              <a:off x="3701" y="3095"/>
              <a:ext cx="4" cy="5"/>
            </a:xfrm>
            <a:custGeom>
              <a:avLst/>
              <a:gdLst>
                <a:gd name="T0" fmla="*/ 2 w 4"/>
                <a:gd name="T1" fmla="*/ 2 h 5"/>
                <a:gd name="T2" fmla="*/ 4 w 4"/>
                <a:gd name="T3" fmla="*/ 1 h 5"/>
                <a:gd name="T4" fmla="*/ 2 w 4"/>
                <a:gd name="T5" fmla="*/ 0 h 5"/>
                <a:gd name="T6" fmla="*/ 1 w 4"/>
                <a:gd name="T7" fmla="*/ 1 h 5"/>
                <a:gd name="T8" fmla="*/ 0 w 4"/>
                <a:gd name="T9" fmla="*/ 2 h 5"/>
                <a:gd name="T10" fmla="*/ 2 w 4"/>
                <a:gd name="T11" fmla="*/ 5 h 5"/>
                <a:gd name="T12" fmla="*/ 2 w 4"/>
                <a:gd name="T13" fmla="*/ 5 h 5"/>
                <a:gd name="T14" fmla="*/ 2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2"/>
                  </a:moveTo>
                  <a:lnTo>
                    <a:pt x="4" y="1"/>
                  </a:lnTo>
                  <a:lnTo>
                    <a:pt x="2" y="0"/>
                  </a:lnTo>
                  <a:lnTo>
                    <a:pt x="1" y="1"/>
                  </a:lnTo>
                  <a:lnTo>
                    <a:pt x="0" y="2"/>
                  </a:lnTo>
                  <a:lnTo>
                    <a:pt x="2" y="5"/>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2562" name="Freeform 427"/>
            <p:cNvSpPr>
              <a:spLocks/>
            </p:cNvSpPr>
            <p:nvPr/>
          </p:nvSpPr>
          <p:spPr bwMode="auto">
            <a:xfrm>
              <a:off x="3700" y="3093"/>
              <a:ext cx="3" cy="5"/>
            </a:xfrm>
            <a:custGeom>
              <a:avLst/>
              <a:gdLst>
                <a:gd name="T0" fmla="*/ 3 w 3"/>
                <a:gd name="T1" fmla="*/ 2 h 5"/>
                <a:gd name="T2" fmla="*/ 2 w 3"/>
                <a:gd name="T3" fmla="*/ 0 h 5"/>
                <a:gd name="T4" fmla="*/ 0 w 3"/>
                <a:gd name="T5" fmla="*/ 0 h 5"/>
                <a:gd name="T6" fmla="*/ 0 w 3"/>
                <a:gd name="T7" fmla="*/ 3 h 5"/>
                <a:gd name="T8" fmla="*/ 0 w 3"/>
                <a:gd name="T9" fmla="*/ 5 h 5"/>
                <a:gd name="T10" fmla="*/ 2 w 3"/>
                <a:gd name="T11" fmla="*/ 5 h 5"/>
                <a:gd name="T12" fmla="*/ 2 w 3"/>
                <a:gd name="T13" fmla="*/ 3 h 5"/>
                <a:gd name="T14" fmla="*/ 3 w 3"/>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3" y="2"/>
                  </a:moveTo>
                  <a:lnTo>
                    <a:pt x="2" y="0"/>
                  </a:lnTo>
                  <a:lnTo>
                    <a:pt x="0" y="0"/>
                  </a:lnTo>
                  <a:lnTo>
                    <a:pt x="0" y="3"/>
                  </a:lnTo>
                  <a:lnTo>
                    <a:pt x="0" y="5"/>
                  </a:lnTo>
                  <a:lnTo>
                    <a:pt x="2" y="5"/>
                  </a:lnTo>
                  <a:lnTo>
                    <a:pt x="2" y="3"/>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2563" name="Freeform 428"/>
            <p:cNvSpPr>
              <a:spLocks/>
            </p:cNvSpPr>
            <p:nvPr/>
          </p:nvSpPr>
          <p:spPr bwMode="auto">
            <a:xfrm>
              <a:off x="3695" y="3091"/>
              <a:ext cx="6" cy="7"/>
            </a:xfrm>
            <a:custGeom>
              <a:avLst/>
              <a:gdLst>
                <a:gd name="T0" fmla="*/ 5 w 6"/>
                <a:gd name="T1" fmla="*/ 5 h 7"/>
                <a:gd name="T2" fmla="*/ 6 w 6"/>
                <a:gd name="T3" fmla="*/ 4 h 7"/>
                <a:gd name="T4" fmla="*/ 2 w 6"/>
                <a:gd name="T5" fmla="*/ 0 h 7"/>
                <a:gd name="T6" fmla="*/ 1 w 6"/>
                <a:gd name="T7" fmla="*/ 1 h 7"/>
                <a:gd name="T8" fmla="*/ 0 w 6"/>
                <a:gd name="T9" fmla="*/ 2 h 7"/>
                <a:gd name="T10" fmla="*/ 5 w 6"/>
                <a:gd name="T11" fmla="*/ 7 h 7"/>
                <a:gd name="T12" fmla="*/ 5 w 6"/>
                <a:gd name="T13" fmla="*/ 7 h 7"/>
                <a:gd name="T14" fmla="*/ 5 w 6"/>
                <a:gd name="T15" fmla="*/ 5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5" y="5"/>
                  </a:moveTo>
                  <a:lnTo>
                    <a:pt x="6" y="4"/>
                  </a:lnTo>
                  <a:lnTo>
                    <a:pt x="2" y="0"/>
                  </a:lnTo>
                  <a:lnTo>
                    <a:pt x="1" y="1"/>
                  </a:lnTo>
                  <a:lnTo>
                    <a:pt x="0" y="2"/>
                  </a:lnTo>
                  <a:lnTo>
                    <a:pt x="5" y="7"/>
                  </a:lnTo>
                  <a:lnTo>
                    <a:pt x="5" y="5"/>
                  </a:lnTo>
                  <a:close/>
                </a:path>
              </a:pathLst>
            </a:custGeom>
            <a:solidFill>
              <a:srgbClr val="000000"/>
            </a:solidFill>
            <a:ln w="25400">
              <a:solidFill>
                <a:schemeClr val="tx1"/>
              </a:solidFill>
              <a:round/>
              <a:headEnd/>
              <a:tailEnd/>
            </a:ln>
          </p:spPr>
          <p:txBody>
            <a:bodyPr/>
            <a:lstStyle/>
            <a:p>
              <a:endParaRPr lang="en-GB" sz="2400" b="1"/>
            </a:p>
          </p:txBody>
        </p:sp>
        <p:sp>
          <p:nvSpPr>
            <p:cNvPr id="22564" name="Freeform 429"/>
            <p:cNvSpPr>
              <a:spLocks/>
            </p:cNvSpPr>
            <p:nvPr/>
          </p:nvSpPr>
          <p:spPr bwMode="auto">
            <a:xfrm>
              <a:off x="3693" y="3090"/>
              <a:ext cx="5" cy="3"/>
            </a:xfrm>
            <a:custGeom>
              <a:avLst/>
              <a:gdLst>
                <a:gd name="T0" fmla="*/ 3 w 5"/>
                <a:gd name="T1" fmla="*/ 2 h 3"/>
                <a:gd name="T2" fmla="*/ 5 w 5"/>
                <a:gd name="T3" fmla="*/ 2 h 3"/>
                <a:gd name="T4" fmla="*/ 5 w 5"/>
                <a:gd name="T5" fmla="*/ 0 h 3"/>
                <a:gd name="T6" fmla="*/ 3 w 5"/>
                <a:gd name="T7" fmla="*/ 0 h 3"/>
                <a:gd name="T8" fmla="*/ 0 w 5"/>
                <a:gd name="T9" fmla="*/ 0 h 3"/>
                <a:gd name="T10" fmla="*/ 0 w 5"/>
                <a:gd name="T11" fmla="*/ 2 h 3"/>
                <a:gd name="T12" fmla="*/ 2 w 5"/>
                <a:gd name="T13" fmla="*/ 3 h 3"/>
                <a:gd name="T14" fmla="*/ 3 w 5"/>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3" y="2"/>
                  </a:moveTo>
                  <a:lnTo>
                    <a:pt x="5" y="2"/>
                  </a:lnTo>
                  <a:lnTo>
                    <a:pt x="5" y="0"/>
                  </a:lnTo>
                  <a:lnTo>
                    <a:pt x="3" y="0"/>
                  </a:lnTo>
                  <a:lnTo>
                    <a:pt x="0" y="0"/>
                  </a:lnTo>
                  <a:lnTo>
                    <a:pt x="0" y="2"/>
                  </a:lnTo>
                  <a:lnTo>
                    <a:pt x="2" y="3"/>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2565" name="Freeform 430"/>
            <p:cNvSpPr>
              <a:spLocks/>
            </p:cNvSpPr>
            <p:nvPr/>
          </p:nvSpPr>
          <p:spPr bwMode="auto">
            <a:xfrm>
              <a:off x="3693" y="3087"/>
              <a:ext cx="5" cy="4"/>
            </a:xfrm>
            <a:custGeom>
              <a:avLst/>
              <a:gdLst>
                <a:gd name="T0" fmla="*/ 5 w 5"/>
                <a:gd name="T1" fmla="*/ 3 h 4"/>
                <a:gd name="T2" fmla="*/ 5 w 5"/>
                <a:gd name="T3" fmla="*/ 3 h 4"/>
                <a:gd name="T4" fmla="*/ 3 w 5"/>
                <a:gd name="T5" fmla="*/ 0 h 4"/>
                <a:gd name="T6" fmla="*/ 2 w 5"/>
                <a:gd name="T7" fmla="*/ 1 h 4"/>
                <a:gd name="T8" fmla="*/ 0 w 5"/>
                <a:gd name="T9" fmla="*/ 3 h 4"/>
                <a:gd name="T10" fmla="*/ 2 w 5"/>
                <a:gd name="T11" fmla="*/ 4 h 4"/>
                <a:gd name="T12" fmla="*/ 3 w 5"/>
                <a:gd name="T13" fmla="*/ 3 h 4"/>
                <a:gd name="T14" fmla="*/ 5 w 5"/>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5" y="3"/>
                  </a:moveTo>
                  <a:lnTo>
                    <a:pt x="5" y="3"/>
                  </a:lnTo>
                  <a:lnTo>
                    <a:pt x="3" y="0"/>
                  </a:lnTo>
                  <a:lnTo>
                    <a:pt x="2" y="1"/>
                  </a:lnTo>
                  <a:lnTo>
                    <a:pt x="0" y="3"/>
                  </a:lnTo>
                  <a:lnTo>
                    <a:pt x="2" y="4"/>
                  </a:lnTo>
                  <a:lnTo>
                    <a:pt x="3" y="3"/>
                  </a:lnTo>
                  <a:lnTo>
                    <a:pt x="5" y="3"/>
                  </a:lnTo>
                  <a:close/>
                </a:path>
              </a:pathLst>
            </a:custGeom>
            <a:solidFill>
              <a:srgbClr val="000000"/>
            </a:solidFill>
            <a:ln w="25400">
              <a:solidFill>
                <a:schemeClr val="tx1"/>
              </a:solidFill>
              <a:round/>
              <a:headEnd/>
              <a:tailEnd/>
            </a:ln>
          </p:spPr>
          <p:txBody>
            <a:bodyPr/>
            <a:lstStyle/>
            <a:p>
              <a:endParaRPr lang="en-GB" sz="2400" b="1"/>
            </a:p>
          </p:txBody>
        </p:sp>
        <p:sp>
          <p:nvSpPr>
            <p:cNvPr id="22566" name="Freeform 431"/>
            <p:cNvSpPr>
              <a:spLocks/>
            </p:cNvSpPr>
            <p:nvPr/>
          </p:nvSpPr>
          <p:spPr bwMode="auto">
            <a:xfrm>
              <a:off x="3692" y="3086"/>
              <a:ext cx="5" cy="4"/>
            </a:xfrm>
            <a:custGeom>
              <a:avLst/>
              <a:gdLst>
                <a:gd name="T0" fmla="*/ 3 w 5"/>
                <a:gd name="T1" fmla="*/ 2 h 4"/>
                <a:gd name="T2" fmla="*/ 5 w 5"/>
                <a:gd name="T3" fmla="*/ 2 h 4"/>
                <a:gd name="T4" fmla="*/ 5 w 5"/>
                <a:gd name="T5" fmla="*/ 0 h 4"/>
                <a:gd name="T6" fmla="*/ 3 w 5"/>
                <a:gd name="T7" fmla="*/ 0 h 4"/>
                <a:gd name="T8" fmla="*/ 0 w 5"/>
                <a:gd name="T9" fmla="*/ 0 h 4"/>
                <a:gd name="T10" fmla="*/ 0 w 5"/>
                <a:gd name="T11" fmla="*/ 2 h 4"/>
                <a:gd name="T12" fmla="*/ 1 w 5"/>
                <a:gd name="T13" fmla="*/ 4 h 4"/>
                <a:gd name="T14" fmla="*/ 3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3" y="2"/>
                  </a:moveTo>
                  <a:lnTo>
                    <a:pt x="5" y="2"/>
                  </a:lnTo>
                  <a:lnTo>
                    <a:pt x="5" y="0"/>
                  </a:lnTo>
                  <a:lnTo>
                    <a:pt x="3" y="0"/>
                  </a:lnTo>
                  <a:lnTo>
                    <a:pt x="0" y="0"/>
                  </a:lnTo>
                  <a:lnTo>
                    <a:pt x="0" y="2"/>
                  </a:lnTo>
                  <a:lnTo>
                    <a:pt x="1" y="4"/>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2567" name="Freeform 432"/>
            <p:cNvSpPr>
              <a:spLocks/>
            </p:cNvSpPr>
            <p:nvPr/>
          </p:nvSpPr>
          <p:spPr bwMode="auto">
            <a:xfrm>
              <a:off x="3692" y="2956"/>
              <a:ext cx="13" cy="134"/>
            </a:xfrm>
            <a:custGeom>
              <a:avLst/>
              <a:gdLst>
                <a:gd name="T0" fmla="*/ 5 w 13"/>
                <a:gd name="T1" fmla="*/ 130 h 134"/>
                <a:gd name="T2" fmla="*/ 5 w 13"/>
                <a:gd name="T3" fmla="*/ 134 h 134"/>
                <a:gd name="T4" fmla="*/ 3 w 13"/>
                <a:gd name="T5" fmla="*/ 126 h 134"/>
                <a:gd name="T6" fmla="*/ 13 w 13"/>
                <a:gd name="T7" fmla="*/ 0 h 134"/>
                <a:gd name="T8" fmla="*/ 13 w 13"/>
                <a:gd name="T9" fmla="*/ 9 h 134"/>
                <a:gd name="T10" fmla="*/ 10 w 13"/>
                <a:gd name="T11" fmla="*/ 9 h 134"/>
                <a:gd name="T12" fmla="*/ 8 w 13"/>
                <a:gd name="T13" fmla="*/ 9 h 134"/>
                <a:gd name="T14" fmla="*/ 8 w 13"/>
                <a:gd name="T15" fmla="*/ 30 h 134"/>
                <a:gd name="T16" fmla="*/ 0 w 13"/>
                <a:gd name="T17" fmla="*/ 126 h 134"/>
                <a:gd name="T18" fmla="*/ 1 w 13"/>
                <a:gd name="T19" fmla="*/ 130 h 134"/>
                <a:gd name="T20" fmla="*/ 3 w 13"/>
                <a:gd name="T21" fmla="*/ 130 h 134"/>
                <a:gd name="T22" fmla="*/ 5 w 13"/>
                <a:gd name="T23" fmla="*/ 130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4"/>
                <a:gd name="T38" fmla="*/ 13 w 13"/>
                <a:gd name="T39" fmla="*/ 134 h 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4">
                  <a:moveTo>
                    <a:pt x="5" y="130"/>
                  </a:moveTo>
                  <a:lnTo>
                    <a:pt x="5" y="134"/>
                  </a:lnTo>
                  <a:lnTo>
                    <a:pt x="3" y="126"/>
                  </a:lnTo>
                  <a:lnTo>
                    <a:pt x="13" y="0"/>
                  </a:lnTo>
                  <a:lnTo>
                    <a:pt x="13" y="9"/>
                  </a:lnTo>
                  <a:lnTo>
                    <a:pt x="10" y="9"/>
                  </a:lnTo>
                  <a:lnTo>
                    <a:pt x="8" y="9"/>
                  </a:lnTo>
                  <a:lnTo>
                    <a:pt x="8" y="30"/>
                  </a:lnTo>
                  <a:lnTo>
                    <a:pt x="0" y="126"/>
                  </a:lnTo>
                  <a:lnTo>
                    <a:pt x="1" y="130"/>
                  </a:lnTo>
                  <a:lnTo>
                    <a:pt x="3" y="130"/>
                  </a:lnTo>
                  <a:lnTo>
                    <a:pt x="5" y="130"/>
                  </a:lnTo>
                  <a:close/>
                </a:path>
              </a:pathLst>
            </a:custGeom>
            <a:solidFill>
              <a:srgbClr val="000000"/>
            </a:solidFill>
            <a:ln w="25400">
              <a:solidFill>
                <a:schemeClr val="tx1"/>
              </a:solidFill>
              <a:round/>
              <a:headEnd/>
              <a:tailEnd/>
            </a:ln>
          </p:spPr>
          <p:txBody>
            <a:bodyPr/>
            <a:lstStyle/>
            <a:p>
              <a:endParaRPr lang="en-GB" sz="2400" b="1"/>
            </a:p>
          </p:txBody>
        </p:sp>
        <p:sp>
          <p:nvSpPr>
            <p:cNvPr id="22568" name="Freeform 433"/>
            <p:cNvSpPr>
              <a:spLocks/>
            </p:cNvSpPr>
            <p:nvPr/>
          </p:nvSpPr>
          <p:spPr bwMode="auto">
            <a:xfrm>
              <a:off x="3692" y="2952"/>
              <a:ext cx="13" cy="18"/>
            </a:xfrm>
            <a:custGeom>
              <a:avLst/>
              <a:gdLst>
                <a:gd name="T0" fmla="*/ 13 w 13"/>
                <a:gd name="T1" fmla="*/ 13 h 18"/>
                <a:gd name="T2" fmla="*/ 13 w 13"/>
                <a:gd name="T3" fmla="*/ 18 h 18"/>
                <a:gd name="T4" fmla="*/ 10 w 13"/>
                <a:gd name="T5" fmla="*/ 6 h 18"/>
                <a:gd name="T6" fmla="*/ 8 w 13"/>
                <a:gd name="T7" fmla="*/ 3 h 18"/>
                <a:gd name="T8" fmla="*/ 3 w 13"/>
                <a:gd name="T9" fmla="*/ 2 h 18"/>
                <a:gd name="T10" fmla="*/ 0 w 13"/>
                <a:gd name="T11" fmla="*/ 0 h 18"/>
                <a:gd name="T12" fmla="*/ 0 w 13"/>
                <a:gd name="T13" fmla="*/ 2 h 18"/>
                <a:gd name="T14" fmla="*/ 0 w 13"/>
                <a:gd name="T15" fmla="*/ 3 h 18"/>
                <a:gd name="T16" fmla="*/ 3 w 13"/>
                <a:gd name="T17" fmla="*/ 4 h 18"/>
                <a:gd name="T18" fmla="*/ 5 w 13"/>
                <a:gd name="T19" fmla="*/ 5 h 18"/>
                <a:gd name="T20" fmla="*/ 8 w 13"/>
                <a:gd name="T21" fmla="*/ 9 h 18"/>
                <a:gd name="T22" fmla="*/ 9 w 13"/>
                <a:gd name="T23" fmla="*/ 13 h 18"/>
                <a:gd name="T24" fmla="*/ 10 w 13"/>
                <a:gd name="T25" fmla="*/ 13 h 18"/>
                <a:gd name="T26" fmla="*/ 13 w 13"/>
                <a:gd name="T27" fmla="*/ 13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8"/>
                <a:gd name="T44" fmla="*/ 13 w 13"/>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8">
                  <a:moveTo>
                    <a:pt x="13" y="13"/>
                  </a:moveTo>
                  <a:lnTo>
                    <a:pt x="13" y="18"/>
                  </a:lnTo>
                  <a:lnTo>
                    <a:pt x="10" y="6"/>
                  </a:lnTo>
                  <a:lnTo>
                    <a:pt x="8" y="3"/>
                  </a:lnTo>
                  <a:lnTo>
                    <a:pt x="3" y="2"/>
                  </a:lnTo>
                  <a:lnTo>
                    <a:pt x="0" y="0"/>
                  </a:lnTo>
                  <a:lnTo>
                    <a:pt x="0" y="2"/>
                  </a:lnTo>
                  <a:lnTo>
                    <a:pt x="0" y="3"/>
                  </a:lnTo>
                  <a:lnTo>
                    <a:pt x="3" y="4"/>
                  </a:lnTo>
                  <a:lnTo>
                    <a:pt x="5" y="5"/>
                  </a:lnTo>
                  <a:lnTo>
                    <a:pt x="8" y="9"/>
                  </a:lnTo>
                  <a:lnTo>
                    <a:pt x="9" y="13"/>
                  </a:lnTo>
                  <a:lnTo>
                    <a:pt x="10" y="13"/>
                  </a:lnTo>
                  <a:lnTo>
                    <a:pt x="13" y="13"/>
                  </a:lnTo>
                  <a:close/>
                </a:path>
              </a:pathLst>
            </a:custGeom>
            <a:solidFill>
              <a:srgbClr val="000000"/>
            </a:solidFill>
            <a:ln w="25400">
              <a:solidFill>
                <a:schemeClr val="tx1"/>
              </a:solidFill>
              <a:round/>
              <a:headEnd/>
              <a:tailEnd/>
            </a:ln>
          </p:spPr>
          <p:txBody>
            <a:bodyPr/>
            <a:lstStyle/>
            <a:p>
              <a:endParaRPr lang="en-GB" sz="2400" b="1"/>
            </a:p>
          </p:txBody>
        </p:sp>
        <p:sp>
          <p:nvSpPr>
            <p:cNvPr id="22569" name="Freeform 434"/>
            <p:cNvSpPr>
              <a:spLocks/>
            </p:cNvSpPr>
            <p:nvPr/>
          </p:nvSpPr>
          <p:spPr bwMode="auto">
            <a:xfrm>
              <a:off x="3688" y="2951"/>
              <a:ext cx="4" cy="5"/>
            </a:xfrm>
            <a:custGeom>
              <a:avLst/>
              <a:gdLst>
                <a:gd name="T0" fmla="*/ 4 w 4"/>
                <a:gd name="T1" fmla="*/ 1 h 5"/>
                <a:gd name="T2" fmla="*/ 2 w 4"/>
                <a:gd name="T3" fmla="*/ 0 h 5"/>
                <a:gd name="T4" fmla="*/ 0 w 4"/>
                <a:gd name="T5" fmla="*/ 0 h 5"/>
                <a:gd name="T6" fmla="*/ 0 w 4"/>
                <a:gd name="T7" fmla="*/ 3 h 5"/>
                <a:gd name="T8" fmla="*/ 0 w 4"/>
                <a:gd name="T9" fmla="*/ 5 h 5"/>
                <a:gd name="T10" fmla="*/ 4 w 4"/>
                <a:gd name="T11" fmla="*/ 5 h 5"/>
                <a:gd name="T12" fmla="*/ 4 w 4"/>
                <a:gd name="T13" fmla="*/ 3 h 5"/>
                <a:gd name="T14" fmla="*/ 4 w 4"/>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1"/>
                  </a:moveTo>
                  <a:lnTo>
                    <a:pt x="2" y="0"/>
                  </a:lnTo>
                  <a:lnTo>
                    <a:pt x="0" y="0"/>
                  </a:lnTo>
                  <a:lnTo>
                    <a:pt x="0" y="3"/>
                  </a:lnTo>
                  <a:lnTo>
                    <a:pt x="0" y="5"/>
                  </a:lnTo>
                  <a:lnTo>
                    <a:pt x="4" y="5"/>
                  </a:lnTo>
                  <a:lnTo>
                    <a:pt x="4" y="3"/>
                  </a:lnTo>
                  <a:lnTo>
                    <a:pt x="4" y="1"/>
                  </a:lnTo>
                  <a:close/>
                </a:path>
              </a:pathLst>
            </a:custGeom>
            <a:solidFill>
              <a:srgbClr val="000000"/>
            </a:solidFill>
            <a:ln w="25400">
              <a:solidFill>
                <a:schemeClr val="tx1"/>
              </a:solidFill>
              <a:round/>
              <a:headEnd/>
              <a:tailEnd/>
            </a:ln>
          </p:spPr>
          <p:txBody>
            <a:bodyPr/>
            <a:lstStyle/>
            <a:p>
              <a:endParaRPr lang="en-GB" sz="2400" b="1"/>
            </a:p>
          </p:txBody>
        </p:sp>
        <p:sp>
          <p:nvSpPr>
            <p:cNvPr id="22570" name="Freeform 435"/>
            <p:cNvSpPr>
              <a:spLocks/>
            </p:cNvSpPr>
            <p:nvPr/>
          </p:nvSpPr>
          <p:spPr bwMode="auto">
            <a:xfrm>
              <a:off x="3664" y="2951"/>
              <a:ext cx="28" cy="144"/>
            </a:xfrm>
            <a:custGeom>
              <a:avLst/>
              <a:gdLst>
                <a:gd name="T0" fmla="*/ 24 w 28"/>
                <a:gd name="T1" fmla="*/ 0 h 144"/>
                <a:gd name="T2" fmla="*/ 28 w 28"/>
                <a:gd name="T3" fmla="*/ 0 h 144"/>
                <a:gd name="T4" fmla="*/ 20 w 28"/>
                <a:gd name="T5" fmla="*/ 3 h 144"/>
                <a:gd name="T6" fmla="*/ 12 w 28"/>
                <a:gd name="T7" fmla="*/ 10 h 144"/>
                <a:gd name="T8" fmla="*/ 10 w 28"/>
                <a:gd name="T9" fmla="*/ 19 h 144"/>
                <a:gd name="T10" fmla="*/ 0 w 28"/>
                <a:gd name="T11" fmla="*/ 144 h 144"/>
                <a:gd name="T12" fmla="*/ 5 w 28"/>
                <a:gd name="T13" fmla="*/ 114 h 144"/>
                <a:gd name="T14" fmla="*/ 12 w 28"/>
                <a:gd name="T15" fmla="*/ 19 h 144"/>
                <a:gd name="T16" fmla="*/ 15 w 28"/>
                <a:gd name="T17" fmla="*/ 12 h 144"/>
                <a:gd name="T18" fmla="*/ 22 w 28"/>
                <a:gd name="T19" fmla="*/ 5 h 144"/>
                <a:gd name="T20" fmla="*/ 24 w 28"/>
                <a:gd name="T21" fmla="*/ 4 h 144"/>
                <a:gd name="T22" fmla="*/ 24 w 28"/>
                <a:gd name="T23" fmla="*/ 3 h 144"/>
                <a:gd name="T24" fmla="*/ 24 w 28"/>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44"/>
                <a:gd name="T41" fmla="*/ 28 w 28"/>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44">
                  <a:moveTo>
                    <a:pt x="24" y="0"/>
                  </a:moveTo>
                  <a:lnTo>
                    <a:pt x="28" y="0"/>
                  </a:lnTo>
                  <a:lnTo>
                    <a:pt x="20" y="3"/>
                  </a:lnTo>
                  <a:lnTo>
                    <a:pt x="12" y="10"/>
                  </a:lnTo>
                  <a:lnTo>
                    <a:pt x="10" y="19"/>
                  </a:lnTo>
                  <a:lnTo>
                    <a:pt x="0" y="144"/>
                  </a:lnTo>
                  <a:lnTo>
                    <a:pt x="5" y="114"/>
                  </a:lnTo>
                  <a:lnTo>
                    <a:pt x="12" y="19"/>
                  </a:lnTo>
                  <a:lnTo>
                    <a:pt x="15" y="12"/>
                  </a:lnTo>
                  <a:lnTo>
                    <a:pt x="22" y="5"/>
                  </a:lnTo>
                  <a:lnTo>
                    <a:pt x="24" y="4"/>
                  </a:lnTo>
                  <a:lnTo>
                    <a:pt x="24" y="3"/>
                  </a:lnTo>
                  <a:lnTo>
                    <a:pt x="24" y="0"/>
                  </a:lnTo>
                  <a:close/>
                </a:path>
              </a:pathLst>
            </a:custGeom>
            <a:solidFill>
              <a:srgbClr val="000000"/>
            </a:solidFill>
            <a:ln w="25400">
              <a:solidFill>
                <a:schemeClr val="tx1"/>
              </a:solidFill>
              <a:round/>
              <a:headEnd/>
              <a:tailEnd/>
            </a:ln>
          </p:spPr>
          <p:txBody>
            <a:bodyPr/>
            <a:lstStyle/>
            <a:p>
              <a:endParaRPr lang="en-GB" sz="2400" b="1"/>
            </a:p>
          </p:txBody>
        </p:sp>
        <p:sp>
          <p:nvSpPr>
            <p:cNvPr id="22571" name="Freeform 436"/>
            <p:cNvSpPr>
              <a:spLocks/>
            </p:cNvSpPr>
            <p:nvPr/>
          </p:nvSpPr>
          <p:spPr bwMode="auto">
            <a:xfrm>
              <a:off x="3664" y="3065"/>
              <a:ext cx="5" cy="30"/>
            </a:xfrm>
            <a:custGeom>
              <a:avLst/>
              <a:gdLst>
                <a:gd name="T0" fmla="*/ 0 w 5"/>
                <a:gd name="T1" fmla="*/ 30 h 30"/>
                <a:gd name="T2" fmla="*/ 0 w 5"/>
                <a:gd name="T3" fmla="*/ 21 h 30"/>
                <a:gd name="T4" fmla="*/ 2 w 5"/>
                <a:gd name="T5" fmla="*/ 21 h 30"/>
                <a:gd name="T6" fmla="*/ 5 w 5"/>
                <a:gd name="T7" fmla="*/ 21 h 30"/>
                <a:gd name="T8" fmla="*/ 5 w 5"/>
                <a:gd name="T9" fmla="*/ 0 h 30"/>
                <a:gd name="T10" fmla="*/ 0 w 5"/>
                <a:gd name="T11" fmla="*/ 30 h 30"/>
                <a:gd name="T12" fmla="*/ 0 60000 65536"/>
                <a:gd name="T13" fmla="*/ 0 60000 65536"/>
                <a:gd name="T14" fmla="*/ 0 60000 65536"/>
                <a:gd name="T15" fmla="*/ 0 60000 65536"/>
                <a:gd name="T16" fmla="*/ 0 60000 65536"/>
                <a:gd name="T17" fmla="*/ 0 60000 65536"/>
                <a:gd name="T18" fmla="*/ 0 w 5"/>
                <a:gd name="T19" fmla="*/ 0 h 30"/>
                <a:gd name="T20" fmla="*/ 5 w 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 h="30">
                  <a:moveTo>
                    <a:pt x="0" y="30"/>
                  </a:moveTo>
                  <a:lnTo>
                    <a:pt x="0" y="21"/>
                  </a:lnTo>
                  <a:lnTo>
                    <a:pt x="2" y="21"/>
                  </a:lnTo>
                  <a:lnTo>
                    <a:pt x="5" y="21"/>
                  </a:lnTo>
                  <a:lnTo>
                    <a:pt x="5" y="0"/>
                  </a:lnTo>
                  <a:lnTo>
                    <a:pt x="0" y="30"/>
                  </a:lnTo>
                  <a:close/>
                </a:path>
              </a:pathLst>
            </a:custGeom>
            <a:solidFill>
              <a:srgbClr val="000000"/>
            </a:solidFill>
            <a:ln w="25400">
              <a:solidFill>
                <a:schemeClr val="tx1"/>
              </a:solidFill>
              <a:round/>
              <a:headEnd/>
              <a:tailEnd/>
            </a:ln>
          </p:spPr>
          <p:txBody>
            <a:bodyPr/>
            <a:lstStyle/>
            <a:p>
              <a:endParaRPr lang="en-GB" sz="2400" b="1"/>
            </a:p>
          </p:txBody>
        </p:sp>
        <p:sp>
          <p:nvSpPr>
            <p:cNvPr id="22572" name="Freeform 437"/>
            <p:cNvSpPr>
              <a:spLocks/>
            </p:cNvSpPr>
            <p:nvPr/>
          </p:nvSpPr>
          <p:spPr bwMode="auto">
            <a:xfrm>
              <a:off x="3664" y="3085"/>
              <a:ext cx="5" cy="3"/>
            </a:xfrm>
            <a:custGeom>
              <a:avLst/>
              <a:gdLst>
                <a:gd name="T0" fmla="*/ 2 w 5"/>
                <a:gd name="T1" fmla="*/ 1 h 3"/>
                <a:gd name="T2" fmla="*/ 1 w 5"/>
                <a:gd name="T3" fmla="*/ 0 h 3"/>
                <a:gd name="T4" fmla="*/ 0 w 5"/>
                <a:gd name="T5" fmla="*/ 1 h 3"/>
                <a:gd name="T6" fmla="*/ 1 w 5"/>
                <a:gd name="T7" fmla="*/ 2 h 3"/>
                <a:gd name="T8" fmla="*/ 2 w 5"/>
                <a:gd name="T9" fmla="*/ 3 h 3"/>
                <a:gd name="T10" fmla="*/ 5 w 5"/>
                <a:gd name="T11" fmla="*/ 1 h 3"/>
                <a:gd name="T12" fmla="*/ 5 w 5"/>
                <a:gd name="T13" fmla="*/ 1 h 3"/>
                <a:gd name="T14" fmla="*/ 2 w 5"/>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2" y="1"/>
                  </a:moveTo>
                  <a:lnTo>
                    <a:pt x="1" y="0"/>
                  </a:lnTo>
                  <a:lnTo>
                    <a:pt x="0" y="1"/>
                  </a:lnTo>
                  <a:lnTo>
                    <a:pt x="1" y="2"/>
                  </a:lnTo>
                  <a:lnTo>
                    <a:pt x="2" y="3"/>
                  </a:lnTo>
                  <a:lnTo>
                    <a:pt x="5" y="1"/>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2573" name="Freeform 438"/>
            <p:cNvSpPr>
              <a:spLocks/>
            </p:cNvSpPr>
            <p:nvPr/>
          </p:nvSpPr>
          <p:spPr bwMode="auto">
            <a:xfrm>
              <a:off x="3662" y="3085"/>
              <a:ext cx="4" cy="5"/>
            </a:xfrm>
            <a:custGeom>
              <a:avLst/>
              <a:gdLst>
                <a:gd name="T0" fmla="*/ 2 w 4"/>
                <a:gd name="T1" fmla="*/ 1 h 5"/>
                <a:gd name="T2" fmla="*/ 3 w 4"/>
                <a:gd name="T3" fmla="*/ 0 h 5"/>
                <a:gd name="T4" fmla="*/ 0 w 4"/>
                <a:gd name="T5" fmla="*/ 5 h 5"/>
                <a:gd name="T6" fmla="*/ 2 w 4"/>
                <a:gd name="T7" fmla="*/ 5 h 5"/>
                <a:gd name="T8" fmla="*/ 3 w 4"/>
                <a:gd name="T9" fmla="*/ 5 h 5"/>
                <a:gd name="T10" fmla="*/ 4 w 4"/>
                <a:gd name="T11" fmla="*/ 2 h 5"/>
                <a:gd name="T12" fmla="*/ 3 w 4"/>
                <a:gd name="T13" fmla="*/ 2 h 5"/>
                <a:gd name="T14" fmla="*/ 2 w 4"/>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1"/>
                  </a:moveTo>
                  <a:lnTo>
                    <a:pt x="3" y="0"/>
                  </a:lnTo>
                  <a:lnTo>
                    <a:pt x="0" y="5"/>
                  </a:lnTo>
                  <a:lnTo>
                    <a:pt x="2" y="5"/>
                  </a:lnTo>
                  <a:lnTo>
                    <a:pt x="3" y="5"/>
                  </a:lnTo>
                  <a:lnTo>
                    <a:pt x="4" y="2"/>
                  </a:lnTo>
                  <a:lnTo>
                    <a:pt x="3" y="2"/>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2574" name="Freeform 439"/>
            <p:cNvSpPr>
              <a:spLocks/>
            </p:cNvSpPr>
            <p:nvPr/>
          </p:nvSpPr>
          <p:spPr bwMode="auto">
            <a:xfrm>
              <a:off x="3662" y="3087"/>
              <a:ext cx="3" cy="5"/>
            </a:xfrm>
            <a:custGeom>
              <a:avLst/>
              <a:gdLst>
                <a:gd name="T0" fmla="*/ 2 w 3"/>
                <a:gd name="T1" fmla="*/ 3 h 5"/>
                <a:gd name="T2" fmla="*/ 2 w 3"/>
                <a:gd name="T3" fmla="*/ 0 h 5"/>
                <a:gd name="T4" fmla="*/ 0 w 3"/>
                <a:gd name="T5" fmla="*/ 0 h 5"/>
                <a:gd name="T6" fmla="*/ 0 w 3"/>
                <a:gd name="T7" fmla="*/ 3 h 5"/>
                <a:gd name="T8" fmla="*/ 0 w 3"/>
                <a:gd name="T9" fmla="*/ 5 h 5"/>
                <a:gd name="T10" fmla="*/ 2 w 3"/>
                <a:gd name="T11" fmla="*/ 5 h 5"/>
                <a:gd name="T12" fmla="*/ 3 w 3"/>
                <a:gd name="T13" fmla="*/ 3 h 5"/>
                <a:gd name="T14" fmla="*/ 2 w 3"/>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3"/>
                  </a:moveTo>
                  <a:lnTo>
                    <a:pt x="2" y="0"/>
                  </a:lnTo>
                  <a:lnTo>
                    <a:pt x="0" y="0"/>
                  </a:lnTo>
                  <a:lnTo>
                    <a:pt x="0" y="3"/>
                  </a:lnTo>
                  <a:lnTo>
                    <a:pt x="0" y="5"/>
                  </a:lnTo>
                  <a:lnTo>
                    <a:pt x="2" y="5"/>
                  </a:lnTo>
                  <a:lnTo>
                    <a:pt x="3" y="3"/>
                  </a:lnTo>
                  <a:lnTo>
                    <a:pt x="2" y="3"/>
                  </a:lnTo>
                  <a:close/>
                </a:path>
              </a:pathLst>
            </a:custGeom>
            <a:solidFill>
              <a:srgbClr val="000000"/>
            </a:solidFill>
            <a:ln w="25400">
              <a:solidFill>
                <a:schemeClr val="tx1"/>
              </a:solidFill>
              <a:round/>
              <a:headEnd/>
              <a:tailEnd/>
            </a:ln>
          </p:spPr>
          <p:txBody>
            <a:bodyPr/>
            <a:lstStyle/>
            <a:p>
              <a:endParaRPr lang="en-GB" sz="2400" b="1"/>
            </a:p>
          </p:txBody>
        </p:sp>
        <p:sp>
          <p:nvSpPr>
            <p:cNvPr id="22575" name="Freeform 440"/>
            <p:cNvSpPr>
              <a:spLocks/>
            </p:cNvSpPr>
            <p:nvPr/>
          </p:nvSpPr>
          <p:spPr bwMode="auto">
            <a:xfrm>
              <a:off x="3659" y="3087"/>
              <a:ext cx="5" cy="6"/>
            </a:xfrm>
            <a:custGeom>
              <a:avLst/>
              <a:gdLst>
                <a:gd name="T0" fmla="*/ 3 w 5"/>
                <a:gd name="T1" fmla="*/ 0 h 6"/>
                <a:gd name="T2" fmla="*/ 3 w 5"/>
                <a:gd name="T3" fmla="*/ 0 h 6"/>
                <a:gd name="T4" fmla="*/ 0 w 5"/>
                <a:gd name="T5" fmla="*/ 4 h 6"/>
                <a:gd name="T6" fmla="*/ 1 w 5"/>
                <a:gd name="T7" fmla="*/ 5 h 6"/>
                <a:gd name="T8" fmla="*/ 2 w 5"/>
                <a:gd name="T9" fmla="*/ 6 h 6"/>
                <a:gd name="T10" fmla="*/ 5 w 5"/>
                <a:gd name="T11" fmla="*/ 4 h 6"/>
                <a:gd name="T12" fmla="*/ 3 w 5"/>
                <a:gd name="T13" fmla="*/ 3 h 6"/>
                <a:gd name="T14" fmla="*/ 3 w 5"/>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3" y="0"/>
                  </a:moveTo>
                  <a:lnTo>
                    <a:pt x="3" y="0"/>
                  </a:lnTo>
                  <a:lnTo>
                    <a:pt x="0" y="4"/>
                  </a:lnTo>
                  <a:lnTo>
                    <a:pt x="1" y="5"/>
                  </a:lnTo>
                  <a:lnTo>
                    <a:pt x="2" y="6"/>
                  </a:lnTo>
                  <a:lnTo>
                    <a:pt x="5" y="4"/>
                  </a:lnTo>
                  <a:lnTo>
                    <a:pt x="3" y="3"/>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2576" name="Freeform 441"/>
            <p:cNvSpPr>
              <a:spLocks/>
            </p:cNvSpPr>
            <p:nvPr/>
          </p:nvSpPr>
          <p:spPr bwMode="auto">
            <a:xfrm>
              <a:off x="3652" y="3090"/>
              <a:ext cx="9" cy="5"/>
            </a:xfrm>
            <a:custGeom>
              <a:avLst/>
              <a:gdLst>
                <a:gd name="T0" fmla="*/ 8 w 9"/>
                <a:gd name="T1" fmla="*/ 2 h 5"/>
                <a:gd name="T2" fmla="*/ 8 w 9"/>
                <a:gd name="T3" fmla="*/ 0 h 5"/>
                <a:gd name="T4" fmla="*/ 0 w 9"/>
                <a:gd name="T5" fmla="*/ 0 h 5"/>
                <a:gd name="T6" fmla="*/ 0 w 9"/>
                <a:gd name="T7" fmla="*/ 2 h 5"/>
                <a:gd name="T8" fmla="*/ 0 w 9"/>
                <a:gd name="T9" fmla="*/ 5 h 5"/>
                <a:gd name="T10" fmla="*/ 8 w 9"/>
                <a:gd name="T11" fmla="*/ 5 h 5"/>
                <a:gd name="T12" fmla="*/ 9 w 9"/>
                <a:gd name="T13" fmla="*/ 3 h 5"/>
                <a:gd name="T14" fmla="*/ 8 w 9"/>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8" y="2"/>
                  </a:moveTo>
                  <a:lnTo>
                    <a:pt x="8" y="0"/>
                  </a:lnTo>
                  <a:lnTo>
                    <a:pt x="0" y="0"/>
                  </a:lnTo>
                  <a:lnTo>
                    <a:pt x="0" y="2"/>
                  </a:lnTo>
                  <a:lnTo>
                    <a:pt x="0" y="5"/>
                  </a:lnTo>
                  <a:lnTo>
                    <a:pt x="8" y="5"/>
                  </a:lnTo>
                  <a:lnTo>
                    <a:pt x="9" y="3"/>
                  </a:lnTo>
                  <a:lnTo>
                    <a:pt x="8" y="2"/>
                  </a:lnTo>
                  <a:close/>
                </a:path>
              </a:pathLst>
            </a:custGeom>
            <a:solidFill>
              <a:srgbClr val="000000"/>
            </a:solidFill>
            <a:ln w="25400">
              <a:solidFill>
                <a:schemeClr val="tx1"/>
              </a:solidFill>
              <a:round/>
              <a:headEnd/>
              <a:tailEnd/>
            </a:ln>
          </p:spPr>
          <p:txBody>
            <a:bodyPr/>
            <a:lstStyle/>
            <a:p>
              <a:endParaRPr lang="en-GB" sz="2400" b="1"/>
            </a:p>
          </p:txBody>
        </p:sp>
        <p:sp>
          <p:nvSpPr>
            <p:cNvPr id="22577" name="Freeform 442"/>
            <p:cNvSpPr>
              <a:spLocks/>
            </p:cNvSpPr>
            <p:nvPr/>
          </p:nvSpPr>
          <p:spPr bwMode="auto">
            <a:xfrm>
              <a:off x="3219" y="3056"/>
              <a:ext cx="436" cy="39"/>
            </a:xfrm>
            <a:custGeom>
              <a:avLst/>
              <a:gdLst>
                <a:gd name="T0" fmla="*/ 433 w 436"/>
                <a:gd name="T1" fmla="*/ 36 h 39"/>
                <a:gd name="T2" fmla="*/ 433 w 436"/>
                <a:gd name="T3" fmla="*/ 35 h 39"/>
                <a:gd name="T4" fmla="*/ 431 w 436"/>
                <a:gd name="T5" fmla="*/ 34 h 39"/>
                <a:gd name="T6" fmla="*/ 0 w 436"/>
                <a:gd name="T7" fmla="*/ 0 h 39"/>
                <a:gd name="T8" fmla="*/ 14 w 436"/>
                <a:gd name="T9" fmla="*/ 0 h 39"/>
                <a:gd name="T10" fmla="*/ 14 w 436"/>
                <a:gd name="T11" fmla="*/ 2 h 39"/>
                <a:gd name="T12" fmla="*/ 14 w 436"/>
                <a:gd name="T13" fmla="*/ 5 h 39"/>
                <a:gd name="T14" fmla="*/ 30 w 436"/>
                <a:gd name="T15" fmla="*/ 5 h 39"/>
                <a:gd name="T16" fmla="*/ 431 w 436"/>
                <a:gd name="T17" fmla="*/ 36 h 39"/>
                <a:gd name="T18" fmla="*/ 436 w 436"/>
                <a:gd name="T19" fmla="*/ 39 h 39"/>
                <a:gd name="T20" fmla="*/ 433 w 436"/>
                <a:gd name="T21" fmla="*/ 39 h 39"/>
                <a:gd name="T22" fmla="*/ 433 w 436"/>
                <a:gd name="T23" fmla="*/ 36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
                <a:gd name="T37" fmla="*/ 0 h 39"/>
                <a:gd name="T38" fmla="*/ 436 w 436"/>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 h="39">
                  <a:moveTo>
                    <a:pt x="433" y="36"/>
                  </a:moveTo>
                  <a:lnTo>
                    <a:pt x="433" y="35"/>
                  </a:lnTo>
                  <a:lnTo>
                    <a:pt x="431" y="34"/>
                  </a:lnTo>
                  <a:lnTo>
                    <a:pt x="0" y="0"/>
                  </a:lnTo>
                  <a:lnTo>
                    <a:pt x="14" y="0"/>
                  </a:lnTo>
                  <a:lnTo>
                    <a:pt x="14" y="2"/>
                  </a:lnTo>
                  <a:lnTo>
                    <a:pt x="14" y="5"/>
                  </a:lnTo>
                  <a:lnTo>
                    <a:pt x="30" y="5"/>
                  </a:lnTo>
                  <a:lnTo>
                    <a:pt x="431" y="36"/>
                  </a:lnTo>
                  <a:lnTo>
                    <a:pt x="436" y="39"/>
                  </a:lnTo>
                  <a:lnTo>
                    <a:pt x="433" y="39"/>
                  </a:lnTo>
                  <a:lnTo>
                    <a:pt x="433" y="36"/>
                  </a:lnTo>
                  <a:close/>
                </a:path>
              </a:pathLst>
            </a:custGeom>
            <a:solidFill>
              <a:srgbClr val="000000"/>
            </a:solidFill>
            <a:ln w="25400">
              <a:solidFill>
                <a:schemeClr val="tx1"/>
              </a:solidFill>
              <a:round/>
              <a:headEnd/>
              <a:tailEnd/>
            </a:ln>
          </p:spPr>
          <p:txBody>
            <a:bodyPr/>
            <a:lstStyle/>
            <a:p>
              <a:endParaRPr lang="en-GB" sz="2400" b="1"/>
            </a:p>
          </p:txBody>
        </p:sp>
        <p:sp>
          <p:nvSpPr>
            <p:cNvPr id="22578" name="Freeform 443"/>
            <p:cNvSpPr>
              <a:spLocks/>
            </p:cNvSpPr>
            <p:nvPr/>
          </p:nvSpPr>
          <p:spPr bwMode="auto">
            <a:xfrm>
              <a:off x="3230" y="3056"/>
              <a:ext cx="5" cy="5"/>
            </a:xfrm>
            <a:custGeom>
              <a:avLst/>
              <a:gdLst>
                <a:gd name="T0" fmla="*/ 3 w 5"/>
                <a:gd name="T1" fmla="*/ 2 h 5"/>
                <a:gd name="T2" fmla="*/ 3 w 5"/>
                <a:gd name="T3" fmla="*/ 1 h 5"/>
                <a:gd name="T4" fmla="*/ 0 w 5"/>
                <a:gd name="T5" fmla="*/ 0 h 5"/>
                <a:gd name="T6" fmla="*/ 0 w 5"/>
                <a:gd name="T7" fmla="*/ 1 h 5"/>
                <a:gd name="T8" fmla="*/ 0 w 5"/>
                <a:gd name="T9" fmla="*/ 2 h 5"/>
                <a:gd name="T10" fmla="*/ 5 w 5"/>
                <a:gd name="T11" fmla="*/ 5 h 5"/>
                <a:gd name="T12" fmla="*/ 3 w 5"/>
                <a:gd name="T13" fmla="*/ 5 h 5"/>
                <a:gd name="T14" fmla="*/ 3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2"/>
                  </a:moveTo>
                  <a:lnTo>
                    <a:pt x="3" y="1"/>
                  </a:lnTo>
                  <a:lnTo>
                    <a:pt x="0" y="0"/>
                  </a:lnTo>
                  <a:lnTo>
                    <a:pt x="0" y="1"/>
                  </a:lnTo>
                  <a:lnTo>
                    <a:pt x="0" y="2"/>
                  </a:lnTo>
                  <a:lnTo>
                    <a:pt x="5" y="5"/>
                  </a:lnTo>
                  <a:lnTo>
                    <a:pt x="3" y="5"/>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2579" name="Freeform 444"/>
            <p:cNvSpPr>
              <a:spLocks/>
            </p:cNvSpPr>
            <p:nvPr/>
          </p:nvSpPr>
          <p:spPr bwMode="auto">
            <a:xfrm>
              <a:off x="3228" y="3055"/>
              <a:ext cx="2" cy="5"/>
            </a:xfrm>
            <a:custGeom>
              <a:avLst/>
              <a:gdLst>
                <a:gd name="T0" fmla="*/ 2 w 2"/>
                <a:gd name="T1" fmla="*/ 1 h 5"/>
                <a:gd name="T2" fmla="*/ 0 w 2"/>
                <a:gd name="T3" fmla="*/ 0 h 5"/>
                <a:gd name="T4" fmla="*/ 1 w 2"/>
                <a:gd name="T5" fmla="*/ 0 h 5"/>
                <a:gd name="T6" fmla="*/ 1 w 2"/>
                <a:gd name="T7" fmla="*/ 2 h 5"/>
                <a:gd name="T8" fmla="*/ 1 w 2"/>
                <a:gd name="T9" fmla="*/ 5 h 5"/>
                <a:gd name="T10" fmla="*/ 2 w 2"/>
                <a:gd name="T11" fmla="*/ 5 h 5"/>
                <a:gd name="T12" fmla="*/ 2 w 2"/>
                <a:gd name="T13" fmla="*/ 2 h 5"/>
                <a:gd name="T14" fmla="*/ 2 w 2"/>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5"/>
                <a:gd name="T26" fmla="*/ 2 w 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5">
                  <a:moveTo>
                    <a:pt x="2" y="1"/>
                  </a:moveTo>
                  <a:lnTo>
                    <a:pt x="0" y="0"/>
                  </a:lnTo>
                  <a:lnTo>
                    <a:pt x="1" y="0"/>
                  </a:lnTo>
                  <a:lnTo>
                    <a:pt x="1" y="2"/>
                  </a:lnTo>
                  <a:lnTo>
                    <a:pt x="1" y="5"/>
                  </a:lnTo>
                  <a:lnTo>
                    <a:pt x="2" y="5"/>
                  </a:lnTo>
                  <a:lnTo>
                    <a:pt x="2" y="2"/>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2580" name="Freeform 445"/>
            <p:cNvSpPr>
              <a:spLocks/>
            </p:cNvSpPr>
            <p:nvPr/>
          </p:nvSpPr>
          <p:spPr bwMode="auto">
            <a:xfrm>
              <a:off x="3224" y="3052"/>
              <a:ext cx="6" cy="8"/>
            </a:xfrm>
            <a:custGeom>
              <a:avLst/>
              <a:gdLst>
                <a:gd name="T0" fmla="*/ 5 w 6"/>
                <a:gd name="T1" fmla="*/ 5 h 8"/>
                <a:gd name="T2" fmla="*/ 6 w 6"/>
                <a:gd name="T3" fmla="*/ 4 h 8"/>
                <a:gd name="T4" fmla="*/ 3 w 6"/>
                <a:gd name="T5" fmla="*/ 0 h 8"/>
                <a:gd name="T6" fmla="*/ 1 w 6"/>
                <a:gd name="T7" fmla="*/ 1 h 8"/>
                <a:gd name="T8" fmla="*/ 0 w 6"/>
                <a:gd name="T9" fmla="*/ 3 h 8"/>
                <a:gd name="T10" fmla="*/ 5 w 6"/>
                <a:gd name="T11" fmla="*/ 8 h 8"/>
                <a:gd name="T12" fmla="*/ 5 w 6"/>
                <a:gd name="T13" fmla="*/ 8 h 8"/>
                <a:gd name="T14" fmla="*/ 5 w 6"/>
                <a:gd name="T15" fmla="*/ 5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5" y="5"/>
                  </a:moveTo>
                  <a:lnTo>
                    <a:pt x="6" y="4"/>
                  </a:lnTo>
                  <a:lnTo>
                    <a:pt x="3" y="0"/>
                  </a:lnTo>
                  <a:lnTo>
                    <a:pt x="1" y="1"/>
                  </a:lnTo>
                  <a:lnTo>
                    <a:pt x="0" y="3"/>
                  </a:lnTo>
                  <a:lnTo>
                    <a:pt x="5" y="8"/>
                  </a:lnTo>
                  <a:lnTo>
                    <a:pt x="5" y="5"/>
                  </a:lnTo>
                  <a:close/>
                </a:path>
              </a:pathLst>
            </a:custGeom>
            <a:solidFill>
              <a:srgbClr val="000000"/>
            </a:solidFill>
            <a:ln w="25400">
              <a:solidFill>
                <a:schemeClr val="tx1"/>
              </a:solidFill>
              <a:round/>
              <a:headEnd/>
              <a:tailEnd/>
            </a:ln>
          </p:spPr>
          <p:txBody>
            <a:bodyPr/>
            <a:lstStyle/>
            <a:p>
              <a:endParaRPr lang="en-GB" sz="2400" b="1"/>
            </a:p>
          </p:txBody>
        </p:sp>
        <p:sp>
          <p:nvSpPr>
            <p:cNvPr id="22581" name="Freeform 446"/>
            <p:cNvSpPr>
              <a:spLocks/>
            </p:cNvSpPr>
            <p:nvPr/>
          </p:nvSpPr>
          <p:spPr bwMode="auto">
            <a:xfrm>
              <a:off x="3223" y="3053"/>
              <a:ext cx="5" cy="2"/>
            </a:xfrm>
            <a:custGeom>
              <a:avLst/>
              <a:gdLst>
                <a:gd name="T0" fmla="*/ 2 w 5"/>
                <a:gd name="T1" fmla="*/ 0 h 2"/>
                <a:gd name="T2" fmla="*/ 5 w 5"/>
                <a:gd name="T3" fmla="*/ 0 h 2"/>
                <a:gd name="T4" fmla="*/ 0 w 5"/>
                <a:gd name="T5" fmla="*/ 0 h 2"/>
                <a:gd name="T6" fmla="*/ 1 w 5"/>
                <a:gd name="T7" fmla="*/ 2 h 2"/>
                <a:gd name="T8" fmla="*/ 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0"/>
                  </a:moveTo>
                  <a:lnTo>
                    <a:pt x="5" y="0"/>
                  </a:lnTo>
                  <a:lnTo>
                    <a:pt x="0" y="0"/>
                  </a:lnTo>
                  <a:lnTo>
                    <a:pt x="1" y="2"/>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2582" name="Freeform 447"/>
            <p:cNvSpPr>
              <a:spLocks/>
            </p:cNvSpPr>
            <p:nvPr/>
          </p:nvSpPr>
          <p:spPr bwMode="auto">
            <a:xfrm>
              <a:off x="3223" y="3052"/>
              <a:ext cx="5" cy="1"/>
            </a:xfrm>
            <a:custGeom>
              <a:avLst/>
              <a:gdLst>
                <a:gd name="T0" fmla="*/ 5 w 5"/>
                <a:gd name="T1" fmla="*/ 1 h 1"/>
                <a:gd name="T2" fmla="*/ 5 w 5"/>
                <a:gd name="T3" fmla="*/ 0 h 1"/>
                <a:gd name="T4" fmla="*/ 2 w 5"/>
                <a:gd name="T5" fmla="*/ 0 h 1"/>
                <a:gd name="T6" fmla="*/ 0 w 5"/>
                <a:gd name="T7" fmla="*/ 0 h 1"/>
                <a:gd name="T8" fmla="*/ 0 w 5"/>
                <a:gd name="T9" fmla="*/ 1 h 1"/>
                <a:gd name="T10" fmla="*/ 5 w 5"/>
                <a:gd name="T11" fmla="*/ 1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5" y="1"/>
                  </a:moveTo>
                  <a:lnTo>
                    <a:pt x="5" y="0"/>
                  </a:lnTo>
                  <a:lnTo>
                    <a:pt x="2" y="0"/>
                  </a:lnTo>
                  <a:lnTo>
                    <a:pt x="0" y="0"/>
                  </a:lnTo>
                  <a:lnTo>
                    <a:pt x="0" y="1"/>
                  </a:lnTo>
                  <a:lnTo>
                    <a:pt x="5" y="1"/>
                  </a:lnTo>
                  <a:close/>
                </a:path>
              </a:pathLst>
            </a:custGeom>
            <a:solidFill>
              <a:srgbClr val="000000"/>
            </a:solidFill>
            <a:ln w="25400">
              <a:solidFill>
                <a:schemeClr val="tx1"/>
              </a:solidFill>
              <a:round/>
              <a:headEnd/>
              <a:tailEnd/>
            </a:ln>
          </p:spPr>
          <p:txBody>
            <a:bodyPr/>
            <a:lstStyle/>
            <a:p>
              <a:endParaRPr lang="en-GB" sz="2400" b="1"/>
            </a:p>
          </p:txBody>
        </p:sp>
        <p:sp>
          <p:nvSpPr>
            <p:cNvPr id="22583" name="Freeform 448"/>
            <p:cNvSpPr>
              <a:spLocks/>
            </p:cNvSpPr>
            <p:nvPr/>
          </p:nvSpPr>
          <p:spPr bwMode="auto">
            <a:xfrm>
              <a:off x="3223" y="3050"/>
              <a:ext cx="5" cy="3"/>
            </a:xfrm>
            <a:custGeom>
              <a:avLst/>
              <a:gdLst>
                <a:gd name="T0" fmla="*/ 5 w 5"/>
                <a:gd name="T1" fmla="*/ 2 h 3"/>
                <a:gd name="T2" fmla="*/ 5 w 5"/>
                <a:gd name="T3" fmla="*/ 2 h 3"/>
                <a:gd name="T4" fmla="*/ 2 w 5"/>
                <a:gd name="T5" fmla="*/ 0 h 3"/>
                <a:gd name="T6" fmla="*/ 1 w 5"/>
                <a:gd name="T7" fmla="*/ 1 h 3"/>
                <a:gd name="T8" fmla="*/ 0 w 5"/>
                <a:gd name="T9" fmla="*/ 2 h 3"/>
                <a:gd name="T10" fmla="*/ 1 w 5"/>
                <a:gd name="T11" fmla="*/ 3 h 3"/>
                <a:gd name="T12" fmla="*/ 2 w 5"/>
                <a:gd name="T13" fmla="*/ 2 h 3"/>
                <a:gd name="T14" fmla="*/ 5 w 5"/>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5" y="2"/>
                  </a:moveTo>
                  <a:lnTo>
                    <a:pt x="5" y="2"/>
                  </a:lnTo>
                  <a:lnTo>
                    <a:pt x="2" y="0"/>
                  </a:lnTo>
                  <a:lnTo>
                    <a:pt x="1" y="1"/>
                  </a:lnTo>
                  <a:lnTo>
                    <a:pt x="0" y="2"/>
                  </a:lnTo>
                  <a:lnTo>
                    <a:pt x="1" y="3"/>
                  </a:lnTo>
                  <a:lnTo>
                    <a:pt x="2" y="2"/>
                  </a:lnTo>
                  <a:lnTo>
                    <a:pt x="5" y="2"/>
                  </a:lnTo>
                  <a:close/>
                </a:path>
              </a:pathLst>
            </a:custGeom>
            <a:solidFill>
              <a:srgbClr val="000000"/>
            </a:solidFill>
            <a:ln w="25400">
              <a:solidFill>
                <a:schemeClr val="tx1"/>
              </a:solidFill>
              <a:round/>
              <a:headEnd/>
              <a:tailEnd/>
            </a:ln>
          </p:spPr>
          <p:txBody>
            <a:bodyPr/>
            <a:lstStyle/>
            <a:p>
              <a:endParaRPr lang="en-GB" sz="2400" b="1"/>
            </a:p>
          </p:txBody>
        </p:sp>
        <p:sp>
          <p:nvSpPr>
            <p:cNvPr id="22584" name="Freeform 449"/>
            <p:cNvSpPr>
              <a:spLocks/>
            </p:cNvSpPr>
            <p:nvPr/>
          </p:nvSpPr>
          <p:spPr bwMode="auto">
            <a:xfrm>
              <a:off x="3222" y="3046"/>
              <a:ext cx="5" cy="6"/>
            </a:xfrm>
            <a:custGeom>
              <a:avLst/>
              <a:gdLst>
                <a:gd name="T0" fmla="*/ 2 w 5"/>
                <a:gd name="T1" fmla="*/ 5 h 6"/>
                <a:gd name="T2" fmla="*/ 5 w 5"/>
                <a:gd name="T3" fmla="*/ 5 h 6"/>
                <a:gd name="T4" fmla="*/ 5 w 5"/>
                <a:gd name="T5" fmla="*/ 0 h 6"/>
                <a:gd name="T6" fmla="*/ 2 w 5"/>
                <a:gd name="T7" fmla="*/ 0 h 6"/>
                <a:gd name="T8" fmla="*/ 0 w 5"/>
                <a:gd name="T9" fmla="*/ 0 h 6"/>
                <a:gd name="T10" fmla="*/ 0 w 5"/>
                <a:gd name="T11" fmla="*/ 5 h 6"/>
                <a:gd name="T12" fmla="*/ 1 w 5"/>
                <a:gd name="T13" fmla="*/ 6 h 6"/>
                <a:gd name="T14" fmla="*/ 2 w 5"/>
                <a:gd name="T15" fmla="*/ 5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5"/>
                  </a:moveTo>
                  <a:lnTo>
                    <a:pt x="5" y="5"/>
                  </a:lnTo>
                  <a:lnTo>
                    <a:pt x="5" y="0"/>
                  </a:lnTo>
                  <a:lnTo>
                    <a:pt x="2" y="0"/>
                  </a:lnTo>
                  <a:lnTo>
                    <a:pt x="0" y="0"/>
                  </a:lnTo>
                  <a:lnTo>
                    <a:pt x="0" y="5"/>
                  </a:lnTo>
                  <a:lnTo>
                    <a:pt x="1" y="6"/>
                  </a:lnTo>
                  <a:lnTo>
                    <a:pt x="2" y="5"/>
                  </a:lnTo>
                  <a:close/>
                </a:path>
              </a:pathLst>
            </a:custGeom>
            <a:solidFill>
              <a:srgbClr val="000000"/>
            </a:solidFill>
            <a:ln w="25400">
              <a:solidFill>
                <a:schemeClr val="tx1"/>
              </a:solidFill>
              <a:round/>
              <a:headEnd/>
              <a:tailEnd/>
            </a:ln>
          </p:spPr>
          <p:txBody>
            <a:bodyPr/>
            <a:lstStyle/>
            <a:p>
              <a:endParaRPr lang="en-GB" sz="2400" b="1"/>
            </a:p>
          </p:txBody>
        </p:sp>
        <p:sp>
          <p:nvSpPr>
            <p:cNvPr id="22585" name="Freeform 450"/>
            <p:cNvSpPr>
              <a:spLocks/>
            </p:cNvSpPr>
            <p:nvPr/>
          </p:nvSpPr>
          <p:spPr bwMode="auto">
            <a:xfrm>
              <a:off x="3218" y="2890"/>
              <a:ext cx="16" cy="158"/>
            </a:xfrm>
            <a:custGeom>
              <a:avLst/>
              <a:gdLst>
                <a:gd name="T0" fmla="*/ 9 w 16"/>
                <a:gd name="T1" fmla="*/ 156 h 158"/>
                <a:gd name="T2" fmla="*/ 9 w 16"/>
                <a:gd name="T3" fmla="*/ 158 h 158"/>
                <a:gd name="T4" fmla="*/ 6 w 16"/>
                <a:gd name="T5" fmla="*/ 153 h 158"/>
                <a:gd name="T6" fmla="*/ 16 w 16"/>
                <a:gd name="T7" fmla="*/ 19 h 158"/>
                <a:gd name="T8" fmla="*/ 15 w 16"/>
                <a:gd name="T9" fmla="*/ 11 h 158"/>
                <a:gd name="T10" fmla="*/ 12 w 16"/>
                <a:gd name="T11" fmla="*/ 7 h 158"/>
                <a:gd name="T12" fmla="*/ 6 w 16"/>
                <a:gd name="T13" fmla="*/ 1 h 158"/>
                <a:gd name="T14" fmla="*/ 0 w 16"/>
                <a:gd name="T15" fmla="*/ 0 h 158"/>
                <a:gd name="T16" fmla="*/ 0 w 16"/>
                <a:gd name="T17" fmla="*/ 1 h 158"/>
                <a:gd name="T18" fmla="*/ 0 w 16"/>
                <a:gd name="T19" fmla="*/ 2 h 158"/>
                <a:gd name="T20" fmla="*/ 4 w 16"/>
                <a:gd name="T21" fmla="*/ 4 h 158"/>
                <a:gd name="T22" fmla="*/ 10 w 16"/>
                <a:gd name="T23" fmla="*/ 10 h 158"/>
                <a:gd name="T24" fmla="*/ 12 w 16"/>
                <a:gd name="T25" fmla="*/ 14 h 158"/>
                <a:gd name="T26" fmla="*/ 14 w 16"/>
                <a:gd name="T27" fmla="*/ 19 h 158"/>
                <a:gd name="T28" fmla="*/ 4 w 16"/>
                <a:gd name="T29" fmla="*/ 153 h 158"/>
                <a:gd name="T30" fmla="*/ 5 w 16"/>
                <a:gd name="T31" fmla="*/ 156 h 158"/>
                <a:gd name="T32" fmla="*/ 6 w 16"/>
                <a:gd name="T33" fmla="*/ 156 h 158"/>
                <a:gd name="T34" fmla="*/ 9 w 16"/>
                <a:gd name="T35" fmla="*/ 15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58"/>
                <a:gd name="T56" fmla="*/ 16 w 16"/>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58">
                  <a:moveTo>
                    <a:pt x="9" y="156"/>
                  </a:moveTo>
                  <a:lnTo>
                    <a:pt x="9" y="158"/>
                  </a:lnTo>
                  <a:lnTo>
                    <a:pt x="6" y="153"/>
                  </a:lnTo>
                  <a:lnTo>
                    <a:pt x="16" y="19"/>
                  </a:lnTo>
                  <a:lnTo>
                    <a:pt x="15" y="11"/>
                  </a:lnTo>
                  <a:lnTo>
                    <a:pt x="12" y="7"/>
                  </a:lnTo>
                  <a:lnTo>
                    <a:pt x="6" y="1"/>
                  </a:lnTo>
                  <a:lnTo>
                    <a:pt x="0" y="0"/>
                  </a:lnTo>
                  <a:lnTo>
                    <a:pt x="0" y="1"/>
                  </a:lnTo>
                  <a:lnTo>
                    <a:pt x="0" y="2"/>
                  </a:lnTo>
                  <a:lnTo>
                    <a:pt x="4" y="4"/>
                  </a:lnTo>
                  <a:lnTo>
                    <a:pt x="10" y="10"/>
                  </a:lnTo>
                  <a:lnTo>
                    <a:pt x="12" y="14"/>
                  </a:lnTo>
                  <a:lnTo>
                    <a:pt x="14" y="19"/>
                  </a:lnTo>
                  <a:lnTo>
                    <a:pt x="4" y="153"/>
                  </a:lnTo>
                  <a:lnTo>
                    <a:pt x="5" y="156"/>
                  </a:lnTo>
                  <a:lnTo>
                    <a:pt x="6" y="156"/>
                  </a:lnTo>
                  <a:lnTo>
                    <a:pt x="9" y="156"/>
                  </a:lnTo>
                  <a:close/>
                </a:path>
              </a:pathLst>
            </a:custGeom>
            <a:solidFill>
              <a:srgbClr val="000000"/>
            </a:solidFill>
            <a:ln w="25400">
              <a:solidFill>
                <a:schemeClr val="tx1"/>
              </a:solidFill>
              <a:round/>
              <a:headEnd/>
              <a:tailEnd/>
            </a:ln>
          </p:spPr>
          <p:txBody>
            <a:bodyPr/>
            <a:lstStyle/>
            <a:p>
              <a:endParaRPr lang="en-GB" sz="2400" b="1"/>
            </a:p>
          </p:txBody>
        </p:sp>
        <p:sp>
          <p:nvSpPr>
            <p:cNvPr id="22586" name="Freeform 451"/>
            <p:cNvSpPr>
              <a:spLocks/>
            </p:cNvSpPr>
            <p:nvPr/>
          </p:nvSpPr>
          <p:spPr bwMode="auto">
            <a:xfrm>
              <a:off x="3213" y="2889"/>
              <a:ext cx="5" cy="5"/>
            </a:xfrm>
            <a:custGeom>
              <a:avLst/>
              <a:gdLst>
                <a:gd name="T0" fmla="*/ 5 w 5"/>
                <a:gd name="T1" fmla="*/ 1 h 5"/>
                <a:gd name="T2" fmla="*/ 0 w 5"/>
                <a:gd name="T3" fmla="*/ 0 h 5"/>
                <a:gd name="T4" fmla="*/ 1 w 5"/>
                <a:gd name="T5" fmla="*/ 0 h 5"/>
                <a:gd name="T6" fmla="*/ 1 w 5"/>
                <a:gd name="T7" fmla="*/ 2 h 5"/>
                <a:gd name="T8" fmla="*/ 1 w 5"/>
                <a:gd name="T9" fmla="*/ 5 h 5"/>
                <a:gd name="T10" fmla="*/ 5 w 5"/>
                <a:gd name="T11" fmla="*/ 5 h 5"/>
                <a:gd name="T12" fmla="*/ 5 w 5"/>
                <a:gd name="T13" fmla="*/ 2 h 5"/>
                <a:gd name="T14" fmla="*/ 5 w 5"/>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1"/>
                  </a:moveTo>
                  <a:lnTo>
                    <a:pt x="0" y="0"/>
                  </a:lnTo>
                  <a:lnTo>
                    <a:pt x="1" y="0"/>
                  </a:lnTo>
                  <a:lnTo>
                    <a:pt x="1" y="2"/>
                  </a:lnTo>
                  <a:lnTo>
                    <a:pt x="1" y="5"/>
                  </a:lnTo>
                  <a:lnTo>
                    <a:pt x="5" y="5"/>
                  </a:lnTo>
                  <a:lnTo>
                    <a:pt x="5" y="2"/>
                  </a:lnTo>
                  <a:lnTo>
                    <a:pt x="5" y="1"/>
                  </a:lnTo>
                  <a:close/>
                </a:path>
              </a:pathLst>
            </a:custGeom>
            <a:solidFill>
              <a:srgbClr val="000000"/>
            </a:solidFill>
            <a:ln w="25400">
              <a:solidFill>
                <a:schemeClr val="tx1"/>
              </a:solidFill>
              <a:round/>
              <a:headEnd/>
              <a:tailEnd/>
            </a:ln>
          </p:spPr>
          <p:txBody>
            <a:bodyPr/>
            <a:lstStyle/>
            <a:p>
              <a:endParaRPr lang="en-GB" sz="2400" b="1"/>
            </a:p>
          </p:txBody>
        </p:sp>
        <p:sp>
          <p:nvSpPr>
            <p:cNvPr id="22587" name="Freeform 452"/>
            <p:cNvSpPr>
              <a:spLocks/>
            </p:cNvSpPr>
            <p:nvPr/>
          </p:nvSpPr>
          <p:spPr bwMode="auto">
            <a:xfrm>
              <a:off x="3198" y="2889"/>
              <a:ext cx="20" cy="17"/>
            </a:xfrm>
            <a:custGeom>
              <a:avLst/>
              <a:gdLst>
                <a:gd name="T0" fmla="*/ 16 w 20"/>
                <a:gd name="T1" fmla="*/ 0 h 17"/>
                <a:gd name="T2" fmla="*/ 20 w 20"/>
                <a:gd name="T3" fmla="*/ 0 h 17"/>
                <a:gd name="T4" fmla="*/ 10 w 20"/>
                <a:gd name="T5" fmla="*/ 2 h 17"/>
                <a:gd name="T6" fmla="*/ 7 w 20"/>
                <a:gd name="T7" fmla="*/ 5 h 17"/>
                <a:gd name="T8" fmla="*/ 2 w 20"/>
                <a:gd name="T9" fmla="*/ 10 h 17"/>
                <a:gd name="T10" fmla="*/ 1 w 20"/>
                <a:gd name="T11" fmla="*/ 15 h 17"/>
                <a:gd name="T12" fmla="*/ 0 w 20"/>
                <a:gd name="T13" fmla="*/ 17 h 17"/>
                <a:gd name="T14" fmla="*/ 2 w 20"/>
                <a:gd name="T15" fmla="*/ 17 h 17"/>
                <a:gd name="T16" fmla="*/ 4 w 20"/>
                <a:gd name="T17" fmla="*/ 15 h 17"/>
                <a:gd name="T18" fmla="*/ 5 w 20"/>
                <a:gd name="T19" fmla="*/ 12 h 17"/>
                <a:gd name="T20" fmla="*/ 10 w 20"/>
                <a:gd name="T21" fmla="*/ 7 h 17"/>
                <a:gd name="T22" fmla="*/ 15 w 20"/>
                <a:gd name="T23" fmla="*/ 5 h 17"/>
                <a:gd name="T24" fmla="*/ 16 w 20"/>
                <a:gd name="T25" fmla="*/ 3 h 17"/>
                <a:gd name="T26" fmla="*/ 16 w 20"/>
                <a:gd name="T27" fmla="*/ 2 h 17"/>
                <a:gd name="T28" fmla="*/ 16 w 20"/>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7"/>
                <a:gd name="T47" fmla="*/ 20 w 2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7">
                  <a:moveTo>
                    <a:pt x="16" y="0"/>
                  </a:moveTo>
                  <a:lnTo>
                    <a:pt x="20" y="0"/>
                  </a:lnTo>
                  <a:lnTo>
                    <a:pt x="10" y="2"/>
                  </a:lnTo>
                  <a:lnTo>
                    <a:pt x="7" y="5"/>
                  </a:lnTo>
                  <a:lnTo>
                    <a:pt x="2" y="10"/>
                  </a:lnTo>
                  <a:lnTo>
                    <a:pt x="1" y="15"/>
                  </a:lnTo>
                  <a:lnTo>
                    <a:pt x="0" y="17"/>
                  </a:lnTo>
                  <a:lnTo>
                    <a:pt x="2" y="17"/>
                  </a:lnTo>
                  <a:lnTo>
                    <a:pt x="4" y="15"/>
                  </a:lnTo>
                  <a:lnTo>
                    <a:pt x="5" y="12"/>
                  </a:lnTo>
                  <a:lnTo>
                    <a:pt x="10" y="7"/>
                  </a:lnTo>
                  <a:lnTo>
                    <a:pt x="15" y="5"/>
                  </a:lnTo>
                  <a:lnTo>
                    <a:pt x="16" y="3"/>
                  </a:lnTo>
                  <a:lnTo>
                    <a:pt x="16" y="2"/>
                  </a:lnTo>
                  <a:lnTo>
                    <a:pt x="16" y="0"/>
                  </a:lnTo>
                  <a:close/>
                </a:path>
              </a:pathLst>
            </a:custGeom>
            <a:solidFill>
              <a:srgbClr val="000000"/>
            </a:solidFill>
            <a:ln w="25400">
              <a:solidFill>
                <a:schemeClr val="tx1"/>
              </a:solidFill>
              <a:round/>
              <a:headEnd/>
              <a:tailEnd/>
            </a:ln>
          </p:spPr>
          <p:txBody>
            <a:bodyPr/>
            <a:lstStyle/>
            <a:p>
              <a:endParaRPr lang="en-GB" sz="2400" b="1"/>
            </a:p>
          </p:txBody>
        </p:sp>
        <p:sp>
          <p:nvSpPr>
            <p:cNvPr id="22588" name="Freeform 453"/>
            <p:cNvSpPr>
              <a:spLocks/>
            </p:cNvSpPr>
            <p:nvPr/>
          </p:nvSpPr>
          <p:spPr bwMode="auto">
            <a:xfrm>
              <a:off x="3187" y="2906"/>
              <a:ext cx="13" cy="151"/>
            </a:xfrm>
            <a:custGeom>
              <a:avLst/>
              <a:gdLst>
                <a:gd name="T0" fmla="*/ 11 w 13"/>
                <a:gd name="T1" fmla="*/ 0 h 151"/>
                <a:gd name="T2" fmla="*/ 0 w 13"/>
                <a:gd name="T3" fmla="*/ 151 h 151"/>
                <a:gd name="T4" fmla="*/ 0 w 13"/>
                <a:gd name="T5" fmla="*/ 141 h 151"/>
                <a:gd name="T6" fmla="*/ 2 w 13"/>
                <a:gd name="T7" fmla="*/ 141 h 151"/>
                <a:gd name="T8" fmla="*/ 5 w 13"/>
                <a:gd name="T9" fmla="*/ 141 h 151"/>
                <a:gd name="T10" fmla="*/ 5 w 13"/>
                <a:gd name="T11" fmla="*/ 119 h 151"/>
                <a:gd name="T12" fmla="*/ 13 w 13"/>
                <a:gd name="T13" fmla="*/ 0 h 151"/>
                <a:gd name="T14" fmla="*/ 11 w 13"/>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51"/>
                <a:gd name="T26" fmla="*/ 13 w 13"/>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51">
                  <a:moveTo>
                    <a:pt x="11" y="0"/>
                  </a:moveTo>
                  <a:lnTo>
                    <a:pt x="0" y="151"/>
                  </a:lnTo>
                  <a:lnTo>
                    <a:pt x="0" y="141"/>
                  </a:lnTo>
                  <a:lnTo>
                    <a:pt x="2" y="141"/>
                  </a:lnTo>
                  <a:lnTo>
                    <a:pt x="5" y="141"/>
                  </a:lnTo>
                  <a:lnTo>
                    <a:pt x="5" y="119"/>
                  </a:lnTo>
                  <a:lnTo>
                    <a:pt x="13" y="0"/>
                  </a:lnTo>
                  <a:lnTo>
                    <a:pt x="11" y="0"/>
                  </a:lnTo>
                  <a:close/>
                </a:path>
              </a:pathLst>
            </a:custGeom>
            <a:solidFill>
              <a:srgbClr val="000000"/>
            </a:solidFill>
            <a:ln w="25400">
              <a:solidFill>
                <a:schemeClr val="tx1"/>
              </a:solidFill>
              <a:round/>
              <a:headEnd/>
              <a:tailEnd/>
            </a:ln>
          </p:spPr>
          <p:txBody>
            <a:bodyPr/>
            <a:lstStyle/>
            <a:p>
              <a:endParaRPr lang="en-GB" sz="2400" b="1"/>
            </a:p>
          </p:txBody>
        </p:sp>
        <p:sp>
          <p:nvSpPr>
            <p:cNvPr id="22589" name="Freeform 454"/>
            <p:cNvSpPr>
              <a:spLocks/>
            </p:cNvSpPr>
            <p:nvPr/>
          </p:nvSpPr>
          <p:spPr bwMode="auto">
            <a:xfrm>
              <a:off x="3187" y="3045"/>
              <a:ext cx="5" cy="5"/>
            </a:xfrm>
            <a:custGeom>
              <a:avLst/>
              <a:gdLst>
                <a:gd name="T0" fmla="*/ 2 w 5"/>
                <a:gd name="T1" fmla="*/ 2 h 5"/>
                <a:gd name="T2" fmla="*/ 1 w 5"/>
                <a:gd name="T3" fmla="*/ 2 h 5"/>
                <a:gd name="T4" fmla="*/ 0 w 5"/>
                <a:gd name="T5" fmla="*/ 5 h 5"/>
                <a:gd name="T6" fmla="*/ 1 w 5"/>
                <a:gd name="T7" fmla="*/ 5 h 5"/>
                <a:gd name="T8" fmla="*/ 2 w 5"/>
                <a:gd name="T9" fmla="*/ 5 h 5"/>
                <a:gd name="T10" fmla="*/ 5 w 5"/>
                <a:gd name="T11" fmla="*/ 0 h 5"/>
                <a:gd name="T12" fmla="*/ 5 w 5"/>
                <a:gd name="T13" fmla="*/ 2 h 5"/>
                <a:gd name="T14" fmla="*/ 2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2"/>
                  </a:moveTo>
                  <a:lnTo>
                    <a:pt x="1" y="2"/>
                  </a:lnTo>
                  <a:lnTo>
                    <a:pt x="0" y="5"/>
                  </a:lnTo>
                  <a:lnTo>
                    <a:pt x="1" y="5"/>
                  </a:lnTo>
                  <a:lnTo>
                    <a:pt x="2" y="5"/>
                  </a:lnTo>
                  <a:lnTo>
                    <a:pt x="5" y="0"/>
                  </a:lnTo>
                  <a:lnTo>
                    <a:pt x="5" y="2"/>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2590" name="Freeform 455"/>
            <p:cNvSpPr>
              <a:spLocks/>
            </p:cNvSpPr>
            <p:nvPr/>
          </p:nvSpPr>
          <p:spPr bwMode="auto">
            <a:xfrm>
              <a:off x="3185" y="3048"/>
              <a:ext cx="4" cy="4"/>
            </a:xfrm>
            <a:custGeom>
              <a:avLst/>
              <a:gdLst>
                <a:gd name="T0" fmla="*/ 3 w 4"/>
                <a:gd name="T1" fmla="*/ 2 h 4"/>
                <a:gd name="T2" fmla="*/ 2 w 4"/>
                <a:gd name="T3" fmla="*/ 0 h 4"/>
                <a:gd name="T4" fmla="*/ 0 w 4"/>
                <a:gd name="T5" fmla="*/ 2 h 4"/>
                <a:gd name="T6" fmla="*/ 2 w 4"/>
                <a:gd name="T7" fmla="*/ 3 h 4"/>
                <a:gd name="T8" fmla="*/ 3 w 4"/>
                <a:gd name="T9" fmla="*/ 4 h 4"/>
                <a:gd name="T10" fmla="*/ 3 w 4"/>
                <a:gd name="T11" fmla="*/ 4 h 4"/>
                <a:gd name="T12" fmla="*/ 4 w 4"/>
                <a:gd name="T13" fmla="*/ 2 h 4"/>
                <a:gd name="T14" fmla="*/ 3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2"/>
                  </a:moveTo>
                  <a:lnTo>
                    <a:pt x="2" y="0"/>
                  </a:lnTo>
                  <a:lnTo>
                    <a:pt x="0" y="2"/>
                  </a:lnTo>
                  <a:lnTo>
                    <a:pt x="2" y="3"/>
                  </a:lnTo>
                  <a:lnTo>
                    <a:pt x="3" y="4"/>
                  </a:lnTo>
                  <a:lnTo>
                    <a:pt x="4" y="2"/>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2591" name="Freeform 456"/>
            <p:cNvSpPr>
              <a:spLocks/>
            </p:cNvSpPr>
            <p:nvPr/>
          </p:nvSpPr>
          <p:spPr bwMode="auto">
            <a:xfrm>
              <a:off x="3185" y="3048"/>
              <a:ext cx="3" cy="5"/>
            </a:xfrm>
            <a:custGeom>
              <a:avLst/>
              <a:gdLst>
                <a:gd name="T0" fmla="*/ 2 w 3"/>
                <a:gd name="T1" fmla="*/ 3 h 5"/>
                <a:gd name="T2" fmla="*/ 2 w 3"/>
                <a:gd name="T3" fmla="*/ 0 h 5"/>
                <a:gd name="T4" fmla="*/ 0 w 3"/>
                <a:gd name="T5" fmla="*/ 0 h 5"/>
                <a:gd name="T6" fmla="*/ 0 w 3"/>
                <a:gd name="T7" fmla="*/ 3 h 5"/>
                <a:gd name="T8" fmla="*/ 0 w 3"/>
                <a:gd name="T9" fmla="*/ 5 h 5"/>
                <a:gd name="T10" fmla="*/ 2 w 3"/>
                <a:gd name="T11" fmla="*/ 5 h 5"/>
                <a:gd name="T12" fmla="*/ 3 w 3"/>
                <a:gd name="T13" fmla="*/ 4 h 5"/>
                <a:gd name="T14" fmla="*/ 2 w 3"/>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3"/>
                  </a:moveTo>
                  <a:lnTo>
                    <a:pt x="2" y="0"/>
                  </a:lnTo>
                  <a:lnTo>
                    <a:pt x="0" y="0"/>
                  </a:lnTo>
                  <a:lnTo>
                    <a:pt x="0" y="3"/>
                  </a:lnTo>
                  <a:lnTo>
                    <a:pt x="0" y="5"/>
                  </a:lnTo>
                  <a:lnTo>
                    <a:pt x="2" y="5"/>
                  </a:lnTo>
                  <a:lnTo>
                    <a:pt x="3" y="4"/>
                  </a:lnTo>
                  <a:lnTo>
                    <a:pt x="2" y="3"/>
                  </a:lnTo>
                  <a:close/>
                </a:path>
              </a:pathLst>
            </a:custGeom>
            <a:solidFill>
              <a:srgbClr val="000000"/>
            </a:solidFill>
            <a:ln w="25400">
              <a:solidFill>
                <a:schemeClr val="tx1"/>
              </a:solidFill>
              <a:round/>
              <a:headEnd/>
              <a:tailEnd/>
            </a:ln>
          </p:spPr>
          <p:txBody>
            <a:bodyPr/>
            <a:lstStyle/>
            <a:p>
              <a:endParaRPr lang="en-GB" sz="2400" b="1"/>
            </a:p>
          </p:txBody>
        </p:sp>
        <p:sp>
          <p:nvSpPr>
            <p:cNvPr id="22592" name="Freeform 457"/>
            <p:cNvSpPr>
              <a:spLocks/>
            </p:cNvSpPr>
            <p:nvPr/>
          </p:nvSpPr>
          <p:spPr bwMode="auto">
            <a:xfrm>
              <a:off x="3182" y="3048"/>
              <a:ext cx="5" cy="7"/>
            </a:xfrm>
            <a:custGeom>
              <a:avLst/>
              <a:gdLst>
                <a:gd name="T0" fmla="*/ 3 w 5"/>
                <a:gd name="T1" fmla="*/ 0 h 7"/>
                <a:gd name="T2" fmla="*/ 3 w 5"/>
                <a:gd name="T3" fmla="*/ 0 h 7"/>
                <a:gd name="T4" fmla="*/ 0 w 5"/>
                <a:gd name="T5" fmla="*/ 4 h 7"/>
                <a:gd name="T6" fmla="*/ 1 w 5"/>
                <a:gd name="T7" fmla="*/ 5 h 7"/>
                <a:gd name="T8" fmla="*/ 2 w 5"/>
                <a:gd name="T9" fmla="*/ 7 h 7"/>
                <a:gd name="T10" fmla="*/ 5 w 5"/>
                <a:gd name="T11" fmla="*/ 4 h 7"/>
                <a:gd name="T12" fmla="*/ 3 w 5"/>
                <a:gd name="T13" fmla="*/ 3 h 7"/>
                <a:gd name="T14" fmla="*/ 3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0"/>
                  </a:moveTo>
                  <a:lnTo>
                    <a:pt x="3" y="0"/>
                  </a:lnTo>
                  <a:lnTo>
                    <a:pt x="0" y="4"/>
                  </a:lnTo>
                  <a:lnTo>
                    <a:pt x="1" y="5"/>
                  </a:lnTo>
                  <a:lnTo>
                    <a:pt x="2" y="7"/>
                  </a:lnTo>
                  <a:lnTo>
                    <a:pt x="5" y="4"/>
                  </a:lnTo>
                  <a:lnTo>
                    <a:pt x="3" y="3"/>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2593" name="Freeform 458"/>
            <p:cNvSpPr>
              <a:spLocks/>
            </p:cNvSpPr>
            <p:nvPr/>
          </p:nvSpPr>
          <p:spPr bwMode="auto">
            <a:xfrm>
              <a:off x="3078" y="3040"/>
              <a:ext cx="112" cy="16"/>
            </a:xfrm>
            <a:custGeom>
              <a:avLst/>
              <a:gdLst>
                <a:gd name="T0" fmla="*/ 105 w 112"/>
                <a:gd name="T1" fmla="*/ 13 h 16"/>
                <a:gd name="T2" fmla="*/ 105 w 112"/>
                <a:gd name="T3" fmla="*/ 11 h 16"/>
                <a:gd name="T4" fmla="*/ 82 w 112"/>
                <a:gd name="T5" fmla="*/ 11 h 16"/>
                <a:gd name="T6" fmla="*/ 3 w 112"/>
                <a:gd name="T7" fmla="*/ 5 h 16"/>
                <a:gd name="T8" fmla="*/ 11 w 112"/>
                <a:gd name="T9" fmla="*/ 5 h 16"/>
                <a:gd name="T10" fmla="*/ 9 w 112"/>
                <a:gd name="T11" fmla="*/ 3 h 16"/>
                <a:gd name="T12" fmla="*/ 5 w 112"/>
                <a:gd name="T13" fmla="*/ 2 h 16"/>
                <a:gd name="T14" fmla="*/ 0 w 112"/>
                <a:gd name="T15" fmla="*/ 0 h 16"/>
                <a:gd name="T16" fmla="*/ 0 w 112"/>
                <a:gd name="T17" fmla="*/ 1 h 16"/>
                <a:gd name="T18" fmla="*/ 0 w 112"/>
                <a:gd name="T19" fmla="*/ 2 h 16"/>
                <a:gd name="T20" fmla="*/ 5 w 112"/>
                <a:gd name="T21" fmla="*/ 5 h 16"/>
                <a:gd name="T22" fmla="*/ 9 w 112"/>
                <a:gd name="T23" fmla="*/ 6 h 16"/>
                <a:gd name="T24" fmla="*/ 16 w 112"/>
                <a:gd name="T25" fmla="*/ 10 h 16"/>
                <a:gd name="T26" fmla="*/ 33 w 112"/>
                <a:gd name="T27" fmla="*/ 10 h 16"/>
                <a:gd name="T28" fmla="*/ 112 w 112"/>
                <a:gd name="T29" fmla="*/ 16 h 16"/>
                <a:gd name="T30" fmla="*/ 105 w 112"/>
                <a:gd name="T31" fmla="*/ 16 h 16"/>
                <a:gd name="T32" fmla="*/ 106 w 112"/>
                <a:gd name="T33" fmla="*/ 15 h 16"/>
                <a:gd name="T34" fmla="*/ 105 w 112"/>
                <a:gd name="T35" fmla="*/ 1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6"/>
                <a:gd name="T56" fmla="*/ 112 w 112"/>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6">
                  <a:moveTo>
                    <a:pt x="105" y="13"/>
                  </a:moveTo>
                  <a:lnTo>
                    <a:pt x="105" y="11"/>
                  </a:lnTo>
                  <a:lnTo>
                    <a:pt x="82" y="11"/>
                  </a:lnTo>
                  <a:lnTo>
                    <a:pt x="3" y="5"/>
                  </a:lnTo>
                  <a:lnTo>
                    <a:pt x="11" y="5"/>
                  </a:lnTo>
                  <a:lnTo>
                    <a:pt x="9" y="3"/>
                  </a:lnTo>
                  <a:lnTo>
                    <a:pt x="5" y="2"/>
                  </a:lnTo>
                  <a:lnTo>
                    <a:pt x="0" y="0"/>
                  </a:lnTo>
                  <a:lnTo>
                    <a:pt x="0" y="1"/>
                  </a:lnTo>
                  <a:lnTo>
                    <a:pt x="0" y="2"/>
                  </a:lnTo>
                  <a:lnTo>
                    <a:pt x="5" y="5"/>
                  </a:lnTo>
                  <a:lnTo>
                    <a:pt x="9" y="6"/>
                  </a:lnTo>
                  <a:lnTo>
                    <a:pt x="16" y="10"/>
                  </a:lnTo>
                  <a:lnTo>
                    <a:pt x="33" y="10"/>
                  </a:lnTo>
                  <a:lnTo>
                    <a:pt x="112" y="16"/>
                  </a:lnTo>
                  <a:lnTo>
                    <a:pt x="105" y="16"/>
                  </a:lnTo>
                  <a:lnTo>
                    <a:pt x="106" y="15"/>
                  </a:lnTo>
                  <a:lnTo>
                    <a:pt x="105" y="13"/>
                  </a:lnTo>
                  <a:close/>
                </a:path>
              </a:pathLst>
            </a:custGeom>
            <a:solidFill>
              <a:srgbClr val="000000"/>
            </a:solidFill>
            <a:ln w="25400">
              <a:solidFill>
                <a:schemeClr val="tx1"/>
              </a:solidFill>
              <a:round/>
              <a:headEnd/>
              <a:tailEnd/>
            </a:ln>
          </p:spPr>
          <p:txBody>
            <a:bodyPr/>
            <a:lstStyle/>
            <a:p>
              <a:endParaRPr lang="en-GB" sz="2400" b="1"/>
            </a:p>
          </p:txBody>
        </p:sp>
        <p:sp>
          <p:nvSpPr>
            <p:cNvPr id="22594" name="Freeform 459"/>
            <p:cNvSpPr>
              <a:spLocks/>
            </p:cNvSpPr>
            <p:nvPr/>
          </p:nvSpPr>
          <p:spPr bwMode="auto">
            <a:xfrm>
              <a:off x="3047" y="3015"/>
              <a:ext cx="32" cy="27"/>
            </a:xfrm>
            <a:custGeom>
              <a:avLst/>
              <a:gdLst>
                <a:gd name="T0" fmla="*/ 31 w 32"/>
                <a:gd name="T1" fmla="*/ 26 h 27"/>
                <a:gd name="T2" fmla="*/ 32 w 32"/>
                <a:gd name="T3" fmla="*/ 25 h 27"/>
                <a:gd name="T4" fmla="*/ 25 w 32"/>
                <a:gd name="T5" fmla="*/ 20 h 27"/>
                <a:gd name="T6" fmla="*/ 19 w 32"/>
                <a:gd name="T7" fmla="*/ 13 h 27"/>
                <a:gd name="T8" fmla="*/ 15 w 32"/>
                <a:gd name="T9" fmla="*/ 11 h 27"/>
                <a:gd name="T10" fmla="*/ 12 w 32"/>
                <a:gd name="T11" fmla="*/ 7 h 27"/>
                <a:gd name="T12" fmla="*/ 9 w 32"/>
                <a:gd name="T13" fmla="*/ 5 h 27"/>
                <a:gd name="T14" fmla="*/ 4 w 32"/>
                <a:gd name="T15" fmla="*/ 0 h 27"/>
                <a:gd name="T16" fmla="*/ 0 w 32"/>
                <a:gd name="T17" fmla="*/ 0 h 27"/>
                <a:gd name="T18" fmla="*/ 0 w 32"/>
                <a:gd name="T19" fmla="*/ 2 h 27"/>
                <a:gd name="T20" fmla="*/ 0 w 32"/>
                <a:gd name="T21" fmla="*/ 5 h 27"/>
                <a:gd name="T22" fmla="*/ 4 w 32"/>
                <a:gd name="T23" fmla="*/ 5 h 27"/>
                <a:gd name="T24" fmla="*/ 6 w 32"/>
                <a:gd name="T25" fmla="*/ 7 h 27"/>
                <a:gd name="T26" fmla="*/ 10 w 32"/>
                <a:gd name="T27" fmla="*/ 10 h 27"/>
                <a:gd name="T28" fmla="*/ 12 w 32"/>
                <a:gd name="T29" fmla="*/ 13 h 27"/>
                <a:gd name="T30" fmla="*/ 16 w 32"/>
                <a:gd name="T31" fmla="*/ 16 h 27"/>
                <a:gd name="T32" fmla="*/ 22 w 32"/>
                <a:gd name="T33" fmla="*/ 22 h 27"/>
                <a:gd name="T34" fmla="*/ 26 w 32"/>
                <a:gd name="T35" fmla="*/ 25 h 27"/>
                <a:gd name="T36" fmla="*/ 31 w 32"/>
                <a:gd name="T37" fmla="*/ 27 h 27"/>
                <a:gd name="T38" fmla="*/ 31 w 32"/>
                <a:gd name="T39" fmla="*/ 2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7"/>
                <a:gd name="T62" fmla="*/ 32 w 32"/>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7">
                  <a:moveTo>
                    <a:pt x="31" y="26"/>
                  </a:moveTo>
                  <a:lnTo>
                    <a:pt x="32" y="25"/>
                  </a:lnTo>
                  <a:lnTo>
                    <a:pt x="25" y="20"/>
                  </a:lnTo>
                  <a:lnTo>
                    <a:pt x="19" y="13"/>
                  </a:lnTo>
                  <a:lnTo>
                    <a:pt x="15" y="11"/>
                  </a:lnTo>
                  <a:lnTo>
                    <a:pt x="12" y="7"/>
                  </a:lnTo>
                  <a:lnTo>
                    <a:pt x="9" y="5"/>
                  </a:lnTo>
                  <a:lnTo>
                    <a:pt x="4" y="0"/>
                  </a:lnTo>
                  <a:lnTo>
                    <a:pt x="0" y="0"/>
                  </a:lnTo>
                  <a:lnTo>
                    <a:pt x="0" y="2"/>
                  </a:lnTo>
                  <a:lnTo>
                    <a:pt x="0" y="5"/>
                  </a:lnTo>
                  <a:lnTo>
                    <a:pt x="4" y="5"/>
                  </a:lnTo>
                  <a:lnTo>
                    <a:pt x="6" y="7"/>
                  </a:lnTo>
                  <a:lnTo>
                    <a:pt x="10" y="10"/>
                  </a:lnTo>
                  <a:lnTo>
                    <a:pt x="12" y="13"/>
                  </a:lnTo>
                  <a:lnTo>
                    <a:pt x="16" y="16"/>
                  </a:lnTo>
                  <a:lnTo>
                    <a:pt x="22" y="22"/>
                  </a:lnTo>
                  <a:lnTo>
                    <a:pt x="26" y="25"/>
                  </a:lnTo>
                  <a:lnTo>
                    <a:pt x="31" y="27"/>
                  </a:lnTo>
                  <a:lnTo>
                    <a:pt x="31" y="26"/>
                  </a:lnTo>
                  <a:close/>
                </a:path>
              </a:pathLst>
            </a:custGeom>
            <a:solidFill>
              <a:srgbClr val="000000"/>
            </a:solidFill>
            <a:ln w="25400">
              <a:solidFill>
                <a:schemeClr val="tx1"/>
              </a:solidFill>
              <a:round/>
              <a:headEnd/>
              <a:tailEnd/>
            </a:ln>
          </p:spPr>
          <p:txBody>
            <a:bodyPr/>
            <a:lstStyle/>
            <a:p>
              <a:endParaRPr lang="en-GB" sz="2400" b="1"/>
            </a:p>
          </p:txBody>
        </p:sp>
        <p:sp>
          <p:nvSpPr>
            <p:cNvPr id="22595" name="Freeform 460"/>
            <p:cNvSpPr>
              <a:spLocks/>
            </p:cNvSpPr>
            <p:nvPr/>
          </p:nvSpPr>
          <p:spPr bwMode="auto">
            <a:xfrm>
              <a:off x="3043" y="3015"/>
              <a:ext cx="8" cy="5"/>
            </a:xfrm>
            <a:custGeom>
              <a:avLst/>
              <a:gdLst>
                <a:gd name="T0" fmla="*/ 4 w 8"/>
                <a:gd name="T1" fmla="*/ 0 h 5"/>
                <a:gd name="T2" fmla="*/ 8 w 8"/>
                <a:gd name="T3" fmla="*/ 0 h 5"/>
                <a:gd name="T4" fmla="*/ 0 w 8"/>
                <a:gd name="T5" fmla="*/ 2 h 5"/>
                <a:gd name="T6" fmla="*/ 0 w 8"/>
                <a:gd name="T7" fmla="*/ 3 h 5"/>
                <a:gd name="T8" fmla="*/ 0 w 8"/>
                <a:gd name="T9" fmla="*/ 5 h 5"/>
                <a:gd name="T10" fmla="*/ 4 w 8"/>
                <a:gd name="T11" fmla="*/ 3 h 5"/>
                <a:gd name="T12" fmla="*/ 4 w 8"/>
                <a:gd name="T13" fmla="*/ 2 h 5"/>
                <a:gd name="T14" fmla="*/ 4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4" y="0"/>
                  </a:moveTo>
                  <a:lnTo>
                    <a:pt x="8" y="0"/>
                  </a:lnTo>
                  <a:lnTo>
                    <a:pt x="0" y="2"/>
                  </a:lnTo>
                  <a:lnTo>
                    <a:pt x="0" y="3"/>
                  </a:lnTo>
                  <a:lnTo>
                    <a:pt x="0" y="5"/>
                  </a:lnTo>
                  <a:lnTo>
                    <a:pt x="4" y="3"/>
                  </a:lnTo>
                  <a:lnTo>
                    <a:pt x="4" y="2"/>
                  </a:lnTo>
                  <a:lnTo>
                    <a:pt x="4" y="0"/>
                  </a:lnTo>
                  <a:close/>
                </a:path>
              </a:pathLst>
            </a:custGeom>
            <a:solidFill>
              <a:srgbClr val="000000"/>
            </a:solidFill>
            <a:ln w="25400">
              <a:solidFill>
                <a:schemeClr val="tx1"/>
              </a:solidFill>
              <a:round/>
              <a:headEnd/>
              <a:tailEnd/>
            </a:ln>
          </p:spPr>
          <p:txBody>
            <a:bodyPr/>
            <a:lstStyle/>
            <a:p>
              <a:endParaRPr lang="en-GB" sz="2400" b="1"/>
            </a:p>
          </p:txBody>
        </p:sp>
        <p:sp>
          <p:nvSpPr>
            <p:cNvPr id="22596" name="Freeform 461"/>
            <p:cNvSpPr>
              <a:spLocks/>
            </p:cNvSpPr>
            <p:nvPr/>
          </p:nvSpPr>
          <p:spPr bwMode="auto">
            <a:xfrm>
              <a:off x="3039" y="3016"/>
              <a:ext cx="4" cy="5"/>
            </a:xfrm>
            <a:custGeom>
              <a:avLst/>
              <a:gdLst>
                <a:gd name="T0" fmla="*/ 4 w 4"/>
                <a:gd name="T1" fmla="*/ 2 h 5"/>
                <a:gd name="T2" fmla="*/ 4 w 4"/>
                <a:gd name="T3" fmla="*/ 0 h 5"/>
                <a:gd name="T4" fmla="*/ 0 w 4"/>
                <a:gd name="T5" fmla="*/ 0 h 5"/>
                <a:gd name="T6" fmla="*/ 0 w 4"/>
                <a:gd name="T7" fmla="*/ 2 h 5"/>
                <a:gd name="T8" fmla="*/ 0 w 4"/>
                <a:gd name="T9" fmla="*/ 5 h 5"/>
                <a:gd name="T10" fmla="*/ 0 w 4"/>
                <a:gd name="T11" fmla="*/ 5 h 5"/>
                <a:gd name="T12" fmla="*/ 4 w 4"/>
                <a:gd name="T13" fmla="*/ 4 h 5"/>
                <a:gd name="T14" fmla="*/ 4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2"/>
                  </a:moveTo>
                  <a:lnTo>
                    <a:pt x="4" y="0"/>
                  </a:lnTo>
                  <a:lnTo>
                    <a:pt x="0" y="0"/>
                  </a:lnTo>
                  <a:lnTo>
                    <a:pt x="0" y="2"/>
                  </a:lnTo>
                  <a:lnTo>
                    <a:pt x="0" y="5"/>
                  </a:lnTo>
                  <a:lnTo>
                    <a:pt x="4" y="4"/>
                  </a:lnTo>
                  <a:lnTo>
                    <a:pt x="4" y="2"/>
                  </a:lnTo>
                  <a:close/>
                </a:path>
              </a:pathLst>
            </a:custGeom>
            <a:solidFill>
              <a:srgbClr val="000000"/>
            </a:solidFill>
            <a:ln w="25400">
              <a:solidFill>
                <a:schemeClr val="tx1"/>
              </a:solidFill>
              <a:round/>
              <a:headEnd/>
              <a:tailEnd/>
            </a:ln>
          </p:spPr>
          <p:txBody>
            <a:bodyPr/>
            <a:lstStyle/>
            <a:p>
              <a:endParaRPr lang="en-GB" sz="2400" b="1"/>
            </a:p>
          </p:txBody>
        </p:sp>
        <p:sp>
          <p:nvSpPr>
            <p:cNvPr id="22597" name="Freeform 462"/>
            <p:cNvSpPr>
              <a:spLocks/>
            </p:cNvSpPr>
            <p:nvPr/>
          </p:nvSpPr>
          <p:spPr bwMode="auto">
            <a:xfrm>
              <a:off x="3033" y="3016"/>
              <a:ext cx="9" cy="9"/>
            </a:xfrm>
            <a:custGeom>
              <a:avLst/>
              <a:gdLst>
                <a:gd name="T0" fmla="*/ 6 w 9"/>
                <a:gd name="T1" fmla="*/ 0 h 9"/>
                <a:gd name="T2" fmla="*/ 9 w 9"/>
                <a:gd name="T3" fmla="*/ 0 h 9"/>
                <a:gd name="T4" fmla="*/ 4 w 9"/>
                <a:gd name="T5" fmla="*/ 2 h 9"/>
                <a:gd name="T6" fmla="*/ 1 w 9"/>
                <a:gd name="T7" fmla="*/ 6 h 9"/>
                <a:gd name="T8" fmla="*/ 0 w 9"/>
                <a:gd name="T9" fmla="*/ 6 h 9"/>
                <a:gd name="T10" fmla="*/ 0 w 9"/>
                <a:gd name="T11" fmla="*/ 7 h 9"/>
                <a:gd name="T12" fmla="*/ 0 w 9"/>
                <a:gd name="T13" fmla="*/ 9 h 9"/>
                <a:gd name="T14" fmla="*/ 4 w 9"/>
                <a:gd name="T15" fmla="*/ 6 h 9"/>
                <a:gd name="T16" fmla="*/ 4 w 9"/>
                <a:gd name="T17" fmla="*/ 5 h 9"/>
                <a:gd name="T18" fmla="*/ 6 w 9"/>
                <a:gd name="T19" fmla="*/ 4 h 9"/>
                <a:gd name="T20" fmla="*/ 6 w 9"/>
                <a:gd name="T21" fmla="*/ 2 h 9"/>
                <a:gd name="T22" fmla="*/ 6 w 9"/>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9"/>
                <a:gd name="T38" fmla="*/ 9 w 9"/>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9">
                  <a:moveTo>
                    <a:pt x="6" y="0"/>
                  </a:moveTo>
                  <a:lnTo>
                    <a:pt x="9" y="0"/>
                  </a:lnTo>
                  <a:lnTo>
                    <a:pt x="4" y="2"/>
                  </a:lnTo>
                  <a:lnTo>
                    <a:pt x="1" y="6"/>
                  </a:lnTo>
                  <a:lnTo>
                    <a:pt x="0" y="6"/>
                  </a:lnTo>
                  <a:lnTo>
                    <a:pt x="0" y="7"/>
                  </a:lnTo>
                  <a:lnTo>
                    <a:pt x="0" y="9"/>
                  </a:lnTo>
                  <a:lnTo>
                    <a:pt x="4" y="6"/>
                  </a:lnTo>
                  <a:lnTo>
                    <a:pt x="4" y="5"/>
                  </a:lnTo>
                  <a:lnTo>
                    <a:pt x="6" y="4"/>
                  </a:lnTo>
                  <a:lnTo>
                    <a:pt x="6" y="2"/>
                  </a:lnTo>
                  <a:lnTo>
                    <a:pt x="6" y="0"/>
                  </a:lnTo>
                  <a:close/>
                </a:path>
              </a:pathLst>
            </a:custGeom>
            <a:solidFill>
              <a:srgbClr val="000000"/>
            </a:solidFill>
            <a:ln w="25400">
              <a:solidFill>
                <a:schemeClr val="tx1"/>
              </a:solidFill>
              <a:round/>
              <a:headEnd/>
              <a:tailEnd/>
            </a:ln>
          </p:spPr>
          <p:txBody>
            <a:bodyPr/>
            <a:lstStyle/>
            <a:p>
              <a:endParaRPr lang="en-GB" sz="2400" b="1"/>
            </a:p>
          </p:txBody>
        </p:sp>
        <p:sp>
          <p:nvSpPr>
            <p:cNvPr id="22598" name="Freeform 463"/>
            <p:cNvSpPr>
              <a:spLocks/>
            </p:cNvSpPr>
            <p:nvPr/>
          </p:nvSpPr>
          <p:spPr bwMode="auto">
            <a:xfrm>
              <a:off x="3031" y="3022"/>
              <a:ext cx="5" cy="11"/>
            </a:xfrm>
            <a:custGeom>
              <a:avLst/>
              <a:gdLst>
                <a:gd name="T0" fmla="*/ 2 w 5"/>
                <a:gd name="T1" fmla="*/ 0 h 11"/>
                <a:gd name="T2" fmla="*/ 0 w 5"/>
                <a:gd name="T3" fmla="*/ 1 h 11"/>
                <a:gd name="T4" fmla="*/ 0 w 5"/>
                <a:gd name="T5" fmla="*/ 11 h 11"/>
                <a:gd name="T6" fmla="*/ 2 w 5"/>
                <a:gd name="T7" fmla="*/ 11 h 11"/>
                <a:gd name="T8" fmla="*/ 5 w 5"/>
                <a:gd name="T9" fmla="*/ 11 h 11"/>
                <a:gd name="T10" fmla="*/ 5 w 5"/>
                <a:gd name="T11" fmla="*/ 1 h 11"/>
                <a:gd name="T12" fmla="*/ 2 w 5"/>
                <a:gd name="T13" fmla="*/ 1 h 11"/>
                <a:gd name="T14" fmla="*/ 2 w 5"/>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1"/>
                <a:gd name="T26" fmla="*/ 5 w 5"/>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1">
                  <a:moveTo>
                    <a:pt x="2" y="0"/>
                  </a:moveTo>
                  <a:lnTo>
                    <a:pt x="0" y="1"/>
                  </a:lnTo>
                  <a:lnTo>
                    <a:pt x="0" y="11"/>
                  </a:lnTo>
                  <a:lnTo>
                    <a:pt x="2" y="11"/>
                  </a:lnTo>
                  <a:lnTo>
                    <a:pt x="5" y="11"/>
                  </a:lnTo>
                  <a:lnTo>
                    <a:pt x="5" y="1"/>
                  </a:lnTo>
                  <a:lnTo>
                    <a:pt x="2" y="1"/>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2599" name="Freeform 464"/>
            <p:cNvSpPr>
              <a:spLocks/>
            </p:cNvSpPr>
            <p:nvPr/>
          </p:nvSpPr>
          <p:spPr bwMode="auto">
            <a:xfrm>
              <a:off x="3031" y="3031"/>
              <a:ext cx="5" cy="5"/>
            </a:xfrm>
            <a:custGeom>
              <a:avLst/>
              <a:gdLst>
                <a:gd name="T0" fmla="*/ 0 w 5"/>
                <a:gd name="T1" fmla="*/ 2 h 5"/>
                <a:gd name="T2" fmla="*/ 0 w 5"/>
                <a:gd name="T3" fmla="*/ 0 h 5"/>
                <a:gd name="T4" fmla="*/ 2 w 5"/>
                <a:gd name="T5" fmla="*/ 5 h 5"/>
                <a:gd name="T6" fmla="*/ 3 w 5"/>
                <a:gd name="T7" fmla="*/ 5 h 5"/>
                <a:gd name="T8" fmla="*/ 5 w 5"/>
                <a:gd name="T9" fmla="*/ 5 h 5"/>
                <a:gd name="T10" fmla="*/ 3 w 5"/>
                <a:gd name="T11" fmla="*/ 2 h 5"/>
                <a:gd name="T12" fmla="*/ 2 w 5"/>
                <a:gd name="T13" fmla="*/ 2 h 5"/>
                <a:gd name="T14" fmla="*/ 0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2"/>
                  </a:moveTo>
                  <a:lnTo>
                    <a:pt x="0" y="0"/>
                  </a:lnTo>
                  <a:lnTo>
                    <a:pt x="2" y="5"/>
                  </a:lnTo>
                  <a:lnTo>
                    <a:pt x="3" y="5"/>
                  </a:lnTo>
                  <a:lnTo>
                    <a:pt x="5" y="5"/>
                  </a:lnTo>
                  <a:lnTo>
                    <a:pt x="3" y="2"/>
                  </a:lnTo>
                  <a:lnTo>
                    <a:pt x="2" y="2"/>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2600" name="Freeform 465"/>
            <p:cNvSpPr>
              <a:spLocks/>
            </p:cNvSpPr>
            <p:nvPr/>
          </p:nvSpPr>
          <p:spPr bwMode="auto">
            <a:xfrm>
              <a:off x="3032" y="3036"/>
              <a:ext cx="5" cy="2"/>
            </a:xfrm>
            <a:custGeom>
              <a:avLst/>
              <a:gdLst>
                <a:gd name="T0" fmla="*/ 2 w 5"/>
                <a:gd name="T1" fmla="*/ 0 h 2"/>
                <a:gd name="T2" fmla="*/ 0 w 5"/>
                <a:gd name="T3" fmla="*/ 0 h 2"/>
                <a:gd name="T4" fmla="*/ 0 w 5"/>
                <a:gd name="T5" fmla="*/ 1 h 2"/>
                <a:gd name="T6" fmla="*/ 5 w 5"/>
                <a:gd name="T7" fmla="*/ 1 h 2"/>
                <a:gd name="T8" fmla="*/ 5 w 5"/>
                <a:gd name="T9" fmla="*/ 2 h 2"/>
                <a:gd name="T10" fmla="*/ 4 w 5"/>
                <a:gd name="T11" fmla="*/ 0 h 2"/>
                <a:gd name="T12" fmla="*/ 2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2" y="0"/>
                  </a:moveTo>
                  <a:lnTo>
                    <a:pt x="0" y="0"/>
                  </a:lnTo>
                  <a:lnTo>
                    <a:pt x="0" y="1"/>
                  </a:lnTo>
                  <a:lnTo>
                    <a:pt x="5" y="1"/>
                  </a:lnTo>
                  <a:lnTo>
                    <a:pt x="5" y="2"/>
                  </a:lnTo>
                  <a:lnTo>
                    <a:pt x="4" y="0"/>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2601" name="Freeform 466"/>
            <p:cNvSpPr>
              <a:spLocks/>
            </p:cNvSpPr>
            <p:nvPr/>
          </p:nvSpPr>
          <p:spPr bwMode="auto">
            <a:xfrm>
              <a:off x="3032" y="3037"/>
              <a:ext cx="47" cy="38"/>
            </a:xfrm>
            <a:custGeom>
              <a:avLst/>
              <a:gdLst>
                <a:gd name="T0" fmla="*/ 0 w 47"/>
                <a:gd name="T1" fmla="*/ 0 h 38"/>
                <a:gd name="T2" fmla="*/ 5 w 47"/>
                <a:gd name="T3" fmla="*/ 6 h 38"/>
                <a:gd name="T4" fmla="*/ 12 w 47"/>
                <a:gd name="T5" fmla="*/ 14 h 38"/>
                <a:gd name="T6" fmla="*/ 16 w 47"/>
                <a:gd name="T7" fmla="*/ 19 h 38"/>
                <a:gd name="T8" fmla="*/ 20 w 47"/>
                <a:gd name="T9" fmla="*/ 23 h 38"/>
                <a:gd name="T10" fmla="*/ 27 w 47"/>
                <a:gd name="T11" fmla="*/ 29 h 38"/>
                <a:gd name="T12" fmla="*/ 36 w 47"/>
                <a:gd name="T13" fmla="*/ 33 h 38"/>
                <a:gd name="T14" fmla="*/ 42 w 47"/>
                <a:gd name="T15" fmla="*/ 35 h 38"/>
                <a:gd name="T16" fmla="*/ 47 w 47"/>
                <a:gd name="T17" fmla="*/ 38 h 38"/>
                <a:gd name="T18" fmla="*/ 47 w 47"/>
                <a:gd name="T19" fmla="*/ 35 h 38"/>
                <a:gd name="T20" fmla="*/ 42 w 47"/>
                <a:gd name="T21" fmla="*/ 33 h 38"/>
                <a:gd name="T22" fmla="*/ 36 w 47"/>
                <a:gd name="T23" fmla="*/ 30 h 38"/>
                <a:gd name="T24" fmla="*/ 35 w 47"/>
                <a:gd name="T25" fmla="*/ 29 h 38"/>
                <a:gd name="T26" fmla="*/ 22 w 47"/>
                <a:gd name="T27" fmla="*/ 20 h 38"/>
                <a:gd name="T28" fmla="*/ 19 w 47"/>
                <a:gd name="T29" fmla="*/ 16 h 38"/>
                <a:gd name="T30" fmla="*/ 15 w 47"/>
                <a:gd name="T31" fmla="*/ 11 h 38"/>
                <a:gd name="T32" fmla="*/ 7 w 47"/>
                <a:gd name="T33" fmla="*/ 4 h 38"/>
                <a:gd name="T34" fmla="*/ 5 w 47"/>
                <a:gd name="T35" fmla="*/ 0 h 38"/>
                <a:gd name="T36" fmla="*/ 0 w 47"/>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38"/>
                <a:gd name="T59" fmla="*/ 47 w 47"/>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38">
                  <a:moveTo>
                    <a:pt x="0" y="0"/>
                  </a:moveTo>
                  <a:lnTo>
                    <a:pt x="5" y="6"/>
                  </a:lnTo>
                  <a:lnTo>
                    <a:pt x="12" y="14"/>
                  </a:lnTo>
                  <a:lnTo>
                    <a:pt x="16" y="19"/>
                  </a:lnTo>
                  <a:lnTo>
                    <a:pt x="20" y="23"/>
                  </a:lnTo>
                  <a:lnTo>
                    <a:pt x="27" y="29"/>
                  </a:lnTo>
                  <a:lnTo>
                    <a:pt x="36" y="33"/>
                  </a:lnTo>
                  <a:lnTo>
                    <a:pt x="42" y="35"/>
                  </a:lnTo>
                  <a:lnTo>
                    <a:pt x="47" y="38"/>
                  </a:lnTo>
                  <a:lnTo>
                    <a:pt x="47" y="35"/>
                  </a:lnTo>
                  <a:lnTo>
                    <a:pt x="42" y="33"/>
                  </a:lnTo>
                  <a:lnTo>
                    <a:pt x="36" y="30"/>
                  </a:lnTo>
                  <a:lnTo>
                    <a:pt x="35" y="29"/>
                  </a:lnTo>
                  <a:lnTo>
                    <a:pt x="22" y="20"/>
                  </a:lnTo>
                  <a:lnTo>
                    <a:pt x="19" y="16"/>
                  </a:lnTo>
                  <a:lnTo>
                    <a:pt x="15" y="11"/>
                  </a:lnTo>
                  <a:lnTo>
                    <a:pt x="7" y="4"/>
                  </a:lnTo>
                  <a:lnTo>
                    <a:pt x="5" y="0"/>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2602" name="Freeform 467"/>
            <p:cNvSpPr>
              <a:spLocks/>
            </p:cNvSpPr>
            <p:nvPr/>
          </p:nvSpPr>
          <p:spPr bwMode="auto">
            <a:xfrm>
              <a:off x="3076" y="3072"/>
              <a:ext cx="30" cy="6"/>
            </a:xfrm>
            <a:custGeom>
              <a:avLst/>
              <a:gdLst>
                <a:gd name="T0" fmla="*/ 3 w 30"/>
                <a:gd name="T1" fmla="*/ 3 h 6"/>
                <a:gd name="T2" fmla="*/ 12 w 30"/>
                <a:gd name="T3" fmla="*/ 6 h 6"/>
                <a:gd name="T4" fmla="*/ 30 w 30"/>
                <a:gd name="T5" fmla="*/ 6 h 6"/>
                <a:gd name="T6" fmla="*/ 15 w 30"/>
                <a:gd name="T7" fmla="*/ 3 h 6"/>
                <a:gd name="T8" fmla="*/ 0 w 30"/>
                <a:gd name="T9" fmla="*/ 1 h 6"/>
                <a:gd name="T10" fmla="*/ 7 w 30"/>
                <a:gd name="T11" fmla="*/ 1 h 6"/>
                <a:gd name="T12" fmla="*/ 3 w 30"/>
                <a:gd name="T13" fmla="*/ 0 h 6"/>
                <a:gd name="T14" fmla="*/ 3 w 30"/>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
                <a:gd name="T26" fmla="*/ 30 w 3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
                  <a:moveTo>
                    <a:pt x="3" y="3"/>
                  </a:moveTo>
                  <a:lnTo>
                    <a:pt x="12" y="6"/>
                  </a:lnTo>
                  <a:lnTo>
                    <a:pt x="30" y="6"/>
                  </a:lnTo>
                  <a:lnTo>
                    <a:pt x="15" y="3"/>
                  </a:lnTo>
                  <a:lnTo>
                    <a:pt x="0" y="1"/>
                  </a:lnTo>
                  <a:lnTo>
                    <a:pt x="7" y="1"/>
                  </a:lnTo>
                  <a:lnTo>
                    <a:pt x="3" y="0"/>
                  </a:lnTo>
                  <a:lnTo>
                    <a:pt x="3" y="3"/>
                  </a:lnTo>
                  <a:close/>
                </a:path>
              </a:pathLst>
            </a:custGeom>
            <a:solidFill>
              <a:srgbClr val="000000"/>
            </a:solidFill>
            <a:ln w="25400">
              <a:solidFill>
                <a:schemeClr val="tx1"/>
              </a:solidFill>
              <a:round/>
              <a:headEnd/>
              <a:tailEnd/>
            </a:ln>
          </p:spPr>
          <p:txBody>
            <a:bodyPr/>
            <a:lstStyle/>
            <a:p>
              <a:endParaRPr lang="en-GB" sz="2400" b="1"/>
            </a:p>
          </p:txBody>
        </p:sp>
        <p:sp>
          <p:nvSpPr>
            <p:cNvPr id="22603" name="Line 468"/>
            <p:cNvSpPr>
              <a:spLocks noChangeShapeType="1"/>
            </p:cNvSpPr>
            <p:nvPr/>
          </p:nvSpPr>
          <p:spPr bwMode="auto">
            <a:xfrm flipH="1" flipV="1">
              <a:off x="3192" y="2865"/>
              <a:ext cx="1039" cy="91"/>
            </a:xfrm>
            <a:prstGeom prst="line">
              <a:avLst/>
            </a:prstGeom>
            <a:noFill/>
            <a:ln w="25400">
              <a:solidFill>
                <a:schemeClr val="tx1"/>
              </a:solidFill>
              <a:round/>
              <a:headEnd/>
              <a:tailEnd/>
            </a:ln>
          </p:spPr>
          <p:txBody>
            <a:bodyPr/>
            <a:lstStyle/>
            <a:p>
              <a:endParaRPr lang="en-GB" sz="2400" b="1"/>
            </a:p>
          </p:txBody>
        </p:sp>
        <p:sp>
          <p:nvSpPr>
            <p:cNvPr id="22604" name="Freeform 469"/>
            <p:cNvSpPr>
              <a:spLocks/>
            </p:cNvSpPr>
            <p:nvPr/>
          </p:nvSpPr>
          <p:spPr bwMode="auto">
            <a:xfrm>
              <a:off x="3192" y="2864"/>
              <a:ext cx="1039" cy="93"/>
            </a:xfrm>
            <a:custGeom>
              <a:avLst/>
              <a:gdLst>
                <a:gd name="T0" fmla="*/ 1039 w 1039"/>
                <a:gd name="T1" fmla="*/ 93 h 93"/>
                <a:gd name="T2" fmla="*/ 1039 w 1039"/>
                <a:gd name="T3" fmla="*/ 91 h 93"/>
                <a:gd name="T4" fmla="*/ 0 w 1039"/>
                <a:gd name="T5" fmla="*/ 0 h 93"/>
                <a:gd name="T6" fmla="*/ 0 w 1039"/>
                <a:gd name="T7" fmla="*/ 2 h 93"/>
                <a:gd name="T8" fmla="*/ 1039 w 1039"/>
                <a:gd name="T9" fmla="*/ 93 h 93"/>
                <a:gd name="T10" fmla="*/ 0 60000 65536"/>
                <a:gd name="T11" fmla="*/ 0 60000 65536"/>
                <a:gd name="T12" fmla="*/ 0 60000 65536"/>
                <a:gd name="T13" fmla="*/ 0 60000 65536"/>
                <a:gd name="T14" fmla="*/ 0 60000 65536"/>
                <a:gd name="T15" fmla="*/ 0 w 1039"/>
                <a:gd name="T16" fmla="*/ 0 h 93"/>
                <a:gd name="T17" fmla="*/ 1039 w 1039"/>
                <a:gd name="T18" fmla="*/ 93 h 93"/>
              </a:gdLst>
              <a:ahLst/>
              <a:cxnLst>
                <a:cxn ang="T10">
                  <a:pos x="T0" y="T1"/>
                </a:cxn>
                <a:cxn ang="T11">
                  <a:pos x="T2" y="T3"/>
                </a:cxn>
                <a:cxn ang="T12">
                  <a:pos x="T4" y="T5"/>
                </a:cxn>
                <a:cxn ang="T13">
                  <a:pos x="T6" y="T7"/>
                </a:cxn>
                <a:cxn ang="T14">
                  <a:pos x="T8" y="T9"/>
                </a:cxn>
              </a:cxnLst>
              <a:rect l="T15" t="T16" r="T17" b="T18"/>
              <a:pathLst>
                <a:path w="1039" h="93">
                  <a:moveTo>
                    <a:pt x="1039" y="93"/>
                  </a:moveTo>
                  <a:lnTo>
                    <a:pt x="1039" y="91"/>
                  </a:lnTo>
                  <a:lnTo>
                    <a:pt x="0" y="0"/>
                  </a:lnTo>
                  <a:lnTo>
                    <a:pt x="0" y="2"/>
                  </a:lnTo>
                  <a:lnTo>
                    <a:pt x="1039" y="93"/>
                  </a:lnTo>
                  <a:close/>
                </a:path>
              </a:pathLst>
            </a:custGeom>
            <a:solidFill>
              <a:srgbClr val="000000"/>
            </a:solidFill>
            <a:ln w="25400">
              <a:solidFill>
                <a:schemeClr val="tx1"/>
              </a:solidFill>
              <a:round/>
              <a:headEnd/>
              <a:tailEnd/>
            </a:ln>
          </p:spPr>
          <p:txBody>
            <a:bodyPr/>
            <a:lstStyle/>
            <a:p>
              <a:endParaRPr lang="en-GB" sz="2400" b="1"/>
            </a:p>
          </p:txBody>
        </p:sp>
        <p:sp>
          <p:nvSpPr>
            <p:cNvPr id="22605" name="Freeform 470"/>
            <p:cNvSpPr>
              <a:spLocks/>
            </p:cNvSpPr>
            <p:nvPr/>
          </p:nvSpPr>
          <p:spPr bwMode="auto">
            <a:xfrm>
              <a:off x="3761" y="2487"/>
              <a:ext cx="356" cy="224"/>
            </a:xfrm>
            <a:custGeom>
              <a:avLst/>
              <a:gdLst>
                <a:gd name="T0" fmla="*/ 353 w 356"/>
                <a:gd name="T1" fmla="*/ 183 h 224"/>
                <a:gd name="T2" fmla="*/ 322 w 356"/>
                <a:gd name="T3" fmla="*/ 77 h 224"/>
                <a:gd name="T4" fmla="*/ 313 w 356"/>
                <a:gd name="T5" fmla="*/ 67 h 224"/>
                <a:gd name="T6" fmla="*/ 298 w 356"/>
                <a:gd name="T7" fmla="*/ 56 h 224"/>
                <a:gd name="T8" fmla="*/ 278 w 356"/>
                <a:gd name="T9" fmla="*/ 47 h 224"/>
                <a:gd name="T10" fmla="*/ 253 w 356"/>
                <a:gd name="T11" fmla="*/ 38 h 224"/>
                <a:gd name="T12" fmla="*/ 226 w 356"/>
                <a:gd name="T13" fmla="*/ 31 h 224"/>
                <a:gd name="T14" fmla="*/ 197 w 356"/>
                <a:gd name="T15" fmla="*/ 25 h 224"/>
                <a:gd name="T16" fmla="*/ 166 w 356"/>
                <a:gd name="T17" fmla="*/ 18 h 224"/>
                <a:gd name="T18" fmla="*/ 133 w 356"/>
                <a:gd name="T19" fmla="*/ 14 h 224"/>
                <a:gd name="T20" fmla="*/ 102 w 356"/>
                <a:gd name="T21" fmla="*/ 10 h 224"/>
                <a:gd name="T22" fmla="*/ 72 w 356"/>
                <a:gd name="T23" fmla="*/ 6 h 224"/>
                <a:gd name="T24" fmla="*/ 45 w 356"/>
                <a:gd name="T25" fmla="*/ 2 h 224"/>
                <a:gd name="T26" fmla="*/ 19 w 356"/>
                <a:gd name="T27" fmla="*/ 0 h 224"/>
                <a:gd name="T28" fmla="*/ 15 w 356"/>
                <a:gd name="T29" fmla="*/ 0 h 224"/>
                <a:gd name="T30" fmla="*/ 12 w 356"/>
                <a:gd name="T31" fmla="*/ 1 h 224"/>
                <a:gd name="T32" fmla="*/ 9 w 356"/>
                <a:gd name="T33" fmla="*/ 1 h 224"/>
                <a:gd name="T34" fmla="*/ 6 w 356"/>
                <a:gd name="T35" fmla="*/ 4 h 224"/>
                <a:gd name="T36" fmla="*/ 5 w 356"/>
                <a:gd name="T37" fmla="*/ 5 h 224"/>
                <a:gd name="T38" fmla="*/ 2 w 356"/>
                <a:gd name="T39" fmla="*/ 7 h 224"/>
                <a:gd name="T40" fmla="*/ 1 w 356"/>
                <a:gd name="T41" fmla="*/ 10 h 224"/>
                <a:gd name="T42" fmla="*/ 1 w 356"/>
                <a:gd name="T43" fmla="*/ 12 h 224"/>
                <a:gd name="T44" fmla="*/ 0 w 356"/>
                <a:gd name="T45" fmla="*/ 15 h 224"/>
                <a:gd name="T46" fmla="*/ 0 w 356"/>
                <a:gd name="T47" fmla="*/ 17 h 224"/>
                <a:gd name="T48" fmla="*/ 0 w 356"/>
                <a:gd name="T49" fmla="*/ 20 h 224"/>
                <a:gd name="T50" fmla="*/ 0 w 356"/>
                <a:gd name="T51" fmla="*/ 22 h 224"/>
                <a:gd name="T52" fmla="*/ 2 w 356"/>
                <a:gd name="T53" fmla="*/ 166 h 224"/>
                <a:gd name="T54" fmla="*/ 5 w 356"/>
                <a:gd name="T55" fmla="*/ 171 h 224"/>
                <a:gd name="T56" fmla="*/ 6 w 356"/>
                <a:gd name="T57" fmla="*/ 174 h 224"/>
                <a:gd name="T58" fmla="*/ 9 w 356"/>
                <a:gd name="T59" fmla="*/ 179 h 224"/>
                <a:gd name="T60" fmla="*/ 10 w 356"/>
                <a:gd name="T61" fmla="*/ 182 h 224"/>
                <a:gd name="T62" fmla="*/ 12 w 356"/>
                <a:gd name="T63" fmla="*/ 186 h 224"/>
                <a:gd name="T64" fmla="*/ 15 w 356"/>
                <a:gd name="T65" fmla="*/ 188 h 224"/>
                <a:gd name="T66" fmla="*/ 17 w 356"/>
                <a:gd name="T67" fmla="*/ 191 h 224"/>
                <a:gd name="T68" fmla="*/ 20 w 356"/>
                <a:gd name="T69" fmla="*/ 193 h 224"/>
                <a:gd name="T70" fmla="*/ 22 w 356"/>
                <a:gd name="T71" fmla="*/ 194 h 224"/>
                <a:gd name="T72" fmla="*/ 26 w 356"/>
                <a:gd name="T73" fmla="*/ 196 h 224"/>
                <a:gd name="T74" fmla="*/ 30 w 356"/>
                <a:gd name="T75" fmla="*/ 196 h 224"/>
                <a:gd name="T76" fmla="*/ 32 w 356"/>
                <a:gd name="T77" fmla="*/ 196 h 224"/>
                <a:gd name="T78" fmla="*/ 327 w 356"/>
                <a:gd name="T79" fmla="*/ 224 h 224"/>
                <a:gd name="T80" fmla="*/ 333 w 356"/>
                <a:gd name="T81" fmla="*/ 224 h 224"/>
                <a:gd name="T82" fmla="*/ 338 w 356"/>
                <a:gd name="T83" fmla="*/ 223 h 224"/>
                <a:gd name="T84" fmla="*/ 343 w 356"/>
                <a:gd name="T85" fmla="*/ 222 h 224"/>
                <a:gd name="T86" fmla="*/ 347 w 356"/>
                <a:gd name="T87" fmla="*/ 221 h 224"/>
                <a:gd name="T88" fmla="*/ 349 w 356"/>
                <a:gd name="T89" fmla="*/ 218 h 224"/>
                <a:gd name="T90" fmla="*/ 352 w 356"/>
                <a:gd name="T91" fmla="*/ 216 h 224"/>
                <a:gd name="T92" fmla="*/ 354 w 356"/>
                <a:gd name="T93" fmla="*/ 212 h 224"/>
                <a:gd name="T94" fmla="*/ 356 w 356"/>
                <a:gd name="T95" fmla="*/ 207 h 224"/>
                <a:gd name="T96" fmla="*/ 356 w 356"/>
                <a:gd name="T97" fmla="*/ 203 h 224"/>
                <a:gd name="T98" fmla="*/ 356 w 356"/>
                <a:gd name="T99" fmla="*/ 197 h 224"/>
                <a:gd name="T100" fmla="*/ 356 w 356"/>
                <a:gd name="T101" fmla="*/ 191 h 224"/>
                <a:gd name="T102" fmla="*/ 353 w 356"/>
                <a:gd name="T103" fmla="*/ 183 h 224"/>
                <a:gd name="T104" fmla="*/ 353 w 356"/>
                <a:gd name="T105" fmla="*/ 183 h 2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6"/>
                <a:gd name="T160" fmla="*/ 0 h 224"/>
                <a:gd name="T161" fmla="*/ 356 w 356"/>
                <a:gd name="T162" fmla="*/ 224 h 2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6" h="224">
                  <a:moveTo>
                    <a:pt x="353" y="183"/>
                  </a:moveTo>
                  <a:lnTo>
                    <a:pt x="322" y="77"/>
                  </a:lnTo>
                  <a:lnTo>
                    <a:pt x="313" y="67"/>
                  </a:lnTo>
                  <a:lnTo>
                    <a:pt x="298" y="56"/>
                  </a:lnTo>
                  <a:lnTo>
                    <a:pt x="278" y="47"/>
                  </a:lnTo>
                  <a:lnTo>
                    <a:pt x="253" y="38"/>
                  </a:lnTo>
                  <a:lnTo>
                    <a:pt x="226" y="31"/>
                  </a:lnTo>
                  <a:lnTo>
                    <a:pt x="197" y="25"/>
                  </a:lnTo>
                  <a:lnTo>
                    <a:pt x="166" y="18"/>
                  </a:lnTo>
                  <a:lnTo>
                    <a:pt x="133" y="14"/>
                  </a:lnTo>
                  <a:lnTo>
                    <a:pt x="102" y="10"/>
                  </a:lnTo>
                  <a:lnTo>
                    <a:pt x="72" y="6"/>
                  </a:lnTo>
                  <a:lnTo>
                    <a:pt x="45" y="2"/>
                  </a:lnTo>
                  <a:lnTo>
                    <a:pt x="19" y="0"/>
                  </a:lnTo>
                  <a:lnTo>
                    <a:pt x="15" y="0"/>
                  </a:lnTo>
                  <a:lnTo>
                    <a:pt x="12" y="1"/>
                  </a:lnTo>
                  <a:lnTo>
                    <a:pt x="9" y="1"/>
                  </a:lnTo>
                  <a:lnTo>
                    <a:pt x="6" y="4"/>
                  </a:lnTo>
                  <a:lnTo>
                    <a:pt x="5" y="5"/>
                  </a:lnTo>
                  <a:lnTo>
                    <a:pt x="2" y="7"/>
                  </a:lnTo>
                  <a:lnTo>
                    <a:pt x="1" y="10"/>
                  </a:lnTo>
                  <a:lnTo>
                    <a:pt x="1" y="12"/>
                  </a:lnTo>
                  <a:lnTo>
                    <a:pt x="0" y="15"/>
                  </a:lnTo>
                  <a:lnTo>
                    <a:pt x="0" y="17"/>
                  </a:lnTo>
                  <a:lnTo>
                    <a:pt x="0" y="20"/>
                  </a:lnTo>
                  <a:lnTo>
                    <a:pt x="0" y="22"/>
                  </a:lnTo>
                  <a:lnTo>
                    <a:pt x="2" y="166"/>
                  </a:lnTo>
                  <a:lnTo>
                    <a:pt x="5" y="171"/>
                  </a:lnTo>
                  <a:lnTo>
                    <a:pt x="6" y="174"/>
                  </a:lnTo>
                  <a:lnTo>
                    <a:pt x="9" y="179"/>
                  </a:lnTo>
                  <a:lnTo>
                    <a:pt x="10" y="182"/>
                  </a:lnTo>
                  <a:lnTo>
                    <a:pt x="12" y="186"/>
                  </a:lnTo>
                  <a:lnTo>
                    <a:pt x="15" y="188"/>
                  </a:lnTo>
                  <a:lnTo>
                    <a:pt x="17" y="191"/>
                  </a:lnTo>
                  <a:lnTo>
                    <a:pt x="20" y="193"/>
                  </a:lnTo>
                  <a:lnTo>
                    <a:pt x="22" y="194"/>
                  </a:lnTo>
                  <a:lnTo>
                    <a:pt x="26" y="196"/>
                  </a:lnTo>
                  <a:lnTo>
                    <a:pt x="30" y="196"/>
                  </a:lnTo>
                  <a:lnTo>
                    <a:pt x="32" y="196"/>
                  </a:lnTo>
                  <a:lnTo>
                    <a:pt x="327" y="224"/>
                  </a:lnTo>
                  <a:lnTo>
                    <a:pt x="333" y="224"/>
                  </a:lnTo>
                  <a:lnTo>
                    <a:pt x="338" y="223"/>
                  </a:lnTo>
                  <a:lnTo>
                    <a:pt x="343" y="222"/>
                  </a:lnTo>
                  <a:lnTo>
                    <a:pt x="347" y="221"/>
                  </a:lnTo>
                  <a:lnTo>
                    <a:pt x="349" y="218"/>
                  </a:lnTo>
                  <a:lnTo>
                    <a:pt x="352" y="216"/>
                  </a:lnTo>
                  <a:lnTo>
                    <a:pt x="354" y="212"/>
                  </a:lnTo>
                  <a:lnTo>
                    <a:pt x="356" y="207"/>
                  </a:lnTo>
                  <a:lnTo>
                    <a:pt x="356" y="203"/>
                  </a:lnTo>
                  <a:lnTo>
                    <a:pt x="356" y="197"/>
                  </a:lnTo>
                  <a:lnTo>
                    <a:pt x="356" y="191"/>
                  </a:lnTo>
                  <a:lnTo>
                    <a:pt x="353" y="183"/>
                  </a:lnTo>
                </a:path>
              </a:pathLst>
            </a:custGeom>
            <a:noFill/>
            <a:ln w="25400">
              <a:solidFill>
                <a:schemeClr val="tx1"/>
              </a:solidFill>
              <a:prstDash val="solid"/>
              <a:round/>
              <a:headEnd/>
              <a:tailEnd/>
            </a:ln>
          </p:spPr>
          <p:txBody>
            <a:bodyPr/>
            <a:lstStyle/>
            <a:p>
              <a:endParaRPr lang="en-GB" sz="2400" b="1"/>
            </a:p>
          </p:txBody>
        </p:sp>
        <p:sp>
          <p:nvSpPr>
            <p:cNvPr id="22606" name="Freeform 471"/>
            <p:cNvSpPr>
              <a:spLocks/>
            </p:cNvSpPr>
            <p:nvPr/>
          </p:nvSpPr>
          <p:spPr bwMode="auto">
            <a:xfrm>
              <a:off x="3767" y="2484"/>
              <a:ext cx="348" cy="186"/>
            </a:xfrm>
            <a:custGeom>
              <a:avLst/>
              <a:gdLst>
                <a:gd name="T0" fmla="*/ 346 w 348"/>
                <a:gd name="T1" fmla="*/ 186 h 186"/>
                <a:gd name="T2" fmla="*/ 348 w 348"/>
                <a:gd name="T3" fmla="*/ 186 h 186"/>
                <a:gd name="T4" fmla="*/ 317 w 348"/>
                <a:gd name="T5" fmla="*/ 79 h 186"/>
                <a:gd name="T6" fmla="*/ 308 w 348"/>
                <a:gd name="T7" fmla="*/ 69 h 186"/>
                <a:gd name="T8" fmla="*/ 295 w 348"/>
                <a:gd name="T9" fmla="*/ 59 h 186"/>
                <a:gd name="T10" fmla="*/ 272 w 348"/>
                <a:gd name="T11" fmla="*/ 49 h 186"/>
                <a:gd name="T12" fmla="*/ 247 w 348"/>
                <a:gd name="T13" fmla="*/ 40 h 186"/>
                <a:gd name="T14" fmla="*/ 220 w 348"/>
                <a:gd name="T15" fmla="*/ 33 h 186"/>
                <a:gd name="T16" fmla="*/ 191 w 348"/>
                <a:gd name="T17" fmla="*/ 26 h 186"/>
                <a:gd name="T18" fmla="*/ 160 w 348"/>
                <a:gd name="T19" fmla="*/ 20 h 186"/>
                <a:gd name="T20" fmla="*/ 127 w 348"/>
                <a:gd name="T21" fmla="*/ 15 h 186"/>
                <a:gd name="T22" fmla="*/ 96 w 348"/>
                <a:gd name="T23" fmla="*/ 12 h 186"/>
                <a:gd name="T24" fmla="*/ 66 w 348"/>
                <a:gd name="T25" fmla="*/ 8 h 186"/>
                <a:gd name="T26" fmla="*/ 39 w 348"/>
                <a:gd name="T27" fmla="*/ 4 h 186"/>
                <a:gd name="T28" fmla="*/ 0 w 348"/>
                <a:gd name="T29" fmla="*/ 0 h 186"/>
                <a:gd name="T30" fmla="*/ 9 w 348"/>
                <a:gd name="T31" fmla="*/ 0 h 186"/>
                <a:gd name="T32" fmla="*/ 9 w 348"/>
                <a:gd name="T33" fmla="*/ 3 h 186"/>
                <a:gd name="T34" fmla="*/ 9 w 348"/>
                <a:gd name="T35" fmla="*/ 5 h 186"/>
                <a:gd name="T36" fmla="*/ 25 w 348"/>
                <a:gd name="T37" fmla="*/ 5 h 186"/>
                <a:gd name="T38" fmla="*/ 39 w 348"/>
                <a:gd name="T39" fmla="*/ 7 h 186"/>
                <a:gd name="T40" fmla="*/ 66 w 348"/>
                <a:gd name="T41" fmla="*/ 10 h 186"/>
                <a:gd name="T42" fmla="*/ 96 w 348"/>
                <a:gd name="T43" fmla="*/ 14 h 186"/>
                <a:gd name="T44" fmla="*/ 127 w 348"/>
                <a:gd name="T45" fmla="*/ 18 h 186"/>
                <a:gd name="T46" fmla="*/ 160 w 348"/>
                <a:gd name="T47" fmla="*/ 23 h 186"/>
                <a:gd name="T48" fmla="*/ 191 w 348"/>
                <a:gd name="T49" fmla="*/ 29 h 186"/>
                <a:gd name="T50" fmla="*/ 220 w 348"/>
                <a:gd name="T51" fmla="*/ 35 h 186"/>
                <a:gd name="T52" fmla="*/ 247 w 348"/>
                <a:gd name="T53" fmla="*/ 43 h 186"/>
                <a:gd name="T54" fmla="*/ 272 w 348"/>
                <a:gd name="T55" fmla="*/ 51 h 186"/>
                <a:gd name="T56" fmla="*/ 290 w 348"/>
                <a:gd name="T57" fmla="*/ 59 h 186"/>
                <a:gd name="T58" fmla="*/ 306 w 348"/>
                <a:gd name="T59" fmla="*/ 71 h 186"/>
                <a:gd name="T60" fmla="*/ 315 w 348"/>
                <a:gd name="T61" fmla="*/ 81 h 186"/>
                <a:gd name="T62" fmla="*/ 346 w 348"/>
                <a:gd name="T63" fmla="*/ 186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0 h 186"/>
                <a:gd name="T98" fmla="*/ 348 w 348"/>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8" h="186">
                  <a:moveTo>
                    <a:pt x="346" y="186"/>
                  </a:moveTo>
                  <a:lnTo>
                    <a:pt x="348" y="186"/>
                  </a:lnTo>
                  <a:lnTo>
                    <a:pt x="317" y="79"/>
                  </a:lnTo>
                  <a:lnTo>
                    <a:pt x="308" y="69"/>
                  </a:lnTo>
                  <a:lnTo>
                    <a:pt x="295" y="59"/>
                  </a:lnTo>
                  <a:lnTo>
                    <a:pt x="272" y="49"/>
                  </a:lnTo>
                  <a:lnTo>
                    <a:pt x="247" y="40"/>
                  </a:lnTo>
                  <a:lnTo>
                    <a:pt x="220" y="33"/>
                  </a:lnTo>
                  <a:lnTo>
                    <a:pt x="191" y="26"/>
                  </a:lnTo>
                  <a:lnTo>
                    <a:pt x="160" y="20"/>
                  </a:lnTo>
                  <a:lnTo>
                    <a:pt x="127" y="15"/>
                  </a:lnTo>
                  <a:lnTo>
                    <a:pt x="96" y="12"/>
                  </a:lnTo>
                  <a:lnTo>
                    <a:pt x="66" y="8"/>
                  </a:lnTo>
                  <a:lnTo>
                    <a:pt x="39" y="4"/>
                  </a:lnTo>
                  <a:lnTo>
                    <a:pt x="0" y="0"/>
                  </a:lnTo>
                  <a:lnTo>
                    <a:pt x="9" y="0"/>
                  </a:lnTo>
                  <a:lnTo>
                    <a:pt x="9" y="3"/>
                  </a:lnTo>
                  <a:lnTo>
                    <a:pt x="9" y="5"/>
                  </a:lnTo>
                  <a:lnTo>
                    <a:pt x="25" y="5"/>
                  </a:lnTo>
                  <a:lnTo>
                    <a:pt x="39" y="7"/>
                  </a:lnTo>
                  <a:lnTo>
                    <a:pt x="66" y="10"/>
                  </a:lnTo>
                  <a:lnTo>
                    <a:pt x="96" y="14"/>
                  </a:lnTo>
                  <a:lnTo>
                    <a:pt x="127" y="18"/>
                  </a:lnTo>
                  <a:lnTo>
                    <a:pt x="160" y="23"/>
                  </a:lnTo>
                  <a:lnTo>
                    <a:pt x="191" y="29"/>
                  </a:lnTo>
                  <a:lnTo>
                    <a:pt x="220" y="35"/>
                  </a:lnTo>
                  <a:lnTo>
                    <a:pt x="247" y="43"/>
                  </a:lnTo>
                  <a:lnTo>
                    <a:pt x="272" y="51"/>
                  </a:lnTo>
                  <a:lnTo>
                    <a:pt x="290" y="59"/>
                  </a:lnTo>
                  <a:lnTo>
                    <a:pt x="306" y="71"/>
                  </a:lnTo>
                  <a:lnTo>
                    <a:pt x="315" y="81"/>
                  </a:lnTo>
                  <a:lnTo>
                    <a:pt x="346" y="186"/>
                  </a:lnTo>
                  <a:close/>
                </a:path>
              </a:pathLst>
            </a:custGeom>
            <a:solidFill>
              <a:srgbClr val="000000"/>
            </a:solidFill>
            <a:ln w="25400">
              <a:solidFill>
                <a:schemeClr val="tx1"/>
              </a:solidFill>
              <a:round/>
              <a:headEnd/>
              <a:tailEnd/>
            </a:ln>
          </p:spPr>
          <p:txBody>
            <a:bodyPr/>
            <a:lstStyle/>
            <a:p>
              <a:endParaRPr lang="en-GB" sz="2400" b="1"/>
            </a:p>
          </p:txBody>
        </p:sp>
        <p:sp>
          <p:nvSpPr>
            <p:cNvPr id="22607" name="Freeform 472"/>
            <p:cNvSpPr>
              <a:spLocks/>
            </p:cNvSpPr>
            <p:nvPr/>
          </p:nvSpPr>
          <p:spPr bwMode="auto">
            <a:xfrm>
              <a:off x="3773" y="2484"/>
              <a:ext cx="5" cy="5"/>
            </a:xfrm>
            <a:custGeom>
              <a:avLst/>
              <a:gdLst>
                <a:gd name="T0" fmla="*/ 3 w 5"/>
                <a:gd name="T1" fmla="*/ 0 h 5"/>
                <a:gd name="T2" fmla="*/ 5 w 5"/>
                <a:gd name="T3" fmla="*/ 0 h 5"/>
                <a:gd name="T4" fmla="*/ 0 w 5"/>
                <a:gd name="T5" fmla="*/ 3 h 5"/>
                <a:gd name="T6" fmla="*/ 0 w 5"/>
                <a:gd name="T7" fmla="*/ 4 h 5"/>
                <a:gd name="T8" fmla="*/ 0 w 5"/>
                <a:gd name="T9" fmla="*/ 5 h 5"/>
                <a:gd name="T10" fmla="*/ 3 w 5"/>
                <a:gd name="T11" fmla="*/ 4 h 5"/>
                <a:gd name="T12" fmla="*/ 3 w 5"/>
                <a:gd name="T13" fmla="*/ 3 h 5"/>
                <a:gd name="T14" fmla="*/ 3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0"/>
                  </a:moveTo>
                  <a:lnTo>
                    <a:pt x="5" y="0"/>
                  </a:lnTo>
                  <a:lnTo>
                    <a:pt x="0" y="3"/>
                  </a:lnTo>
                  <a:lnTo>
                    <a:pt x="0" y="4"/>
                  </a:lnTo>
                  <a:lnTo>
                    <a:pt x="0" y="5"/>
                  </a:lnTo>
                  <a:lnTo>
                    <a:pt x="3" y="4"/>
                  </a:lnTo>
                  <a:lnTo>
                    <a:pt x="3" y="3"/>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2608" name="Freeform 473"/>
            <p:cNvSpPr>
              <a:spLocks/>
            </p:cNvSpPr>
            <p:nvPr/>
          </p:nvSpPr>
          <p:spPr bwMode="auto">
            <a:xfrm>
              <a:off x="3762" y="2486"/>
              <a:ext cx="11" cy="10"/>
            </a:xfrm>
            <a:custGeom>
              <a:avLst/>
              <a:gdLst>
                <a:gd name="T0" fmla="*/ 11 w 11"/>
                <a:gd name="T1" fmla="*/ 2 h 10"/>
                <a:gd name="T2" fmla="*/ 11 w 11"/>
                <a:gd name="T3" fmla="*/ 0 h 10"/>
                <a:gd name="T4" fmla="*/ 8 w 11"/>
                <a:gd name="T5" fmla="*/ 0 h 10"/>
                <a:gd name="T6" fmla="*/ 0 w 11"/>
                <a:gd name="T7" fmla="*/ 7 h 10"/>
                <a:gd name="T8" fmla="*/ 1 w 11"/>
                <a:gd name="T9" fmla="*/ 8 h 10"/>
                <a:gd name="T10" fmla="*/ 3 w 11"/>
                <a:gd name="T11" fmla="*/ 10 h 10"/>
                <a:gd name="T12" fmla="*/ 8 w 11"/>
                <a:gd name="T13" fmla="*/ 5 h 10"/>
                <a:gd name="T14" fmla="*/ 9 w 11"/>
                <a:gd name="T15" fmla="*/ 5 h 10"/>
                <a:gd name="T16" fmla="*/ 11 w 11"/>
                <a:gd name="T17" fmla="*/ 3 h 10"/>
                <a:gd name="T18" fmla="*/ 11 w 11"/>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11" y="2"/>
                  </a:moveTo>
                  <a:lnTo>
                    <a:pt x="11" y="0"/>
                  </a:lnTo>
                  <a:lnTo>
                    <a:pt x="8" y="0"/>
                  </a:lnTo>
                  <a:lnTo>
                    <a:pt x="0" y="7"/>
                  </a:lnTo>
                  <a:lnTo>
                    <a:pt x="1" y="8"/>
                  </a:lnTo>
                  <a:lnTo>
                    <a:pt x="3" y="10"/>
                  </a:lnTo>
                  <a:lnTo>
                    <a:pt x="8" y="5"/>
                  </a:lnTo>
                  <a:lnTo>
                    <a:pt x="9" y="5"/>
                  </a:lnTo>
                  <a:lnTo>
                    <a:pt x="11" y="3"/>
                  </a:lnTo>
                  <a:lnTo>
                    <a:pt x="11" y="2"/>
                  </a:lnTo>
                  <a:close/>
                </a:path>
              </a:pathLst>
            </a:custGeom>
            <a:solidFill>
              <a:srgbClr val="000000"/>
            </a:solidFill>
            <a:ln w="25400">
              <a:solidFill>
                <a:schemeClr val="tx1"/>
              </a:solidFill>
              <a:round/>
              <a:headEnd/>
              <a:tailEnd/>
            </a:ln>
          </p:spPr>
          <p:txBody>
            <a:bodyPr/>
            <a:lstStyle/>
            <a:p>
              <a:endParaRPr lang="en-GB" sz="2400" b="1"/>
            </a:p>
          </p:txBody>
        </p:sp>
        <p:sp>
          <p:nvSpPr>
            <p:cNvPr id="22609" name="Freeform 474"/>
            <p:cNvSpPr>
              <a:spLocks/>
            </p:cNvSpPr>
            <p:nvPr/>
          </p:nvSpPr>
          <p:spPr bwMode="auto">
            <a:xfrm>
              <a:off x="3761" y="2492"/>
              <a:ext cx="4" cy="5"/>
            </a:xfrm>
            <a:custGeom>
              <a:avLst/>
              <a:gdLst>
                <a:gd name="T0" fmla="*/ 1 w 4"/>
                <a:gd name="T1" fmla="*/ 1 h 5"/>
                <a:gd name="T2" fmla="*/ 2 w 4"/>
                <a:gd name="T3" fmla="*/ 0 h 5"/>
                <a:gd name="T4" fmla="*/ 0 w 4"/>
                <a:gd name="T5" fmla="*/ 5 h 5"/>
                <a:gd name="T6" fmla="*/ 1 w 4"/>
                <a:gd name="T7" fmla="*/ 5 h 5"/>
                <a:gd name="T8" fmla="*/ 2 w 4"/>
                <a:gd name="T9" fmla="*/ 5 h 5"/>
                <a:gd name="T10" fmla="*/ 4 w 4"/>
                <a:gd name="T11" fmla="*/ 2 h 5"/>
                <a:gd name="T12" fmla="*/ 2 w 4"/>
                <a:gd name="T13" fmla="*/ 2 h 5"/>
                <a:gd name="T14" fmla="*/ 1 w 4"/>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1" y="1"/>
                  </a:moveTo>
                  <a:lnTo>
                    <a:pt x="2" y="0"/>
                  </a:lnTo>
                  <a:lnTo>
                    <a:pt x="0" y="5"/>
                  </a:lnTo>
                  <a:lnTo>
                    <a:pt x="1" y="5"/>
                  </a:lnTo>
                  <a:lnTo>
                    <a:pt x="2" y="5"/>
                  </a:lnTo>
                  <a:lnTo>
                    <a:pt x="4" y="2"/>
                  </a:lnTo>
                  <a:lnTo>
                    <a:pt x="2" y="2"/>
                  </a:lnTo>
                  <a:lnTo>
                    <a:pt x="1" y="1"/>
                  </a:lnTo>
                  <a:close/>
                </a:path>
              </a:pathLst>
            </a:custGeom>
            <a:solidFill>
              <a:srgbClr val="000000"/>
            </a:solidFill>
            <a:ln w="25400">
              <a:solidFill>
                <a:schemeClr val="tx1"/>
              </a:solidFill>
              <a:round/>
              <a:headEnd/>
              <a:tailEnd/>
            </a:ln>
          </p:spPr>
          <p:txBody>
            <a:bodyPr/>
            <a:lstStyle/>
            <a:p>
              <a:endParaRPr lang="en-GB" sz="2400" b="1"/>
            </a:p>
          </p:txBody>
        </p:sp>
        <p:sp>
          <p:nvSpPr>
            <p:cNvPr id="22610" name="Freeform 475"/>
            <p:cNvSpPr>
              <a:spLocks/>
            </p:cNvSpPr>
            <p:nvPr/>
          </p:nvSpPr>
          <p:spPr bwMode="auto">
            <a:xfrm>
              <a:off x="3760" y="2497"/>
              <a:ext cx="5" cy="2"/>
            </a:xfrm>
            <a:custGeom>
              <a:avLst/>
              <a:gdLst>
                <a:gd name="T0" fmla="*/ 1 w 5"/>
                <a:gd name="T1" fmla="*/ 0 h 2"/>
                <a:gd name="T2" fmla="*/ 0 w 5"/>
                <a:gd name="T3" fmla="*/ 2 h 2"/>
                <a:gd name="T4" fmla="*/ 0 w 5"/>
                <a:gd name="T5" fmla="*/ 2 h 2"/>
                <a:gd name="T6" fmla="*/ 2 w 5"/>
                <a:gd name="T7" fmla="*/ 2 h 2"/>
                <a:gd name="T8" fmla="*/ 5 w 5"/>
                <a:gd name="T9" fmla="*/ 2 h 2"/>
                <a:gd name="T10" fmla="*/ 5 w 5"/>
                <a:gd name="T11" fmla="*/ 0 h 2"/>
                <a:gd name="T12" fmla="*/ 2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0" y="2"/>
                  </a:lnTo>
                  <a:lnTo>
                    <a:pt x="2" y="2"/>
                  </a:lnTo>
                  <a:lnTo>
                    <a:pt x="5" y="2"/>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2611" name="Freeform 476"/>
            <p:cNvSpPr>
              <a:spLocks/>
            </p:cNvSpPr>
            <p:nvPr/>
          </p:nvSpPr>
          <p:spPr bwMode="auto">
            <a:xfrm>
              <a:off x="3760" y="2497"/>
              <a:ext cx="5" cy="5"/>
            </a:xfrm>
            <a:custGeom>
              <a:avLst/>
              <a:gdLst>
                <a:gd name="T0" fmla="*/ 2 w 5"/>
                <a:gd name="T1" fmla="*/ 2 h 5"/>
                <a:gd name="T2" fmla="*/ 1 w 5"/>
                <a:gd name="T3" fmla="*/ 2 h 5"/>
                <a:gd name="T4" fmla="*/ 0 w 5"/>
                <a:gd name="T5" fmla="*/ 5 h 5"/>
                <a:gd name="T6" fmla="*/ 1 w 5"/>
                <a:gd name="T7" fmla="*/ 5 h 5"/>
                <a:gd name="T8" fmla="*/ 2 w 5"/>
                <a:gd name="T9" fmla="*/ 5 h 5"/>
                <a:gd name="T10" fmla="*/ 5 w 5"/>
                <a:gd name="T11" fmla="*/ 0 h 5"/>
                <a:gd name="T12" fmla="*/ 5 w 5"/>
                <a:gd name="T13" fmla="*/ 2 h 5"/>
                <a:gd name="T14" fmla="*/ 2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2"/>
                  </a:moveTo>
                  <a:lnTo>
                    <a:pt x="1" y="2"/>
                  </a:lnTo>
                  <a:lnTo>
                    <a:pt x="0" y="5"/>
                  </a:lnTo>
                  <a:lnTo>
                    <a:pt x="1" y="5"/>
                  </a:lnTo>
                  <a:lnTo>
                    <a:pt x="2" y="5"/>
                  </a:lnTo>
                  <a:lnTo>
                    <a:pt x="5" y="0"/>
                  </a:lnTo>
                  <a:lnTo>
                    <a:pt x="5" y="2"/>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2612" name="Freeform 477"/>
            <p:cNvSpPr>
              <a:spLocks/>
            </p:cNvSpPr>
            <p:nvPr/>
          </p:nvSpPr>
          <p:spPr bwMode="auto">
            <a:xfrm>
              <a:off x="3758" y="2438"/>
              <a:ext cx="7" cy="215"/>
            </a:xfrm>
            <a:custGeom>
              <a:avLst/>
              <a:gdLst>
                <a:gd name="T0" fmla="*/ 2 w 7"/>
                <a:gd name="T1" fmla="*/ 64 h 215"/>
                <a:gd name="T2" fmla="*/ 0 w 7"/>
                <a:gd name="T3" fmla="*/ 66 h 215"/>
                <a:gd name="T4" fmla="*/ 0 w 7"/>
                <a:gd name="T5" fmla="*/ 0 h 215"/>
                <a:gd name="T6" fmla="*/ 4 w 7"/>
                <a:gd name="T7" fmla="*/ 215 h 215"/>
                <a:gd name="T8" fmla="*/ 7 w 7"/>
                <a:gd name="T9" fmla="*/ 215 h 215"/>
                <a:gd name="T10" fmla="*/ 5 w 7"/>
                <a:gd name="T11" fmla="*/ 142 h 215"/>
                <a:gd name="T12" fmla="*/ 5 w 7"/>
                <a:gd name="T13" fmla="*/ 64 h 215"/>
                <a:gd name="T14" fmla="*/ 3 w 7"/>
                <a:gd name="T15" fmla="*/ 64 h 215"/>
                <a:gd name="T16" fmla="*/ 2 w 7"/>
                <a:gd name="T17" fmla="*/ 64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15"/>
                <a:gd name="T29" fmla="*/ 7 w 7"/>
                <a:gd name="T30" fmla="*/ 215 h 2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15">
                  <a:moveTo>
                    <a:pt x="2" y="64"/>
                  </a:moveTo>
                  <a:lnTo>
                    <a:pt x="0" y="66"/>
                  </a:lnTo>
                  <a:lnTo>
                    <a:pt x="0" y="0"/>
                  </a:lnTo>
                  <a:lnTo>
                    <a:pt x="4" y="215"/>
                  </a:lnTo>
                  <a:lnTo>
                    <a:pt x="7" y="215"/>
                  </a:lnTo>
                  <a:lnTo>
                    <a:pt x="5" y="142"/>
                  </a:lnTo>
                  <a:lnTo>
                    <a:pt x="5" y="64"/>
                  </a:lnTo>
                  <a:lnTo>
                    <a:pt x="3" y="64"/>
                  </a:lnTo>
                  <a:lnTo>
                    <a:pt x="2" y="64"/>
                  </a:lnTo>
                  <a:close/>
                </a:path>
              </a:pathLst>
            </a:custGeom>
            <a:solidFill>
              <a:srgbClr val="000000"/>
            </a:solidFill>
            <a:ln w="25400">
              <a:solidFill>
                <a:schemeClr val="tx1"/>
              </a:solidFill>
              <a:round/>
              <a:headEnd/>
              <a:tailEnd/>
            </a:ln>
          </p:spPr>
          <p:txBody>
            <a:bodyPr/>
            <a:lstStyle/>
            <a:p>
              <a:endParaRPr lang="en-GB" sz="2400" b="1"/>
            </a:p>
          </p:txBody>
        </p:sp>
        <p:sp>
          <p:nvSpPr>
            <p:cNvPr id="22613" name="Freeform 478"/>
            <p:cNvSpPr>
              <a:spLocks/>
            </p:cNvSpPr>
            <p:nvPr/>
          </p:nvSpPr>
          <p:spPr bwMode="auto">
            <a:xfrm>
              <a:off x="3762" y="2653"/>
              <a:ext cx="10" cy="16"/>
            </a:xfrm>
            <a:custGeom>
              <a:avLst/>
              <a:gdLst>
                <a:gd name="T0" fmla="*/ 0 w 10"/>
                <a:gd name="T1" fmla="*/ 0 h 16"/>
                <a:gd name="T2" fmla="*/ 3 w 10"/>
                <a:gd name="T3" fmla="*/ 5 h 16"/>
                <a:gd name="T4" fmla="*/ 4 w 10"/>
                <a:gd name="T5" fmla="*/ 8 h 16"/>
                <a:gd name="T6" fmla="*/ 8 w 10"/>
                <a:gd name="T7" fmla="*/ 16 h 16"/>
                <a:gd name="T8" fmla="*/ 9 w 10"/>
                <a:gd name="T9" fmla="*/ 16 h 16"/>
                <a:gd name="T10" fmla="*/ 10 w 10"/>
                <a:gd name="T11" fmla="*/ 16 h 16"/>
                <a:gd name="T12" fmla="*/ 6 w 10"/>
                <a:gd name="T13" fmla="*/ 8 h 16"/>
                <a:gd name="T14" fmla="*/ 5 w 10"/>
                <a:gd name="T15" fmla="*/ 5 h 16"/>
                <a:gd name="T16" fmla="*/ 3 w 10"/>
                <a:gd name="T17" fmla="*/ 0 h 16"/>
                <a:gd name="T18" fmla="*/ 0 w 1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6"/>
                <a:gd name="T32" fmla="*/ 10 w 1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6">
                  <a:moveTo>
                    <a:pt x="0" y="0"/>
                  </a:moveTo>
                  <a:lnTo>
                    <a:pt x="3" y="5"/>
                  </a:lnTo>
                  <a:lnTo>
                    <a:pt x="4" y="8"/>
                  </a:lnTo>
                  <a:lnTo>
                    <a:pt x="8" y="16"/>
                  </a:lnTo>
                  <a:lnTo>
                    <a:pt x="9" y="16"/>
                  </a:lnTo>
                  <a:lnTo>
                    <a:pt x="10" y="16"/>
                  </a:lnTo>
                  <a:lnTo>
                    <a:pt x="6" y="8"/>
                  </a:lnTo>
                  <a:lnTo>
                    <a:pt x="5" y="5"/>
                  </a:lnTo>
                  <a:lnTo>
                    <a:pt x="3" y="0"/>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2614" name="Freeform 479"/>
            <p:cNvSpPr>
              <a:spLocks/>
            </p:cNvSpPr>
            <p:nvPr/>
          </p:nvSpPr>
          <p:spPr bwMode="auto">
            <a:xfrm>
              <a:off x="3770" y="2668"/>
              <a:ext cx="12" cy="13"/>
            </a:xfrm>
            <a:custGeom>
              <a:avLst/>
              <a:gdLst>
                <a:gd name="T0" fmla="*/ 0 w 12"/>
                <a:gd name="T1" fmla="*/ 1 h 13"/>
                <a:gd name="T2" fmla="*/ 2 w 12"/>
                <a:gd name="T3" fmla="*/ 6 h 13"/>
                <a:gd name="T4" fmla="*/ 2 w 12"/>
                <a:gd name="T5" fmla="*/ 6 h 13"/>
                <a:gd name="T6" fmla="*/ 10 w 12"/>
                <a:gd name="T7" fmla="*/ 13 h 13"/>
                <a:gd name="T8" fmla="*/ 11 w 12"/>
                <a:gd name="T9" fmla="*/ 12 h 13"/>
                <a:gd name="T10" fmla="*/ 12 w 12"/>
                <a:gd name="T11" fmla="*/ 11 h 13"/>
                <a:gd name="T12" fmla="*/ 5 w 12"/>
                <a:gd name="T13" fmla="*/ 3 h 13"/>
                <a:gd name="T14" fmla="*/ 2 w 12"/>
                <a:gd name="T15" fmla="*/ 0 h 13"/>
                <a:gd name="T16" fmla="*/ 1 w 12"/>
                <a:gd name="T17" fmla="*/ 1 h 13"/>
                <a:gd name="T18" fmla="*/ 0 w 12"/>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3"/>
                <a:gd name="T32" fmla="*/ 12 w 12"/>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3">
                  <a:moveTo>
                    <a:pt x="0" y="1"/>
                  </a:moveTo>
                  <a:lnTo>
                    <a:pt x="2" y="6"/>
                  </a:lnTo>
                  <a:lnTo>
                    <a:pt x="10" y="13"/>
                  </a:lnTo>
                  <a:lnTo>
                    <a:pt x="11" y="12"/>
                  </a:lnTo>
                  <a:lnTo>
                    <a:pt x="12" y="11"/>
                  </a:lnTo>
                  <a:lnTo>
                    <a:pt x="5" y="3"/>
                  </a:lnTo>
                  <a:lnTo>
                    <a:pt x="2" y="0"/>
                  </a:lnTo>
                  <a:lnTo>
                    <a:pt x="1" y="1"/>
                  </a:lnTo>
                  <a:lnTo>
                    <a:pt x="0" y="1"/>
                  </a:lnTo>
                  <a:close/>
                </a:path>
              </a:pathLst>
            </a:custGeom>
            <a:solidFill>
              <a:srgbClr val="000000"/>
            </a:solidFill>
            <a:ln w="25400">
              <a:solidFill>
                <a:schemeClr val="tx1"/>
              </a:solidFill>
              <a:round/>
              <a:headEnd/>
              <a:tailEnd/>
            </a:ln>
          </p:spPr>
          <p:txBody>
            <a:bodyPr/>
            <a:lstStyle/>
            <a:p>
              <a:endParaRPr lang="en-GB" sz="2400" b="1"/>
            </a:p>
          </p:txBody>
        </p:sp>
        <p:sp>
          <p:nvSpPr>
            <p:cNvPr id="22615" name="Freeform 480"/>
            <p:cNvSpPr>
              <a:spLocks/>
            </p:cNvSpPr>
            <p:nvPr/>
          </p:nvSpPr>
          <p:spPr bwMode="auto">
            <a:xfrm>
              <a:off x="3778" y="2679"/>
              <a:ext cx="9" cy="5"/>
            </a:xfrm>
            <a:custGeom>
              <a:avLst/>
              <a:gdLst>
                <a:gd name="T0" fmla="*/ 2 w 9"/>
                <a:gd name="T1" fmla="*/ 2 h 5"/>
                <a:gd name="T2" fmla="*/ 0 w 9"/>
                <a:gd name="T3" fmla="*/ 1 h 5"/>
                <a:gd name="T4" fmla="*/ 5 w 9"/>
                <a:gd name="T5" fmla="*/ 4 h 5"/>
                <a:gd name="T6" fmla="*/ 9 w 9"/>
                <a:gd name="T7" fmla="*/ 5 h 5"/>
                <a:gd name="T8" fmla="*/ 9 w 9"/>
                <a:gd name="T9" fmla="*/ 4 h 5"/>
                <a:gd name="T10" fmla="*/ 9 w 9"/>
                <a:gd name="T11" fmla="*/ 2 h 5"/>
                <a:gd name="T12" fmla="*/ 5 w 9"/>
                <a:gd name="T13" fmla="*/ 1 h 5"/>
                <a:gd name="T14" fmla="*/ 3 w 9"/>
                <a:gd name="T15" fmla="*/ 0 h 5"/>
                <a:gd name="T16" fmla="*/ 3 w 9"/>
                <a:gd name="T17" fmla="*/ 1 h 5"/>
                <a:gd name="T18" fmla="*/ 2 w 9"/>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2" y="2"/>
                  </a:moveTo>
                  <a:lnTo>
                    <a:pt x="0" y="1"/>
                  </a:lnTo>
                  <a:lnTo>
                    <a:pt x="5" y="4"/>
                  </a:lnTo>
                  <a:lnTo>
                    <a:pt x="9" y="5"/>
                  </a:lnTo>
                  <a:lnTo>
                    <a:pt x="9" y="4"/>
                  </a:lnTo>
                  <a:lnTo>
                    <a:pt x="9" y="2"/>
                  </a:lnTo>
                  <a:lnTo>
                    <a:pt x="5" y="1"/>
                  </a:lnTo>
                  <a:lnTo>
                    <a:pt x="3" y="0"/>
                  </a:lnTo>
                  <a:lnTo>
                    <a:pt x="3" y="1"/>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2616" name="Freeform 481"/>
            <p:cNvSpPr>
              <a:spLocks/>
            </p:cNvSpPr>
            <p:nvPr/>
          </p:nvSpPr>
          <p:spPr bwMode="auto">
            <a:xfrm>
              <a:off x="3781" y="2680"/>
              <a:ext cx="319" cy="34"/>
            </a:xfrm>
            <a:custGeom>
              <a:avLst/>
              <a:gdLst>
                <a:gd name="T0" fmla="*/ 6 w 319"/>
                <a:gd name="T1" fmla="*/ 4 h 34"/>
                <a:gd name="T2" fmla="*/ 10 w 319"/>
                <a:gd name="T3" fmla="*/ 5 h 34"/>
                <a:gd name="T4" fmla="*/ 25 w 319"/>
                <a:gd name="T5" fmla="*/ 5 h 34"/>
                <a:gd name="T6" fmla="*/ 319 w 319"/>
                <a:gd name="T7" fmla="*/ 34 h 34"/>
                <a:gd name="T8" fmla="*/ 313 w 319"/>
                <a:gd name="T9" fmla="*/ 34 h 34"/>
                <a:gd name="T10" fmla="*/ 313 w 319"/>
                <a:gd name="T11" fmla="*/ 31 h 34"/>
                <a:gd name="T12" fmla="*/ 313 w 319"/>
                <a:gd name="T13" fmla="*/ 29 h 34"/>
                <a:gd name="T14" fmla="*/ 294 w 319"/>
                <a:gd name="T15" fmla="*/ 29 h 34"/>
                <a:gd name="T16" fmla="*/ 0 w 319"/>
                <a:gd name="T17" fmla="*/ 0 h 34"/>
                <a:gd name="T18" fmla="*/ 6 w 319"/>
                <a:gd name="T19" fmla="*/ 0 h 34"/>
                <a:gd name="T20" fmla="*/ 6 w 319"/>
                <a:gd name="T21" fmla="*/ 3 h 34"/>
                <a:gd name="T22" fmla="*/ 6 w 319"/>
                <a:gd name="T23" fmla="*/ 4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4"/>
                <a:gd name="T38" fmla="*/ 319 w 319"/>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4">
                  <a:moveTo>
                    <a:pt x="6" y="4"/>
                  </a:moveTo>
                  <a:lnTo>
                    <a:pt x="10" y="5"/>
                  </a:lnTo>
                  <a:lnTo>
                    <a:pt x="25" y="5"/>
                  </a:lnTo>
                  <a:lnTo>
                    <a:pt x="319" y="34"/>
                  </a:lnTo>
                  <a:lnTo>
                    <a:pt x="313" y="34"/>
                  </a:lnTo>
                  <a:lnTo>
                    <a:pt x="313" y="31"/>
                  </a:lnTo>
                  <a:lnTo>
                    <a:pt x="313" y="29"/>
                  </a:lnTo>
                  <a:lnTo>
                    <a:pt x="294" y="29"/>
                  </a:lnTo>
                  <a:lnTo>
                    <a:pt x="0" y="0"/>
                  </a:lnTo>
                  <a:lnTo>
                    <a:pt x="6" y="0"/>
                  </a:lnTo>
                  <a:lnTo>
                    <a:pt x="6" y="3"/>
                  </a:lnTo>
                  <a:lnTo>
                    <a:pt x="6" y="4"/>
                  </a:lnTo>
                  <a:close/>
                </a:path>
              </a:pathLst>
            </a:custGeom>
            <a:solidFill>
              <a:srgbClr val="000000"/>
            </a:solidFill>
            <a:ln w="25400">
              <a:solidFill>
                <a:schemeClr val="tx1"/>
              </a:solidFill>
              <a:round/>
              <a:headEnd/>
              <a:tailEnd/>
            </a:ln>
          </p:spPr>
          <p:txBody>
            <a:bodyPr/>
            <a:lstStyle/>
            <a:p>
              <a:endParaRPr lang="en-GB" sz="2400" b="1"/>
            </a:p>
          </p:txBody>
        </p:sp>
        <p:sp>
          <p:nvSpPr>
            <p:cNvPr id="22617" name="Freeform 482"/>
            <p:cNvSpPr>
              <a:spLocks/>
            </p:cNvSpPr>
            <p:nvPr/>
          </p:nvSpPr>
          <p:spPr bwMode="auto">
            <a:xfrm>
              <a:off x="4089" y="2694"/>
              <a:ext cx="29" cy="20"/>
            </a:xfrm>
            <a:custGeom>
              <a:avLst/>
              <a:gdLst>
                <a:gd name="T0" fmla="*/ 5 w 29"/>
                <a:gd name="T1" fmla="*/ 20 h 20"/>
                <a:gd name="T2" fmla="*/ 0 w 29"/>
                <a:gd name="T3" fmla="*/ 20 h 20"/>
                <a:gd name="T4" fmla="*/ 15 w 29"/>
                <a:gd name="T5" fmla="*/ 16 h 20"/>
                <a:gd name="T6" fmla="*/ 20 w 29"/>
                <a:gd name="T7" fmla="*/ 15 h 20"/>
                <a:gd name="T8" fmla="*/ 25 w 29"/>
                <a:gd name="T9" fmla="*/ 10 h 20"/>
                <a:gd name="T10" fmla="*/ 28 w 29"/>
                <a:gd name="T11" fmla="*/ 6 h 20"/>
                <a:gd name="T12" fmla="*/ 29 w 29"/>
                <a:gd name="T13" fmla="*/ 0 h 20"/>
                <a:gd name="T14" fmla="*/ 28 w 29"/>
                <a:gd name="T15" fmla="*/ 0 h 20"/>
                <a:gd name="T16" fmla="*/ 26 w 29"/>
                <a:gd name="T17" fmla="*/ 0 h 20"/>
                <a:gd name="T18" fmla="*/ 25 w 29"/>
                <a:gd name="T19" fmla="*/ 4 h 20"/>
                <a:gd name="T20" fmla="*/ 23 w 29"/>
                <a:gd name="T21" fmla="*/ 7 h 20"/>
                <a:gd name="T22" fmla="*/ 18 w 29"/>
                <a:gd name="T23" fmla="*/ 12 h 20"/>
                <a:gd name="T24" fmla="*/ 15 w 29"/>
                <a:gd name="T25" fmla="*/ 14 h 20"/>
                <a:gd name="T26" fmla="*/ 5 w 29"/>
                <a:gd name="T27" fmla="*/ 16 h 20"/>
                <a:gd name="T28" fmla="*/ 5 w 29"/>
                <a:gd name="T29" fmla="*/ 17 h 20"/>
                <a:gd name="T30" fmla="*/ 5 w 29"/>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0"/>
                <a:gd name="T50" fmla="*/ 29 w 29"/>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0">
                  <a:moveTo>
                    <a:pt x="5" y="20"/>
                  </a:moveTo>
                  <a:lnTo>
                    <a:pt x="0" y="20"/>
                  </a:lnTo>
                  <a:lnTo>
                    <a:pt x="15" y="16"/>
                  </a:lnTo>
                  <a:lnTo>
                    <a:pt x="20" y="15"/>
                  </a:lnTo>
                  <a:lnTo>
                    <a:pt x="25" y="10"/>
                  </a:lnTo>
                  <a:lnTo>
                    <a:pt x="28" y="6"/>
                  </a:lnTo>
                  <a:lnTo>
                    <a:pt x="29" y="0"/>
                  </a:lnTo>
                  <a:lnTo>
                    <a:pt x="28" y="0"/>
                  </a:lnTo>
                  <a:lnTo>
                    <a:pt x="26" y="0"/>
                  </a:lnTo>
                  <a:lnTo>
                    <a:pt x="25" y="4"/>
                  </a:lnTo>
                  <a:lnTo>
                    <a:pt x="23" y="7"/>
                  </a:lnTo>
                  <a:lnTo>
                    <a:pt x="18" y="12"/>
                  </a:lnTo>
                  <a:lnTo>
                    <a:pt x="15" y="14"/>
                  </a:lnTo>
                  <a:lnTo>
                    <a:pt x="5" y="16"/>
                  </a:lnTo>
                  <a:lnTo>
                    <a:pt x="5" y="17"/>
                  </a:lnTo>
                  <a:lnTo>
                    <a:pt x="5" y="20"/>
                  </a:lnTo>
                  <a:close/>
                </a:path>
              </a:pathLst>
            </a:custGeom>
            <a:solidFill>
              <a:srgbClr val="000000"/>
            </a:solidFill>
            <a:ln w="25400">
              <a:solidFill>
                <a:schemeClr val="tx1"/>
              </a:solidFill>
              <a:round/>
              <a:headEnd/>
              <a:tailEnd/>
            </a:ln>
          </p:spPr>
          <p:txBody>
            <a:bodyPr/>
            <a:lstStyle/>
            <a:p>
              <a:endParaRPr lang="en-GB" sz="2400" b="1"/>
            </a:p>
          </p:txBody>
        </p:sp>
        <p:sp>
          <p:nvSpPr>
            <p:cNvPr id="22618" name="Freeform 483"/>
            <p:cNvSpPr>
              <a:spLocks/>
            </p:cNvSpPr>
            <p:nvPr/>
          </p:nvSpPr>
          <p:spPr bwMode="auto">
            <a:xfrm>
              <a:off x="4114" y="2674"/>
              <a:ext cx="5" cy="20"/>
            </a:xfrm>
            <a:custGeom>
              <a:avLst/>
              <a:gdLst>
                <a:gd name="T0" fmla="*/ 4 w 5"/>
                <a:gd name="T1" fmla="*/ 20 h 20"/>
                <a:gd name="T2" fmla="*/ 5 w 5"/>
                <a:gd name="T3" fmla="*/ 15 h 20"/>
                <a:gd name="T4" fmla="*/ 5 w 5"/>
                <a:gd name="T5" fmla="*/ 7 h 20"/>
                <a:gd name="T6" fmla="*/ 0 w 5"/>
                <a:gd name="T7" fmla="*/ 0 h 20"/>
                <a:gd name="T8" fmla="*/ 0 w 5"/>
                <a:gd name="T9" fmla="*/ 20 h 20"/>
                <a:gd name="T10" fmla="*/ 3 w 5"/>
                <a:gd name="T11" fmla="*/ 20 h 20"/>
                <a:gd name="T12" fmla="*/ 4 w 5"/>
                <a:gd name="T13" fmla="*/ 20 h 20"/>
                <a:gd name="T14" fmla="*/ 0 60000 65536"/>
                <a:gd name="T15" fmla="*/ 0 60000 65536"/>
                <a:gd name="T16" fmla="*/ 0 60000 65536"/>
                <a:gd name="T17" fmla="*/ 0 60000 65536"/>
                <a:gd name="T18" fmla="*/ 0 60000 65536"/>
                <a:gd name="T19" fmla="*/ 0 60000 65536"/>
                <a:gd name="T20" fmla="*/ 0 60000 65536"/>
                <a:gd name="T21" fmla="*/ 0 w 5"/>
                <a:gd name="T22" fmla="*/ 0 h 20"/>
                <a:gd name="T23" fmla="*/ 5 w 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0">
                  <a:moveTo>
                    <a:pt x="4" y="20"/>
                  </a:moveTo>
                  <a:lnTo>
                    <a:pt x="5" y="15"/>
                  </a:lnTo>
                  <a:lnTo>
                    <a:pt x="5" y="7"/>
                  </a:lnTo>
                  <a:lnTo>
                    <a:pt x="0" y="0"/>
                  </a:lnTo>
                  <a:lnTo>
                    <a:pt x="0" y="20"/>
                  </a:lnTo>
                  <a:lnTo>
                    <a:pt x="3" y="20"/>
                  </a:lnTo>
                  <a:lnTo>
                    <a:pt x="4" y="20"/>
                  </a:lnTo>
                  <a:close/>
                </a:path>
              </a:pathLst>
            </a:custGeom>
            <a:solidFill>
              <a:srgbClr val="000000"/>
            </a:solidFill>
            <a:ln w="25400">
              <a:solidFill>
                <a:schemeClr val="tx1"/>
              </a:solidFill>
              <a:round/>
              <a:headEnd/>
              <a:tailEnd/>
            </a:ln>
          </p:spPr>
          <p:txBody>
            <a:bodyPr/>
            <a:lstStyle/>
            <a:p>
              <a:endParaRPr lang="en-GB" sz="2400" b="1"/>
            </a:p>
          </p:txBody>
        </p:sp>
        <p:sp>
          <p:nvSpPr>
            <p:cNvPr id="22619" name="Freeform 484"/>
            <p:cNvSpPr>
              <a:spLocks/>
            </p:cNvSpPr>
            <p:nvPr/>
          </p:nvSpPr>
          <p:spPr bwMode="auto">
            <a:xfrm>
              <a:off x="4113" y="2670"/>
              <a:ext cx="6" cy="11"/>
            </a:xfrm>
            <a:custGeom>
              <a:avLst/>
              <a:gdLst>
                <a:gd name="T0" fmla="*/ 6 w 6"/>
                <a:gd name="T1" fmla="*/ 11 h 11"/>
                <a:gd name="T2" fmla="*/ 2 w 6"/>
                <a:gd name="T3" fmla="*/ 0 h 11"/>
                <a:gd name="T4" fmla="*/ 0 w 6"/>
                <a:gd name="T5" fmla="*/ 0 h 11"/>
                <a:gd name="T6" fmla="*/ 0 w 6"/>
                <a:gd name="T7" fmla="*/ 0 h 11"/>
                <a:gd name="T8" fmla="*/ 1 w 6"/>
                <a:gd name="T9" fmla="*/ 4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2" y="0"/>
                  </a:lnTo>
                  <a:lnTo>
                    <a:pt x="0" y="0"/>
                  </a:lnTo>
                  <a:lnTo>
                    <a:pt x="1" y="4"/>
                  </a:lnTo>
                  <a:lnTo>
                    <a:pt x="6" y="11"/>
                  </a:lnTo>
                  <a:close/>
                </a:path>
              </a:pathLst>
            </a:custGeom>
            <a:solidFill>
              <a:srgbClr val="000000"/>
            </a:solidFill>
            <a:ln w="25400">
              <a:solidFill>
                <a:schemeClr val="tx1"/>
              </a:solidFill>
              <a:round/>
              <a:headEnd/>
              <a:tailEnd/>
            </a:ln>
          </p:spPr>
          <p:txBody>
            <a:bodyPr/>
            <a:lstStyle/>
            <a:p>
              <a:endParaRPr lang="en-GB" sz="2400" b="1"/>
            </a:p>
          </p:txBody>
        </p:sp>
        <p:sp>
          <p:nvSpPr>
            <p:cNvPr id="22620" name="Freeform 485"/>
            <p:cNvSpPr>
              <a:spLocks/>
            </p:cNvSpPr>
            <p:nvPr/>
          </p:nvSpPr>
          <p:spPr bwMode="auto">
            <a:xfrm>
              <a:off x="3766" y="2711"/>
              <a:ext cx="402" cy="204"/>
            </a:xfrm>
            <a:custGeom>
              <a:avLst/>
              <a:gdLst>
                <a:gd name="T0" fmla="*/ 371 w 402"/>
                <a:gd name="T1" fmla="*/ 50 h 204"/>
                <a:gd name="T2" fmla="*/ 371 w 402"/>
                <a:gd name="T3" fmla="*/ 48 h 204"/>
                <a:gd name="T4" fmla="*/ 369 w 402"/>
                <a:gd name="T5" fmla="*/ 45 h 204"/>
                <a:gd name="T6" fmla="*/ 368 w 402"/>
                <a:gd name="T7" fmla="*/ 43 h 204"/>
                <a:gd name="T8" fmla="*/ 366 w 402"/>
                <a:gd name="T9" fmla="*/ 40 h 204"/>
                <a:gd name="T10" fmla="*/ 364 w 402"/>
                <a:gd name="T11" fmla="*/ 38 h 204"/>
                <a:gd name="T12" fmla="*/ 361 w 402"/>
                <a:gd name="T13" fmla="*/ 35 h 204"/>
                <a:gd name="T14" fmla="*/ 358 w 402"/>
                <a:gd name="T15" fmla="*/ 34 h 204"/>
                <a:gd name="T16" fmla="*/ 354 w 402"/>
                <a:gd name="T17" fmla="*/ 32 h 204"/>
                <a:gd name="T18" fmla="*/ 351 w 402"/>
                <a:gd name="T19" fmla="*/ 30 h 204"/>
                <a:gd name="T20" fmla="*/ 346 w 402"/>
                <a:gd name="T21" fmla="*/ 28 h 204"/>
                <a:gd name="T22" fmla="*/ 341 w 402"/>
                <a:gd name="T23" fmla="*/ 27 h 204"/>
                <a:gd name="T24" fmla="*/ 334 w 402"/>
                <a:gd name="T25" fmla="*/ 25 h 204"/>
                <a:gd name="T26" fmla="*/ 19 w 402"/>
                <a:gd name="T27" fmla="*/ 0 h 204"/>
                <a:gd name="T28" fmla="*/ 16 w 402"/>
                <a:gd name="T29" fmla="*/ 0 h 204"/>
                <a:gd name="T30" fmla="*/ 14 w 402"/>
                <a:gd name="T31" fmla="*/ 0 h 204"/>
                <a:gd name="T32" fmla="*/ 11 w 402"/>
                <a:gd name="T33" fmla="*/ 0 h 204"/>
                <a:gd name="T34" fmla="*/ 9 w 402"/>
                <a:gd name="T35" fmla="*/ 0 h 204"/>
                <a:gd name="T36" fmla="*/ 7 w 402"/>
                <a:gd name="T37" fmla="*/ 2 h 204"/>
                <a:gd name="T38" fmla="*/ 5 w 402"/>
                <a:gd name="T39" fmla="*/ 3 h 204"/>
                <a:gd name="T40" fmla="*/ 4 w 402"/>
                <a:gd name="T41" fmla="*/ 4 h 204"/>
                <a:gd name="T42" fmla="*/ 2 w 402"/>
                <a:gd name="T43" fmla="*/ 5 h 204"/>
                <a:gd name="T44" fmla="*/ 1 w 402"/>
                <a:gd name="T45" fmla="*/ 7 h 204"/>
                <a:gd name="T46" fmla="*/ 1 w 402"/>
                <a:gd name="T47" fmla="*/ 8 h 204"/>
                <a:gd name="T48" fmla="*/ 0 w 402"/>
                <a:gd name="T49" fmla="*/ 10 h 204"/>
                <a:gd name="T50" fmla="*/ 0 w 402"/>
                <a:gd name="T51" fmla="*/ 12 h 204"/>
                <a:gd name="T52" fmla="*/ 9 w 402"/>
                <a:gd name="T53" fmla="*/ 151 h 204"/>
                <a:gd name="T54" fmla="*/ 10 w 402"/>
                <a:gd name="T55" fmla="*/ 154 h 204"/>
                <a:gd name="T56" fmla="*/ 11 w 402"/>
                <a:gd name="T57" fmla="*/ 156 h 204"/>
                <a:gd name="T58" fmla="*/ 11 w 402"/>
                <a:gd name="T59" fmla="*/ 159 h 204"/>
                <a:gd name="T60" fmla="*/ 12 w 402"/>
                <a:gd name="T61" fmla="*/ 161 h 204"/>
                <a:gd name="T62" fmla="*/ 14 w 402"/>
                <a:gd name="T63" fmla="*/ 164 h 204"/>
                <a:gd name="T64" fmla="*/ 14 w 402"/>
                <a:gd name="T65" fmla="*/ 165 h 204"/>
                <a:gd name="T66" fmla="*/ 16 w 402"/>
                <a:gd name="T67" fmla="*/ 168 h 204"/>
                <a:gd name="T68" fmla="*/ 17 w 402"/>
                <a:gd name="T69" fmla="*/ 169 h 204"/>
                <a:gd name="T70" fmla="*/ 19 w 402"/>
                <a:gd name="T71" fmla="*/ 170 h 204"/>
                <a:gd name="T72" fmla="*/ 21 w 402"/>
                <a:gd name="T73" fmla="*/ 171 h 204"/>
                <a:gd name="T74" fmla="*/ 24 w 402"/>
                <a:gd name="T75" fmla="*/ 171 h 204"/>
                <a:gd name="T76" fmla="*/ 26 w 402"/>
                <a:gd name="T77" fmla="*/ 171 h 204"/>
                <a:gd name="T78" fmla="*/ 378 w 402"/>
                <a:gd name="T79" fmla="*/ 204 h 204"/>
                <a:gd name="T80" fmla="*/ 383 w 402"/>
                <a:gd name="T81" fmla="*/ 204 h 204"/>
                <a:gd name="T82" fmla="*/ 387 w 402"/>
                <a:gd name="T83" fmla="*/ 201 h 204"/>
                <a:gd name="T84" fmla="*/ 391 w 402"/>
                <a:gd name="T85" fmla="*/ 200 h 204"/>
                <a:gd name="T86" fmla="*/ 394 w 402"/>
                <a:gd name="T87" fmla="*/ 198 h 204"/>
                <a:gd name="T88" fmla="*/ 397 w 402"/>
                <a:gd name="T89" fmla="*/ 195 h 204"/>
                <a:gd name="T90" fmla="*/ 398 w 402"/>
                <a:gd name="T91" fmla="*/ 193 h 204"/>
                <a:gd name="T92" fmla="*/ 401 w 402"/>
                <a:gd name="T93" fmla="*/ 190 h 204"/>
                <a:gd name="T94" fmla="*/ 401 w 402"/>
                <a:gd name="T95" fmla="*/ 188 h 204"/>
                <a:gd name="T96" fmla="*/ 402 w 402"/>
                <a:gd name="T97" fmla="*/ 184 h 204"/>
                <a:gd name="T98" fmla="*/ 402 w 402"/>
                <a:gd name="T99" fmla="*/ 181 h 204"/>
                <a:gd name="T100" fmla="*/ 402 w 402"/>
                <a:gd name="T101" fmla="*/ 179 h 204"/>
                <a:gd name="T102" fmla="*/ 401 w 402"/>
                <a:gd name="T103" fmla="*/ 175 h 204"/>
                <a:gd name="T104" fmla="*/ 371 w 402"/>
                <a:gd name="T105" fmla="*/ 50 h 204"/>
                <a:gd name="T106" fmla="*/ 371 w 402"/>
                <a:gd name="T107" fmla="*/ 50 h 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2"/>
                <a:gd name="T163" fmla="*/ 0 h 204"/>
                <a:gd name="T164" fmla="*/ 402 w 402"/>
                <a:gd name="T165" fmla="*/ 204 h 2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2" h="204">
                  <a:moveTo>
                    <a:pt x="371" y="50"/>
                  </a:moveTo>
                  <a:lnTo>
                    <a:pt x="371" y="48"/>
                  </a:lnTo>
                  <a:lnTo>
                    <a:pt x="369" y="45"/>
                  </a:lnTo>
                  <a:lnTo>
                    <a:pt x="368" y="43"/>
                  </a:lnTo>
                  <a:lnTo>
                    <a:pt x="366" y="40"/>
                  </a:lnTo>
                  <a:lnTo>
                    <a:pt x="364" y="38"/>
                  </a:lnTo>
                  <a:lnTo>
                    <a:pt x="361" y="35"/>
                  </a:lnTo>
                  <a:lnTo>
                    <a:pt x="358" y="34"/>
                  </a:lnTo>
                  <a:lnTo>
                    <a:pt x="354" y="32"/>
                  </a:lnTo>
                  <a:lnTo>
                    <a:pt x="351" y="30"/>
                  </a:lnTo>
                  <a:lnTo>
                    <a:pt x="346" y="28"/>
                  </a:lnTo>
                  <a:lnTo>
                    <a:pt x="341" y="27"/>
                  </a:lnTo>
                  <a:lnTo>
                    <a:pt x="334" y="25"/>
                  </a:lnTo>
                  <a:lnTo>
                    <a:pt x="19" y="0"/>
                  </a:lnTo>
                  <a:lnTo>
                    <a:pt x="16" y="0"/>
                  </a:lnTo>
                  <a:lnTo>
                    <a:pt x="14" y="0"/>
                  </a:lnTo>
                  <a:lnTo>
                    <a:pt x="11" y="0"/>
                  </a:lnTo>
                  <a:lnTo>
                    <a:pt x="9" y="0"/>
                  </a:lnTo>
                  <a:lnTo>
                    <a:pt x="7" y="2"/>
                  </a:lnTo>
                  <a:lnTo>
                    <a:pt x="5" y="3"/>
                  </a:lnTo>
                  <a:lnTo>
                    <a:pt x="4" y="4"/>
                  </a:lnTo>
                  <a:lnTo>
                    <a:pt x="2" y="5"/>
                  </a:lnTo>
                  <a:lnTo>
                    <a:pt x="1" y="7"/>
                  </a:lnTo>
                  <a:lnTo>
                    <a:pt x="1" y="8"/>
                  </a:lnTo>
                  <a:lnTo>
                    <a:pt x="0" y="10"/>
                  </a:lnTo>
                  <a:lnTo>
                    <a:pt x="0" y="12"/>
                  </a:lnTo>
                  <a:lnTo>
                    <a:pt x="9" y="151"/>
                  </a:lnTo>
                  <a:lnTo>
                    <a:pt x="10" y="154"/>
                  </a:lnTo>
                  <a:lnTo>
                    <a:pt x="11" y="156"/>
                  </a:lnTo>
                  <a:lnTo>
                    <a:pt x="11" y="159"/>
                  </a:lnTo>
                  <a:lnTo>
                    <a:pt x="12" y="161"/>
                  </a:lnTo>
                  <a:lnTo>
                    <a:pt x="14" y="164"/>
                  </a:lnTo>
                  <a:lnTo>
                    <a:pt x="14" y="165"/>
                  </a:lnTo>
                  <a:lnTo>
                    <a:pt x="16" y="168"/>
                  </a:lnTo>
                  <a:lnTo>
                    <a:pt x="17" y="169"/>
                  </a:lnTo>
                  <a:lnTo>
                    <a:pt x="19" y="170"/>
                  </a:lnTo>
                  <a:lnTo>
                    <a:pt x="21" y="171"/>
                  </a:lnTo>
                  <a:lnTo>
                    <a:pt x="24" y="171"/>
                  </a:lnTo>
                  <a:lnTo>
                    <a:pt x="26" y="171"/>
                  </a:lnTo>
                  <a:lnTo>
                    <a:pt x="378" y="204"/>
                  </a:lnTo>
                  <a:lnTo>
                    <a:pt x="383" y="204"/>
                  </a:lnTo>
                  <a:lnTo>
                    <a:pt x="387" y="201"/>
                  </a:lnTo>
                  <a:lnTo>
                    <a:pt x="391" y="200"/>
                  </a:lnTo>
                  <a:lnTo>
                    <a:pt x="394" y="198"/>
                  </a:lnTo>
                  <a:lnTo>
                    <a:pt x="397" y="195"/>
                  </a:lnTo>
                  <a:lnTo>
                    <a:pt x="398" y="193"/>
                  </a:lnTo>
                  <a:lnTo>
                    <a:pt x="401" y="190"/>
                  </a:lnTo>
                  <a:lnTo>
                    <a:pt x="401" y="188"/>
                  </a:lnTo>
                  <a:lnTo>
                    <a:pt x="402" y="184"/>
                  </a:lnTo>
                  <a:lnTo>
                    <a:pt x="402" y="181"/>
                  </a:lnTo>
                  <a:lnTo>
                    <a:pt x="402" y="179"/>
                  </a:lnTo>
                  <a:lnTo>
                    <a:pt x="401" y="175"/>
                  </a:lnTo>
                  <a:lnTo>
                    <a:pt x="371" y="50"/>
                  </a:lnTo>
                </a:path>
              </a:pathLst>
            </a:custGeom>
            <a:noFill/>
            <a:ln w="25400">
              <a:solidFill>
                <a:schemeClr val="tx1"/>
              </a:solidFill>
              <a:prstDash val="solid"/>
              <a:round/>
              <a:headEnd/>
              <a:tailEnd/>
            </a:ln>
          </p:spPr>
          <p:txBody>
            <a:bodyPr/>
            <a:lstStyle/>
            <a:p>
              <a:endParaRPr lang="en-GB" sz="2400" b="1"/>
            </a:p>
          </p:txBody>
        </p:sp>
        <p:sp>
          <p:nvSpPr>
            <p:cNvPr id="22621" name="Freeform 486"/>
            <p:cNvSpPr>
              <a:spLocks/>
            </p:cNvSpPr>
            <p:nvPr/>
          </p:nvSpPr>
          <p:spPr bwMode="auto">
            <a:xfrm>
              <a:off x="4134" y="2759"/>
              <a:ext cx="5" cy="2"/>
            </a:xfrm>
            <a:custGeom>
              <a:avLst/>
              <a:gdLst>
                <a:gd name="T0" fmla="*/ 0 w 5"/>
                <a:gd name="T1" fmla="*/ 2 h 2"/>
                <a:gd name="T2" fmla="*/ 5 w 5"/>
                <a:gd name="T3" fmla="*/ 2 h 2"/>
                <a:gd name="T4" fmla="*/ 5 w 5"/>
                <a:gd name="T5" fmla="*/ 0 h 2"/>
                <a:gd name="T6" fmla="*/ 3 w 5"/>
                <a:gd name="T7" fmla="*/ 0 h 2"/>
                <a:gd name="T8" fmla="*/ 0 w 5"/>
                <a:gd name="T9" fmla="*/ 0 h 2"/>
                <a:gd name="T10" fmla="*/ 0 w 5"/>
                <a:gd name="T11" fmla="*/ 2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0" y="2"/>
                  </a:moveTo>
                  <a:lnTo>
                    <a:pt x="5" y="2"/>
                  </a:lnTo>
                  <a:lnTo>
                    <a:pt x="5" y="0"/>
                  </a:lnTo>
                  <a:lnTo>
                    <a:pt x="3" y="0"/>
                  </a:lnTo>
                  <a:lnTo>
                    <a:pt x="0" y="0"/>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2622" name="Freeform 487"/>
            <p:cNvSpPr>
              <a:spLocks/>
            </p:cNvSpPr>
            <p:nvPr/>
          </p:nvSpPr>
          <p:spPr bwMode="auto">
            <a:xfrm>
              <a:off x="4133" y="2754"/>
              <a:ext cx="6" cy="7"/>
            </a:xfrm>
            <a:custGeom>
              <a:avLst/>
              <a:gdLst>
                <a:gd name="T0" fmla="*/ 6 w 6"/>
                <a:gd name="T1" fmla="*/ 5 h 7"/>
                <a:gd name="T2" fmla="*/ 6 w 6"/>
                <a:gd name="T3" fmla="*/ 7 h 7"/>
                <a:gd name="T4" fmla="*/ 2 w 6"/>
                <a:gd name="T5" fmla="*/ 0 h 7"/>
                <a:gd name="T6" fmla="*/ 1 w 6"/>
                <a:gd name="T7" fmla="*/ 0 h 7"/>
                <a:gd name="T8" fmla="*/ 0 w 6"/>
                <a:gd name="T9" fmla="*/ 0 h 7"/>
                <a:gd name="T10" fmla="*/ 2 w 6"/>
                <a:gd name="T11" fmla="*/ 5 h 7"/>
                <a:gd name="T12" fmla="*/ 4 w 6"/>
                <a:gd name="T13" fmla="*/ 5 h 7"/>
                <a:gd name="T14" fmla="*/ 6 w 6"/>
                <a:gd name="T15" fmla="*/ 5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6" y="5"/>
                  </a:moveTo>
                  <a:lnTo>
                    <a:pt x="6" y="7"/>
                  </a:lnTo>
                  <a:lnTo>
                    <a:pt x="2" y="0"/>
                  </a:lnTo>
                  <a:lnTo>
                    <a:pt x="1" y="0"/>
                  </a:lnTo>
                  <a:lnTo>
                    <a:pt x="0" y="0"/>
                  </a:lnTo>
                  <a:lnTo>
                    <a:pt x="2" y="5"/>
                  </a:lnTo>
                  <a:lnTo>
                    <a:pt x="4" y="5"/>
                  </a:lnTo>
                  <a:lnTo>
                    <a:pt x="6" y="5"/>
                  </a:lnTo>
                  <a:close/>
                </a:path>
              </a:pathLst>
            </a:custGeom>
            <a:solidFill>
              <a:srgbClr val="000000"/>
            </a:solidFill>
            <a:ln w="25400">
              <a:solidFill>
                <a:schemeClr val="tx1"/>
              </a:solidFill>
              <a:round/>
              <a:headEnd/>
              <a:tailEnd/>
            </a:ln>
          </p:spPr>
          <p:txBody>
            <a:bodyPr/>
            <a:lstStyle/>
            <a:p>
              <a:endParaRPr lang="en-GB" sz="2400" b="1"/>
            </a:p>
          </p:txBody>
        </p:sp>
        <p:sp>
          <p:nvSpPr>
            <p:cNvPr id="22623" name="Freeform 488"/>
            <p:cNvSpPr>
              <a:spLocks/>
            </p:cNvSpPr>
            <p:nvPr/>
          </p:nvSpPr>
          <p:spPr bwMode="auto">
            <a:xfrm>
              <a:off x="4130" y="2750"/>
              <a:ext cx="5" cy="5"/>
            </a:xfrm>
            <a:custGeom>
              <a:avLst/>
              <a:gdLst>
                <a:gd name="T0" fmla="*/ 5 w 5"/>
                <a:gd name="T1" fmla="*/ 4 h 5"/>
                <a:gd name="T2" fmla="*/ 4 w 5"/>
                <a:gd name="T3" fmla="*/ 1 h 5"/>
                <a:gd name="T4" fmla="*/ 3 w 5"/>
                <a:gd name="T5" fmla="*/ 0 h 5"/>
                <a:gd name="T6" fmla="*/ 2 w 5"/>
                <a:gd name="T7" fmla="*/ 1 h 5"/>
                <a:gd name="T8" fmla="*/ 0 w 5"/>
                <a:gd name="T9" fmla="*/ 3 h 5"/>
                <a:gd name="T10" fmla="*/ 3 w 5"/>
                <a:gd name="T11" fmla="*/ 5 h 5"/>
                <a:gd name="T12" fmla="*/ 4 w 5"/>
                <a:gd name="T13" fmla="*/ 4 h 5"/>
                <a:gd name="T14" fmla="*/ 5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4"/>
                  </a:moveTo>
                  <a:lnTo>
                    <a:pt x="4" y="1"/>
                  </a:lnTo>
                  <a:lnTo>
                    <a:pt x="3" y="0"/>
                  </a:lnTo>
                  <a:lnTo>
                    <a:pt x="2" y="1"/>
                  </a:lnTo>
                  <a:lnTo>
                    <a:pt x="0" y="3"/>
                  </a:lnTo>
                  <a:lnTo>
                    <a:pt x="3" y="5"/>
                  </a:lnTo>
                  <a:lnTo>
                    <a:pt x="4" y="4"/>
                  </a:lnTo>
                  <a:lnTo>
                    <a:pt x="5" y="4"/>
                  </a:lnTo>
                  <a:close/>
                </a:path>
              </a:pathLst>
            </a:custGeom>
            <a:solidFill>
              <a:srgbClr val="000000"/>
            </a:solidFill>
            <a:ln w="25400">
              <a:solidFill>
                <a:schemeClr val="tx1"/>
              </a:solidFill>
              <a:round/>
              <a:headEnd/>
              <a:tailEnd/>
            </a:ln>
          </p:spPr>
          <p:txBody>
            <a:bodyPr/>
            <a:lstStyle/>
            <a:p>
              <a:endParaRPr lang="en-GB" sz="2400" b="1"/>
            </a:p>
          </p:txBody>
        </p:sp>
        <p:sp>
          <p:nvSpPr>
            <p:cNvPr id="22624" name="Freeform 489"/>
            <p:cNvSpPr>
              <a:spLocks/>
            </p:cNvSpPr>
            <p:nvPr/>
          </p:nvSpPr>
          <p:spPr bwMode="auto">
            <a:xfrm>
              <a:off x="4125" y="2745"/>
              <a:ext cx="8" cy="9"/>
            </a:xfrm>
            <a:custGeom>
              <a:avLst/>
              <a:gdLst>
                <a:gd name="T0" fmla="*/ 7 w 8"/>
                <a:gd name="T1" fmla="*/ 6 h 9"/>
                <a:gd name="T2" fmla="*/ 8 w 8"/>
                <a:gd name="T3" fmla="*/ 6 h 9"/>
                <a:gd name="T4" fmla="*/ 7 w 8"/>
                <a:gd name="T5" fmla="*/ 3 h 9"/>
                <a:gd name="T6" fmla="*/ 3 w 8"/>
                <a:gd name="T7" fmla="*/ 0 h 9"/>
                <a:gd name="T8" fmla="*/ 2 w 8"/>
                <a:gd name="T9" fmla="*/ 1 h 9"/>
                <a:gd name="T10" fmla="*/ 0 w 8"/>
                <a:gd name="T11" fmla="*/ 3 h 9"/>
                <a:gd name="T12" fmla="*/ 4 w 8"/>
                <a:gd name="T13" fmla="*/ 5 h 9"/>
                <a:gd name="T14" fmla="*/ 7 w 8"/>
                <a:gd name="T15" fmla="*/ 9 h 9"/>
                <a:gd name="T16" fmla="*/ 5 w 8"/>
                <a:gd name="T17" fmla="*/ 8 h 9"/>
                <a:gd name="T18" fmla="*/ 7 w 8"/>
                <a:gd name="T19" fmla="*/ 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9"/>
                <a:gd name="T32" fmla="*/ 8 w 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9">
                  <a:moveTo>
                    <a:pt x="7" y="6"/>
                  </a:moveTo>
                  <a:lnTo>
                    <a:pt x="8" y="6"/>
                  </a:lnTo>
                  <a:lnTo>
                    <a:pt x="7" y="3"/>
                  </a:lnTo>
                  <a:lnTo>
                    <a:pt x="3" y="0"/>
                  </a:lnTo>
                  <a:lnTo>
                    <a:pt x="2" y="1"/>
                  </a:lnTo>
                  <a:lnTo>
                    <a:pt x="0" y="3"/>
                  </a:lnTo>
                  <a:lnTo>
                    <a:pt x="4" y="5"/>
                  </a:lnTo>
                  <a:lnTo>
                    <a:pt x="7" y="9"/>
                  </a:lnTo>
                  <a:lnTo>
                    <a:pt x="5" y="8"/>
                  </a:lnTo>
                  <a:lnTo>
                    <a:pt x="7" y="6"/>
                  </a:lnTo>
                  <a:close/>
                </a:path>
              </a:pathLst>
            </a:custGeom>
            <a:solidFill>
              <a:srgbClr val="000000"/>
            </a:solidFill>
            <a:ln w="25400">
              <a:solidFill>
                <a:schemeClr val="tx1"/>
              </a:solidFill>
              <a:round/>
              <a:headEnd/>
              <a:tailEnd/>
            </a:ln>
          </p:spPr>
          <p:txBody>
            <a:bodyPr/>
            <a:lstStyle/>
            <a:p>
              <a:endParaRPr lang="en-GB" sz="2400" b="1"/>
            </a:p>
          </p:txBody>
        </p:sp>
        <p:sp>
          <p:nvSpPr>
            <p:cNvPr id="22625" name="Freeform 490"/>
            <p:cNvSpPr>
              <a:spLocks/>
            </p:cNvSpPr>
            <p:nvPr/>
          </p:nvSpPr>
          <p:spPr bwMode="auto">
            <a:xfrm>
              <a:off x="4124" y="2744"/>
              <a:ext cx="8" cy="4"/>
            </a:xfrm>
            <a:custGeom>
              <a:avLst/>
              <a:gdLst>
                <a:gd name="T0" fmla="*/ 4 w 8"/>
                <a:gd name="T1" fmla="*/ 1 h 4"/>
                <a:gd name="T2" fmla="*/ 8 w 8"/>
                <a:gd name="T3" fmla="*/ 4 h 4"/>
                <a:gd name="T4" fmla="*/ 0 w 8"/>
                <a:gd name="T5" fmla="*/ 0 h 4"/>
                <a:gd name="T6" fmla="*/ 0 w 8"/>
                <a:gd name="T7" fmla="*/ 1 h 4"/>
                <a:gd name="T8" fmla="*/ 0 w 8"/>
                <a:gd name="T9" fmla="*/ 2 h 4"/>
                <a:gd name="T10" fmla="*/ 3 w 8"/>
                <a:gd name="T11" fmla="*/ 4 h 4"/>
                <a:gd name="T12" fmla="*/ 3 w 8"/>
                <a:gd name="T13" fmla="*/ 2 h 4"/>
                <a:gd name="T14" fmla="*/ 4 w 8"/>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4" y="1"/>
                  </a:moveTo>
                  <a:lnTo>
                    <a:pt x="8" y="4"/>
                  </a:lnTo>
                  <a:lnTo>
                    <a:pt x="0" y="0"/>
                  </a:lnTo>
                  <a:lnTo>
                    <a:pt x="0" y="1"/>
                  </a:lnTo>
                  <a:lnTo>
                    <a:pt x="0" y="2"/>
                  </a:lnTo>
                  <a:lnTo>
                    <a:pt x="3" y="4"/>
                  </a:lnTo>
                  <a:lnTo>
                    <a:pt x="3" y="2"/>
                  </a:lnTo>
                  <a:lnTo>
                    <a:pt x="4" y="1"/>
                  </a:lnTo>
                  <a:close/>
                </a:path>
              </a:pathLst>
            </a:custGeom>
            <a:solidFill>
              <a:srgbClr val="000000"/>
            </a:solidFill>
            <a:ln w="25400">
              <a:solidFill>
                <a:schemeClr val="tx1"/>
              </a:solidFill>
              <a:round/>
              <a:headEnd/>
              <a:tailEnd/>
            </a:ln>
          </p:spPr>
          <p:txBody>
            <a:bodyPr/>
            <a:lstStyle/>
            <a:p>
              <a:endParaRPr lang="en-GB" sz="2400" b="1"/>
            </a:p>
          </p:txBody>
        </p:sp>
        <p:sp>
          <p:nvSpPr>
            <p:cNvPr id="22626" name="Freeform 491"/>
            <p:cNvSpPr>
              <a:spLocks/>
            </p:cNvSpPr>
            <p:nvPr/>
          </p:nvSpPr>
          <p:spPr bwMode="auto">
            <a:xfrm>
              <a:off x="3770" y="2709"/>
              <a:ext cx="355" cy="37"/>
            </a:xfrm>
            <a:custGeom>
              <a:avLst/>
              <a:gdLst>
                <a:gd name="T0" fmla="*/ 354 w 355"/>
                <a:gd name="T1" fmla="*/ 36 h 37"/>
                <a:gd name="T2" fmla="*/ 355 w 355"/>
                <a:gd name="T3" fmla="*/ 35 h 37"/>
                <a:gd name="T4" fmla="*/ 353 w 355"/>
                <a:gd name="T5" fmla="*/ 32 h 37"/>
                <a:gd name="T6" fmla="*/ 347 w 355"/>
                <a:gd name="T7" fmla="*/ 31 h 37"/>
                <a:gd name="T8" fmla="*/ 342 w 355"/>
                <a:gd name="T9" fmla="*/ 29 h 37"/>
                <a:gd name="T10" fmla="*/ 337 w 355"/>
                <a:gd name="T11" fmla="*/ 27 h 37"/>
                <a:gd name="T12" fmla="*/ 330 w 355"/>
                <a:gd name="T13" fmla="*/ 26 h 37"/>
                <a:gd name="T14" fmla="*/ 0 w 355"/>
                <a:gd name="T15" fmla="*/ 0 h 37"/>
                <a:gd name="T16" fmla="*/ 5 w 355"/>
                <a:gd name="T17" fmla="*/ 0 h 37"/>
                <a:gd name="T18" fmla="*/ 5 w 355"/>
                <a:gd name="T19" fmla="*/ 2 h 37"/>
                <a:gd name="T20" fmla="*/ 5 w 355"/>
                <a:gd name="T21" fmla="*/ 5 h 37"/>
                <a:gd name="T22" fmla="*/ 30 w 355"/>
                <a:gd name="T23" fmla="*/ 5 h 37"/>
                <a:gd name="T24" fmla="*/ 330 w 355"/>
                <a:gd name="T25" fmla="*/ 29 h 37"/>
                <a:gd name="T26" fmla="*/ 337 w 355"/>
                <a:gd name="T27" fmla="*/ 30 h 37"/>
                <a:gd name="T28" fmla="*/ 342 w 355"/>
                <a:gd name="T29" fmla="*/ 31 h 37"/>
                <a:gd name="T30" fmla="*/ 347 w 355"/>
                <a:gd name="T31" fmla="*/ 34 h 37"/>
                <a:gd name="T32" fmla="*/ 348 w 355"/>
                <a:gd name="T33" fmla="*/ 35 h 37"/>
                <a:gd name="T34" fmla="*/ 349 w 355"/>
                <a:gd name="T35" fmla="*/ 35 h 37"/>
                <a:gd name="T36" fmla="*/ 354 w 355"/>
                <a:gd name="T37" fmla="*/ 37 h 37"/>
                <a:gd name="T38" fmla="*/ 354 w 355"/>
                <a:gd name="T39" fmla="*/ 36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5"/>
                <a:gd name="T61" fmla="*/ 0 h 37"/>
                <a:gd name="T62" fmla="*/ 355 w 355"/>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5" h="37">
                  <a:moveTo>
                    <a:pt x="354" y="36"/>
                  </a:moveTo>
                  <a:lnTo>
                    <a:pt x="355" y="35"/>
                  </a:lnTo>
                  <a:lnTo>
                    <a:pt x="353" y="32"/>
                  </a:lnTo>
                  <a:lnTo>
                    <a:pt x="347" y="31"/>
                  </a:lnTo>
                  <a:lnTo>
                    <a:pt x="342" y="29"/>
                  </a:lnTo>
                  <a:lnTo>
                    <a:pt x="337" y="27"/>
                  </a:lnTo>
                  <a:lnTo>
                    <a:pt x="330" y="26"/>
                  </a:lnTo>
                  <a:lnTo>
                    <a:pt x="0" y="0"/>
                  </a:lnTo>
                  <a:lnTo>
                    <a:pt x="5" y="0"/>
                  </a:lnTo>
                  <a:lnTo>
                    <a:pt x="5" y="2"/>
                  </a:lnTo>
                  <a:lnTo>
                    <a:pt x="5" y="5"/>
                  </a:lnTo>
                  <a:lnTo>
                    <a:pt x="30" y="5"/>
                  </a:lnTo>
                  <a:lnTo>
                    <a:pt x="330" y="29"/>
                  </a:lnTo>
                  <a:lnTo>
                    <a:pt x="337" y="30"/>
                  </a:lnTo>
                  <a:lnTo>
                    <a:pt x="342" y="31"/>
                  </a:lnTo>
                  <a:lnTo>
                    <a:pt x="347" y="34"/>
                  </a:lnTo>
                  <a:lnTo>
                    <a:pt x="348" y="35"/>
                  </a:lnTo>
                  <a:lnTo>
                    <a:pt x="349" y="35"/>
                  </a:lnTo>
                  <a:lnTo>
                    <a:pt x="354" y="37"/>
                  </a:lnTo>
                  <a:lnTo>
                    <a:pt x="354" y="36"/>
                  </a:lnTo>
                  <a:close/>
                </a:path>
              </a:pathLst>
            </a:custGeom>
            <a:solidFill>
              <a:srgbClr val="000000"/>
            </a:solidFill>
            <a:ln w="25400">
              <a:solidFill>
                <a:schemeClr val="tx1"/>
              </a:solidFill>
              <a:round/>
              <a:headEnd/>
              <a:tailEnd/>
            </a:ln>
          </p:spPr>
          <p:txBody>
            <a:bodyPr/>
            <a:lstStyle/>
            <a:p>
              <a:endParaRPr lang="en-GB" sz="2400" b="1"/>
            </a:p>
          </p:txBody>
        </p:sp>
        <p:sp>
          <p:nvSpPr>
            <p:cNvPr id="22627" name="Freeform 492"/>
            <p:cNvSpPr>
              <a:spLocks/>
            </p:cNvSpPr>
            <p:nvPr/>
          </p:nvSpPr>
          <p:spPr bwMode="auto">
            <a:xfrm>
              <a:off x="3772" y="2709"/>
              <a:ext cx="4" cy="5"/>
            </a:xfrm>
            <a:custGeom>
              <a:avLst/>
              <a:gdLst>
                <a:gd name="T0" fmla="*/ 3 w 4"/>
                <a:gd name="T1" fmla="*/ 0 h 5"/>
                <a:gd name="T2" fmla="*/ 3 w 4"/>
                <a:gd name="T3" fmla="*/ 0 h 5"/>
                <a:gd name="T4" fmla="*/ 0 w 4"/>
                <a:gd name="T5" fmla="*/ 2 h 5"/>
                <a:gd name="T6" fmla="*/ 1 w 4"/>
                <a:gd name="T7" fmla="*/ 4 h 5"/>
                <a:gd name="T8" fmla="*/ 3 w 4"/>
                <a:gd name="T9" fmla="*/ 5 h 5"/>
                <a:gd name="T10" fmla="*/ 4 w 4"/>
                <a:gd name="T11" fmla="*/ 4 h 5"/>
                <a:gd name="T12" fmla="*/ 3 w 4"/>
                <a:gd name="T13" fmla="*/ 2 h 5"/>
                <a:gd name="T14" fmla="*/ 3 w 4"/>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3" y="0"/>
                  </a:moveTo>
                  <a:lnTo>
                    <a:pt x="3" y="0"/>
                  </a:lnTo>
                  <a:lnTo>
                    <a:pt x="0" y="2"/>
                  </a:lnTo>
                  <a:lnTo>
                    <a:pt x="1" y="4"/>
                  </a:lnTo>
                  <a:lnTo>
                    <a:pt x="3" y="5"/>
                  </a:lnTo>
                  <a:lnTo>
                    <a:pt x="4" y="4"/>
                  </a:lnTo>
                  <a:lnTo>
                    <a:pt x="3" y="2"/>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2628" name="Freeform 493"/>
            <p:cNvSpPr>
              <a:spLocks/>
            </p:cNvSpPr>
            <p:nvPr/>
          </p:nvSpPr>
          <p:spPr bwMode="auto">
            <a:xfrm>
              <a:off x="3771" y="2711"/>
              <a:ext cx="5" cy="4"/>
            </a:xfrm>
            <a:custGeom>
              <a:avLst/>
              <a:gdLst>
                <a:gd name="T0" fmla="*/ 2 w 5"/>
                <a:gd name="T1" fmla="*/ 2 h 4"/>
                <a:gd name="T2" fmla="*/ 2 w 5"/>
                <a:gd name="T3" fmla="*/ 0 h 4"/>
                <a:gd name="T4" fmla="*/ 0 w 5"/>
                <a:gd name="T5" fmla="*/ 2 h 4"/>
                <a:gd name="T6" fmla="*/ 0 w 5"/>
                <a:gd name="T7" fmla="*/ 3 h 4"/>
                <a:gd name="T8" fmla="*/ 0 w 5"/>
                <a:gd name="T9" fmla="*/ 4 h 4"/>
                <a:gd name="T10" fmla="*/ 5 w 5"/>
                <a:gd name="T11" fmla="*/ 2 h 4"/>
                <a:gd name="T12" fmla="*/ 4 w 5"/>
                <a:gd name="T13" fmla="*/ 3 h 4"/>
                <a:gd name="T14" fmla="*/ 2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2"/>
                  </a:moveTo>
                  <a:lnTo>
                    <a:pt x="2" y="0"/>
                  </a:lnTo>
                  <a:lnTo>
                    <a:pt x="0" y="2"/>
                  </a:lnTo>
                  <a:lnTo>
                    <a:pt x="0" y="3"/>
                  </a:lnTo>
                  <a:lnTo>
                    <a:pt x="0" y="4"/>
                  </a:lnTo>
                  <a:lnTo>
                    <a:pt x="5" y="2"/>
                  </a:lnTo>
                  <a:lnTo>
                    <a:pt x="4" y="3"/>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2629" name="Freeform 494"/>
            <p:cNvSpPr>
              <a:spLocks/>
            </p:cNvSpPr>
            <p:nvPr/>
          </p:nvSpPr>
          <p:spPr bwMode="auto">
            <a:xfrm>
              <a:off x="3766" y="2713"/>
              <a:ext cx="6" cy="6"/>
            </a:xfrm>
            <a:custGeom>
              <a:avLst/>
              <a:gdLst>
                <a:gd name="T0" fmla="*/ 5 w 6"/>
                <a:gd name="T1" fmla="*/ 0 h 6"/>
                <a:gd name="T2" fmla="*/ 2 w 6"/>
                <a:gd name="T3" fmla="*/ 1 h 6"/>
                <a:gd name="T4" fmla="*/ 0 w 6"/>
                <a:gd name="T5" fmla="*/ 3 h 6"/>
                <a:gd name="T6" fmla="*/ 1 w 6"/>
                <a:gd name="T7" fmla="*/ 5 h 6"/>
                <a:gd name="T8" fmla="*/ 2 w 6"/>
                <a:gd name="T9" fmla="*/ 6 h 6"/>
                <a:gd name="T10" fmla="*/ 6 w 6"/>
                <a:gd name="T11" fmla="*/ 2 h 6"/>
                <a:gd name="T12" fmla="*/ 5 w 6"/>
                <a:gd name="T13" fmla="*/ 1 h 6"/>
                <a:gd name="T14" fmla="*/ 5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5" y="0"/>
                  </a:moveTo>
                  <a:lnTo>
                    <a:pt x="2" y="1"/>
                  </a:lnTo>
                  <a:lnTo>
                    <a:pt x="0" y="3"/>
                  </a:lnTo>
                  <a:lnTo>
                    <a:pt x="1" y="5"/>
                  </a:lnTo>
                  <a:lnTo>
                    <a:pt x="2" y="6"/>
                  </a:lnTo>
                  <a:lnTo>
                    <a:pt x="6" y="2"/>
                  </a:lnTo>
                  <a:lnTo>
                    <a:pt x="5" y="1"/>
                  </a:lnTo>
                  <a:lnTo>
                    <a:pt x="5" y="0"/>
                  </a:lnTo>
                  <a:close/>
                </a:path>
              </a:pathLst>
            </a:custGeom>
            <a:solidFill>
              <a:srgbClr val="000000"/>
            </a:solidFill>
            <a:ln w="25400">
              <a:solidFill>
                <a:schemeClr val="tx1"/>
              </a:solidFill>
              <a:round/>
              <a:headEnd/>
              <a:tailEnd/>
            </a:ln>
          </p:spPr>
          <p:txBody>
            <a:bodyPr/>
            <a:lstStyle/>
            <a:p>
              <a:endParaRPr lang="en-GB" sz="2400" b="1"/>
            </a:p>
          </p:txBody>
        </p:sp>
        <p:sp>
          <p:nvSpPr>
            <p:cNvPr id="22630" name="Freeform 495"/>
            <p:cNvSpPr>
              <a:spLocks/>
            </p:cNvSpPr>
            <p:nvPr/>
          </p:nvSpPr>
          <p:spPr bwMode="auto">
            <a:xfrm>
              <a:off x="3765" y="2716"/>
              <a:ext cx="5" cy="2"/>
            </a:xfrm>
            <a:custGeom>
              <a:avLst/>
              <a:gdLst>
                <a:gd name="T0" fmla="*/ 1 w 5"/>
                <a:gd name="T1" fmla="*/ 0 h 2"/>
                <a:gd name="T2" fmla="*/ 0 w 5"/>
                <a:gd name="T3" fmla="*/ 2 h 2"/>
                <a:gd name="T4" fmla="*/ 5 w 5"/>
                <a:gd name="T5" fmla="*/ 2 h 2"/>
                <a:gd name="T6" fmla="*/ 2 w 5"/>
                <a:gd name="T7" fmla="*/ 2 h 2"/>
                <a:gd name="T8" fmla="*/ 1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1" y="0"/>
                  </a:moveTo>
                  <a:lnTo>
                    <a:pt x="0" y="2"/>
                  </a:lnTo>
                  <a:lnTo>
                    <a:pt x="5" y="2"/>
                  </a:lnTo>
                  <a:lnTo>
                    <a:pt x="2" y="2"/>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2631" name="Freeform 496"/>
            <p:cNvSpPr>
              <a:spLocks/>
            </p:cNvSpPr>
            <p:nvPr/>
          </p:nvSpPr>
          <p:spPr bwMode="auto">
            <a:xfrm>
              <a:off x="3765" y="2718"/>
              <a:ext cx="5" cy="1"/>
            </a:xfrm>
            <a:custGeom>
              <a:avLst/>
              <a:gdLst>
                <a:gd name="T0" fmla="*/ 0 w 5"/>
                <a:gd name="T1" fmla="*/ 0 h 1"/>
                <a:gd name="T2" fmla="*/ 0 w 5"/>
                <a:gd name="T3" fmla="*/ 1 h 1"/>
                <a:gd name="T4" fmla="*/ 2 w 5"/>
                <a:gd name="T5" fmla="*/ 1 h 1"/>
                <a:gd name="T6" fmla="*/ 5 w 5"/>
                <a:gd name="T7" fmla="*/ 1 h 1"/>
                <a:gd name="T8" fmla="*/ 5 w 5"/>
                <a:gd name="T9" fmla="*/ 0 h 1"/>
                <a:gd name="T10" fmla="*/ 0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0" y="0"/>
                  </a:moveTo>
                  <a:lnTo>
                    <a:pt x="0" y="1"/>
                  </a:lnTo>
                  <a:lnTo>
                    <a:pt x="2" y="1"/>
                  </a:lnTo>
                  <a:lnTo>
                    <a:pt x="5" y="1"/>
                  </a:lnTo>
                  <a:lnTo>
                    <a:pt x="5" y="0"/>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2632" name="Freeform 497"/>
            <p:cNvSpPr>
              <a:spLocks/>
            </p:cNvSpPr>
            <p:nvPr/>
          </p:nvSpPr>
          <p:spPr bwMode="auto">
            <a:xfrm>
              <a:off x="3765" y="2716"/>
              <a:ext cx="5" cy="5"/>
            </a:xfrm>
            <a:custGeom>
              <a:avLst/>
              <a:gdLst>
                <a:gd name="T0" fmla="*/ 2 w 5"/>
                <a:gd name="T1" fmla="*/ 3 h 5"/>
                <a:gd name="T2" fmla="*/ 1 w 5"/>
                <a:gd name="T3" fmla="*/ 3 h 5"/>
                <a:gd name="T4" fmla="*/ 0 w 5"/>
                <a:gd name="T5" fmla="*/ 5 h 5"/>
                <a:gd name="T6" fmla="*/ 1 w 5"/>
                <a:gd name="T7" fmla="*/ 5 h 5"/>
                <a:gd name="T8" fmla="*/ 2 w 5"/>
                <a:gd name="T9" fmla="*/ 5 h 5"/>
                <a:gd name="T10" fmla="*/ 5 w 5"/>
                <a:gd name="T11" fmla="*/ 0 h 5"/>
                <a:gd name="T12" fmla="*/ 5 w 5"/>
                <a:gd name="T13" fmla="*/ 3 h 5"/>
                <a:gd name="T14" fmla="*/ 2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3"/>
                  </a:moveTo>
                  <a:lnTo>
                    <a:pt x="1" y="3"/>
                  </a:lnTo>
                  <a:lnTo>
                    <a:pt x="0" y="5"/>
                  </a:lnTo>
                  <a:lnTo>
                    <a:pt x="1" y="5"/>
                  </a:lnTo>
                  <a:lnTo>
                    <a:pt x="2" y="5"/>
                  </a:lnTo>
                  <a:lnTo>
                    <a:pt x="5" y="0"/>
                  </a:lnTo>
                  <a:lnTo>
                    <a:pt x="5" y="3"/>
                  </a:lnTo>
                  <a:lnTo>
                    <a:pt x="2" y="3"/>
                  </a:lnTo>
                  <a:close/>
                </a:path>
              </a:pathLst>
            </a:custGeom>
            <a:solidFill>
              <a:srgbClr val="000000"/>
            </a:solidFill>
            <a:ln w="25400">
              <a:solidFill>
                <a:schemeClr val="tx1"/>
              </a:solidFill>
              <a:round/>
              <a:headEnd/>
              <a:tailEnd/>
            </a:ln>
          </p:spPr>
          <p:txBody>
            <a:bodyPr/>
            <a:lstStyle/>
            <a:p>
              <a:endParaRPr lang="en-GB" sz="2400" b="1"/>
            </a:p>
          </p:txBody>
        </p:sp>
        <p:sp>
          <p:nvSpPr>
            <p:cNvPr id="22633" name="Freeform 498"/>
            <p:cNvSpPr>
              <a:spLocks/>
            </p:cNvSpPr>
            <p:nvPr/>
          </p:nvSpPr>
          <p:spPr bwMode="auto">
            <a:xfrm>
              <a:off x="3763" y="2703"/>
              <a:ext cx="15" cy="164"/>
            </a:xfrm>
            <a:custGeom>
              <a:avLst/>
              <a:gdLst>
                <a:gd name="T0" fmla="*/ 2 w 15"/>
                <a:gd name="T1" fmla="*/ 18 h 164"/>
                <a:gd name="T2" fmla="*/ 0 w 15"/>
                <a:gd name="T3" fmla="*/ 21 h 164"/>
                <a:gd name="T4" fmla="*/ 0 w 15"/>
                <a:gd name="T5" fmla="*/ 0 h 164"/>
                <a:gd name="T6" fmla="*/ 10 w 15"/>
                <a:gd name="T7" fmla="*/ 159 h 164"/>
                <a:gd name="T8" fmla="*/ 13 w 15"/>
                <a:gd name="T9" fmla="*/ 164 h 164"/>
                <a:gd name="T10" fmla="*/ 14 w 15"/>
                <a:gd name="T11" fmla="*/ 164 h 164"/>
                <a:gd name="T12" fmla="*/ 15 w 15"/>
                <a:gd name="T13" fmla="*/ 164 h 164"/>
                <a:gd name="T14" fmla="*/ 13 w 15"/>
                <a:gd name="T15" fmla="*/ 159 h 164"/>
                <a:gd name="T16" fmla="*/ 5 w 15"/>
                <a:gd name="T17" fmla="*/ 40 h 164"/>
                <a:gd name="T18" fmla="*/ 5 w 15"/>
                <a:gd name="T19" fmla="*/ 18 h 164"/>
                <a:gd name="T20" fmla="*/ 3 w 15"/>
                <a:gd name="T21" fmla="*/ 18 h 164"/>
                <a:gd name="T22" fmla="*/ 2 w 15"/>
                <a:gd name="T23" fmla="*/ 18 h 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4"/>
                <a:gd name="T38" fmla="*/ 15 w 15"/>
                <a:gd name="T39" fmla="*/ 164 h 1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4">
                  <a:moveTo>
                    <a:pt x="2" y="18"/>
                  </a:moveTo>
                  <a:lnTo>
                    <a:pt x="0" y="21"/>
                  </a:lnTo>
                  <a:lnTo>
                    <a:pt x="0" y="0"/>
                  </a:lnTo>
                  <a:lnTo>
                    <a:pt x="10" y="159"/>
                  </a:lnTo>
                  <a:lnTo>
                    <a:pt x="13" y="164"/>
                  </a:lnTo>
                  <a:lnTo>
                    <a:pt x="14" y="164"/>
                  </a:lnTo>
                  <a:lnTo>
                    <a:pt x="15" y="164"/>
                  </a:lnTo>
                  <a:lnTo>
                    <a:pt x="13" y="159"/>
                  </a:lnTo>
                  <a:lnTo>
                    <a:pt x="5" y="40"/>
                  </a:lnTo>
                  <a:lnTo>
                    <a:pt x="5" y="18"/>
                  </a:lnTo>
                  <a:lnTo>
                    <a:pt x="3" y="18"/>
                  </a:lnTo>
                  <a:lnTo>
                    <a:pt x="2" y="18"/>
                  </a:lnTo>
                  <a:close/>
                </a:path>
              </a:pathLst>
            </a:custGeom>
            <a:solidFill>
              <a:srgbClr val="000000"/>
            </a:solidFill>
            <a:ln w="25400">
              <a:solidFill>
                <a:schemeClr val="tx1"/>
              </a:solidFill>
              <a:round/>
              <a:headEnd/>
              <a:tailEnd/>
            </a:ln>
          </p:spPr>
          <p:txBody>
            <a:bodyPr/>
            <a:lstStyle/>
            <a:p>
              <a:endParaRPr lang="en-GB" sz="2400" b="1"/>
            </a:p>
          </p:txBody>
        </p:sp>
        <p:sp>
          <p:nvSpPr>
            <p:cNvPr id="22634" name="Freeform 499"/>
            <p:cNvSpPr>
              <a:spLocks/>
            </p:cNvSpPr>
            <p:nvPr/>
          </p:nvSpPr>
          <p:spPr bwMode="auto">
            <a:xfrm>
              <a:off x="3775" y="2867"/>
              <a:ext cx="5" cy="3"/>
            </a:xfrm>
            <a:custGeom>
              <a:avLst/>
              <a:gdLst>
                <a:gd name="T0" fmla="*/ 2 w 5"/>
                <a:gd name="T1" fmla="*/ 0 h 3"/>
                <a:gd name="T2" fmla="*/ 0 w 5"/>
                <a:gd name="T3" fmla="*/ 0 h 3"/>
                <a:gd name="T4" fmla="*/ 0 w 5"/>
                <a:gd name="T5" fmla="*/ 3 h 3"/>
                <a:gd name="T6" fmla="*/ 2 w 5"/>
                <a:gd name="T7" fmla="*/ 3 h 3"/>
                <a:gd name="T8" fmla="*/ 5 w 5"/>
                <a:gd name="T9" fmla="*/ 3 h 3"/>
                <a:gd name="T10" fmla="*/ 5 w 5"/>
                <a:gd name="T11" fmla="*/ 3 h 3"/>
                <a:gd name="T12" fmla="*/ 3 w 5"/>
                <a:gd name="T13" fmla="*/ 0 h 3"/>
                <a:gd name="T14" fmla="*/ 2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2" y="0"/>
                  </a:moveTo>
                  <a:lnTo>
                    <a:pt x="0" y="0"/>
                  </a:lnTo>
                  <a:lnTo>
                    <a:pt x="0" y="3"/>
                  </a:lnTo>
                  <a:lnTo>
                    <a:pt x="2" y="3"/>
                  </a:lnTo>
                  <a:lnTo>
                    <a:pt x="5" y="3"/>
                  </a:lnTo>
                  <a:lnTo>
                    <a:pt x="3" y="0"/>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2635" name="Freeform 500"/>
            <p:cNvSpPr>
              <a:spLocks/>
            </p:cNvSpPr>
            <p:nvPr/>
          </p:nvSpPr>
          <p:spPr bwMode="auto">
            <a:xfrm>
              <a:off x="3775" y="2867"/>
              <a:ext cx="6" cy="8"/>
            </a:xfrm>
            <a:custGeom>
              <a:avLst/>
              <a:gdLst>
                <a:gd name="T0" fmla="*/ 0 w 6"/>
                <a:gd name="T1" fmla="*/ 3 h 8"/>
                <a:gd name="T2" fmla="*/ 0 w 6"/>
                <a:gd name="T3" fmla="*/ 0 h 8"/>
                <a:gd name="T4" fmla="*/ 3 w 6"/>
                <a:gd name="T5" fmla="*/ 8 h 8"/>
                <a:gd name="T6" fmla="*/ 5 w 6"/>
                <a:gd name="T7" fmla="*/ 8 h 8"/>
                <a:gd name="T8" fmla="*/ 6 w 6"/>
                <a:gd name="T9" fmla="*/ 8 h 8"/>
                <a:gd name="T10" fmla="*/ 3 w 6"/>
                <a:gd name="T11" fmla="*/ 3 h 8"/>
                <a:gd name="T12" fmla="*/ 2 w 6"/>
                <a:gd name="T13" fmla="*/ 3 h 8"/>
                <a:gd name="T14" fmla="*/ 0 w 6"/>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0" y="3"/>
                  </a:moveTo>
                  <a:lnTo>
                    <a:pt x="0" y="0"/>
                  </a:lnTo>
                  <a:lnTo>
                    <a:pt x="3" y="8"/>
                  </a:lnTo>
                  <a:lnTo>
                    <a:pt x="5" y="8"/>
                  </a:lnTo>
                  <a:lnTo>
                    <a:pt x="6" y="8"/>
                  </a:lnTo>
                  <a:lnTo>
                    <a:pt x="3" y="3"/>
                  </a:lnTo>
                  <a:lnTo>
                    <a:pt x="2" y="3"/>
                  </a:lnTo>
                  <a:lnTo>
                    <a:pt x="0" y="3"/>
                  </a:lnTo>
                  <a:close/>
                </a:path>
              </a:pathLst>
            </a:custGeom>
            <a:solidFill>
              <a:srgbClr val="000000"/>
            </a:solidFill>
            <a:ln w="25400">
              <a:solidFill>
                <a:schemeClr val="tx1"/>
              </a:solidFill>
              <a:round/>
              <a:headEnd/>
              <a:tailEnd/>
            </a:ln>
          </p:spPr>
          <p:txBody>
            <a:bodyPr/>
            <a:lstStyle/>
            <a:p>
              <a:endParaRPr lang="en-GB" sz="2400" b="1"/>
            </a:p>
          </p:txBody>
        </p:sp>
        <p:sp>
          <p:nvSpPr>
            <p:cNvPr id="22636" name="Freeform 501"/>
            <p:cNvSpPr>
              <a:spLocks/>
            </p:cNvSpPr>
            <p:nvPr/>
          </p:nvSpPr>
          <p:spPr bwMode="auto">
            <a:xfrm>
              <a:off x="3777" y="2875"/>
              <a:ext cx="9" cy="7"/>
            </a:xfrm>
            <a:custGeom>
              <a:avLst/>
              <a:gdLst>
                <a:gd name="T0" fmla="*/ 3 w 9"/>
                <a:gd name="T1" fmla="*/ 0 h 7"/>
                <a:gd name="T2" fmla="*/ 0 w 9"/>
                <a:gd name="T3" fmla="*/ 0 h 7"/>
                <a:gd name="T4" fmla="*/ 0 w 9"/>
                <a:gd name="T5" fmla="*/ 1 h 7"/>
                <a:gd name="T6" fmla="*/ 6 w 9"/>
                <a:gd name="T7" fmla="*/ 7 h 7"/>
                <a:gd name="T8" fmla="*/ 8 w 9"/>
                <a:gd name="T9" fmla="*/ 6 h 7"/>
                <a:gd name="T10" fmla="*/ 9 w 9"/>
                <a:gd name="T11" fmla="*/ 5 h 7"/>
                <a:gd name="T12" fmla="*/ 5 w 9"/>
                <a:gd name="T13" fmla="*/ 1 h 7"/>
                <a:gd name="T14" fmla="*/ 5 w 9"/>
                <a:gd name="T15" fmla="*/ 2 h 7"/>
                <a:gd name="T16" fmla="*/ 4 w 9"/>
                <a:gd name="T17" fmla="*/ 0 h 7"/>
                <a:gd name="T18" fmla="*/ 3 w 9"/>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7"/>
                <a:gd name="T32" fmla="*/ 9 w 9"/>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7">
                  <a:moveTo>
                    <a:pt x="3" y="0"/>
                  </a:moveTo>
                  <a:lnTo>
                    <a:pt x="0" y="0"/>
                  </a:lnTo>
                  <a:lnTo>
                    <a:pt x="0" y="1"/>
                  </a:lnTo>
                  <a:lnTo>
                    <a:pt x="6" y="7"/>
                  </a:lnTo>
                  <a:lnTo>
                    <a:pt x="8" y="6"/>
                  </a:lnTo>
                  <a:lnTo>
                    <a:pt x="9" y="5"/>
                  </a:lnTo>
                  <a:lnTo>
                    <a:pt x="5" y="1"/>
                  </a:lnTo>
                  <a:lnTo>
                    <a:pt x="5" y="2"/>
                  </a:lnTo>
                  <a:lnTo>
                    <a:pt x="4" y="0"/>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2637" name="Freeform 502"/>
            <p:cNvSpPr>
              <a:spLocks/>
            </p:cNvSpPr>
            <p:nvPr/>
          </p:nvSpPr>
          <p:spPr bwMode="auto">
            <a:xfrm>
              <a:off x="3782" y="2880"/>
              <a:ext cx="5" cy="4"/>
            </a:xfrm>
            <a:custGeom>
              <a:avLst/>
              <a:gdLst>
                <a:gd name="T0" fmla="*/ 1 w 5"/>
                <a:gd name="T1" fmla="*/ 2 h 4"/>
                <a:gd name="T2" fmla="*/ 0 w 5"/>
                <a:gd name="T3" fmla="*/ 1 h 4"/>
                <a:gd name="T4" fmla="*/ 5 w 5"/>
                <a:gd name="T5" fmla="*/ 4 h 4"/>
                <a:gd name="T6" fmla="*/ 5 w 5"/>
                <a:gd name="T7" fmla="*/ 2 h 4"/>
                <a:gd name="T8" fmla="*/ 5 w 5"/>
                <a:gd name="T9" fmla="*/ 1 h 4"/>
                <a:gd name="T10" fmla="*/ 3 w 5"/>
                <a:gd name="T11" fmla="*/ 0 h 4"/>
                <a:gd name="T12" fmla="*/ 3 w 5"/>
                <a:gd name="T13" fmla="*/ 1 h 4"/>
                <a:gd name="T14" fmla="*/ 1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2"/>
                  </a:moveTo>
                  <a:lnTo>
                    <a:pt x="0" y="1"/>
                  </a:lnTo>
                  <a:lnTo>
                    <a:pt x="5" y="4"/>
                  </a:lnTo>
                  <a:lnTo>
                    <a:pt x="5" y="2"/>
                  </a:lnTo>
                  <a:lnTo>
                    <a:pt x="5" y="1"/>
                  </a:lnTo>
                  <a:lnTo>
                    <a:pt x="3" y="0"/>
                  </a:lnTo>
                  <a:lnTo>
                    <a:pt x="3" y="1"/>
                  </a:lnTo>
                  <a:lnTo>
                    <a:pt x="1" y="2"/>
                  </a:lnTo>
                  <a:close/>
                </a:path>
              </a:pathLst>
            </a:custGeom>
            <a:solidFill>
              <a:srgbClr val="000000"/>
            </a:solidFill>
            <a:ln w="25400">
              <a:solidFill>
                <a:schemeClr val="tx1"/>
              </a:solidFill>
              <a:round/>
              <a:headEnd/>
              <a:tailEnd/>
            </a:ln>
          </p:spPr>
          <p:txBody>
            <a:bodyPr/>
            <a:lstStyle/>
            <a:p>
              <a:endParaRPr lang="en-GB" sz="2400" b="1"/>
            </a:p>
          </p:txBody>
        </p:sp>
        <p:sp>
          <p:nvSpPr>
            <p:cNvPr id="22638" name="Freeform 503"/>
            <p:cNvSpPr>
              <a:spLocks/>
            </p:cNvSpPr>
            <p:nvPr/>
          </p:nvSpPr>
          <p:spPr bwMode="auto">
            <a:xfrm>
              <a:off x="3780" y="2880"/>
              <a:ext cx="384" cy="37"/>
            </a:xfrm>
            <a:custGeom>
              <a:avLst/>
              <a:gdLst>
                <a:gd name="T0" fmla="*/ 7 w 384"/>
                <a:gd name="T1" fmla="*/ 4 h 37"/>
                <a:gd name="T2" fmla="*/ 10 w 384"/>
                <a:gd name="T3" fmla="*/ 5 h 37"/>
                <a:gd name="T4" fmla="*/ 25 w 384"/>
                <a:gd name="T5" fmla="*/ 5 h 37"/>
                <a:gd name="T6" fmla="*/ 377 w 384"/>
                <a:gd name="T7" fmla="*/ 37 h 37"/>
                <a:gd name="T8" fmla="*/ 369 w 384"/>
                <a:gd name="T9" fmla="*/ 37 h 37"/>
                <a:gd name="T10" fmla="*/ 375 w 384"/>
                <a:gd name="T11" fmla="*/ 34 h 37"/>
                <a:gd name="T12" fmla="*/ 379 w 384"/>
                <a:gd name="T13" fmla="*/ 32 h 37"/>
                <a:gd name="T14" fmla="*/ 382 w 384"/>
                <a:gd name="T15" fmla="*/ 30 h 37"/>
                <a:gd name="T16" fmla="*/ 384 w 384"/>
                <a:gd name="T17" fmla="*/ 27 h 37"/>
                <a:gd name="T18" fmla="*/ 383 w 384"/>
                <a:gd name="T19" fmla="*/ 26 h 37"/>
                <a:gd name="T20" fmla="*/ 382 w 384"/>
                <a:gd name="T21" fmla="*/ 25 h 37"/>
                <a:gd name="T22" fmla="*/ 379 w 384"/>
                <a:gd name="T23" fmla="*/ 27 h 37"/>
                <a:gd name="T24" fmla="*/ 374 w 384"/>
                <a:gd name="T25" fmla="*/ 30 h 37"/>
                <a:gd name="T26" fmla="*/ 370 w 384"/>
                <a:gd name="T27" fmla="*/ 31 h 37"/>
                <a:gd name="T28" fmla="*/ 369 w 384"/>
                <a:gd name="T29" fmla="*/ 32 h 37"/>
                <a:gd name="T30" fmla="*/ 352 w 384"/>
                <a:gd name="T31" fmla="*/ 32 h 37"/>
                <a:gd name="T32" fmla="*/ 0 w 384"/>
                <a:gd name="T33" fmla="*/ 0 h 37"/>
                <a:gd name="T34" fmla="*/ 7 w 384"/>
                <a:gd name="T35" fmla="*/ 0 h 37"/>
                <a:gd name="T36" fmla="*/ 7 w 384"/>
                <a:gd name="T37" fmla="*/ 2 h 37"/>
                <a:gd name="T38" fmla="*/ 7 w 384"/>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37"/>
                <a:gd name="T62" fmla="*/ 384 w 384"/>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37">
                  <a:moveTo>
                    <a:pt x="7" y="4"/>
                  </a:moveTo>
                  <a:lnTo>
                    <a:pt x="10" y="5"/>
                  </a:lnTo>
                  <a:lnTo>
                    <a:pt x="25" y="5"/>
                  </a:lnTo>
                  <a:lnTo>
                    <a:pt x="377" y="37"/>
                  </a:lnTo>
                  <a:lnTo>
                    <a:pt x="369" y="37"/>
                  </a:lnTo>
                  <a:lnTo>
                    <a:pt x="375" y="34"/>
                  </a:lnTo>
                  <a:lnTo>
                    <a:pt x="379" y="32"/>
                  </a:lnTo>
                  <a:lnTo>
                    <a:pt x="382" y="30"/>
                  </a:lnTo>
                  <a:lnTo>
                    <a:pt x="384" y="27"/>
                  </a:lnTo>
                  <a:lnTo>
                    <a:pt x="383" y="26"/>
                  </a:lnTo>
                  <a:lnTo>
                    <a:pt x="382" y="25"/>
                  </a:lnTo>
                  <a:lnTo>
                    <a:pt x="379" y="27"/>
                  </a:lnTo>
                  <a:lnTo>
                    <a:pt x="374" y="30"/>
                  </a:lnTo>
                  <a:lnTo>
                    <a:pt x="370" y="31"/>
                  </a:lnTo>
                  <a:lnTo>
                    <a:pt x="369" y="32"/>
                  </a:lnTo>
                  <a:lnTo>
                    <a:pt x="352" y="32"/>
                  </a:lnTo>
                  <a:lnTo>
                    <a:pt x="0" y="0"/>
                  </a:lnTo>
                  <a:lnTo>
                    <a:pt x="7" y="0"/>
                  </a:lnTo>
                  <a:lnTo>
                    <a:pt x="7" y="2"/>
                  </a:lnTo>
                  <a:lnTo>
                    <a:pt x="7" y="4"/>
                  </a:lnTo>
                  <a:close/>
                </a:path>
              </a:pathLst>
            </a:custGeom>
            <a:solidFill>
              <a:srgbClr val="000000"/>
            </a:solidFill>
            <a:ln w="25400">
              <a:solidFill>
                <a:schemeClr val="tx1"/>
              </a:solidFill>
              <a:round/>
              <a:headEnd/>
              <a:tailEnd/>
            </a:ln>
          </p:spPr>
          <p:txBody>
            <a:bodyPr/>
            <a:lstStyle/>
            <a:p>
              <a:endParaRPr lang="en-GB" sz="2400" b="1"/>
            </a:p>
          </p:txBody>
        </p:sp>
        <p:sp>
          <p:nvSpPr>
            <p:cNvPr id="22639" name="Freeform 504"/>
            <p:cNvSpPr>
              <a:spLocks/>
            </p:cNvSpPr>
            <p:nvPr/>
          </p:nvSpPr>
          <p:spPr bwMode="auto">
            <a:xfrm>
              <a:off x="4162" y="2906"/>
              <a:ext cx="2" cy="3"/>
            </a:xfrm>
            <a:custGeom>
              <a:avLst/>
              <a:gdLst>
                <a:gd name="T0" fmla="*/ 2 w 2"/>
                <a:gd name="T1" fmla="*/ 1 h 3"/>
                <a:gd name="T2" fmla="*/ 1 w 2"/>
                <a:gd name="T3" fmla="*/ 3 h 3"/>
                <a:gd name="T4" fmla="*/ 0 w 2"/>
                <a:gd name="T5" fmla="*/ 0 h 3"/>
                <a:gd name="T6" fmla="*/ 1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lnTo>
                    <a:pt x="1" y="3"/>
                  </a:lnTo>
                  <a:lnTo>
                    <a:pt x="0" y="0"/>
                  </a:lnTo>
                  <a:lnTo>
                    <a:pt x="1" y="0"/>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2640" name="Freeform 505"/>
            <p:cNvSpPr>
              <a:spLocks/>
            </p:cNvSpPr>
            <p:nvPr/>
          </p:nvSpPr>
          <p:spPr bwMode="auto">
            <a:xfrm>
              <a:off x="4162" y="2904"/>
              <a:ext cx="3" cy="5"/>
            </a:xfrm>
            <a:custGeom>
              <a:avLst/>
              <a:gdLst>
                <a:gd name="T0" fmla="*/ 1 w 3"/>
                <a:gd name="T1" fmla="*/ 5 h 5"/>
                <a:gd name="T2" fmla="*/ 3 w 3"/>
                <a:gd name="T3" fmla="*/ 0 h 5"/>
                <a:gd name="T4" fmla="*/ 2 w 3"/>
                <a:gd name="T5" fmla="*/ 0 h 5"/>
                <a:gd name="T6" fmla="*/ 1 w 3"/>
                <a:gd name="T7" fmla="*/ 0 h 5"/>
                <a:gd name="T8" fmla="*/ 0 w 3"/>
                <a:gd name="T9" fmla="*/ 2 h 5"/>
                <a:gd name="T10" fmla="*/ 1 w 3"/>
                <a:gd name="T11" fmla="*/ 5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1" y="5"/>
                  </a:moveTo>
                  <a:lnTo>
                    <a:pt x="3" y="0"/>
                  </a:lnTo>
                  <a:lnTo>
                    <a:pt x="2" y="0"/>
                  </a:lnTo>
                  <a:lnTo>
                    <a:pt x="1" y="0"/>
                  </a:lnTo>
                  <a:lnTo>
                    <a:pt x="0" y="2"/>
                  </a:lnTo>
                  <a:lnTo>
                    <a:pt x="1" y="5"/>
                  </a:lnTo>
                  <a:close/>
                </a:path>
              </a:pathLst>
            </a:custGeom>
            <a:solidFill>
              <a:srgbClr val="000000"/>
            </a:solidFill>
            <a:ln w="25400">
              <a:solidFill>
                <a:schemeClr val="tx1"/>
              </a:solidFill>
              <a:round/>
              <a:headEnd/>
              <a:tailEnd/>
            </a:ln>
          </p:spPr>
          <p:txBody>
            <a:bodyPr/>
            <a:lstStyle/>
            <a:p>
              <a:endParaRPr lang="en-GB" sz="2400" b="1"/>
            </a:p>
          </p:txBody>
        </p:sp>
        <p:sp>
          <p:nvSpPr>
            <p:cNvPr id="22641" name="Freeform 506"/>
            <p:cNvSpPr>
              <a:spLocks/>
            </p:cNvSpPr>
            <p:nvPr/>
          </p:nvSpPr>
          <p:spPr bwMode="auto">
            <a:xfrm>
              <a:off x="4163" y="2899"/>
              <a:ext cx="6" cy="6"/>
            </a:xfrm>
            <a:custGeom>
              <a:avLst/>
              <a:gdLst>
                <a:gd name="T0" fmla="*/ 1 w 6"/>
                <a:gd name="T1" fmla="*/ 5 h 6"/>
                <a:gd name="T2" fmla="*/ 2 w 6"/>
                <a:gd name="T3" fmla="*/ 6 h 6"/>
                <a:gd name="T4" fmla="*/ 6 w 6"/>
                <a:gd name="T5" fmla="*/ 2 h 6"/>
                <a:gd name="T6" fmla="*/ 6 w 6"/>
                <a:gd name="T7" fmla="*/ 0 h 6"/>
                <a:gd name="T8" fmla="*/ 4 w 6"/>
                <a:gd name="T9" fmla="*/ 0 h 6"/>
                <a:gd name="T10" fmla="*/ 1 w 6"/>
                <a:gd name="T11" fmla="*/ 0 h 6"/>
                <a:gd name="T12" fmla="*/ 1 w 6"/>
                <a:gd name="T13" fmla="*/ 2 h 6"/>
                <a:gd name="T14" fmla="*/ 1 w 6"/>
                <a:gd name="T15" fmla="*/ 2 h 6"/>
                <a:gd name="T16" fmla="*/ 0 w 6"/>
                <a:gd name="T17" fmla="*/ 5 h 6"/>
                <a:gd name="T18" fmla="*/ 1 w 6"/>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1" y="5"/>
                  </a:moveTo>
                  <a:lnTo>
                    <a:pt x="2" y="6"/>
                  </a:lnTo>
                  <a:lnTo>
                    <a:pt x="6" y="2"/>
                  </a:lnTo>
                  <a:lnTo>
                    <a:pt x="6" y="0"/>
                  </a:lnTo>
                  <a:lnTo>
                    <a:pt x="4" y="0"/>
                  </a:lnTo>
                  <a:lnTo>
                    <a:pt x="1" y="0"/>
                  </a:lnTo>
                  <a:lnTo>
                    <a:pt x="1" y="2"/>
                  </a:lnTo>
                  <a:lnTo>
                    <a:pt x="0" y="5"/>
                  </a:lnTo>
                  <a:lnTo>
                    <a:pt x="1" y="5"/>
                  </a:lnTo>
                  <a:close/>
                </a:path>
              </a:pathLst>
            </a:custGeom>
            <a:solidFill>
              <a:srgbClr val="000000"/>
            </a:solidFill>
            <a:ln w="25400">
              <a:solidFill>
                <a:schemeClr val="tx1"/>
              </a:solidFill>
              <a:round/>
              <a:headEnd/>
              <a:tailEnd/>
            </a:ln>
          </p:spPr>
          <p:txBody>
            <a:bodyPr/>
            <a:lstStyle/>
            <a:p>
              <a:endParaRPr lang="en-GB" sz="2400" b="1"/>
            </a:p>
          </p:txBody>
        </p:sp>
        <p:sp>
          <p:nvSpPr>
            <p:cNvPr id="22642" name="Freeform 507"/>
            <p:cNvSpPr>
              <a:spLocks/>
            </p:cNvSpPr>
            <p:nvPr/>
          </p:nvSpPr>
          <p:spPr bwMode="auto">
            <a:xfrm>
              <a:off x="4164" y="2895"/>
              <a:ext cx="5" cy="7"/>
            </a:xfrm>
            <a:custGeom>
              <a:avLst/>
              <a:gdLst>
                <a:gd name="T0" fmla="*/ 3 w 5"/>
                <a:gd name="T1" fmla="*/ 4 h 7"/>
                <a:gd name="T2" fmla="*/ 4 w 5"/>
                <a:gd name="T3" fmla="*/ 4 h 7"/>
                <a:gd name="T4" fmla="*/ 5 w 5"/>
                <a:gd name="T5" fmla="*/ 0 h 7"/>
                <a:gd name="T6" fmla="*/ 4 w 5"/>
                <a:gd name="T7" fmla="*/ 0 h 7"/>
                <a:gd name="T8" fmla="*/ 3 w 5"/>
                <a:gd name="T9" fmla="*/ 0 h 7"/>
                <a:gd name="T10" fmla="*/ 0 w 5"/>
                <a:gd name="T11" fmla="*/ 7 h 7"/>
                <a:gd name="T12" fmla="*/ 0 w 5"/>
                <a:gd name="T13" fmla="*/ 4 h 7"/>
                <a:gd name="T14" fmla="*/ 3 w 5"/>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4"/>
                  </a:moveTo>
                  <a:lnTo>
                    <a:pt x="4" y="4"/>
                  </a:lnTo>
                  <a:lnTo>
                    <a:pt x="5" y="0"/>
                  </a:lnTo>
                  <a:lnTo>
                    <a:pt x="4" y="0"/>
                  </a:lnTo>
                  <a:lnTo>
                    <a:pt x="3" y="0"/>
                  </a:lnTo>
                  <a:lnTo>
                    <a:pt x="0" y="7"/>
                  </a:lnTo>
                  <a:lnTo>
                    <a:pt x="0" y="4"/>
                  </a:lnTo>
                  <a:lnTo>
                    <a:pt x="3" y="4"/>
                  </a:lnTo>
                  <a:close/>
                </a:path>
              </a:pathLst>
            </a:custGeom>
            <a:solidFill>
              <a:srgbClr val="000000"/>
            </a:solidFill>
            <a:ln w="25400">
              <a:solidFill>
                <a:schemeClr val="tx1"/>
              </a:solidFill>
              <a:round/>
              <a:headEnd/>
              <a:tailEnd/>
            </a:ln>
          </p:spPr>
          <p:txBody>
            <a:bodyPr/>
            <a:lstStyle/>
            <a:p>
              <a:endParaRPr lang="en-GB" sz="2400" b="1"/>
            </a:p>
          </p:txBody>
        </p:sp>
        <p:sp>
          <p:nvSpPr>
            <p:cNvPr id="22643" name="Freeform 508"/>
            <p:cNvSpPr>
              <a:spLocks/>
            </p:cNvSpPr>
            <p:nvPr/>
          </p:nvSpPr>
          <p:spPr bwMode="auto">
            <a:xfrm>
              <a:off x="4165" y="2890"/>
              <a:ext cx="5" cy="5"/>
            </a:xfrm>
            <a:custGeom>
              <a:avLst/>
              <a:gdLst>
                <a:gd name="T0" fmla="*/ 4 w 5"/>
                <a:gd name="T1" fmla="*/ 5 h 5"/>
                <a:gd name="T2" fmla="*/ 5 w 5"/>
                <a:gd name="T3" fmla="*/ 1 h 5"/>
                <a:gd name="T4" fmla="*/ 5 w 5"/>
                <a:gd name="T5" fmla="*/ 0 h 5"/>
                <a:gd name="T6" fmla="*/ 3 w 5"/>
                <a:gd name="T7" fmla="*/ 0 h 5"/>
                <a:gd name="T8" fmla="*/ 0 w 5"/>
                <a:gd name="T9" fmla="*/ 0 h 5"/>
                <a:gd name="T10" fmla="*/ 0 w 5"/>
                <a:gd name="T11" fmla="*/ 5 h 5"/>
                <a:gd name="T12" fmla="*/ 3 w 5"/>
                <a:gd name="T13" fmla="*/ 5 h 5"/>
                <a:gd name="T14" fmla="*/ 4 w 5"/>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5"/>
                  </a:moveTo>
                  <a:lnTo>
                    <a:pt x="5" y="1"/>
                  </a:lnTo>
                  <a:lnTo>
                    <a:pt x="5" y="0"/>
                  </a:lnTo>
                  <a:lnTo>
                    <a:pt x="3" y="0"/>
                  </a:lnTo>
                  <a:lnTo>
                    <a:pt x="0" y="0"/>
                  </a:lnTo>
                  <a:lnTo>
                    <a:pt x="0" y="5"/>
                  </a:lnTo>
                  <a:lnTo>
                    <a:pt x="3" y="5"/>
                  </a:lnTo>
                  <a:lnTo>
                    <a:pt x="4" y="5"/>
                  </a:lnTo>
                  <a:close/>
                </a:path>
              </a:pathLst>
            </a:custGeom>
            <a:solidFill>
              <a:srgbClr val="000000"/>
            </a:solidFill>
            <a:ln w="25400">
              <a:solidFill>
                <a:schemeClr val="tx1"/>
              </a:solidFill>
              <a:round/>
              <a:headEnd/>
              <a:tailEnd/>
            </a:ln>
          </p:spPr>
          <p:txBody>
            <a:bodyPr/>
            <a:lstStyle/>
            <a:p>
              <a:endParaRPr lang="en-GB" sz="2400" b="1"/>
            </a:p>
          </p:txBody>
        </p:sp>
        <p:sp>
          <p:nvSpPr>
            <p:cNvPr id="22644" name="Freeform 509"/>
            <p:cNvSpPr>
              <a:spLocks/>
            </p:cNvSpPr>
            <p:nvPr/>
          </p:nvSpPr>
          <p:spPr bwMode="auto">
            <a:xfrm>
              <a:off x="4134" y="2756"/>
              <a:ext cx="36" cy="138"/>
            </a:xfrm>
            <a:custGeom>
              <a:avLst/>
              <a:gdLst>
                <a:gd name="T0" fmla="*/ 36 w 36"/>
                <a:gd name="T1" fmla="*/ 134 h 138"/>
                <a:gd name="T2" fmla="*/ 36 w 36"/>
                <a:gd name="T3" fmla="*/ 138 h 138"/>
                <a:gd name="T4" fmla="*/ 34 w 36"/>
                <a:gd name="T5" fmla="*/ 130 h 138"/>
                <a:gd name="T6" fmla="*/ 5 w 36"/>
                <a:gd name="T7" fmla="*/ 10 h 138"/>
                <a:gd name="T8" fmla="*/ 0 w 36"/>
                <a:gd name="T9" fmla="*/ 5 h 138"/>
                <a:gd name="T10" fmla="*/ 0 w 36"/>
                <a:gd name="T11" fmla="*/ 0 h 138"/>
                <a:gd name="T12" fmla="*/ 31 w 36"/>
                <a:gd name="T13" fmla="*/ 130 h 138"/>
                <a:gd name="T14" fmla="*/ 33 w 36"/>
                <a:gd name="T15" fmla="*/ 134 h 138"/>
                <a:gd name="T16" fmla="*/ 34 w 36"/>
                <a:gd name="T17" fmla="*/ 134 h 138"/>
                <a:gd name="T18" fmla="*/ 36 w 36"/>
                <a:gd name="T19" fmla="*/ 134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38"/>
                <a:gd name="T32" fmla="*/ 36 w 36"/>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38">
                  <a:moveTo>
                    <a:pt x="36" y="134"/>
                  </a:moveTo>
                  <a:lnTo>
                    <a:pt x="36" y="138"/>
                  </a:lnTo>
                  <a:lnTo>
                    <a:pt x="34" y="130"/>
                  </a:lnTo>
                  <a:lnTo>
                    <a:pt x="5" y="10"/>
                  </a:lnTo>
                  <a:lnTo>
                    <a:pt x="0" y="5"/>
                  </a:lnTo>
                  <a:lnTo>
                    <a:pt x="0" y="0"/>
                  </a:lnTo>
                  <a:lnTo>
                    <a:pt x="31" y="130"/>
                  </a:lnTo>
                  <a:lnTo>
                    <a:pt x="33" y="134"/>
                  </a:lnTo>
                  <a:lnTo>
                    <a:pt x="34" y="134"/>
                  </a:lnTo>
                  <a:lnTo>
                    <a:pt x="36" y="134"/>
                  </a:lnTo>
                  <a:close/>
                </a:path>
              </a:pathLst>
            </a:custGeom>
            <a:solidFill>
              <a:srgbClr val="000000"/>
            </a:solidFill>
            <a:ln w="25400">
              <a:solidFill>
                <a:schemeClr val="tx1"/>
              </a:solidFill>
              <a:round/>
              <a:headEnd/>
              <a:tailEnd/>
            </a:ln>
          </p:spPr>
          <p:txBody>
            <a:bodyPr/>
            <a:lstStyle/>
            <a:p>
              <a:endParaRPr lang="en-GB" sz="2400" b="1"/>
            </a:p>
          </p:txBody>
        </p:sp>
        <p:sp>
          <p:nvSpPr>
            <p:cNvPr id="22645" name="Freeform 510"/>
            <p:cNvSpPr>
              <a:spLocks/>
            </p:cNvSpPr>
            <p:nvPr/>
          </p:nvSpPr>
          <p:spPr bwMode="auto">
            <a:xfrm>
              <a:off x="3551" y="2472"/>
              <a:ext cx="155" cy="204"/>
            </a:xfrm>
            <a:custGeom>
              <a:avLst/>
              <a:gdLst>
                <a:gd name="T0" fmla="*/ 150 w 155"/>
                <a:gd name="T1" fmla="*/ 26 h 204"/>
                <a:gd name="T2" fmla="*/ 150 w 155"/>
                <a:gd name="T3" fmla="*/ 24 h 204"/>
                <a:gd name="T4" fmla="*/ 150 w 155"/>
                <a:gd name="T5" fmla="*/ 21 h 204"/>
                <a:gd name="T6" fmla="*/ 150 w 155"/>
                <a:gd name="T7" fmla="*/ 19 h 204"/>
                <a:gd name="T8" fmla="*/ 150 w 155"/>
                <a:gd name="T9" fmla="*/ 16 h 204"/>
                <a:gd name="T10" fmla="*/ 149 w 155"/>
                <a:gd name="T11" fmla="*/ 14 h 204"/>
                <a:gd name="T12" fmla="*/ 149 w 155"/>
                <a:gd name="T13" fmla="*/ 12 h 204"/>
                <a:gd name="T14" fmla="*/ 147 w 155"/>
                <a:gd name="T15" fmla="*/ 10 h 204"/>
                <a:gd name="T16" fmla="*/ 145 w 155"/>
                <a:gd name="T17" fmla="*/ 7 h 204"/>
                <a:gd name="T18" fmla="*/ 144 w 155"/>
                <a:gd name="T19" fmla="*/ 6 h 204"/>
                <a:gd name="T20" fmla="*/ 140 w 155"/>
                <a:gd name="T21" fmla="*/ 4 h 204"/>
                <a:gd name="T22" fmla="*/ 137 w 155"/>
                <a:gd name="T23" fmla="*/ 2 h 204"/>
                <a:gd name="T24" fmla="*/ 133 w 155"/>
                <a:gd name="T25" fmla="*/ 1 h 204"/>
                <a:gd name="T26" fmla="*/ 34 w 155"/>
                <a:gd name="T27" fmla="*/ 0 h 204"/>
                <a:gd name="T28" fmla="*/ 30 w 155"/>
                <a:gd name="T29" fmla="*/ 1 h 204"/>
                <a:gd name="T30" fmla="*/ 28 w 155"/>
                <a:gd name="T31" fmla="*/ 1 h 204"/>
                <a:gd name="T32" fmla="*/ 24 w 155"/>
                <a:gd name="T33" fmla="*/ 1 h 204"/>
                <a:gd name="T34" fmla="*/ 21 w 155"/>
                <a:gd name="T35" fmla="*/ 2 h 204"/>
                <a:gd name="T36" fmla="*/ 19 w 155"/>
                <a:gd name="T37" fmla="*/ 4 h 204"/>
                <a:gd name="T38" fmla="*/ 16 w 155"/>
                <a:gd name="T39" fmla="*/ 5 h 204"/>
                <a:gd name="T40" fmla="*/ 15 w 155"/>
                <a:gd name="T41" fmla="*/ 7 h 204"/>
                <a:gd name="T42" fmla="*/ 14 w 155"/>
                <a:gd name="T43" fmla="*/ 10 h 204"/>
                <a:gd name="T44" fmla="*/ 13 w 155"/>
                <a:gd name="T45" fmla="*/ 12 h 204"/>
                <a:gd name="T46" fmla="*/ 11 w 155"/>
                <a:gd name="T47" fmla="*/ 15 h 204"/>
                <a:gd name="T48" fmla="*/ 11 w 155"/>
                <a:gd name="T49" fmla="*/ 19 h 204"/>
                <a:gd name="T50" fmla="*/ 10 w 155"/>
                <a:gd name="T51" fmla="*/ 22 h 204"/>
                <a:gd name="T52" fmla="*/ 0 w 155"/>
                <a:gd name="T53" fmla="*/ 170 h 204"/>
                <a:gd name="T54" fmla="*/ 1 w 155"/>
                <a:gd name="T55" fmla="*/ 173 h 204"/>
                <a:gd name="T56" fmla="*/ 1 w 155"/>
                <a:gd name="T57" fmla="*/ 177 h 204"/>
                <a:gd name="T58" fmla="*/ 3 w 155"/>
                <a:gd name="T59" fmla="*/ 180 h 204"/>
                <a:gd name="T60" fmla="*/ 4 w 155"/>
                <a:gd name="T61" fmla="*/ 182 h 204"/>
                <a:gd name="T62" fmla="*/ 5 w 155"/>
                <a:gd name="T63" fmla="*/ 184 h 204"/>
                <a:gd name="T64" fmla="*/ 6 w 155"/>
                <a:gd name="T65" fmla="*/ 187 h 204"/>
                <a:gd name="T66" fmla="*/ 8 w 155"/>
                <a:gd name="T67" fmla="*/ 188 h 204"/>
                <a:gd name="T68" fmla="*/ 9 w 155"/>
                <a:gd name="T69" fmla="*/ 189 h 204"/>
                <a:gd name="T70" fmla="*/ 11 w 155"/>
                <a:gd name="T71" fmla="*/ 191 h 204"/>
                <a:gd name="T72" fmla="*/ 13 w 155"/>
                <a:gd name="T73" fmla="*/ 192 h 204"/>
                <a:gd name="T74" fmla="*/ 15 w 155"/>
                <a:gd name="T75" fmla="*/ 193 h 204"/>
                <a:gd name="T76" fmla="*/ 16 w 155"/>
                <a:gd name="T77" fmla="*/ 193 h 204"/>
                <a:gd name="T78" fmla="*/ 131 w 155"/>
                <a:gd name="T79" fmla="*/ 204 h 204"/>
                <a:gd name="T80" fmla="*/ 135 w 155"/>
                <a:gd name="T81" fmla="*/ 204 h 204"/>
                <a:gd name="T82" fmla="*/ 137 w 155"/>
                <a:gd name="T83" fmla="*/ 204 h 204"/>
                <a:gd name="T84" fmla="*/ 141 w 155"/>
                <a:gd name="T85" fmla="*/ 203 h 204"/>
                <a:gd name="T86" fmla="*/ 144 w 155"/>
                <a:gd name="T87" fmla="*/ 202 h 204"/>
                <a:gd name="T88" fmla="*/ 146 w 155"/>
                <a:gd name="T89" fmla="*/ 201 h 204"/>
                <a:gd name="T90" fmla="*/ 149 w 155"/>
                <a:gd name="T91" fmla="*/ 199 h 204"/>
                <a:gd name="T92" fmla="*/ 150 w 155"/>
                <a:gd name="T93" fmla="*/ 197 h 204"/>
                <a:gd name="T94" fmla="*/ 152 w 155"/>
                <a:gd name="T95" fmla="*/ 194 h 204"/>
                <a:gd name="T96" fmla="*/ 154 w 155"/>
                <a:gd name="T97" fmla="*/ 192 h 204"/>
                <a:gd name="T98" fmla="*/ 155 w 155"/>
                <a:gd name="T99" fmla="*/ 189 h 204"/>
                <a:gd name="T100" fmla="*/ 155 w 155"/>
                <a:gd name="T101" fmla="*/ 187 h 204"/>
                <a:gd name="T102" fmla="*/ 155 w 155"/>
                <a:gd name="T103" fmla="*/ 183 h 204"/>
                <a:gd name="T104" fmla="*/ 150 w 155"/>
                <a:gd name="T105" fmla="*/ 26 h 204"/>
                <a:gd name="T106" fmla="*/ 150 w 155"/>
                <a:gd name="T107" fmla="*/ 26 h 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5"/>
                <a:gd name="T163" fmla="*/ 0 h 204"/>
                <a:gd name="T164" fmla="*/ 155 w 155"/>
                <a:gd name="T165" fmla="*/ 204 h 2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5" h="204">
                  <a:moveTo>
                    <a:pt x="150" y="26"/>
                  </a:moveTo>
                  <a:lnTo>
                    <a:pt x="150" y="24"/>
                  </a:lnTo>
                  <a:lnTo>
                    <a:pt x="150" y="21"/>
                  </a:lnTo>
                  <a:lnTo>
                    <a:pt x="150" y="19"/>
                  </a:lnTo>
                  <a:lnTo>
                    <a:pt x="150" y="16"/>
                  </a:lnTo>
                  <a:lnTo>
                    <a:pt x="149" y="14"/>
                  </a:lnTo>
                  <a:lnTo>
                    <a:pt x="149" y="12"/>
                  </a:lnTo>
                  <a:lnTo>
                    <a:pt x="147" y="10"/>
                  </a:lnTo>
                  <a:lnTo>
                    <a:pt x="145" y="7"/>
                  </a:lnTo>
                  <a:lnTo>
                    <a:pt x="144" y="6"/>
                  </a:lnTo>
                  <a:lnTo>
                    <a:pt x="140" y="4"/>
                  </a:lnTo>
                  <a:lnTo>
                    <a:pt x="137" y="2"/>
                  </a:lnTo>
                  <a:lnTo>
                    <a:pt x="133" y="1"/>
                  </a:lnTo>
                  <a:lnTo>
                    <a:pt x="34" y="0"/>
                  </a:lnTo>
                  <a:lnTo>
                    <a:pt x="30" y="1"/>
                  </a:lnTo>
                  <a:lnTo>
                    <a:pt x="28" y="1"/>
                  </a:lnTo>
                  <a:lnTo>
                    <a:pt x="24" y="1"/>
                  </a:lnTo>
                  <a:lnTo>
                    <a:pt x="21" y="2"/>
                  </a:lnTo>
                  <a:lnTo>
                    <a:pt x="19" y="4"/>
                  </a:lnTo>
                  <a:lnTo>
                    <a:pt x="16" y="5"/>
                  </a:lnTo>
                  <a:lnTo>
                    <a:pt x="15" y="7"/>
                  </a:lnTo>
                  <a:lnTo>
                    <a:pt x="14" y="10"/>
                  </a:lnTo>
                  <a:lnTo>
                    <a:pt x="13" y="12"/>
                  </a:lnTo>
                  <a:lnTo>
                    <a:pt x="11" y="15"/>
                  </a:lnTo>
                  <a:lnTo>
                    <a:pt x="11" y="19"/>
                  </a:lnTo>
                  <a:lnTo>
                    <a:pt x="10" y="22"/>
                  </a:lnTo>
                  <a:lnTo>
                    <a:pt x="0" y="170"/>
                  </a:lnTo>
                  <a:lnTo>
                    <a:pt x="1" y="173"/>
                  </a:lnTo>
                  <a:lnTo>
                    <a:pt x="1" y="177"/>
                  </a:lnTo>
                  <a:lnTo>
                    <a:pt x="3" y="180"/>
                  </a:lnTo>
                  <a:lnTo>
                    <a:pt x="4" y="182"/>
                  </a:lnTo>
                  <a:lnTo>
                    <a:pt x="5" y="184"/>
                  </a:lnTo>
                  <a:lnTo>
                    <a:pt x="6" y="187"/>
                  </a:lnTo>
                  <a:lnTo>
                    <a:pt x="8" y="188"/>
                  </a:lnTo>
                  <a:lnTo>
                    <a:pt x="9" y="189"/>
                  </a:lnTo>
                  <a:lnTo>
                    <a:pt x="11" y="191"/>
                  </a:lnTo>
                  <a:lnTo>
                    <a:pt x="13" y="192"/>
                  </a:lnTo>
                  <a:lnTo>
                    <a:pt x="15" y="193"/>
                  </a:lnTo>
                  <a:lnTo>
                    <a:pt x="16" y="193"/>
                  </a:lnTo>
                  <a:lnTo>
                    <a:pt x="131" y="204"/>
                  </a:lnTo>
                  <a:lnTo>
                    <a:pt x="135" y="204"/>
                  </a:lnTo>
                  <a:lnTo>
                    <a:pt x="137" y="204"/>
                  </a:lnTo>
                  <a:lnTo>
                    <a:pt x="141" y="203"/>
                  </a:lnTo>
                  <a:lnTo>
                    <a:pt x="144" y="202"/>
                  </a:lnTo>
                  <a:lnTo>
                    <a:pt x="146" y="201"/>
                  </a:lnTo>
                  <a:lnTo>
                    <a:pt x="149" y="199"/>
                  </a:lnTo>
                  <a:lnTo>
                    <a:pt x="150" y="197"/>
                  </a:lnTo>
                  <a:lnTo>
                    <a:pt x="152" y="194"/>
                  </a:lnTo>
                  <a:lnTo>
                    <a:pt x="154" y="192"/>
                  </a:lnTo>
                  <a:lnTo>
                    <a:pt x="155" y="189"/>
                  </a:lnTo>
                  <a:lnTo>
                    <a:pt x="155" y="187"/>
                  </a:lnTo>
                  <a:lnTo>
                    <a:pt x="155" y="183"/>
                  </a:lnTo>
                  <a:lnTo>
                    <a:pt x="150" y="26"/>
                  </a:lnTo>
                </a:path>
              </a:pathLst>
            </a:custGeom>
            <a:noFill/>
            <a:ln w="25400">
              <a:solidFill>
                <a:schemeClr val="tx1"/>
              </a:solidFill>
              <a:prstDash val="solid"/>
              <a:round/>
              <a:headEnd/>
              <a:tailEnd/>
            </a:ln>
          </p:spPr>
          <p:txBody>
            <a:bodyPr/>
            <a:lstStyle/>
            <a:p>
              <a:endParaRPr lang="en-GB" sz="2400" b="1"/>
            </a:p>
          </p:txBody>
        </p:sp>
        <p:sp>
          <p:nvSpPr>
            <p:cNvPr id="22646" name="Freeform 511"/>
            <p:cNvSpPr>
              <a:spLocks/>
            </p:cNvSpPr>
            <p:nvPr/>
          </p:nvSpPr>
          <p:spPr bwMode="auto">
            <a:xfrm>
              <a:off x="3698" y="2488"/>
              <a:ext cx="5" cy="10"/>
            </a:xfrm>
            <a:custGeom>
              <a:avLst/>
              <a:gdLst>
                <a:gd name="T0" fmla="*/ 0 w 5"/>
                <a:gd name="T1" fmla="*/ 10 h 10"/>
                <a:gd name="T2" fmla="*/ 5 w 5"/>
                <a:gd name="T3" fmla="*/ 10 h 10"/>
                <a:gd name="T4" fmla="*/ 5 w 5"/>
                <a:gd name="T5" fmla="*/ 0 h 10"/>
                <a:gd name="T6" fmla="*/ 3 w 5"/>
                <a:gd name="T7" fmla="*/ 0 h 10"/>
                <a:gd name="T8" fmla="*/ 0 w 5"/>
                <a:gd name="T9" fmla="*/ 0 h 10"/>
                <a:gd name="T10" fmla="*/ 0 w 5"/>
                <a:gd name="T11" fmla="*/ 10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0"/>
                  </a:moveTo>
                  <a:lnTo>
                    <a:pt x="5" y="10"/>
                  </a:lnTo>
                  <a:lnTo>
                    <a:pt x="5" y="0"/>
                  </a:lnTo>
                  <a:lnTo>
                    <a:pt x="3" y="0"/>
                  </a:lnTo>
                  <a:lnTo>
                    <a:pt x="0" y="0"/>
                  </a:lnTo>
                  <a:lnTo>
                    <a:pt x="0" y="10"/>
                  </a:lnTo>
                  <a:close/>
                </a:path>
              </a:pathLst>
            </a:custGeom>
            <a:solidFill>
              <a:srgbClr val="000000"/>
            </a:solidFill>
            <a:ln w="25400">
              <a:solidFill>
                <a:schemeClr val="tx1"/>
              </a:solidFill>
              <a:round/>
              <a:headEnd/>
              <a:tailEnd/>
            </a:ln>
          </p:spPr>
          <p:txBody>
            <a:bodyPr/>
            <a:lstStyle/>
            <a:p>
              <a:endParaRPr lang="en-GB" sz="2400" b="1"/>
            </a:p>
          </p:txBody>
        </p:sp>
        <p:sp>
          <p:nvSpPr>
            <p:cNvPr id="22647" name="Freeform 512"/>
            <p:cNvSpPr>
              <a:spLocks/>
            </p:cNvSpPr>
            <p:nvPr/>
          </p:nvSpPr>
          <p:spPr bwMode="auto">
            <a:xfrm>
              <a:off x="3698" y="2486"/>
              <a:ext cx="5" cy="5"/>
            </a:xfrm>
            <a:custGeom>
              <a:avLst/>
              <a:gdLst>
                <a:gd name="T0" fmla="*/ 5 w 5"/>
                <a:gd name="T1" fmla="*/ 2 h 5"/>
                <a:gd name="T2" fmla="*/ 5 w 5"/>
                <a:gd name="T3" fmla="*/ 5 h 5"/>
                <a:gd name="T4" fmla="*/ 3 w 5"/>
                <a:gd name="T5" fmla="*/ 0 h 5"/>
                <a:gd name="T6" fmla="*/ 2 w 5"/>
                <a:gd name="T7" fmla="*/ 0 h 5"/>
                <a:gd name="T8" fmla="*/ 0 w 5"/>
                <a:gd name="T9" fmla="*/ 0 h 5"/>
                <a:gd name="T10" fmla="*/ 2 w 5"/>
                <a:gd name="T11" fmla="*/ 2 h 5"/>
                <a:gd name="T12" fmla="*/ 3 w 5"/>
                <a:gd name="T13" fmla="*/ 2 h 5"/>
                <a:gd name="T14" fmla="*/ 5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2"/>
                  </a:moveTo>
                  <a:lnTo>
                    <a:pt x="5" y="5"/>
                  </a:lnTo>
                  <a:lnTo>
                    <a:pt x="3" y="0"/>
                  </a:lnTo>
                  <a:lnTo>
                    <a:pt x="2" y="0"/>
                  </a:lnTo>
                  <a:lnTo>
                    <a:pt x="0" y="0"/>
                  </a:lnTo>
                  <a:lnTo>
                    <a:pt x="2" y="2"/>
                  </a:lnTo>
                  <a:lnTo>
                    <a:pt x="3" y="2"/>
                  </a:lnTo>
                  <a:lnTo>
                    <a:pt x="5" y="2"/>
                  </a:lnTo>
                  <a:close/>
                </a:path>
              </a:pathLst>
            </a:custGeom>
            <a:solidFill>
              <a:srgbClr val="000000"/>
            </a:solidFill>
            <a:ln w="25400">
              <a:solidFill>
                <a:schemeClr val="tx1"/>
              </a:solidFill>
              <a:round/>
              <a:headEnd/>
              <a:tailEnd/>
            </a:ln>
          </p:spPr>
          <p:txBody>
            <a:bodyPr/>
            <a:lstStyle/>
            <a:p>
              <a:endParaRPr lang="en-GB" sz="2400" b="1"/>
            </a:p>
          </p:txBody>
        </p:sp>
        <p:sp>
          <p:nvSpPr>
            <p:cNvPr id="22648" name="Freeform 513"/>
            <p:cNvSpPr>
              <a:spLocks/>
            </p:cNvSpPr>
            <p:nvPr/>
          </p:nvSpPr>
          <p:spPr bwMode="auto">
            <a:xfrm>
              <a:off x="3697" y="2483"/>
              <a:ext cx="5" cy="3"/>
            </a:xfrm>
            <a:custGeom>
              <a:avLst/>
              <a:gdLst>
                <a:gd name="T0" fmla="*/ 3 w 5"/>
                <a:gd name="T1" fmla="*/ 3 h 3"/>
                <a:gd name="T2" fmla="*/ 5 w 5"/>
                <a:gd name="T3" fmla="*/ 3 h 3"/>
                <a:gd name="T4" fmla="*/ 5 w 5"/>
                <a:gd name="T5" fmla="*/ 1 h 3"/>
                <a:gd name="T6" fmla="*/ 3 w 5"/>
                <a:gd name="T7" fmla="*/ 1 h 3"/>
                <a:gd name="T8" fmla="*/ 0 w 5"/>
                <a:gd name="T9" fmla="*/ 1 h 3"/>
                <a:gd name="T10" fmla="*/ 0 w 5"/>
                <a:gd name="T11" fmla="*/ 0 h 3"/>
                <a:gd name="T12" fmla="*/ 1 w 5"/>
                <a:gd name="T13" fmla="*/ 3 h 3"/>
                <a:gd name="T14" fmla="*/ 3 w 5"/>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3" y="3"/>
                  </a:moveTo>
                  <a:lnTo>
                    <a:pt x="5" y="3"/>
                  </a:lnTo>
                  <a:lnTo>
                    <a:pt x="5" y="1"/>
                  </a:lnTo>
                  <a:lnTo>
                    <a:pt x="3" y="1"/>
                  </a:lnTo>
                  <a:lnTo>
                    <a:pt x="0" y="1"/>
                  </a:lnTo>
                  <a:lnTo>
                    <a:pt x="0" y="0"/>
                  </a:lnTo>
                  <a:lnTo>
                    <a:pt x="1" y="3"/>
                  </a:lnTo>
                  <a:lnTo>
                    <a:pt x="3" y="3"/>
                  </a:lnTo>
                  <a:close/>
                </a:path>
              </a:pathLst>
            </a:custGeom>
            <a:solidFill>
              <a:srgbClr val="000000"/>
            </a:solidFill>
            <a:ln w="25400">
              <a:solidFill>
                <a:schemeClr val="tx1"/>
              </a:solidFill>
              <a:round/>
              <a:headEnd/>
              <a:tailEnd/>
            </a:ln>
          </p:spPr>
          <p:txBody>
            <a:bodyPr/>
            <a:lstStyle/>
            <a:p>
              <a:endParaRPr lang="en-GB" sz="2400" b="1"/>
            </a:p>
          </p:txBody>
        </p:sp>
        <p:sp>
          <p:nvSpPr>
            <p:cNvPr id="22649" name="Freeform 514"/>
            <p:cNvSpPr>
              <a:spLocks/>
            </p:cNvSpPr>
            <p:nvPr/>
          </p:nvSpPr>
          <p:spPr bwMode="auto">
            <a:xfrm>
              <a:off x="3697" y="2482"/>
              <a:ext cx="5" cy="5"/>
            </a:xfrm>
            <a:custGeom>
              <a:avLst/>
              <a:gdLst>
                <a:gd name="T0" fmla="*/ 5 w 5"/>
                <a:gd name="T1" fmla="*/ 2 h 5"/>
                <a:gd name="T2" fmla="*/ 5 w 5"/>
                <a:gd name="T3" fmla="*/ 5 h 5"/>
                <a:gd name="T4" fmla="*/ 3 w 5"/>
                <a:gd name="T5" fmla="*/ 0 h 5"/>
                <a:gd name="T6" fmla="*/ 1 w 5"/>
                <a:gd name="T7" fmla="*/ 0 h 5"/>
                <a:gd name="T8" fmla="*/ 0 w 5"/>
                <a:gd name="T9" fmla="*/ 0 h 5"/>
                <a:gd name="T10" fmla="*/ 1 w 5"/>
                <a:gd name="T11" fmla="*/ 2 h 5"/>
                <a:gd name="T12" fmla="*/ 3 w 5"/>
                <a:gd name="T13" fmla="*/ 2 h 5"/>
                <a:gd name="T14" fmla="*/ 5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2"/>
                  </a:moveTo>
                  <a:lnTo>
                    <a:pt x="5" y="5"/>
                  </a:lnTo>
                  <a:lnTo>
                    <a:pt x="3" y="0"/>
                  </a:lnTo>
                  <a:lnTo>
                    <a:pt x="1" y="0"/>
                  </a:lnTo>
                  <a:lnTo>
                    <a:pt x="0" y="0"/>
                  </a:lnTo>
                  <a:lnTo>
                    <a:pt x="1" y="2"/>
                  </a:lnTo>
                  <a:lnTo>
                    <a:pt x="3" y="2"/>
                  </a:lnTo>
                  <a:lnTo>
                    <a:pt x="5" y="2"/>
                  </a:lnTo>
                  <a:close/>
                </a:path>
              </a:pathLst>
            </a:custGeom>
            <a:solidFill>
              <a:srgbClr val="000000"/>
            </a:solidFill>
            <a:ln w="25400">
              <a:solidFill>
                <a:schemeClr val="tx1"/>
              </a:solidFill>
              <a:round/>
              <a:headEnd/>
              <a:tailEnd/>
            </a:ln>
          </p:spPr>
          <p:txBody>
            <a:bodyPr/>
            <a:lstStyle/>
            <a:p>
              <a:endParaRPr lang="en-GB" sz="2400" b="1"/>
            </a:p>
          </p:txBody>
        </p:sp>
        <p:sp>
          <p:nvSpPr>
            <p:cNvPr id="22650" name="Freeform 515"/>
            <p:cNvSpPr>
              <a:spLocks/>
            </p:cNvSpPr>
            <p:nvPr/>
          </p:nvSpPr>
          <p:spPr bwMode="auto">
            <a:xfrm>
              <a:off x="3690" y="2474"/>
              <a:ext cx="10" cy="9"/>
            </a:xfrm>
            <a:custGeom>
              <a:avLst/>
              <a:gdLst>
                <a:gd name="T0" fmla="*/ 10 w 10"/>
                <a:gd name="T1" fmla="*/ 8 h 9"/>
                <a:gd name="T2" fmla="*/ 8 w 10"/>
                <a:gd name="T3" fmla="*/ 5 h 9"/>
                <a:gd name="T4" fmla="*/ 6 w 10"/>
                <a:gd name="T5" fmla="*/ 3 h 9"/>
                <a:gd name="T6" fmla="*/ 2 w 10"/>
                <a:gd name="T7" fmla="*/ 0 h 9"/>
                <a:gd name="T8" fmla="*/ 1 w 10"/>
                <a:gd name="T9" fmla="*/ 2 h 9"/>
                <a:gd name="T10" fmla="*/ 0 w 10"/>
                <a:gd name="T11" fmla="*/ 3 h 9"/>
                <a:gd name="T12" fmla="*/ 3 w 10"/>
                <a:gd name="T13" fmla="*/ 5 h 9"/>
                <a:gd name="T14" fmla="*/ 7 w 10"/>
                <a:gd name="T15" fmla="*/ 9 h 9"/>
                <a:gd name="T16" fmla="*/ 8 w 10"/>
                <a:gd name="T17" fmla="*/ 8 h 9"/>
                <a:gd name="T18" fmla="*/ 10 w 10"/>
                <a:gd name="T19" fmla="*/ 8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10" y="8"/>
                  </a:moveTo>
                  <a:lnTo>
                    <a:pt x="8" y="5"/>
                  </a:lnTo>
                  <a:lnTo>
                    <a:pt x="6" y="3"/>
                  </a:lnTo>
                  <a:lnTo>
                    <a:pt x="2" y="0"/>
                  </a:lnTo>
                  <a:lnTo>
                    <a:pt x="1" y="2"/>
                  </a:lnTo>
                  <a:lnTo>
                    <a:pt x="0" y="3"/>
                  </a:lnTo>
                  <a:lnTo>
                    <a:pt x="3" y="5"/>
                  </a:lnTo>
                  <a:lnTo>
                    <a:pt x="7" y="9"/>
                  </a:lnTo>
                  <a:lnTo>
                    <a:pt x="8" y="8"/>
                  </a:lnTo>
                  <a:lnTo>
                    <a:pt x="10" y="8"/>
                  </a:lnTo>
                  <a:close/>
                </a:path>
              </a:pathLst>
            </a:custGeom>
            <a:solidFill>
              <a:srgbClr val="000000"/>
            </a:solidFill>
            <a:ln w="25400">
              <a:solidFill>
                <a:schemeClr val="tx1"/>
              </a:solidFill>
              <a:round/>
              <a:headEnd/>
              <a:tailEnd/>
            </a:ln>
          </p:spPr>
          <p:txBody>
            <a:bodyPr/>
            <a:lstStyle/>
            <a:p>
              <a:endParaRPr lang="en-GB" sz="2400" b="1"/>
            </a:p>
          </p:txBody>
        </p:sp>
        <p:sp>
          <p:nvSpPr>
            <p:cNvPr id="22651" name="Freeform 516"/>
            <p:cNvSpPr>
              <a:spLocks/>
            </p:cNvSpPr>
            <p:nvPr/>
          </p:nvSpPr>
          <p:spPr bwMode="auto">
            <a:xfrm>
              <a:off x="3581" y="2471"/>
              <a:ext cx="115" cy="6"/>
            </a:xfrm>
            <a:custGeom>
              <a:avLst/>
              <a:gdLst>
                <a:gd name="T0" fmla="*/ 111 w 115"/>
                <a:gd name="T1" fmla="*/ 3 h 6"/>
                <a:gd name="T2" fmla="*/ 115 w 115"/>
                <a:gd name="T3" fmla="*/ 6 h 6"/>
                <a:gd name="T4" fmla="*/ 107 w 115"/>
                <a:gd name="T5" fmla="*/ 2 h 6"/>
                <a:gd name="T6" fmla="*/ 103 w 115"/>
                <a:gd name="T7" fmla="*/ 1 h 6"/>
                <a:gd name="T8" fmla="*/ 4 w 115"/>
                <a:gd name="T9" fmla="*/ 0 h 6"/>
                <a:gd name="T10" fmla="*/ 0 w 115"/>
                <a:gd name="T11" fmla="*/ 1 h 6"/>
                <a:gd name="T12" fmla="*/ 0 w 115"/>
                <a:gd name="T13" fmla="*/ 2 h 6"/>
                <a:gd name="T14" fmla="*/ 0 w 115"/>
                <a:gd name="T15" fmla="*/ 3 h 6"/>
                <a:gd name="T16" fmla="*/ 4 w 115"/>
                <a:gd name="T17" fmla="*/ 2 h 6"/>
                <a:gd name="T18" fmla="*/ 103 w 115"/>
                <a:gd name="T19" fmla="*/ 3 h 6"/>
                <a:gd name="T20" fmla="*/ 107 w 115"/>
                <a:gd name="T21" fmla="*/ 5 h 6"/>
                <a:gd name="T22" fmla="*/ 110 w 115"/>
                <a:gd name="T23" fmla="*/ 6 h 6"/>
                <a:gd name="T24" fmla="*/ 110 w 115"/>
                <a:gd name="T25" fmla="*/ 5 h 6"/>
                <a:gd name="T26" fmla="*/ 111 w 115"/>
                <a:gd name="T27" fmla="*/ 3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6"/>
                <a:gd name="T44" fmla="*/ 115 w 11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6">
                  <a:moveTo>
                    <a:pt x="111" y="3"/>
                  </a:moveTo>
                  <a:lnTo>
                    <a:pt x="115" y="6"/>
                  </a:lnTo>
                  <a:lnTo>
                    <a:pt x="107" y="2"/>
                  </a:lnTo>
                  <a:lnTo>
                    <a:pt x="103" y="1"/>
                  </a:lnTo>
                  <a:lnTo>
                    <a:pt x="4" y="0"/>
                  </a:lnTo>
                  <a:lnTo>
                    <a:pt x="0" y="1"/>
                  </a:lnTo>
                  <a:lnTo>
                    <a:pt x="0" y="2"/>
                  </a:lnTo>
                  <a:lnTo>
                    <a:pt x="0" y="3"/>
                  </a:lnTo>
                  <a:lnTo>
                    <a:pt x="4" y="2"/>
                  </a:lnTo>
                  <a:lnTo>
                    <a:pt x="103" y="3"/>
                  </a:lnTo>
                  <a:lnTo>
                    <a:pt x="107" y="5"/>
                  </a:lnTo>
                  <a:lnTo>
                    <a:pt x="110" y="6"/>
                  </a:lnTo>
                  <a:lnTo>
                    <a:pt x="110" y="5"/>
                  </a:lnTo>
                  <a:lnTo>
                    <a:pt x="111" y="3"/>
                  </a:lnTo>
                  <a:close/>
                </a:path>
              </a:pathLst>
            </a:custGeom>
            <a:solidFill>
              <a:srgbClr val="000000"/>
            </a:solidFill>
            <a:ln w="25400">
              <a:solidFill>
                <a:schemeClr val="tx1"/>
              </a:solidFill>
              <a:round/>
              <a:headEnd/>
              <a:tailEnd/>
            </a:ln>
          </p:spPr>
          <p:txBody>
            <a:bodyPr/>
            <a:lstStyle/>
            <a:p>
              <a:endParaRPr lang="en-GB" sz="2400" b="1"/>
            </a:p>
          </p:txBody>
        </p:sp>
        <p:sp>
          <p:nvSpPr>
            <p:cNvPr id="22652" name="Freeform 517"/>
            <p:cNvSpPr>
              <a:spLocks/>
            </p:cNvSpPr>
            <p:nvPr/>
          </p:nvSpPr>
          <p:spPr bwMode="auto">
            <a:xfrm>
              <a:off x="3575" y="2471"/>
              <a:ext cx="6" cy="5"/>
            </a:xfrm>
            <a:custGeom>
              <a:avLst/>
              <a:gdLst>
                <a:gd name="T0" fmla="*/ 6 w 6"/>
                <a:gd name="T1" fmla="*/ 2 h 5"/>
                <a:gd name="T2" fmla="*/ 6 w 6"/>
                <a:gd name="T3" fmla="*/ 0 h 5"/>
                <a:gd name="T4" fmla="*/ 0 w 6"/>
                <a:gd name="T5" fmla="*/ 0 h 5"/>
                <a:gd name="T6" fmla="*/ 0 w 6"/>
                <a:gd name="T7" fmla="*/ 2 h 5"/>
                <a:gd name="T8" fmla="*/ 0 w 6"/>
                <a:gd name="T9" fmla="*/ 5 h 5"/>
                <a:gd name="T10" fmla="*/ 2 w 6"/>
                <a:gd name="T11" fmla="*/ 5 h 5"/>
                <a:gd name="T12" fmla="*/ 6 w 6"/>
                <a:gd name="T13" fmla="*/ 3 h 5"/>
                <a:gd name="T14" fmla="*/ 6 w 6"/>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2"/>
                  </a:moveTo>
                  <a:lnTo>
                    <a:pt x="6" y="0"/>
                  </a:lnTo>
                  <a:lnTo>
                    <a:pt x="0" y="0"/>
                  </a:lnTo>
                  <a:lnTo>
                    <a:pt x="0" y="2"/>
                  </a:lnTo>
                  <a:lnTo>
                    <a:pt x="0" y="5"/>
                  </a:lnTo>
                  <a:lnTo>
                    <a:pt x="2" y="5"/>
                  </a:lnTo>
                  <a:lnTo>
                    <a:pt x="6" y="3"/>
                  </a:lnTo>
                  <a:lnTo>
                    <a:pt x="6" y="2"/>
                  </a:lnTo>
                  <a:close/>
                </a:path>
              </a:pathLst>
            </a:custGeom>
            <a:solidFill>
              <a:srgbClr val="000000"/>
            </a:solidFill>
            <a:ln w="25400">
              <a:solidFill>
                <a:schemeClr val="tx1"/>
              </a:solidFill>
              <a:round/>
              <a:headEnd/>
              <a:tailEnd/>
            </a:ln>
          </p:spPr>
          <p:txBody>
            <a:bodyPr/>
            <a:lstStyle/>
            <a:p>
              <a:endParaRPr lang="en-GB" sz="2400" b="1"/>
            </a:p>
          </p:txBody>
        </p:sp>
        <p:sp>
          <p:nvSpPr>
            <p:cNvPr id="22653" name="Freeform 518"/>
            <p:cNvSpPr>
              <a:spLocks/>
            </p:cNvSpPr>
            <p:nvPr/>
          </p:nvSpPr>
          <p:spPr bwMode="auto">
            <a:xfrm>
              <a:off x="3561" y="2471"/>
              <a:ext cx="16" cy="16"/>
            </a:xfrm>
            <a:custGeom>
              <a:avLst/>
              <a:gdLst>
                <a:gd name="T0" fmla="*/ 14 w 16"/>
                <a:gd name="T1" fmla="*/ 0 h 16"/>
                <a:gd name="T2" fmla="*/ 16 w 16"/>
                <a:gd name="T3" fmla="*/ 0 h 16"/>
                <a:gd name="T4" fmla="*/ 6 w 16"/>
                <a:gd name="T5" fmla="*/ 5 h 16"/>
                <a:gd name="T6" fmla="*/ 0 w 16"/>
                <a:gd name="T7" fmla="*/ 16 h 16"/>
                <a:gd name="T8" fmla="*/ 1 w 16"/>
                <a:gd name="T9" fmla="*/ 16 h 16"/>
                <a:gd name="T10" fmla="*/ 3 w 16"/>
                <a:gd name="T11" fmla="*/ 16 h 16"/>
                <a:gd name="T12" fmla="*/ 6 w 16"/>
                <a:gd name="T13" fmla="*/ 7 h 16"/>
                <a:gd name="T14" fmla="*/ 14 w 16"/>
                <a:gd name="T15" fmla="*/ 3 h 16"/>
                <a:gd name="T16" fmla="*/ 14 w 16"/>
                <a:gd name="T17" fmla="*/ 2 h 16"/>
                <a:gd name="T18" fmla="*/ 14 w 16"/>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14" y="0"/>
                  </a:moveTo>
                  <a:lnTo>
                    <a:pt x="16" y="0"/>
                  </a:lnTo>
                  <a:lnTo>
                    <a:pt x="6" y="5"/>
                  </a:lnTo>
                  <a:lnTo>
                    <a:pt x="0" y="16"/>
                  </a:lnTo>
                  <a:lnTo>
                    <a:pt x="1" y="16"/>
                  </a:lnTo>
                  <a:lnTo>
                    <a:pt x="3" y="16"/>
                  </a:lnTo>
                  <a:lnTo>
                    <a:pt x="6" y="7"/>
                  </a:lnTo>
                  <a:lnTo>
                    <a:pt x="14" y="3"/>
                  </a:lnTo>
                  <a:lnTo>
                    <a:pt x="14" y="2"/>
                  </a:lnTo>
                  <a:lnTo>
                    <a:pt x="14" y="0"/>
                  </a:lnTo>
                  <a:close/>
                </a:path>
              </a:pathLst>
            </a:custGeom>
            <a:solidFill>
              <a:srgbClr val="000000"/>
            </a:solidFill>
            <a:ln w="25400">
              <a:solidFill>
                <a:schemeClr val="tx1"/>
              </a:solidFill>
              <a:round/>
              <a:headEnd/>
              <a:tailEnd/>
            </a:ln>
          </p:spPr>
          <p:txBody>
            <a:bodyPr/>
            <a:lstStyle/>
            <a:p>
              <a:endParaRPr lang="en-GB" sz="2400" b="1"/>
            </a:p>
          </p:txBody>
        </p:sp>
        <p:sp>
          <p:nvSpPr>
            <p:cNvPr id="22654" name="Freeform 519"/>
            <p:cNvSpPr>
              <a:spLocks/>
            </p:cNvSpPr>
            <p:nvPr/>
          </p:nvSpPr>
          <p:spPr bwMode="auto">
            <a:xfrm>
              <a:off x="3560" y="2487"/>
              <a:ext cx="5" cy="2"/>
            </a:xfrm>
            <a:custGeom>
              <a:avLst/>
              <a:gdLst>
                <a:gd name="T0" fmla="*/ 1 w 5"/>
                <a:gd name="T1" fmla="*/ 0 h 2"/>
                <a:gd name="T2" fmla="*/ 0 w 5"/>
                <a:gd name="T3" fmla="*/ 2 h 2"/>
                <a:gd name="T4" fmla="*/ 5 w 5"/>
                <a:gd name="T5" fmla="*/ 0 h 2"/>
                <a:gd name="T6" fmla="*/ 2 w 5"/>
                <a:gd name="T7" fmla="*/ 0 h 2"/>
                <a:gd name="T8" fmla="*/ 1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1" y="0"/>
                  </a:moveTo>
                  <a:lnTo>
                    <a:pt x="0" y="2"/>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2655" name="Freeform 520"/>
            <p:cNvSpPr>
              <a:spLocks/>
            </p:cNvSpPr>
            <p:nvPr/>
          </p:nvSpPr>
          <p:spPr bwMode="auto">
            <a:xfrm>
              <a:off x="3560" y="2487"/>
              <a:ext cx="5" cy="4"/>
            </a:xfrm>
            <a:custGeom>
              <a:avLst/>
              <a:gdLst>
                <a:gd name="T0" fmla="*/ 0 w 5"/>
                <a:gd name="T1" fmla="*/ 2 h 4"/>
                <a:gd name="T2" fmla="*/ 0 w 5"/>
                <a:gd name="T3" fmla="*/ 4 h 4"/>
                <a:gd name="T4" fmla="*/ 2 w 5"/>
                <a:gd name="T5" fmla="*/ 4 h 4"/>
                <a:gd name="T6" fmla="*/ 5 w 5"/>
                <a:gd name="T7" fmla="*/ 4 h 4"/>
                <a:gd name="T8" fmla="*/ 5 w 5"/>
                <a:gd name="T9" fmla="*/ 0 h 4"/>
                <a:gd name="T10" fmla="*/ 0 w 5"/>
                <a:gd name="T11" fmla="*/ 2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2"/>
                  </a:moveTo>
                  <a:lnTo>
                    <a:pt x="0" y="4"/>
                  </a:lnTo>
                  <a:lnTo>
                    <a:pt x="2" y="4"/>
                  </a:lnTo>
                  <a:lnTo>
                    <a:pt x="5" y="4"/>
                  </a:lnTo>
                  <a:lnTo>
                    <a:pt x="5" y="0"/>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2656" name="Freeform 521"/>
            <p:cNvSpPr>
              <a:spLocks/>
            </p:cNvSpPr>
            <p:nvPr/>
          </p:nvSpPr>
          <p:spPr bwMode="auto">
            <a:xfrm>
              <a:off x="3550" y="2487"/>
              <a:ext cx="15" cy="158"/>
            </a:xfrm>
            <a:custGeom>
              <a:avLst/>
              <a:gdLst>
                <a:gd name="T0" fmla="*/ 12 w 15"/>
                <a:gd name="T1" fmla="*/ 4 h 158"/>
                <a:gd name="T2" fmla="*/ 11 w 15"/>
                <a:gd name="T3" fmla="*/ 4 h 158"/>
                <a:gd name="T4" fmla="*/ 10 w 15"/>
                <a:gd name="T5" fmla="*/ 7 h 158"/>
                <a:gd name="T6" fmla="*/ 0 w 15"/>
                <a:gd name="T7" fmla="*/ 155 h 158"/>
                <a:gd name="T8" fmla="*/ 1 w 15"/>
                <a:gd name="T9" fmla="*/ 158 h 158"/>
                <a:gd name="T10" fmla="*/ 2 w 15"/>
                <a:gd name="T11" fmla="*/ 158 h 158"/>
                <a:gd name="T12" fmla="*/ 4 w 15"/>
                <a:gd name="T13" fmla="*/ 158 h 158"/>
                <a:gd name="T14" fmla="*/ 2 w 15"/>
                <a:gd name="T15" fmla="*/ 155 h 158"/>
                <a:gd name="T16" fmla="*/ 12 w 15"/>
                <a:gd name="T17" fmla="*/ 7 h 158"/>
                <a:gd name="T18" fmla="*/ 15 w 15"/>
                <a:gd name="T19" fmla="*/ 0 h 158"/>
                <a:gd name="T20" fmla="*/ 15 w 15"/>
                <a:gd name="T21" fmla="*/ 4 h 158"/>
                <a:gd name="T22" fmla="*/ 12 w 15"/>
                <a:gd name="T23" fmla="*/ 4 h 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8"/>
                <a:gd name="T38" fmla="*/ 15 w 15"/>
                <a:gd name="T39" fmla="*/ 158 h 1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8">
                  <a:moveTo>
                    <a:pt x="12" y="4"/>
                  </a:moveTo>
                  <a:lnTo>
                    <a:pt x="11" y="4"/>
                  </a:lnTo>
                  <a:lnTo>
                    <a:pt x="10" y="7"/>
                  </a:lnTo>
                  <a:lnTo>
                    <a:pt x="0" y="155"/>
                  </a:lnTo>
                  <a:lnTo>
                    <a:pt x="1" y="158"/>
                  </a:lnTo>
                  <a:lnTo>
                    <a:pt x="2" y="158"/>
                  </a:lnTo>
                  <a:lnTo>
                    <a:pt x="4" y="158"/>
                  </a:lnTo>
                  <a:lnTo>
                    <a:pt x="2" y="155"/>
                  </a:lnTo>
                  <a:lnTo>
                    <a:pt x="12" y="7"/>
                  </a:lnTo>
                  <a:lnTo>
                    <a:pt x="15" y="0"/>
                  </a:lnTo>
                  <a:lnTo>
                    <a:pt x="15" y="4"/>
                  </a:lnTo>
                  <a:lnTo>
                    <a:pt x="12" y="4"/>
                  </a:lnTo>
                  <a:close/>
                </a:path>
              </a:pathLst>
            </a:custGeom>
            <a:solidFill>
              <a:srgbClr val="000000"/>
            </a:solidFill>
            <a:ln w="25400">
              <a:solidFill>
                <a:schemeClr val="tx1"/>
              </a:solidFill>
              <a:round/>
              <a:headEnd/>
              <a:tailEnd/>
            </a:ln>
          </p:spPr>
          <p:txBody>
            <a:bodyPr/>
            <a:lstStyle/>
            <a:p>
              <a:endParaRPr lang="en-GB" sz="2400" b="1"/>
            </a:p>
          </p:txBody>
        </p:sp>
        <p:sp>
          <p:nvSpPr>
            <p:cNvPr id="22657" name="Freeform 522"/>
            <p:cNvSpPr>
              <a:spLocks/>
            </p:cNvSpPr>
            <p:nvPr/>
          </p:nvSpPr>
          <p:spPr bwMode="auto">
            <a:xfrm>
              <a:off x="3550" y="2645"/>
              <a:ext cx="5" cy="4"/>
            </a:xfrm>
            <a:custGeom>
              <a:avLst/>
              <a:gdLst>
                <a:gd name="T0" fmla="*/ 2 w 5"/>
                <a:gd name="T1" fmla="*/ 0 h 4"/>
                <a:gd name="T2" fmla="*/ 0 w 5"/>
                <a:gd name="T3" fmla="*/ 0 h 4"/>
                <a:gd name="T4" fmla="*/ 0 w 5"/>
                <a:gd name="T5" fmla="*/ 4 h 4"/>
                <a:gd name="T6" fmla="*/ 2 w 5"/>
                <a:gd name="T7" fmla="*/ 4 h 4"/>
                <a:gd name="T8" fmla="*/ 5 w 5"/>
                <a:gd name="T9" fmla="*/ 4 h 4"/>
                <a:gd name="T10" fmla="*/ 5 w 5"/>
                <a:gd name="T11" fmla="*/ 4 h 4"/>
                <a:gd name="T12" fmla="*/ 4 w 5"/>
                <a:gd name="T13" fmla="*/ 0 h 4"/>
                <a:gd name="T14" fmla="*/ 2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0"/>
                  </a:moveTo>
                  <a:lnTo>
                    <a:pt x="0" y="0"/>
                  </a:lnTo>
                  <a:lnTo>
                    <a:pt x="0" y="4"/>
                  </a:lnTo>
                  <a:lnTo>
                    <a:pt x="2" y="4"/>
                  </a:lnTo>
                  <a:lnTo>
                    <a:pt x="5" y="4"/>
                  </a:lnTo>
                  <a:lnTo>
                    <a:pt x="4" y="0"/>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2658" name="Freeform 523"/>
            <p:cNvSpPr>
              <a:spLocks/>
            </p:cNvSpPr>
            <p:nvPr/>
          </p:nvSpPr>
          <p:spPr bwMode="auto">
            <a:xfrm>
              <a:off x="3550" y="2647"/>
              <a:ext cx="9" cy="12"/>
            </a:xfrm>
            <a:custGeom>
              <a:avLst/>
              <a:gdLst>
                <a:gd name="T0" fmla="*/ 0 w 9"/>
                <a:gd name="T1" fmla="*/ 2 h 12"/>
                <a:gd name="T2" fmla="*/ 0 w 9"/>
                <a:gd name="T3" fmla="*/ 0 h 12"/>
                <a:gd name="T4" fmla="*/ 6 w 9"/>
                <a:gd name="T5" fmla="*/ 12 h 12"/>
                <a:gd name="T6" fmla="*/ 7 w 9"/>
                <a:gd name="T7" fmla="*/ 12 h 12"/>
                <a:gd name="T8" fmla="*/ 9 w 9"/>
                <a:gd name="T9" fmla="*/ 12 h 12"/>
                <a:gd name="T10" fmla="*/ 4 w 9"/>
                <a:gd name="T11" fmla="*/ 2 h 12"/>
                <a:gd name="T12" fmla="*/ 2 w 9"/>
                <a:gd name="T13" fmla="*/ 2 h 12"/>
                <a:gd name="T14" fmla="*/ 0 w 9"/>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2"/>
                  </a:moveTo>
                  <a:lnTo>
                    <a:pt x="0" y="0"/>
                  </a:lnTo>
                  <a:lnTo>
                    <a:pt x="6" y="12"/>
                  </a:lnTo>
                  <a:lnTo>
                    <a:pt x="7" y="12"/>
                  </a:lnTo>
                  <a:lnTo>
                    <a:pt x="9" y="12"/>
                  </a:lnTo>
                  <a:lnTo>
                    <a:pt x="4" y="2"/>
                  </a:lnTo>
                  <a:lnTo>
                    <a:pt x="2" y="2"/>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2659" name="Freeform 524"/>
            <p:cNvSpPr>
              <a:spLocks/>
            </p:cNvSpPr>
            <p:nvPr/>
          </p:nvSpPr>
          <p:spPr bwMode="auto">
            <a:xfrm>
              <a:off x="3556" y="2658"/>
              <a:ext cx="5" cy="5"/>
            </a:xfrm>
            <a:custGeom>
              <a:avLst/>
              <a:gdLst>
                <a:gd name="T0" fmla="*/ 0 w 5"/>
                <a:gd name="T1" fmla="*/ 1 h 5"/>
                <a:gd name="T2" fmla="*/ 1 w 5"/>
                <a:gd name="T3" fmla="*/ 3 h 5"/>
                <a:gd name="T4" fmla="*/ 3 w 5"/>
                <a:gd name="T5" fmla="*/ 5 h 5"/>
                <a:gd name="T6" fmla="*/ 4 w 5"/>
                <a:gd name="T7" fmla="*/ 3 h 5"/>
                <a:gd name="T8" fmla="*/ 5 w 5"/>
                <a:gd name="T9" fmla="*/ 2 h 5"/>
                <a:gd name="T10" fmla="*/ 3 w 5"/>
                <a:gd name="T11" fmla="*/ 0 h 5"/>
                <a:gd name="T12" fmla="*/ 1 w 5"/>
                <a:gd name="T13" fmla="*/ 1 h 5"/>
                <a:gd name="T14" fmla="*/ 0 w 5"/>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1"/>
                  </a:moveTo>
                  <a:lnTo>
                    <a:pt x="1" y="3"/>
                  </a:lnTo>
                  <a:lnTo>
                    <a:pt x="3" y="5"/>
                  </a:lnTo>
                  <a:lnTo>
                    <a:pt x="4" y="3"/>
                  </a:lnTo>
                  <a:lnTo>
                    <a:pt x="5" y="2"/>
                  </a:lnTo>
                  <a:lnTo>
                    <a:pt x="3" y="0"/>
                  </a:lnTo>
                  <a:lnTo>
                    <a:pt x="1" y="1"/>
                  </a:lnTo>
                  <a:lnTo>
                    <a:pt x="0" y="1"/>
                  </a:lnTo>
                  <a:close/>
                </a:path>
              </a:pathLst>
            </a:custGeom>
            <a:solidFill>
              <a:srgbClr val="000000"/>
            </a:solidFill>
            <a:ln w="25400">
              <a:solidFill>
                <a:schemeClr val="tx1"/>
              </a:solidFill>
              <a:round/>
              <a:headEnd/>
              <a:tailEnd/>
            </a:ln>
          </p:spPr>
          <p:txBody>
            <a:bodyPr/>
            <a:lstStyle/>
            <a:p>
              <a:endParaRPr lang="en-GB" sz="2400" b="1"/>
            </a:p>
          </p:txBody>
        </p:sp>
        <p:sp>
          <p:nvSpPr>
            <p:cNvPr id="22660" name="Freeform 525"/>
            <p:cNvSpPr>
              <a:spLocks/>
            </p:cNvSpPr>
            <p:nvPr/>
          </p:nvSpPr>
          <p:spPr bwMode="auto">
            <a:xfrm>
              <a:off x="3557" y="2660"/>
              <a:ext cx="5" cy="4"/>
            </a:xfrm>
            <a:custGeom>
              <a:avLst/>
              <a:gdLst>
                <a:gd name="T0" fmla="*/ 2 w 5"/>
                <a:gd name="T1" fmla="*/ 3 h 4"/>
                <a:gd name="T2" fmla="*/ 0 w 5"/>
                <a:gd name="T3" fmla="*/ 1 h 4"/>
                <a:gd name="T4" fmla="*/ 5 w 5"/>
                <a:gd name="T5" fmla="*/ 4 h 4"/>
                <a:gd name="T6" fmla="*/ 5 w 5"/>
                <a:gd name="T7" fmla="*/ 3 h 4"/>
                <a:gd name="T8" fmla="*/ 5 w 5"/>
                <a:gd name="T9" fmla="*/ 1 h 4"/>
                <a:gd name="T10" fmla="*/ 3 w 5"/>
                <a:gd name="T11" fmla="*/ 0 h 4"/>
                <a:gd name="T12" fmla="*/ 3 w 5"/>
                <a:gd name="T13" fmla="*/ 1 h 4"/>
                <a:gd name="T14" fmla="*/ 2 w 5"/>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3"/>
                  </a:moveTo>
                  <a:lnTo>
                    <a:pt x="0" y="1"/>
                  </a:lnTo>
                  <a:lnTo>
                    <a:pt x="5" y="4"/>
                  </a:lnTo>
                  <a:lnTo>
                    <a:pt x="5" y="3"/>
                  </a:lnTo>
                  <a:lnTo>
                    <a:pt x="5" y="1"/>
                  </a:lnTo>
                  <a:lnTo>
                    <a:pt x="3" y="0"/>
                  </a:lnTo>
                  <a:lnTo>
                    <a:pt x="3" y="1"/>
                  </a:lnTo>
                  <a:lnTo>
                    <a:pt x="2" y="3"/>
                  </a:lnTo>
                  <a:close/>
                </a:path>
              </a:pathLst>
            </a:custGeom>
            <a:solidFill>
              <a:srgbClr val="000000"/>
            </a:solidFill>
            <a:ln w="25400">
              <a:solidFill>
                <a:schemeClr val="tx1"/>
              </a:solidFill>
              <a:round/>
              <a:headEnd/>
              <a:tailEnd/>
            </a:ln>
          </p:spPr>
          <p:txBody>
            <a:bodyPr/>
            <a:lstStyle/>
            <a:p>
              <a:endParaRPr lang="en-GB" sz="2400" b="1"/>
            </a:p>
          </p:txBody>
        </p:sp>
        <p:sp>
          <p:nvSpPr>
            <p:cNvPr id="22661" name="Freeform 526"/>
            <p:cNvSpPr>
              <a:spLocks/>
            </p:cNvSpPr>
            <p:nvPr/>
          </p:nvSpPr>
          <p:spPr bwMode="auto">
            <a:xfrm>
              <a:off x="3561" y="2661"/>
              <a:ext cx="4" cy="4"/>
            </a:xfrm>
            <a:custGeom>
              <a:avLst/>
              <a:gdLst>
                <a:gd name="T0" fmla="*/ 1 w 4"/>
                <a:gd name="T1" fmla="*/ 2 h 4"/>
                <a:gd name="T2" fmla="*/ 0 w 4"/>
                <a:gd name="T3" fmla="*/ 3 h 4"/>
                <a:gd name="T4" fmla="*/ 1 w 4"/>
                <a:gd name="T5" fmla="*/ 4 h 4"/>
                <a:gd name="T6" fmla="*/ 3 w 4"/>
                <a:gd name="T7" fmla="*/ 3 h 4"/>
                <a:gd name="T8" fmla="*/ 4 w 4"/>
                <a:gd name="T9" fmla="*/ 2 h 4"/>
                <a:gd name="T10" fmla="*/ 4 w 4"/>
                <a:gd name="T11" fmla="*/ 2 h 4"/>
                <a:gd name="T12" fmla="*/ 1 w 4"/>
                <a:gd name="T13" fmla="*/ 0 h 4"/>
                <a:gd name="T14" fmla="*/ 1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1" y="2"/>
                  </a:moveTo>
                  <a:lnTo>
                    <a:pt x="0" y="3"/>
                  </a:lnTo>
                  <a:lnTo>
                    <a:pt x="1" y="4"/>
                  </a:lnTo>
                  <a:lnTo>
                    <a:pt x="3" y="3"/>
                  </a:lnTo>
                  <a:lnTo>
                    <a:pt x="4" y="2"/>
                  </a:lnTo>
                  <a:lnTo>
                    <a:pt x="1" y="0"/>
                  </a:lnTo>
                  <a:lnTo>
                    <a:pt x="1" y="2"/>
                  </a:lnTo>
                  <a:close/>
                </a:path>
              </a:pathLst>
            </a:custGeom>
            <a:solidFill>
              <a:srgbClr val="000000"/>
            </a:solidFill>
            <a:ln w="25400">
              <a:solidFill>
                <a:schemeClr val="tx1"/>
              </a:solidFill>
              <a:round/>
              <a:headEnd/>
              <a:tailEnd/>
            </a:ln>
          </p:spPr>
          <p:txBody>
            <a:bodyPr/>
            <a:lstStyle/>
            <a:p>
              <a:endParaRPr lang="en-GB" sz="2400" b="1"/>
            </a:p>
          </p:txBody>
        </p:sp>
        <p:sp>
          <p:nvSpPr>
            <p:cNvPr id="22662" name="Freeform 527"/>
            <p:cNvSpPr>
              <a:spLocks/>
            </p:cNvSpPr>
            <p:nvPr/>
          </p:nvSpPr>
          <p:spPr bwMode="auto">
            <a:xfrm>
              <a:off x="3561" y="2663"/>
              <a:ext cx="5" cy="3"/>
            </a:xfrm>
            <a:custGeom>
              <a:avLst/>
              <a:gdLst>
                <a:gd name="T0" fmla="*/ 1 w 5"/>
                <a:gd name="T1" fmla="*/ 2 h 3"/>
                <a:gd name="T2" fmla="*/ 0 w 5"/>
                <a:gd name="T3" fmla="*/ 1 h 3"/>
                <a:gd name="T4" fmla="*/ 5 w 5"/>
                <a:gd name="T5" fmla="*/ 3 h 3"/>
                <a:gd name="T6" fmla="*/ 5 w 5"/>
                <a:gd name="T7" fmla="*/ 2 h 3"/>
                <a:gd name="T8" fmla="*/ 5 w 5"/>
                <a:gd name="T9" fmla="*/ 1 h 3"/>
                <a:gd name="T10" fmla="*/ 3 w 5"/>
                <a:gd name="T11" fmla="*/ 0 h 3"/>
                <a:gd name="T12" fmla="*/ 3 w 5"/>
                <a:gd name="T13" fmla="*/ 1 h 3"/>
                <a:gd name="T14" fmla="*/ 1 w 5"/>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1" y="2"/>
                  </a:moveTo>
                  <a:lnTo>
                    <a:pt x="0" y="1"/>
                  </a:lnTo>
                  <a:lnTo>
                    <a:pt x="5" y="3"/>
                  </a:lnTo>
                  <a:lnTo>
                    <a:pt x="5" y="2"/>
                  </a:lnTo>
                  <a:lnTo>
                    <a:pt x="5" y="1"/>
                  </a:lnTo>
                  <a:lnTo>
                    <a:pt x="3" y="0"/>
                  </a:lnTo>
                  <a:lnTo>
                    <a:pt x="3" y="1"/>
                  </a:lnTo>
                  <a:lnTo>
                    <a:pt x="1" y="2"/>
                  </a:lnTo>
                  <a:close/>
                </a:path>
              </a:pathLst>
            </a:custGeom>
            <a:solidFill>
              <a:srgbClr val="000000"/>
            </a:solidFill>
            <a:ln w="25400">
              <a:solidFill>
                <a:schemeClr val="tx1"/>
              </a:solidFill>
              <a:round/>
              <a:headEnd/>
              <a:tailEnd/>
            </a:ln>
          </p:spPr>
          <p:txBody>
            <a:bodyPr/>
            <a:lstStyle/>
            <a:p>
              <a:endParaRPr lang="en-GB" sz="2400" b="1"/>
            </a:p>
          </p:txBody>
        </p:sp>
        <p:sp>
          <p:nvSpPr>
            <p:cNvPr id="22663" name="Freeform 528"/>
            <p:cNvSpPr>
              <a:spLocks/>
            </p:cNvSpPr>
            <p:nvPr/>
          </p:nvSpPr>
          <p:spPr bwMode="auto">
            <a:xfrm>
              <a:off x="3555" y="2663"/>
              <a:ext cx="140" cy="16"/>
            </a:xfrm>
            <a:custGeom>
              <a:avLst/>
              <a:gdLst>
                <a:gd name="T0" fmla="*/ 11 w 140"/>
                <a:gd name="T1" fmla="*/ 3 h 16"/>
                <a:gd name="T2" fmla="*/ 14 w 140"/>
                <a:gd name="T3" fmla="*/ 5 h 16"/>
                <a:gd name="T4" fmla="*/ 25 w 140"/>
                <a:gd name="T5" fmla="*/ 5 h 16"/>
                <a:gd name="T6" fmla="*/ 140 w 140"/>
                <a:gd name="T7" fmla="*/ 16 h 16"/>
                <a:gd name="T8" fmla="*/ 133 w 140"/>
                <a:gd name="T9" fmla="*/ 16 h 16"/>
                <a:gd name="T10" fmla="*/ 133 w 140"/>
                <a:gd name="T11" fmla="*/ 13 h 16"/>
                <a:gd name="T12" fmla="*/ 133 w 140"/>
                <a:gd name="T13" fmla="*/ 11 h 16"/>
                <a:gd name="T14" fmla="*/ 115 w 140"/>
                <a:gd name="T15" fmla="*/ 11 h 16"/>
                <a:gd name="T16" fmla="*/ 0 w 140"/>
                <a:gd name="T17" fmla="*/ 0 h 16"/>
                <a:gd name="T18" fmla="*/ 11 w 140"/>
                <a:gd name="T19" fmla="*/ 0 h 16"/>
                <a:gd name="T20" fmla="*/ 11 w 140"/>
                <a:gd name="T21" fmla="*/ 2 h 16"/>
                <a:gd name="T22" fmla="*/ 11 w 140"/>
                <a:gd name="T23" fmla="*/ 3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16"/>
                <a:gd name="T38" fmla="*/ 140 w 1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16">
                  <a:moveTo>
                    <a:pt x="11" y="3"/>
                  </a:moveTo>
                  <a:lnTo>
                    <a:pt x="14" y="5"/>
                  </a:lnTo>
                  <a:lnTo>
                    <a:pt x="25" y="5"/>
                  </a:lnTo>
                  <a:lnTo>
                    <a:pt x="140" y="16"/>
                  </a:lnTo>
                  <a:lnTo>
                    <a:pt x="133" y="16"/>
                  </a:lnTo>
                  <a:lnTo>
                    <a:pt x="133" y="13"/>
                  </a:lnTo>
                  <a:lnTo>
                    <a:pt x="133" y="11"/>
                  </a:lnTo>
                  <a:lnTo>
                    <a:pt x="115" y="11"/>
                  </a:lnTo>
                  <a:lnTo>
                    <a:pt x="0" y="0"/>
                  </a:lnTo>
                  <a:lnTo>
                    <a:pt x="11" y="0"/>
                  </a:lnTo>
                  <a:lnTo>
                    <a:pt x="11" y="2"/>
                  </a:lnTo>
                  <a:lnTo>
                    <a:pt x="11" y="3"/>
                  </a:lnTo>
                  <a:close/>
                </a:path>
              </a:pathLst>
            </a:custGeom>
            <a:solidFill>
              <a:srgbClr val="000000"/>
            </a:solidFill>
            <a:ln w="25400">
              <a:solidFill>
                <a:schemeClr val="tx1"/>
              </a:solidFill>
              <a:round/>
              <a:headEnd/>
              <a:tailEnd/>
            </a:ln>
          </p:spPr>
          <p:txBody>
            <a:bodyPr/>
            <a:lstStyle/>
            <a:p>
              <a:endParaRPr lang="en-GB" sz="2400" b="1"/>
            </a:p>
          </p:txBody>
        </p:sp>
        <p:sp>
          <p:nvSpPr>
            <p:cNvPr id="22664" name="Freeform 529"/>
            <p:cNvSpPr>
              <a:spLocks/>
            </p:cNvSpPr>
            <p:nvPr/>
          </p:nvSpPr>
          <p:spPr bwMode="auto">
            <a:xfrm>
              <a:off x="3685" y="2669"/>
              <a:ext cx="17" cy="10"/>
            </a:xfrm>
            <a:custGeom>
              <a:avLst/>
              <a:gdLst>
                <a:gd name="T0" fmla="*/ 3 w 17"/>
                <a:gd name="T1" fmla="*/ 10 h 10"/>
                <a:gd name="T2" fmla="*/ 0 w 17"/>
                <a:gd name="T3" fmla="*/ 10 h 10"/>
                <a:gd name="T4" fmla="*/ 7 w 17"/>
                <a:gd name="T5" fmla="*/ 7 h 10"/>
                <a:gd name="T6" fmla="*/ 15 w 17"/>
                <a:gd name="T7" fmla="*/ 4 h 10"/>
                <a:gd name="T8" fmla="*/ 17 w 17"/>
                <a:gd name="T9" fmla="*/ 0 h 10"/>
                <a:gd name="T10" fmla="*/ 16 w 17"/>
                <a:gd name="T11" fmla="*/ 0 h 10"/>
                <a:gd name="T12" fmla="*/ 15 w 17"/>
                <a:gd name="T13" fmla="*/ 0 h 10"/>
                <a:gd name="T14" fmla="*/ 15 w 17"/>
                <a:gd name="T15" fmla="*/ 1 h 10"/>
                <a:gd name="T16" fmla="*/ 7 w 17"/>
                <a:gd name="T17" fmla="*/ 5 h 10"/>
                <a:gd name="T18" fmla="*/ 3 w 17"/>
                <a:gd name="T19" fmla="*/ 6 h 10"/>
                <a:gd name="T20" fmla="*/ 3 w 17"/>
                <a:gd name="T21" fmla="*/ 7 h 10"/>
                <a:gd name="T22" fmla="*/ 3 w 17"/>
                <a:gd name="T23" fmla="*/ 1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3" y="10"/>
                  </a:moveTo>
                  <a:lnTo>
                    <a:pt x="0" y="10"/>
                  </a:lnTo>
                  <a:lnTo>
                    <a:pt x="7" y="7"/>
                  </a:lnTo>
                  <a:lnTo>
                    <a:pt x="15" y="4"/>
                  </a:lnTo>
                  <a:lnTo>
                    <a:pt x="17" y="0"/>
                  </a:lnTo>
                  <a:lnTo>
                    <a:pt x="16" y="0"/>
                  </a:lnTo>
                  <a:lnTo>
                    <a:pt x="15" y="0"/>
                  </a:lnTo>
                  <a:lnTo>
                    <a:pt x="15" y="1"/>
                  </a:lnTo>
                  <a:lnTo>
                    <a:pt x="7" y="5"/>
                  </a:lnTo>
                  <a:lnTo>
                    <a:pt x="3" y="6"/>
                  </a:lnTo>
                  <a:lnTo>
                    <a:pt x="3" y="7"/>
                  </a:lnTo>
                  <a:lnTo>
                    <a:pt x="3" y="10"/>
                  </a:lnTo>
                  <a:close/>
                </a:path>
              </a:pathLst>
            </a:custGeom>
            <a:solidFill>
              <a:srgbClr val="000000"/>
            </a:solidFill>
            <a:ln w="25400">
              <a:solidFill>
                <a:schemeClr val="tx1"/>
              </a:solidFill>
              <a:round/>
              <a:headEnd/>
              <a:tailEnd/>
            </a:ln>
          </p:spPr>
          <p:txBody>
            <a:bodyPr/>
            <a:lstStyle/>
            <a:p>
              <a:endParaRPr lang="en-GB" sz="2400" b="1"/>
            </a:p>
          </p:txBody>
        </p:sp>
        <p:sp>
          <p:nvSpPr>
            <p:cNvPr id="22665" name="Freeform 530"/>
            <p:cNvSpPr>
              <a:spLocks/>
            </p:cNvSpPr>
            <p:nvPr/>
          </p:nvSpPr>
          <p:spPr bwMode="auto">
            <a:xfrm>
              <a:off x="3700" y="2665"/>
              <a:ext cx="5" cy="5"/>
            </a:xfrm>
            <a:custGeom>
              <a:avLst/>
              <a:gdLst>
                <a:gd name="T0" fmla="*/ 1 w 5"/>
                <a:gd name="T1" fmla="*/ 4 h 5"/>
                <a:gd name="T2" fmla="*/ 2 w 5"/>
                <a:gd name="T3" fmla="*/ 5 h 5"/>
                <a:gd name="T4" fmla="*/ 5 w 5"/>
                <a:gd name="T5" fmla="*/ 3 h 5"/>
                <a:gd name="T6" fmla="*/ 3 w 5"/>
                <a:gd name="T7" fmla="*/ 1 h 5"/>
                <a:gd name="T8" fmla="*/ 2 w 5"/>
                <a:gd name="T9" fmla="*/ 0 h 5"/>
                <a:gd name="T10" fmla="*/ 1 w 5"/>
                <a:gd name="T11" fmla="*/ 1 h 5"/>
                <a:gd name="T12" fmla="*/ 0 w 5"/>
                <a:gd name="T13" fmla="*/ 4 h 5"/>
                <a:gd name="T14" fmla="*/ 1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1" y="4"/>
                  </a:moveTo>
                  <a:lnTo>
                    <a:pt x="2" y="5"/>
                  </a:lnTo>
                  <a:lnTo>
                    <a:pt x="5" y="3"/>
                  </a:lnTo>
                  <a:lnTo>
                    <a:pt x="3" y="1"/>
                  </a:lnTo>
                  <a:lnTo>
                    <a:pt x="2" y="0"/>
                  </a:lnTo>
                  <a:lnTo>
                    <a:pt x="1" y="1"/>
                  </a:lnTo>
                  <a:lnTo>
                    <a:pt x="0" y="4"/>
                  </a:lnTo>
                  <a:lnTo>
                    <a:pt x="1" y="4"/>
                  </a:lnTo>
                  <a:close/>
                </a:path>
              </a:pathLst>
            </a:custGeom>
            <a:solidFill>
              <a:srgbClr val="000000"/>
            </a:solidFill>
            <a:ln w="25400">
              <a:solidFill>
                <a:schemeClr val="tx1"/>
              </a:solidFill>
              <a:round/>
              <a:headEnd/>
              <a:tailEnd/>
            </a:ln>
          </p:spPr>
          <p:txBody>
            <a:bodyPr/>
            <a:lstStyle/>
            <a:p>
              <a:endParaRPr lang="en-GB" sz="2400" b="1"/>
            </a:p>
          </p:txBody>
        </p:sp>
        <p:sp>
          <p:nvSpPr>
            <p:cNvPr id="22666" name="Freeform 531"/>
            <p:cNvSpPr>
              <a:spLocks/>
            </p:cNvSpPr>
            <p:nvPr/>
          </p:nvSpPr>
          <p:spPr bwMode="auto">
            <a:xfrm>
              <a:off x="3702" y="2661"/>
              <a:ext cx="5" cy="8"/>
            </a:xfrm>
            <a:custGeom>
              <a:avLst/>
              <a:gdLst>
                <a:gd name="T0" fmla="*/ 3 w 5"/>
                <a:gd name="T1" fmla="*/ 7 h 8"/>
                <a:gd name="T2" fmla="*/ 1 w 5"/>
                <a:gd name="T3" fmla="*/ 8 h 8"/>
                <a:gd name="T4" fmla="*/ 5 w 5"/>
                <a:gd name="T5" fmla="*/ 0 h 8"/>
                <a:gd name="T6" fmla="*/ 4 w 5"/>
                <a:gd name="T7" fmla="*/ 0 h 8"/>
                <a:gd name="T8" fmla="*/ 3 w 5"/>
                <a:gd name="T9" fmla="*/ 0 h 8"/>
                <a:gd name="T10" fmla="*/ 0 w 5"/>
                <a:gd name="T11" fmla="*/ 5 h 8"/>
                <a:gd name="T12" fmla="*/ 1 w 5"/>
                <a:gd name="T13" fmla="*/ 5 h 8"/>
                <a:gd name="T14" fmla="*/ 3 w 5"/>
                <a:gd name="T15" fmla="*/ 7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3" y="7"/>
                  </a:moveTo>
                  <a:lnTo>
                    <a:pt x="1" y="8"/>
                  </a:lnTo>
                  <a:lnTo>
                    <a:pt x="5" y="0"/>
                  </a:lnTo>
                  <a:lnTo>
                    <a:pt x="4" y="0"/>
                  </a:lnTo>
                  <a:lnTo>
                    <a:pt x="3" y="0"/>
                  </a:lnTo>
                  <a:lnTo>
                    <a:pt x="0" y="5"/>
                  </a:lnTo>
                  <a:lnTo>
                    <a:pt x="1" y="5"/>
                  </a:lnTo>
                  <a:lnTo>
                    <a:pt x="3" y="7"/>
                  </a:lnTo>
                  <a:close/>
                </a:path>
              </a:pathLst>
            </a:custGeom>
            <a:solidFill>
              <a:srgbClr val="000000"/>
            </a:solidFill>
            <a:ln w="25400">
              <a:solidFill>
                <a:schemeClr val="tx1"/>
              </a:solidFill>
              <a:round/>
              <a:headEnd/>
              <a:tailEnd/>
            </a:ln>
          </p:spPr>
          <p:txBody>
            <a:bodyPr/>
            <a:lstStyle/>
            <a:p>
              <a:endParaRPr lang="en-GB" sz="2400" b="1"/>
            </a:p>
          </p:txBody>
        </p:sp>
        <p:sp>
          <p:nvSpPr>
            <p:cNvPr id="22667" name="Freeform 532"/>
            <p:cNvSpPr>
              <a:spLocks/>
            </p:cNvSpPr>
            <p:nvPr/>
          </p:nvSpPr>
          <p:spPr bwMode="auto">
            <a:xfrm>
              <a:off x="3703" y="2659"/>
              <a:ext cx="5" cy="2"/>
            </a:xfrm>
            <a:custGeom>
              <a:avLst/>
              <a:gdLst>
                <a:gd name="T0" fmla="*/ 4 w 5"/>
                <a:gd name="T1" fmla="*/ 2 h 2"/>
                <a:gd name="T2" fmla="*/ 5 w 5"/>
                <a:gd name="T3" fmla="*/ 0 h 2"/>
                <a:gd name="T4" fmla="*/ 0 w 5"/>
                <a:gd name="T5" fmla="*/ 2 h 2"/>
                <a:gd name="T6" fmla="*/ 3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2"/>
                  </a:moveTo>
                  <a:lnTo>
                    <a:pt x="5" y="0"/>
                  </a:lnTo>
                  <a:lnTo>
                    <a:pt x="0" y="2"/>
                  </a:lnTo>
                  <a:lnTo>
                    <a:pt x="3" y="2"/>
                  </a:lnTo>
                  <a:lnTo>
                    <a:pt x="4" y="2"/>
                  </a:lnTo>
                  <a:close/>
                </a:path>
              </a:pathLst>
            </a:custGeom>
            <a:solidFill>
              <a:srgbClr val="000000"/>
            </a:solidFill>
            <a:ln w="25400">
              <a:solidFill>
                <a:schemeClr val="tx1"/>
              </a:solidFill>
              <a:round/>
              <a:headEnd/>
              <a:tailEnd/>
            </a:ln>
          </p:spPr>
          <p:txBody>
            <a:bodyPr/>
            <a:lstStyle/>
            <a:p>
              <a:endParaRPr lang="en-GB" sz="2400" b="1"/>
            </a:p>
          </p:txBody>
        </p:sp>
        <p:sp>
          <p:nvSpPr>
            <p:cNvPr id="22668" name="Freeform 533"/>
            <p:cNvSpPr>
              <a:spLocks/>
            </p:cNvSpPr>
            <p:nvPr/>
          </p:nvSpPr>
          <p:spPr bwMode="auto">
            <a:xfrm>
              <a:off x="3698" y="2459"/>
              <a:ext cx="10" cy="235"/>
            </a:xfrm>
            <a:custGeom>
              <a:avLst/>
              <a:gdLst>
                <a:gd name="T0" fmla="*/ 10 w 10"/>
                <a:gd name="T1" fmla="*/ 200 h 235"/>
                <a:gd name="T2" fmla="*/ 10 w 10"/>
                <a:gd name="T3" fmla="*/ 235 h 235"/>
                <a:gd name="T4" fmla="*/ 5 w 10"/>
                <a:gd name="T5" fmla="*/ 78 h 235"/>
                <a:gd name="T6" fmla="*/ 0 w 10"/>
                <a:gd name="T7" fmla="*/ 39 h 235"/>
                <a:gd name="T8" fmla="*/ 0 w 10"/>
                <a:gd name="T9" fmla="*/ 0 h 235"/>
                <a:gd name="T10" fmla="*/ 5 w 10"/>
                <a:gd name="T11" fmla="*/ 158 h 235"/>
                <a:gd name="T12" fmla="*/ 5 w 10"/>
                <a:gd name="T13" fmla="*/ 202 h 235"/>
                <a:gd name="T14" fmla="*/ 10 w 10"/>
                <a:gd name="T15" fmla="*/ 200 h 23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35"/>
                <a:gd name="T26" fmla="*/ 10 w 10"/>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35">
                  <a:moveTo>
                    <a:pt x="10" y="200"/>
                  </a:moveTo>
                  <a:lnTo>
                    <a:pt x="10" y="235"/>
                  </a:lnTo>
                  <a:lnTo>
                    <a:pt x="5" y="78"/>
                  </a:lnTo>
                  <a:lnTo>
                    <a:pt x="0" y="39"/>
                  </a:lnTo>
                  <a:lnTo>
                    <a:pt x="0" y="0"/>
                  </a:lnTo>
                  <a:lnTo>
                    <a:pt x="5" y="158"/>
                  </a:lnTo>
                  <a:lnTo>
                    <a:pt x="5" y="202"/>
                  </a:lnTo>
                  <a:lnTo>
                    <a:pt x="10" y="200"/>
                  </a:lnTo>
                  <a:close/>
                </a:path>
              </a:pathLst>
            </a:custGeom>
            <a:solidFill>
              <a:srgbClr val="000000"/>
            </a:solidFill>
            <a:ln w="25400">
              <a:solidFill>
                <a:schemeClr val="tx1"/>
              </a:solidFill>
              <a:round/>
              <a:headEnd/>
              <a:tailEnd/>
            </a:ln>
          </p:spPr>
          <p:txBody>
            <a:bodyPr/>
            <a:lstStyle/>
            <a:p>
              <a:endParaRPr lang="en-GB" sz="2400" b="1"/>
            </a:p>
          </p:txBody>
        </p:sp>
        <p:sp>
          <p:nvSpPr>
            <p:cNvPr id="22669" name="Line 534"/>
            <p:cNvSpPr>
              <a:spLocks noChangeShapeType="1"/>
            </p:cNvSpPr>
            <p:nvPr/>
          </p:nvSpPr>
          <p:spPr bwMode="auto">
            <a:xfrm>
              <a:off x="3725" y="2451"/>
              <a:ext cx="7" cy="461"/>
            </a:xfrm>
            <a:prstGeom prst="line">
              <a:avLst/>
            </a:prstGeom>
            <a:noFill/>
            <a:ln w="25400">
              <a:solidFill>
                <a:schemeClr val="tx1"/>
              </a:solidFill>
              <a:round/>
              <a:headEnd/>
              <a:tailEnd/>
            </a:ln>
          </p:spPr>
          <p:txBody>
            <a:bodyPr/>
            <a:lstStyle/>
            <a:p>
              <a:endParaRPr lang="en-GB" sz="2400" b="1"/>
            </a:p>
          </p:txBody>
        </p:sp>
        <p:sp>
          <p:nvSpPr>
            <p:cNvPr id="22670" name="Freeform 535"/>
            <p:cNvSpPr>
              <a:spLocks/>
            </p:cNvSpPr>
            <p:nvPr/>
          </p:nvSpPr>
          <p:spPr bwMode="auto">
            <a:xfrm>
              <a:off x="3723" y="2451"/>
              <a:ext cx="10" cy="461"/>
            </a:xfrm>
            <a:custGeom>
              <a:avLst/>
              <a:gdLst>
                <a:gd name="T0" fmla="*/ 3 w 10"/>
                <a:gd name="T1" fmla="*/ 0 h 461"/>
                <a:gd name="T2" fmla="*/ 0 w 10"/>
                <a:gd name="T3" fmla="*/ 0 h 461"/>
                <a:gd name="T4" fmla="*/ 8 w 10"/>
                <a:gd name="T5" fmla="*/ 461 h 461"/>
                <a:gd name="T6" fmla="*/ 10 w 10"/>
                <a:gd name="T7" fmla="*/ 461 h 461"/>
                <a:gd name="T8" fmla="*/ 3 w 10"/>
                <a:gd name="T9" fmla="*/ 0 h 461"/>
                <a:gd name="T10" fmla="*/ 0 60000 65536"/>
                <a:gd name="T11" fmla="*/ 0 60000 65536"/>
                <a:gd name="T12" fmla="*/ 0 60000 65536"/>
                <a:gd name="T13" fmla="*/ 0 60000 65536"/>
                <a:gd name="T14" fmla="*/ 0 60000 65536"/>
                <a:gd name="T15" fmla="*/ 0 w 10"/>
                <a:gd name="T16" fmla="*/ 0 h 461"/>
                <a:gd name="T17" fmla="*/ 10 w 10"/>
                <a:gd name="T18" fmla="*/ 461 h 461"/>
              </a:gdLst>
              <a:ahLst/>
              <a:cxnLst>
                <a:cxn ang="T10">
                  <a:pos x="T0" y="T1"/>
                </a:cxn>
                <a:cxn ang="T11">
                  <a:pos x="T2" y="T3"/>
                </a:cxn>
                <a:cxn ang="T12">
                  <a:pos x="T4" y="T5"/>
                </a:cxn>
                <a:cxn ang="T13">
                  <a:pos x="T6" y="T7"/>
                </a:cxn>
                <a:cxn ang="T14">
                  <a:pos x="T8" y="T9"/>
                </a:cxn>
              </a:cxnLst>
              <a:rect l="T15" t="T16" r="T17" b="T18"/>
              <a:pathLst>
                <a:path w="10" h="461">
                  <a:moveTo>
                    <a:pt x="3" y="0"/>
                  </a:moveTo>
                  <a:lnTo>
                    <a:pt x="0" y="0"/>
                  </a:lnTo>
                  <a:lnTo>
                    <a:pt x="8" y="461"/>
                  </a:lnTo>
                  <a:lnTo>
                    <a:pt x="10" y="461"/>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2671" name="Freeform 536"/>
            <p:cNvSpPr>
              <a:spLocks/>
            </p:cNvSpPr>
            <p:nvPr/>
          </p:nvSpPr>
          <p:spPr bwMode="auto">
            <a:xfrm>
              <a:off x="3187" y="2459"/>
              <a:ext cx="347" cy="485"/>
            </a:xfrm>
            <a:custGeom>
              <a:avLst/>
              <a:gdLst>
                <a:gd name="T0" fmla="*/ 347 w 347"/>
                <a:gd name="T1" fmla="*/ 51 h 485"/>
                <a:gd name="T2" fmla="*/ 0 w 347"/>
                <a:gd name="T3" fmla="*/ 0 h 485"/>
                <a:gd name="T4" fmla="*/ 1 w 347"/>
                <a:gd name="T5" fmla="*/ 485 h 485"/>
                <a:gd name="T6" fmla="*/ 0 60000 65536"/>
                <a:gd name="T7" fmla="*/ 0 60000 65536"/>
                <a:gd name="T8" fmla="*/ 0 60000 65536"/>
                <a:gd name="T9" fmla="*/ 0 w 347"/>
                <a:gd name="T10" fmla="*/ 0 h 485"/>
                <a:gd name="T11" fmla="*/ 347 w 347"/>
                <a:gd name="T12" fmla="*/ 485 h 485"/>
              </a:gdLst>
              <a:ahLst/>
              <a:cxnLst>
                <a:cxn ang="T6">
                  <a:pos x="T0" y="T1"/>
                </a:cxn>
                <a:cxn ang="T7">
                  <a:pos x="T2" y="T3"/>
                </a:cxn>
                <a:cxn ang="T8">
                  <a:pos x="T4" y="T5"/>
                </a:cxn>
              </a:cxnLst>
              <a:rect l="T9" t="T10" r="T11" b="T12"/>
              <a:pathLst>
                <a:path w="347" h="485">
                  <a:moveTo>
                    <a:pt x="347" y="51"/>
                  </a:moveTo>
                  <a:lnTo>
                    <a:pt x="0" y="0"/>
                  </a:lnTo>
                  <a:lnTo>
                    <a:pt x="1" y="485"/>
                  </a:lnTo>
                </a:path>
              </a:pathLst>
            </a:custGeom>
            <a:noFill/>
            <a:ln w="25400">
              <a:solidFill>
                <a:schemeClr val="tx1"/>
              </a:solidFill>
              <a:prstDash val="solid"/>
              <a:round/>
              <a:headEnd/>
              <a:tailEnd/>
            </a:ln>
          </p:spPr>
          <p:txBody>
            <a:bodyPr/>
            <a:lstStyle/>
            <a:p>
              <a:endParaRPr lang="en-GB" sz="2400" b="1"/>
            </a:p>
          </p:txBody>
        </p:sp>
        <p:sp>
          <p:nvSpPr>
            <p:cNvPr id="22672" name="Freeform 537"/>
            <p:cNvSpPr>
              <a:spLocks/>
            </p:cNvSpPr>
            <p:nvPr/>
          </p:nvSpPr>
          <p:spPr bwMode="auto">
            <a:xfrm>
              <a:off x="3185" y="2458"/>
              <a:ext cx="349" cy="486"/>
            </a:xfrm>
            <a:custGeom>
              <a:avLst/>
              <a:gdLst>
                <a:gd name="T0" fmla="*/ 349 w 349"/>
                <a:gd name="T1" fmla="*/ 54 h 486"/>
                <a:gd name="T2" fmla="*/ 349 w 349"/>
                <a:gd name="T3" fmla="*/ 51 h 486"/>
                <a:gd name="T4" fmla="*/ 0 w 349"/>
                <a:gd name="T5" fmla="*/ 0 h 486"/>
                <a:gd name="T6" fmla="*/ 2 w 349"/>
                <a:gd name="T7" fmla="*/ 486 h 486"/>
                <a:gd name="T8" fmla="*/ 4 w 349"/>
                <a:gd name="T9" fmla="*/ 486 h 486"/>
                <a:gd name="T10" fmla="*/ 3 w 349"/>
                <a:gd name="T11" fmla="*/ 3 h 486"/>
                <a:gd name="T12" fmla="*/ 349 w 349"/>
                <a:gd name="T13" fmla="*/ 54 h 486"/>
                <a:gd name="T14" fmla="*/ 0 60000 65536"/>
                <a:gd name="T15" fmla="*/ 0 60000 65536"/>
                <a:gd name="T16" fmla="*/ 0 60000 65536"/>
                <a:gd name="T17" fmla="*/ 0 60000 65536"/>
                <a:gd name="T18" fmla="*/ 0 60000 65536"/>
                <a:gd name="T19" fmla="*/ 0 60000 65536"/>
                <a:gd name="T20" fmla="*/ 0 60000 65536"/>
                <a:gd name="T21" fmla="*/ 0 w 349"/>
                <a:gd name="T22" fmla="*/ 0 h 486"/>
                <a:gd name="T23" fmla="*/ 349 w 349"/>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486">
                  <a:moveTo>
                    <a:pt x="349" y="54"/>
                  </a:moveTo>
                  <a:lnTo>
                    <a:pt x="349" y="51"/>
                  </a:lnTo>
                  <a:lnTo>
                    <a:pt x="0" y="0"/>
                  </a:lnTo>
                  <a:lnTo>
                    <a:pt x="2" y="486"/>
                  </a:lnTo>
                  <a:lnTo>
                    <a:pt x="4" y="486"/>
                  </a:lnTo>
                  <a:lnTo>
                    <a:pt x="3" y="3"/>
                  </a:lnTo>
                  <a:lnTo>
                    <a:pt x="349" y="54"/>
                  </a:lnTo>
                  <a:close/>
                </a:path>
              </a:pathLst>
            </a:custGeom>
            <a:solidFill>
              <a:srgbClr val="000000"/>
            </a:solidFill>
            <a:ln w="25400">
              <a:solidFill>
                <a:schemeClr val="tx1"/>
              </a:solidFill>
              <a:round/>
              <a:headEnd/>
              <a:tailEnd/>
            </a:ln>
          </p:spPr>
          <p:txBody>
            <a:bodyPr/>
            <a:lstStyle/>
            <a:p>
              <a:endParaRPr lang="en-GB" sz="2400" b="1"/>
            </a:p>
          </p:txBody>
        </p:sp>
        <p:sp>
          <p:nvSpPr>
            <p:cNvPr id="22673" name="Freeform 538"/>
            <p:cNvSpPr>
              <a:spLocks/>
            </p:cNvSpPr>
            <p:nvPr/>
          </p:nvSpPr>
          <p:spPr bwMode="auto">
            <a:xfrm>
              <a:off x="3441" y="2325"/>
              <a:ext cx="133" cy="84"/>
            </a:xfrm>
            <a:custGeom>
              <a:avLst/>
              <a:gdLst>
                <a:gd name="T0" fmla="*/ 128 w 133"/>
                <a:gd name="T1" fmla="*/ 84 h 84"/>
                <a:gd name="T2" fmla="*/ 133 w 133"/>
                <a:gd name="T3" fmla="*/ 36 h 84"/>
                <a:gd name="T4" fmla="*/ 133 w 133"/>
                <a:gd name="T5" fmla="*/ 31 h 84"/>
                <a:gd name="T6" fmla="*/ 133 w 133"/>
                <a:gd name="T7" fmla="*/ 26 h 84"/>
                <a:gd name="T8" fmla="*/ 130 w 133"/>
                <a:gd name="T9" fmla="*/ 22 h 84"/>
                <a:gd name="T10" fmla="*/ 128 w 133"/>
                <a:gd name="T11" fmla="*/ 18 h 84"/>
                <a:gd name="T12" fmla="*/ 124 w 133"/>
                <a:gd name="T13" fmla="*/ 16 h 84"/>
                <a:gd name="T14" fmla="*/ 120 w 133"/>
                <a:gd name="T15" fmla="*/ 13 h 84"/>
                <a:gd name="T16" fmla="*/ 116 w 133"/>
                <a:gd name="T17" fmla="*/ 11 h 84"/>
                <a:gd name="T18" fmla="*/ 111 w 133"/>
                <a:gd name="T19" fmla="*/ 10 h 84"/>
                <a:gd name="T20" fmla="*/ 106 w 133"/>
                <a:gd name="T21" fmla="*/ 8 h 84"/>
                <a:gd name="T22" fmla="*/ 101 w 133"/>
                <a:gd name="T23" fmla="*/ 8 h 84"/>
                <a:gd name="T24" fmla="*/ 96 w 133"/>
                <a:gd name="T25" fmla="*/ 7 h 84"/>
                <a:gd name="T26" fmla="*/ 90 w 133"/>
                <a:gd name="T27" fmla="*/ 7 h 84"/>
                <a:gd name="T28" fmla="*/ 0 w 133"/>
                <a:gd name="T29" fmla="*/ 0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84"/>
                <a:gd name="T47" fmla="*/ 133 w 133"/>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84">
                  <a:moveTo>
                    <a:pt x="128" y="84"/>
                  </a:moveTo>
                  <a:lnTo>
                    <a:pt x="133" y="36"/>
                  </a:lnTo>
                  <a:lnTo>
                    <a:pt x="133" y="31"/>
                  </a:lnTo>
                  <a:lnTo>
                    <a:pt x="133" y="26"/>
                  </a:lnTo>
                  <a:lnTo>
                    <a:pt x="130" y="22"/>
                  </a:lnTo>
                  <a:lnTo>
                    <a:pt x="128" y="18"/>
                  </a:lnTo>
                  <a:lnTo>
                    <a:pt x="124" y="16"/>
                  </a:lnTo>
                  <a:lnTo>
                    <a:pt x="120" y="13"/>
                  </a:lnTo>
                  <a:lnTo>
                    <a:pt x="116" y="11"/>
                  </a:lnTo>
                  <a:lnTo>
                    <a:pt x="111" y="10"/>
                  </a:lnTo>
                  <a:lnTo>
                    <a:pt x="106" y="8"/>
                  </a:lnTo>
                  <a:lnTo>
                    <a:pt x="101" y="8"/>
                  </a:lnTo>
                  <a:lnTo>
                    <a:pt x="96" y="7"/>
                  </a:lnTo>
                  <a:lnTo>
                    <a:pt x="90" y="7"/>
                  </a:lnTo>
                  <a:lnTo>
                    <a:pt x="0" y="0"/>
                  </a:lnTo>
                </a:path>
              </a:pathLst>
            </a:custGeom>
            <a:noFill/>
            <a:ln w="25400">
              <a:solidFill>
                <a:schemeClr val="tx1"/>
              </a:solidFill>
              <a:prstDash val="solid"/>
              <a:round/>
              <a:headEnd/>
              <a:tailEnd/>
            </a:ln>
          </p:spPr>
          <p:txBody>
            <a:bodyPr/>
            <a:lstStyle/>
            <a:p>
              <a:endParaRPr lang="en-GB" sz="2400" b="1"/>
            </a:p>
          </p:txBody>
        </p:sp>
        <p:sp>
          <p:nvSpPr>
            <p:cNvPr id="22674" name="Freeform 539"/>
            <p:cNvSpPr>
              <a:spLocks/>
            </p:cNvSpPr>
            <p:nvPr/>
          </p:nvSpPr>
          <p:spPr bwMode="auto">
            <a:xfrm>
              <a:off x="3547" y="2332"/>
              <a:ext cx="29" cy="77"/>
            </a:xfrm>
            <a:custGeom>
              <a:avLst/>
              <a:gdLst>
                <a:gd name="T0" fmla="*/ 20 w 29"/>
                <a:gd name="T1" fmla="*/ 77 h 77"/>
                <a:gd name="T2" fmla="*/ 23 w 29"/>
                <a:gd name="T3" fmla="*/ 77 h 77"/>
                <a:gd name="T4" fmla="*/ 29 w 29"/>
                <a:gd name="T5" fmla="*/ 18 h 77"/>
                <a:gd name="T6" fmla="*/ 29 w 29"/>
                <a:gd name="T7" fmla="*/ 19 h 77"/>
                <a:gd name="T8" fmla="*/ 23 w 29"/>
                <a:gd name="T9" fmla="*/ 10 h 77"/>
                <a:gd name="T10" fmla="*/ 12 w 29"/>
                <a:gd name="T11" fmla="*/ 3 h 77"/>
                <a:gd name="T12" fmla="*/ 0 w 29"/>
                <a:gd name="T13" fmla="*/ 0 h 77"/>
                <a:gd name="T14" fmla="*/ 0 w 29"/>
                <a:gd name="T15" fmla="*/ 1 h 77"/>
                <a:gd name="T16" fmla="*/ 0 w 29"/>
                <a:gd name="T17" fmla="*/ 3 h 77"/>
                <a:gd name="T18" fmla="*/ 9 w 29"/>
                <a:gd name="T19" fmla="*/ 5 h 77"/>
                <a:gd name="T20" fmla="*/ 20 w 29"/>
                <a:gd name="T21" fmla="*/ 13 h 77"/>
                <a:gd name="T22" fmla="*/ 24 w 29"/>
                <a:gd name="T23" fmla="*/ 19 h 77"/>
                <a:gd name="T24" fmla="*/ 24 w 29"/>
                <a:gd name="T25" fmla="*/ 40 h 77"/>
                <a:gd name="T26" fmla="*/ 20 w 29"/>
                <a:gd name="T27" fmla="*/ 77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77"/>
                <a:gd name="T44" fmla="*/ 29 w 29"/>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77">
                  <a:moveTo>
                    <a:pt x="20" y="77"/>
                  </a:moveTo>
                  <a:lnTo>
                    <a:pt x="23" y="77"/>
                  </a:lnTo>
                  <a:lnTo>
                    <a:pt x="29" y="18"/>
                  </a:lnTo>
                  <a:lnTo>
                    <a:pt x="29" y="19"/>
                  </a:lnTo>
                  <a:lnTo>
                    <a:pt x="23" y="10"/>
                  </a:lnTo>
                  <a:lnTo>
                    <a:pt x="12" y="3"/>
                  </a:lnTo>
                  <a:lnTo>
                    <a:pt x="0" y="0"/>
                  </a:lnTo>
                  <a:lnTo>
                    <a:pt x="0" y="1"/>
                  </a:lnTo>
                  <a:lnTo>
                    <a:pt x="0" y="3"/>
                  </a:lnTo>
                  <a:lnTo>
                    <a:pt x="9" y="5"/>
                  </a:lnTo>
                  <a:lnTo>
                    <a:pt x="20" y="13"/>
                  </a:lnTo>
                  <a:lnTo>
                    <a:pt x="24" y="19"/>
                  </a:lnTo>
                  <a:lnTo>
                    <a:pt x="24" y="40"/>
                  </a:lnTo>
                  <a:lnTo>
                    <a:pt x="20" y="77"/>
                  </a:lnTo>
                  <a:close/>
                </a:path>
              </a:pathLst>
            </a:custGeom>
            <a:solidFill>
              <a:srgbClr val="000000"/>
            </a:solidFill>
            <a:ln w="25400">
              <a:solidFill>
                <a:schemeClr val="tx1"/>
              </a:solidFill>
              <a:round/>
              <a:headEnd/>
              <a:tailEnd/>
            </a:ln>
          </p:spPr>
          <p:txBody>
            <a:bodyPr/>
            <a:lstStyle/>
            <a:p>
              <a:endParaRPr lang="en-GB" sz="2400" b="1"/>
            </a:p>
          </p:txBody>
        </p:sp>
        <p:sp>
          <p:nvSpPr>
            <p:cNvPr id="22675" name="Freeform 540"/>
            <p:cNvSpPr>
              <a:spLocks/>
            </p:cNvSpPr>
            <p:nvPr/>
          </p:nvSpPr>
          <p:spPr bwMode="auto">
            <a:xfrm>
              <a:off x="3542" y="2331"/>
              <a:ext cx="5" cy="5"/>
            </a:xfrm>
            <a:custGeom>
              <a:avLst/>
              <a:gdLst>
                <a:gd name="T0" fmla="*/ 5 w 5"/>
                <a:gd name="T1" fmla="*/ 1 h 5"/>
                <a:gd name="T2" fmla="*/ 0 w 5"/>
                <a:gd name="T3" fmla="*/ 0 h 5"/>
                <a:gd name="T4" fmla="*/ 0 w 5"/>
                <a:gd name="T5" fmla="*/ 0 h 5"/>
                <a:gd name="T6" fmla="*/ 0 w 5"/>
                <a:gd name="T7" fmla="*/ 2 h 5"/>
                <a:gd name="T8" fmla="*/ 0 w 5"/>
                <a:gd name="T9" fmla="*/ 5 h 5"/>
                <a:gd name="T10" fmla="*/ 5 w 5"/>
                <a:gd name="T11" fmla="*/ 5 h 5"/>
                <a:gd name="T12" fmla="*/ 5 w 5"/>
                <a:gd name="T13" fmla="*/ 2 h 5"/>
                <a:gd name="T14" fmla="*/ 5 w 5"/>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1"/>
                  </a:moveTo>
                  <a:lnTo>
                    <a:pt x="0" y="0"/>
                  </a:lnTo>
                  <a:lnTo>
                    <a:pt x="0" y="2"/>
                  </a:lnTo>
                  <a:lnTo>
                    <a:pt x="0" y="5"/>
                  </a:lnTo>
                  <a:lnTo>
                    <a:pt x="5" y="5"/>
                  </a:lnTo>
                  <a:lnTo>
                    <a:pt x="5" y="2"/>
                  </a:lnTo>
                  <a:lnTo>
                    <a:pt x="5" y="1"/>
                  </a:lnTo>
                  <a:close/>
                </a:path>
              </a:pathLst>
            </a:custGeom>
            <a:solidFill>
              <a:srgbClr val="000000"/>
            </a:solidFill>
            <a:ln w="25400">
              <a:solidFill>
                <a:schemeClr val="tx1"/>
              </a:solidFill>
              <a:round/>
              <a:headEnd/>
              <a:tailEnd/>
            </a:ln>
          </p:spPr>
          <p:txBody>
            <a:bodyPr/>
            <a:lstStyle/>
            <a:p>
              <a:endParaRPr lang="en-GB" sz="2400" b="1"/>
            </a:p>
          </p:txBody>
        </p:sp>
        <p:sp>
          <p:nvSpPr>
            <p:cNvPr id="22676" name="Freeform 541"/>
            <p:cNvSpPr>
              <a:spLocks/>
            </p:cNvSpPr>
            <p:nvPr/>
          </p:nvSpPr>
          <p:spPr bwMode="auto">
            <a:xfrm>
              <a:off x="3537" y="2331"/>
              <a:ext cx="10" cy="5"/>
            </a:xfrm>
            <a:custGeom>
              <a:avLst/>
              <a:gdLst>
                <a:gd name="T0" fmla="*/ 5 w 10"/>
                <a:gd name="T1" fmla="*/ 2 h 5"/>
                <a:gd name="T2" fmla="*/ 5 w 10"/>
                <a:gd name="T3" fmla="*/ 1 h 5"/>
                <a:gd name="T4" fmla="*/ 0 w 10"/>
                <a:gd name="T5" fmla="*/ 0 h 5"/>
                <a:gd name="T6" fmla="*/ 0 w 10"/>
                <a:gd name="T7" fmla="*/ 1 h 5"/>
                <a:gd name="T8" fmla="*/ 0 w 10"/>
                <a:gd name="T9" fmla="*/ 2 h 5"/>
                <a:gd name="T10" fmla="*/ 10 w 10"/>
                <a:gd name="T11" fmla="*/ 5 h 5"/>
                <a:gd name="T12" fmla="*/ 5 w 10"/>
                <a:gd name="T13" fmla="*/ 5 h 5"/>
                <a:gd name="T14" fmla="*/ 5 w 10"/>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5"/>
                <a:gd name="T26" fmla="*/ 10 w 1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5">
                  <a:moveTo>
                    <a:pt x="5" y="2"/>
                  </a:moveTo>
                  <a:lnTo>
                    <a:pt x="5" y="1"/>
                  </a:lnTo>
                  <a:lnTo>
                    <a:pt x="0" y="0"/>
                  </a:lnTo>
                  <a:lnTo>
                    <a:pt x="0" y="1"/>
                  </a:lnTo>
                  <a:lnTo>
                    <a:pt x="0" y="2"/>
                  </a:lnTo>
                  <a:lnTo>
                    <a:pt x="10" y="5"/>
                  </a:lnTo>
                  <a:lnTo>
                    <a:pt x="5" y="5"/>
                  </a:lnTo>
                  <a:lnTo>
                    <a:pt x="5" y="2"/>
                  </a:lnTo>
                  <a:close/>
                </a:path>
              </a:pathLst>
            </a:custGeom>
            <a:solidFill>
              <a:srgbClr val="000000"/>
            </a:solidFill>
            <a:ln w="25400">
              <a:solidFill>
                <a:schemeClr val="tx1"/>
              </a:solidFill>
              <a:round/>
              <a:headEnd/>
              <a:tailEnd/>
            </a:ln>
          </p:spPr>
          <p:txBody>
            <a:bodyPr/>
            <a:lstStyle/>
            <a:p>
              <a:endParaRPr lang="en-GB" sz="2400" b="1"/>
            </a:p>
          </p:txBody>
        </p:sp>
        <p:sp>
          <p:nvSpPr>
            <p:cNvPr id="22677" name="Freeform 542"/>
            <p:cNvSpPr>
              <a:spLocks/>
            </p:cNvSpPr>
            <p:nvPr/>
          </p:nvSpPr>
          <p:spPr bwMode="auto">
            <a:xfrm>
              <a:off x="3441" y="2323"/>
              <a:ext cx="105" cy="12"/>
            </a:xfrm>
            <a:custGeom>
              <a:avLst/>
              <a:gdLst>
                <a:gd name="T0" fmla="*/ 96 w 105"/>
                <a:gd name="T1" fmla="*/ 8 h 12"/>
                <a:gd name="T2" fmla="*/ 91 w 105"/>
                <a:gd name="T3" fmla="*/ 7 h 12"/>
                <a:gd name="T4" fmla="*/ 75 w 105"/>
                <a:gd name="T5" fmla="*/ 7 h 12"/>
                <a:gd name="T6" fmla="*/ 0 w 105"/>
                <a:gd name="T7" fmla="*/ 0 h 12"/>
                <a:gd name="T8" fmla="*/ 0 w 105"/>
                <a:gd name="T9" fmla="*/ 3 h 12"/>
                <a:gd name="T10" fmla="*/ 105 w 105"/>
                <a:gd name="T11" fmla="*/ 12 h 12"/>
                <a:gd name="T12" fmla="*/ 96 w 105"/>
                <a:gd name="T13" fmla="*/ 12 h 12"/>
                <a:gd name="T14" fmla="*/ 96 w 105"/>
                <a:gd name="T15" fmla="*/ 9 h 12"/>
                <a:gd name="T16" fmla="*/ 96 w 105"/>
                <a:gd name="T17" fmla="*/ 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2"/>
                <a:gd name="T29" fmla="*/ 105 w 10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2">
                  <a:moveTo>
                    <a:pt x="96" y="8"/>
                  </a:moveTo>
                  <a:lnTo>
                    <a:pt x="91" y="7"/>
                  </a:lnTo>
                  <a:lnTo>
                    <a:pt x="75" y="7"/>
                  </a:lnTo>
                  <a:lnTo>
                    <a:pt x="0" y="0"/>
                  </a:lnTo>
                  <a:lnTo>
                    <a:pt x="0" y="3"/>
                  </a:lnTo>
                  <a:lnTo>
                    <a:pt x="105" y="12"/>
                  </a:lnTo>
                  <a:lnTo>
                    <a:pt x="96" y="12"/>
                  </a:lnTo>
                  <a:lnTo>
                    <a:pt x="96" y="9"/>
                  </a:lnTo>
                  <a:lnTo>
                    <a:pt x="96" y="8"/>
                  </a:lnTo>
                  <a:close/>
                </a:path>
              </a:pathLst>
            </a:custGeom>
            <a:solidFill>
              <a:srgbClr val="000000"/>
            </a:solidFill>
            <a:ln w="25400">
              <a:solidFill>
                <a:schemeClr val="tx1"/>
              </a:solidFill>
              <a:round/>
              <a:headEnd/>
              <a:tailEnd/>
            </a:ln>
          </p:spPr>
          <p:txBody>
            <a:bodyPr/>
            <a:lstStyle/>
            <a:p>
              <a:endParaRPr lang="en-GB" sz="2400" b="1"/>
            </a:p>
          </p:txBody>
        </p:sp>
        <p:sp>
          <p:nvSpPr>
            <p:cNvPr id="22678" name="Freeform 543"/>
            <p:cNvSpPr>
              <a:spLocks/>
            </p:cNvSpPr>
            <p:nvPr/>
          </p:nvSpPr>
          <p:spPr bwMode="auto">
            <a:xfrm>
              <a:off x="3334" y="2276"/>
              <a:ext cx="109" cy="64"/>
            </a:xfrm>
            <a:custGeom>
              <a:avLst/>
              <a:gdLst>
                <a:gd name="T0" fmla="*/ 91 w 109"/>
                <a:gd name="T1" fmla="*/ 5 h 64"/>
                <a:gd name="T2" fmla="*/ 106 w 109"/>
                <a:gd name="T3" fmla="*/ 36 h 64"/>
                <a:gd name="T4" fmla="*/ 107 w 109"/>
                <a:gd name="T5" fmla="*/ 40 h 64"/>
                <a:gd name="T6" fmla="*/ 109 w 109"/>
                <a:gd name="T7" fmla="*/ 44 h 64"/>
                <a:gd name="T8" fmla="*/ 109 w 109"/>
                <a:gd name="T9" fmla="*/ 47 h 64"/>
                <a:gd name="T10" fmla="*/ 107 w 109"/>
                <a:gd name="T11" fmla="*/ 50 h 64"/>
                <a:gd name="T12" fmla="*/ 107 w 109"/>
                <a:gd name="T13" fmla="*/ 54 h 64"/>
                <a:gd name="T14" fmla="*/ 106 w 109"/>
                <a:gd name="T15" fmla="*/ 56 h 64"/>
                <a:gd name="T16" fmla="*/ 104 w 109"/>
                <a:gd name="T17" fmla="*/ 57 h 64"/>
                <a:gd name="T18" fmla="*/ 102 w 109"/>
                <a:gd name="T19" fmla="*/ 60 h 64"/>
                <a:gd name="T20" fmla="*/ 100 w 109"/>
                <a:gd name="T21" fmla="*/ 61 h 64"/>
                <a:gd name="T22" fmla="*/ 97 w 109"/>
                <a:gd name="T23" fmla="*/ 62 h 64"/>
                <a:gd name="T24" fmla="*/ 95 w 109"/>
                <a:gd name="T25" fmla="*/ 64 h 64"/>
                <a:gd name="T26" fmla="*/ 91 w 109"/>
                <a:gd name="T27" fmla="*/ 64 h 64"/>
                <a:gd name="T28" fmla="*/ 12 w 109"/>
                <a:gd name="T29" fmla="*/ 57 h 64"/>
                <a:gd name="T30" fmla="*/ 10 w 109"/>
                <a:gd name="T31" fmla="*/ 56 h 64"/>
                <a:gd name="T32" fmla="*/ 6 w 109"/>
                <a:gd name="T33" fmla="*/ 54 h 64"/>
                <a:gd name="T34" fmla="*/ 4 w 109"/>
                <a:gd name="T35" fmla="*/ 51 h 64"/>
                <a:gd name="T36" fmla="*/ 2 w 109"/>
                <a:gd name="T37" fmla="*/ 49 h 64"/>
                <a:gd name="T38" fmla="*/ 1 w 109"/>
                <a:gd name="T39" fmla="*/ 46 h 64"/>
                <a:gd name="T40" fmla="*/ 0 w 109"/>
                <a:gd name="T41" fmla="*/ 42 h 64"/>
                <a:gd name="T42" fmla="*/ 0 w 109"/>
                <a:gd name="T43" fmla="*/ 40 h 64"/>
                <a:gd name="T44" fmla="*/ 0 w 109"/>
                <a:gd name="T45" fmla="*/ 37 h 64"/>
                <a:gd name="T46" fmla="*/ 1 w 109"/>
                <a:gd name="T47" fmla="*/ 34 h 64"/>
                <a:gd name="T48" fmla="*/ 2 w 109"/>
                <a:gd name="T49" fmla="*/ 31 h 64"/>
                <a:gd name="T50" fmla="*/ 5 w 109"/>
                <a:gd name="T51" fmla="*/ 27 h 64"/>
                <a:gd name="T52" fmla="*/ 6 w 109"/>
                <a:gd name="T53" fmla="*/ 24 h 64"/>
                <a:gd name="T54" fmla="*/ 29 w 109"/>
                <a:gd name="T55" fmla="*/ 0 h 64"/>
                <a:gd name="T56" fmla="*/ 91 w 109"/>
                <a:gd name="T57" fmla="*/ 5 h 64"/>
                <a:gd name="T58" fmla="*/ 91 w 109"/>
                <a:gd name="T59" fmla="*/ 5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
                <a:gd name="T91" fmla="*/ 0 h 64"/>
                <a:gd name="T92" fmla="*/ 109 w 10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 h="64">
                  <a:moveTo>
                    <a:pt x="91" y="5"/>
                  </a:moveTo>
                  <a:lnTo>
                    <a:pt x="106" y="36"/>
                  </a:lnTo>
                  <a:lnTo>
                    <a:pt x="107" y="40"/>
                  </a:lnTo>
                  <a:lnTo>
                    <a:pt x="109" y="44"/>
                  </a:lnTo>
                  <a:lnTo>
                    <a:pt x="109" y="47"/>
                  </a:lnTo>
                  <a:lnTo>
                    <a:pt x="107" y="50"/>
                  </a:lnTo>
                  <a:lnTo>
                    <a:pt x="107" y="54"/>
                  </a:lnTo>
                  <a:lnTo>
                    <a:pt x="106" y="56"/>
                  </a:lnTo>
                  <a:lnTo>
                    <a:pt x="104" y="57"/>
                  </a:lnTo>
                  <a:lnTo>
                    <a:pt x="102" y="60"/>
                  </a:lnTo>
                  <a:lnTo>
                    <a:pt x="100" y="61"/>
                  </a:lnTo>
                  <a:lnTo>
                    <a:pt x="97" y="62"/>
                  </a:lnTo>
                  <a:lnTo>
                    <a:pt x="95" y="64"/>
                  </a:lnTo>
                  <a:lnTo>
                    <a:pt x="91" y="64"/>
                  </a:lnTo>
                  <a:lnTo>
                    <a:pt x="12" y="57"/>
                  </a:lnTo>
                  <a:lnTo>
                    <a:pt x="10" y="56"/>
                  </a:lnTo>
                  <a:lnTo>
                    <a:pt x="6" y="54"/>
                  </a:lnTo>
                  <a:lnTo>
                    <a:pt x="4" y="51"/>
                  </a:lnTo>
                  <a:lnTo>
                    <a:pt x="2" y="49"/>
                  </a:lnTo>
                  <a:lnTo>
                    <a:pt x="1" y="46"/>
                  </a:lnTo>
                  <a:lnTo>
                    <a:pt x="0" y="42"/>
                  </a:lnTo>
                  <a:lnTo>
                    <a:pt x="0" y="40"/>
                  </a:lnTo>
                  <a:lnTo>
                    <a:pt x="0" y="37"/>
                  </a:lnTo>
                  <a:lnTo>
                    <a:pt x="1" y="34"/>
                  </a:lnTo>
                  <a:lnTo>
                    <a:pt x="2" y="31"/>
                  </a:lnTo>
                  <a:lnTo>
                    <a:pt x="5" y="27"/>
                  </a:lnTo>
                  <a:lnTo>
                    <a:pt x="6" y="24"/>
                  </a:lnTo>
                  <a:lnTo>
                    <a:pt x="29" y="0"/>
                  </a:lnTo>
                  <a:lnTo>
                    <a:pt x="91" y="5"/>
                  </a:lnTo>
                </a:path>
              </a:pathLst>
            </a:custGeom>
            <a:noFill/>
            <a:ln w="25400">
              <a:solidFill>
                <a:schemeClr val="tx1"/>
              </a:solidFill>
              <a:prstDash val="solid"/>
              <a:round/>
              <a:headEnd/>
              <a:tailEnd/>
            </a:ln>
          </p:spPr>
          <p:txBody>
            <a:bodyPr/>
            <a:lstStyle/>
            <a:p>
              <a:endParaRPr lang="en-GB" sz="2400" b="1"/>
            </a:p>
          </p:txBody>
        </p:sp>
        <p:sp>
          <p:nvSpPr>
            <p:cNvPr id="22679" name="Freeform 544"/>
            <p:cNvSpPr>
              <a:spLocks/>
            </p:cNvSpPr>
            <p:nvPr/>
          </p:nvSpPr>
          <p:spPr bwMode="auto">
            <a:xfrm>
              <a:off x="3424" y="2281"/>
              <a:ext cx="20" cy="39"/>
            </a:xfrm>
            <a:custGeom>
              <a:avLst/>
              <a:gdLst>
                <a:gd name="T0" fmla="*/ 2 w 20"/>
                <a:gd name="T1" fmla="*/ 0 h 39"/>
                <a:gd name="T2" fmla="*/ 0 w 20"/>
                <a:gd name="T3" fmla="*/ 0 h 39"/>
                <a:gd name="T4" fmla="*/ 15 w 20"/>
                <a:gd name="T5" fmla="*/ 31 h 39"/>
                <a:gd name="T6" fmla="*/ 17 w 20"/>
                <a:gd name="T7" fmla="*/ 39 h 39"/>
                <a:gd name="T8" fmla="*/ 19 w 20"/>
                <a:gd name="T9" fmla="*/ 39 h 39"/>
                <a:gd name="T10" fmla="*/ 20 w 20"/>
                <a:gd name="T11" fmla="*/ 39 h 39"/>
                <a:gd name="T12" fmla="*/ 17 w 20"/>
                <a:gd name="T13" fmla="*/ 31 h 39"/>
                <a:gd name="T14" fmla="*/ 2 w 20"/>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9"/>
                <a:gd name="T26" fmla="*/ 20 w 20"/>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9">
                  <a:moveTo>
                    <a:pt x="2" y="0"/>
                  </a:moveTo>
                  <a:lnTo>
                    <a:pt x="0" y="0"/>
                  </a:lnTo>
                  <a:lnTo>
                    <a:pt x="15" y="31"/>
                  </a:lnTo>
                  <a:lnTo>
                    <a:pt x="17" y="39"/>
                  </a:lnTo>
                  <a:lnTo>
                    <a:pt x="19" y="39"/>
                  </a:lnTo>
                  <a:lnTo>
                    <a:pt x="20" y="39"/>
                  </a:lnTo>
                  <a:lnTo>
                    <a:pt x="17" y="31"/>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2680" name="Freeform 545"/>
            <p:cNvSpPr>
              <a:spLocks/>
            </p:cNvSpPr>
            <p:nvPr/>
          </p:nvSpPr>
          <p:spPr bwMode="auto">
            <a:xfrm>
              <a:off x="3440" y="2320"/>
              <a:ext cx="5" cy="3"/>
            </a:xfrm>
            <a:custGeom>
              <a:avLst/>
              <a:gdLst>
                <a:gd name="T0" fmla="*/ 3 w 5"/>
                <a:gd name="T1" fmla="*/ 0 h 3"/>
                <a:gd name="T2" fmla="*/ 0 w 5"/>
                <a:gd name="T3" fmla="*/ 0 h 3"/>
                <a:gd name="T4" fmla="*/ 0 w 5"/>
                <a:gd name="T5" fmla="*/ 3 h 3"/>
                <a:gd name="T6" fmla="*/ 3 w 5"/>
                <a:gd name="T7" fmla="*/ 3 h 3"/>
                <a:gd name="T8" fmla="*/ 5 w 5"/>
                <a:gd name="T9" fmla="*/ 3 h 3"/>
                <a:gd name="T10" fmla="*/ 5 w 5"/>
                <a:gd name="T11" fmla="*/ 3 h 3"/>
                <a:gd name="T12" fmla="*/ 4 w 5"/>
                <a:gd name="T13" fmla="*/ 0 h 3"/>
                <a:gd name="T14" fmla="*/ 3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3" y="0"/>
                  </a:moveTo>
                  <a:lnTo>
                    <a:pt x="0" y="0"/>
                  </a:lnTo>
                  <a:lnTo>
                    <a:pt x="0" y="3"/>
                  </a:lnTo>
                  <a:lnTo>
                    <a:pt x="3" y="3"/>
                  </a:lnTo>
                  <a:lnTo>
                    <a:pt x="5" y="3"/>
                  </a:lnTo>
                  <a:lnTo>
                    <a:pt x="4" y="0"/>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2681" name="Freeform 546"/>
            <p:cNvSpPr>
              <a:spLocks/>
            </p:cNvSpPr>
            <p:nvPr/>
          </p:nvSpPr>
          <p:spPr bwMode="auto">
            <a:xfrm>
              <a:off x="3440" y="2321"/>
              <a:ext cx="5" cy="5"/>
            </a:xfrm>
            <a:custGeom>
              <a:avLst/>
              <a:gdLst>
                <a:gd name="T0" fmla="*/ 3 w 5"/>
                <a:gd name="T1" fmla="*/ 2 h 5"/>
                <a:gd name="T2" fmla="*/ 1 w 5"/>
                <a:gd name="T3" fmla="*/ 2 h 5"/>
                <a:gd name="T4" fmla="*/ 0 w 5"/>
                <a:gd name="T5" fmla="*/ 5 h 5"/>
                <a:gd name="T6" fmla="*/ 1 w 5"/>
                <a:gd name="T7" fmla="*/ 5 h 5"/>
                <a:gd name="T8" fmla="*/ 3 w 5"/>
                <a:gd name="T9" fmla="*/ 5 h 5"/>
                <a:gd name="T10" fmla="*/ 5 w 5"/>
                <a:gd name="T11" fmla="*/ 0 h 5"/>
                <a:gd name="T12" fmla="*/ 5 w 5"/>
                <a:gd name="T13" fmla="*/ 2 h 5"/>
                <a:gd name="T14" fmla="*/ 3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2"/>
                  </a:moveTo>
                  <a:lnTo>
                    <a:pt x="1" y="2"/>
                  </a:lnTo>
                  <a:lnTo>
                    <a:pt x="0" y="5"/>
                  </a:lnTo>
                  <a:lnTo>
                    <a:pt x="1" y="5"/>
                  </a:lnTo>
                  <a:lnTo>
                    <a:pt x="3" y="5"/>
                  </a:lnTo>
                  <a:lnTo>
                    <a:pt x="5" y="0"/>
                  </a:lnTo>
                  <a:lnTo>
                    <a:pt x="5" y="2"/>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2682" name="Freeform 547"/>
            <p:cNvSpPr>
              <a:spLocks/>
            </p:cNvSpPr>
            <p:nvPr/>
          </p:nvSpPr>
          <p:spPr bwMode="auto">
            <a:xfrm>
              <a:off x="3439" y="2326"/>
              <a:ext cx="5" cy="4"/>
            </a:xfrm>
            <a:custGeom>
              <a:avLst/>
              <a:gdLst>
                <a:gd name="T0" fmla="*/ 1 w 5"/>
                <a:gd name="T1" fmla="*/ 0 h 4"/>
                <a:gd name="T2" fmla="*/ 0 w 5"/>
                <a:gd name="T3" fmla="*/ 2 h 4"/>
                <a:gd name="T4" fmla="*/ 0 w 5"/>
                <a:gd name="T5" fmla="*/ 4 h 4"/>
                <a:gd name="T6" fmla="*/ 2 w 5"/>
                <a:gd name="T7" fmla="*/ 4 h 4"/>
                <a:gd name="T8" fmla="*/ 5 w 5"/>
                <a:gd name="T9" fmla="*/ 4 h 4"/>
                <a:gd name="T10" fmla="*/ 5 w 5"/>
                <a:gd name="T11" fmla="*/ 0 h 4"/>
                <a:gd name="T12" fmla="*/ 2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0" y="2"/>
                  </a:lnTo>
                  <a:lnTo>
                    <a:pt x="0" y="4"/>
                  </a:lnTo>
                  <a:lnTo>
                    <a:pt x="2" y="4"/>
                  </a:lnTo>
                  <a:lnTo>
                    <a:pt x="5" y="4"/>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2683" name="Freeform 548"/>
            <p:cNvSpPr>
              <a:spLocks/>
            </p:cNvSpPr>
            <p:nvPr/>
          </p:nvSpPr>
          <p:spPr bwMode="auto">
            <a:xfrm>
              <a:off x="3429" y="2327"/>
              <a:ext cx="15" cy="14"/>
            </a:xfrm>
            <a:custGeom>
              <a:avLst/>
              <a:gdLst>
                <a:gd name="T0" fmla="*/ 12 w 15"/>
                <a:gd name="T1" fmla="*/ 3 h 14"/>
                <a:gd name="T2" fmla="*/ 11 w 15"/>
                <a:gd name="T3" fmla="*/ 3 h 14"/>
                <a:gd name="T4" fmla="*/ 10 w 15"/>
                <a:gd name="T5" fmla="*/ 5 h 14"/>
                <a:gd name="T6" fmla="*/ 9 w 15"/>
                <a:gd name="T7" fmla="*/ 5 h 14"/>
                <a:gd name="T8" fmla="*/ 6 w 15"/>
                <a:gd name="T9" fmla="*/ 9 h 14"/>
                <a:gd name="T10" fmla="*/ 0 w 15"/>
                <a:gd name="T11" fmla="*/ 11 h 14"/>
                <a:gd name="T12" fmla="*/ 0 w 15"/>
                <a:gd name="T13" fmla="*/ 13 h 14"/>
                <a:gd name="T14" fmla="*/ 0 w 15"/>
                <a:gd name="T15" fmla="*/ 14 h 14"/>
                <a:gd name="T16" fmla="*/ 9 w 15"/>
                <a:gd name="T17" fmla="*/ 9 h 14"/>
                <a:gd name="T18" fmla="*/ 9 w 15"/>
                <a:gd name="T19" fmla="*/ 8 h 14"/>
                <a:gd name="T20" fmla="*/ 12 w 15"/>
                <a:gd name="T21" fmla="*/ 5 h 14"/>
                <a:gd name="T22" fmla="*/ 15 w 15"/>
                <a:gd name="T23" fmla="*/ 0 h 14"/>
                <a:gd name="T24" fmla="*/ 15 w 15"/>
                <a:gd name="T25" fmla="*/ 3 h 14"/>
                <a:gd name="T26" fmla="*/ 12 w 15"/>
                <a:gd name="T27" fmla="*/ 3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12" y="3"/>
                  </a:moveTo>
                  <a:lnTo>
                    <a:pt x="11" y="3"/>
                  </a:lnTo>
                  <a:lnTo>
                    <a:pt x="10" y="5"/>
                  </a:lnTo>
                  <a:lnTo>
                    <a:pt x="9" y="5"/>
                  </a:lnTo>
                  <a:lnTo>
                    <a:pt x="6" y="9"/>
                  </a:lnTo>
                  <a:lnTo>
                    <a:pt x="0" y="11"/>
                  </a:lnTo>
                  <a:lnTo>
                    <a:pt x="0" y="13"/>
                  </a:lnTo>
                  <a:lnTo>
                    <a:pt x="0" y="14"/>
                  </a:lnTo>
                  <a:lnTo>
                    <a:pt x="9" y="9"/>
                  </a:lnTo>
                  <a:lnTo>
                    <a:pt x="9" y="8"/>
                  </a:lnTo>
                  <a:lnTo>
                    <a:pt x="12" y="5"/>
                  </a:lnTo>
                  <a:lnTo>
                    <a:pt x="15" y="0"/>
                  </a:lnTo>
                  <a:lnTo>
                    <a:pt x="15" y="3"/>
                  </a:lnTo>
                  <a:lnTo>
                    <a:pt x="12" y="3"/>
                  </a:lnTo>
                  <a:close/>
                </a:path>
              </a:pathLst>
            </a:custGeom>
            <a:solidFill>
              <a:srgbClr val="000000"/>
            </a:solidFill>
            <a:ln w="25400">
              <a:solidFill>
                <a:schemeClr val="tx1"/>
              </a:solidFill>
              <a:round/>
              <a:headEnd/>
              <a:tailEnd/>
            </a:ln>
          </p:spPr>
          <p:txBody>
            <a:bodyPr/>
            <a:lstStyle/>
            <a:p>
              <a:endParaRPr lang="en-GB" sz="2400" b="1"/>
            </a:p>
          </p:txBody>
        </p:sp>
        <p:sp>
          <p:nvSpPr>
            <p:cNvPr id="22684" name="Freeform 549"/>
            <p:cNvSpPr>
              <a:spLocks/>
            </p:cNvSpPr>
            <p:nvPr/>
          </p:nvSpPr>
          <p:spPr bwMode="auto">
            <a:xfrm>
              <a:off x="3344" y="2331"/>
              <a:ext cx="96" cy="11"/>
            </a:xfrm>
            <a:custGeom>
              <a:avLst/>
              <a:gdLst>
                <a:gd name="T0" fmla="*/ 85 w 96"/>
                <a:gd name="T1" fmla="*/ 9 h 11"/>
                <a:gd name="T2" fmla="*/ 85 w 96"/>
                <a:gd name="T3" fmla="*/ 6 h 11"/>
                <a:gd name="T4" fmla="*/ 66 w 96"/>
                <a:gd name="T5" fmla="*/ 6 h 11"/>
                <a:gd name="T6" fmla="*/ 2 w 96"/>
                <a:gd name="T7" fmla="*/ 1 h 11"/>
                <a:gd name="T8" fmla="*/ 0 w 96"/>
                <a:gd name="T9" fmla="*/ 0 h 11"/>
                <a:gd name="T10" fmla="*/ 0 w 96"/>
                <a:gd name="T11" fmla="*/ 1 h 11"/>
                <a:gd name="T12" fmla="*/ 0 w 96"/>
                <a:gd name="T13" fmla="*/ 2 h 11"/>
                <a:gd name="T14" fmla="*/ 2 w 96"/>
                <a:gd name="T15" fmla="*/ 4 h 11"/>
                <a:gd name="T16" fmla="*/ 96 w 96"/>
                <a:gd name="T17" fmla="*/ 11 h 11"/>
                <a:gd name="T18" fmla="*/ 82 w 96"/>
                <a:gd name="T19" fmla="*/ 11 h 11"/>
                <a:gd name="T20" fmla="*/ 85 w 96"/>
                <a:gd name="T21" fmla="*/ 10 h 11"/>
                <a:gd name="T22" fmla="*/ 85 w 96"/>
                <a:gd name="T23" fmla="*/ 9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1"/>
                <a:gd name="T38" fmla="*/ 96 w 9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1">
                  <a:moveTo>
                    <a:pt x="85" y="9"/>
                  </a:moveTo>
                  <a:lnTo>
                    <a:pt x="85" y="6"/>
                  </a:lnTo>
                  <a:lnTo>
                    <a:pt x="66" y="6"/>
                  </a:lnTo>
                  <a:lnTo>
                    <a:pt x="2" y="1"/>
                  </a:lnTo>
                  <a:lnTo>
                    <a:pt x="0" y="0"/>
                  </a:lnTo>
                  <a:lnTo>
                    <a:pt x="0" y="1"/>
                  </a:lnTo>
                  <a:lnTo>
                    <a:pt x="0" y="2"/>
                  </a:lnTo>
                  <a:lnTo>
                    <a:pt x="2" y="4"/>
                  </a:lnTo>
                  <a:lnTo>
                    <a:pt x="96" y="11"/>
                  </a:lnTo>
                  <a:lnTo>
                    <a:pt x="82" y="11"/>
                  </a:lnTo>
                  <a:lnTo>
                    <a:pt x="85" y="10"/>
                  </a:lnTo>
                  <a:lnTo>
                    <a:pt x="85" y="9"/>
                  </a:lnTo>
                  <a:close/>
                </a:path>
              </a:pathLst>
            </a:custGeom>
            <a:solidFill>
              <a:srgbClr val="000000"/>
            </a:solidFill>
            <a:ln w="25400">
              <a:solidFill>
                <a:schemeClr val="tx1"/>
              </a:solidFill>
              <a:round/>
              <a:headEnd/>
              <a:tailEnd/>
            </a:ln>
          </p:spPr>
          <p:txBody>
            <a:bodyPr/>
            <a:lstStyle/>
            <a:p>
              <a:endParaRPr lang="en-GB" sz="2400" b="1"/>
            </a:p>
          </p:txBody>
        </p:sp>
        <p:sp>
          <p:nvSpPr>
            <p:cNvPr id="22685" name="Freeform 550"/>
            <p:cNvSpPr>
              <a:spLocks/>
            </p:cNvSpPr>
            <p:nvPr/>
          </p:nvSpPr>
          <p:spPr bwMode="auto">
            <a:xfrm>
              <a:off x="3336" y="2326"/>
              <a:ext cx="9" cy="7"/>
            </a:xfrm>
            <a:custGeom>
              <a:avLst/>
              <a:gdLst>
                <a:gd name="T0" fmla="*/ 8 w 9"/>
                <a:gd name="T1" fmla="*/ 6 h 7"/>
                <a:gd name="T2" fmla="*/ 9 w 9"/>
                <a:gd name="T3" fmla="*/ 5 h 7"/>
                <a:gd name="T4" fmla="*/ 5 w 9"/>
                <a:gd name="T5" fmla="*/ 2 h 7"/>
                <a:gd name="T6" fmla="*/ 3 w 9"/>
                <a:gd name="T7" fmla="*/ 0 h 7"/>
                <a:gd name="T8" fmla="*/ 2 w 9"/>
                <a:gd name="T9" fmla="*/ 1 h 7"/>
                <a:gd name="T10" fmla="*/ 0 w 9"/>
                <a:gd name="T11" fmla="*/ 2 h 7"/>
                <a:gd name="T12" fmla="*/ 3 w 9"/>
                <a:gd name="T13" fmla="*/ 5 h 7"/>
                <a:gd name="T14" fmla="*/ 3 w 9"/>
                <a:gd name="T15" fmla="*/ 5 h 7"/>
                <a:gd name="T16" fmla="*/ 8 w 9"/>
                <a:gd name="T17" fmla="*/ 7 h 7"/>
                <a:gd name="T18" fmla="*/ 8 w 9"/>
                <a:gd name="T19" fmla="*/ 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7"/>
                <a:gd name="T32" fmla="*/ 9 w 9"/>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7">
                  <a:moveTo>
                    <a:pt x="8" y="6"/>
                  </a:moveTo>
                  <a:lnTo>
                    <a:pt x="9" y="5"/>
                  </a:lnTo>
                  <a:lnTo>
                    <a:pt x="5" y="2"/>
                  </a:lnTo>
                  <a:lnTo>
                    <a:pt x="3" y="0"/>
                  </a:lnTo>
                  <a:lnTo>
                    <a:pt x="2" y="1"/>
                  </a:lnTo>
                  <a:lnTo>
                    <a:pt x="0" y="2"/>
                  </a:lnTo>
                  <a:lnTo>
                    <a:pt x="3" y="5"/>
                  </a:lnTo>
                  <a:lnTo>
                    <a:pt x="8" y="7"/>
                  </a:lnTo>
                  <a:lnTo>
                    <a:pt x="8" y="6"/>
                  </a:lnTo>
                  <a:close/>
                </a:path>
              </a:pathLst>
            </a:custGeom>
            <a:solidFill>
              <a:srgbClr val="000000"/>
            </a:solidFill>
            <a:ln w="25400">
              <a:solidFill>
                <a:schemeClr val="tx1"/>
              </a:solidFill>
              <a:round/>
              <a:headEnd/>
              <a:tailEnd/>
            </a:ln>
          </p:spPr>
          <p:txBody>
            <a:bodyPr/>
            <a:lstStyle/>
            <a:p>
              <a:endParaRPr lang="en-GB" sz="2400" b="1"/>
            </a:p>
          </p:txBody>
        </p:sp>
        <p:sp>
          <p:nvSpPr>
            <p:cNvPr id="22686" name="Freeform 551"/>
            <p:cNvSpPr>
              <a:spLocks/>
            </p:cNvSpPr>
            <p:nvPr/>
          </p:nvSpPr>
          <p:spPr bwMode="auto">
            <a:xfrm>
              <a:off x="3334" y="2322"/>
              <a:ext cx="5" cy="8"/>
            </a:xfrm>
            <a:custGeom>
              <a:avLst/>
              <a:gdLst>
                <a:gd name="T0" fmla="*/ 4 w 5"/>
                <a:gd name="T1" fmla="*/ 5 h 8"/>
                <a:gd name="T2" fmla="*/ 5 w 5"/>
                <a:gd name="T3" fmla="*/ 5 h 8"/>
                <a:gd name="T4" fmla="*/ 2 w 5"/>
                <a:gd name="T5" fmla="*/ 0 h 8"/>
                <a:gd name="T6" fmla="*/ 0 w 5"/>
                <a:gd name="T7" fmla="*/ 0 h 8"/>
                <a:gd name="T8" fmla="*/ 4 w 5"/>
                <a:gd name="T9" fmla="*/ 8 h 8"/>
                <a:gd name="T10" fmla="*/ 2 w 5"/>
                <a:gd name="T11" fmla="*/ 6 h 8"/>
                <a:gd name="T12" fmla="*/ 4 w 5"/>
                <a:gd name="T13" fmla="*/ 5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4" y="5"/>
                  </a:moveTo>
                  <a:lnTo>
                    <a:pt x="5" y="5"/>
                  </a:lnTo>
                  <a:lnTo>
                    <a:pt x="2" y="0"/>
                  </a:lnTo>
                  <a:lnTo>
                    <a:pt x="0" y="0"/>
                  </a:lnTo>
                  <a:lnTo>
                    <a:pt x="4" y="8"/>
                  </a:lnTo>
                  <a:lnTo>
                    <a:pt x="2" y="6"/>
                  </a:lnTo>
                  <a:lnTo>
                    <a:pt x="4" y="5"/>
                  </a:lnTo>
                  <a:close/>
                </a:path>
              </a:pathLst>
            </a:custGeom>
            <a:solidFill>
              <a:srgbClr val="000000"/>
            </a:solidFill>
            <a:ln w="25400">
              <a:solidFill>
                <a:schemeClr val="tx1"/>
              </a:solidFill>
              <a:round/>
              <a:headEnd/>
              <a:tailEnd/>
            </a:ln>
          </p:spPr>
          <p:txBody>
            <a:bodyPr/>
            <a:lstStyle/>
            <a:p>
              <a:endParaRPr lang="en-GB" sz="2400" b="1"/>
            </a:p>
          </p:txBody>
        </p:sp>
        <p:sp>
          <p:nvSpPr>
            <p:cNvPr id="22687" name="Freeform 552"/>
            <p:cNvSpPr>
              <a:spLocks/>
            </p:cNvSpPr>
            <p:nvPr/>
          </p:nvSpPr>
          <p:spPr bwMode="auto">
            <a:xfrm>
              <a:off x="3333" y="2318"/>
              <a:ext cx="3" cy="4"/>
            </a:xfrm>
            <a:custGeom>
              <a:avLst/>
              <a:gdLst>
                <a:gd name="T0" fmla="*/ 3 w 3"/>
                <a:gd name="T1" fmla="*/ 4 h 4"/>
                <a:gd name="T2" fmla="*/ 2 w 3"/>
                <a:gd name="T3" fmla="*/ 0 h 4"/>
                <a:gd name="T4" fmla="*/ 1 w 3"/>
                <a:gd name="T5" fmla="*/ 0 h 4"/>
                <a:gd name="T6" fmla="*/ 0 w 3"/>
                <a:gd name="T7" fmla="*/ 0 h 4"/>
                <a:gd name="T8" fmla="*/ 1 w 3"/>
                <a:gd name="T9" fmla="*/ 4 h 4"/>
                <a:gd name="T10" fmla="*/ 3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4"/>
                  </a:moveTo>
                  <a:lnTo>
                    <a:pt x="2" y="0"/>
                  </a:lnTo>
                  <a:lnTo>
                    <a:pt x="1" y="0"/>
                  </a:lnTo>
                  <a:lnTo>
                    <a:pt x="0" y="0"/>
                  </a:lnTo>
                  <a:lnTo>
                    <a:pt x="1" y="4"/>
                  </a:lnTo>
                  <a:lnTo>
                    <a:pt x="3" y="4"/>
                  </a:lnTo>
                  <a:close/>
                </a:path>
              </a:pathLst>
            </a:custGeom>
            <a:solidFill>
              <a:srgbClr val="000000"/>
            </a:solidFill>
            <a:ln w="25400">
              <a:solidFill>
                <a:schemeClr val="tx1"/>
              </a:solidFill>
              <a:round/>
              <a:headEnd/>
              <a:tailEnd/>
            </a:ln>
          </p:spPr>
          <p:txBody>
            <a:bodyPr/>
            <a:lstStyle/>
            <a:p>
              <a:endParaRPr lang="en-GB" sz="2400" b="1"/>
            </a:p>
          </p:txBody>
        </p:sp>
        <p:sp>
          <p:nvSpPr>
            <p:cNvPr id="22688" name="Freeform 553"/>
            <p:cNvSpPr>
              <a:spLocks/>
            </p:cNvSpPr>
            <p:nvPr/>
          </p:nvSpPr>
          <p:spPr bwMode="auto">
            <a:xfrm>
              <a:off x="3332" y="2313"/>
              <a:ext cx="4" cy="5"/>
            </a:xfrm>
            <a:custGeom>
              <a:avLst/>
              <a:gdLst>
                <a:gd name="T0" fmla="*/ 2 w 4"/>
                <a:gd name="T1" fmla="*/ 5 h 5"/>
                <a:gd name="T2" fmla="*/ 4 w 4"/>
                <a:gd name="T3" fmla="*/ 5 h 5"/>
                <a:gd name="T4" fmla="*/ 4 w 4"/>
                <a:gd name="T5" fmla="*/ 0 h 5"/>
                <a:gd name="T6" fmla="*/ 2 w 4"/>
                <a:gd name="T7" fmla="*/ 0 h 5"/>
                <a:gd name="T8" fmla="*/ 0 w 4"/>
                <a:gd name="T9" fmla="*/ 0 h 5"/>
                <a:gd name="T10" fmla="*/ 0 w 4"/>
                <a:gd name="T11" fmla="*/ 2 h 5"/>
                <a:gd name="T12" fmla="*/ 1 w 4"/>
                <a:gd name="T13" fmla="*/ 5 h 5"/>
                <a:gd name="T14" fmla="*/ 2 w 4"/>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5"/>
                  </a:moveTo>
                  <a:lnTo>
                    <a:pt x="4" y="5"/>
                  </a:lnTo>
                  <a:lnTo>
                    <a:pt x="4" y="0"/>
                  </a:lnTo>
                  <a:lnTo>
                    <a:pt x="2" y="0"/>
                  </a:lnTo>
                  <a:lnTo>
                    <a:pt x="0" y="0"/>
                  </a:lnTo>
                  <a:lnTo>
                    <a:pt x="0" y="2"/>
                  </a:lnTo>
                  <a:lnTo>
                    <a:pt x="1" y="5"/>
                  </a:lnTo>
                  <a:lnTo>
                    <a:pt x="2" y="5"/>
                  </a:lnTo>
                  <a:close/>
                </a:path>
              </a:pathLst>
            </a:custGeom>
            <a:solidFill>
              <a:srgbClr val="000000"/>
            </a:solidFill>
            <a:ln w="25400">
              <a:solidFill>
                <a:schemeClr val="tx1"/>
              </a:solidFill>
              <a:round/>
              <a:headEnd/>
              <a:tailEnd/>
            </a:ln>
          </p:spPr>
          <p:txBody>
            <a:bodyPr/>
            <a:lstStyle/>
            <a:p>
              <a:endParaRPr lang="en-GB" sz="2400" b="1"/>
            </a:p>
          </p:txBody>
        </p:sp>
        <p:sp>
          <p:nvSpPr>
            <p:cNvPr id="22689" name="Freeform 554"/>
            <p:cNvSpPr>
              <a:spLocks/>
            </p:cNvSpPr>
            <p:nvPr/>
          </p:nvSpPr>
          <p:spPr bwMode="auto">
            <a:xfrm>
              <a:off x="3332" y="2307"/>
              <a:ext cx="6" cy="10"/>
            </a:xfrm>
            <a:custGeom>
              <a:avLst/>
              <a:gdLst>
                <a:gd name="T0" fmla="*/ 2 w 6"/>
                <a:gd name="T1" fmla="*/ 6 h 10"/>
                <a:gd name="T2" fmla="*/ 3 w 6"/>
                <a:gd name="T3" fmla="*/ 6 h 10"/>
                <a:gd name="T4" fmla="*/ 4 w 6"/>
                <a:gd name="T5" fmla="*/ 3 h 10"/>
                <a:gd name="T6" fmla="*/ 6 w 6"/>
                <a:gd name="T7" fmla="*/ 0 h 10"/>
                <a:gd name="T8" fmla="*/ 4 w 6"/>
                <a:gd name="T9" fmla="*/ 0 h 10"/>
                <a:gd name="T10" fmla="*/ 3 w 6"/>
                <a:gd name="T11" fmla="*/ 0 h 10"/>
                <a:gd name="T12" fmla="*/ 2 w 6"/>
                <a:gd name="T13" fmla="*/ 3 h 10"/>
                <a:gd name="T14" fmla="*/ 0 w 6"/>
                <a:gd name="T15" fmla="*/ 10 h 10"/>
                <a:gd name="T16" fmla="*/ 0 w 6"/>
                <a:gd name="T17" fmla="*/ 6 h 10"/>
                <a:gd name="T18" fmla="*/ 2 w 6"/>
                <a:gd name="T19" fmla="*/ 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2" y="6"/>
                  </a:moveTo>
                  <a:lnTo>
                    <a:pt x="3" y="6"/>
                  </a:lnTo>
                  <a:lnTo>
                    <a:pt x="4" y="3"/>
                  </a:lnTo>
                  <a:lnTo>
                    <a:pt x="6" y="0"/>
                  </a:lnTo>
                  <a:lnTo>
                    <a:pt x="4" y="0"/>
                  </a:lnTo>
                  <a:lnTo>
                    <a:pt x="3" y="0"/>
                  </a:lnTo>
                  <a:lnTo>
                    <a:pt x="2" y="3"/>
                  </a:lnTo>
                  <a:lnTo>
                    <a:pt x="0" y="10"/>
                  </a:lnTo>
                  <a:lnTo>
                    <a:pt x="0" y="6"/>
                  </a:lnTo>
                  <a:lnTo>
                    <a:pt x="2" y="6"/>
                  </a:lnTo>
                  <a:close/>
                </a:path>
              </a:pathLst>
            </a:custGeom>
            <a:solidFill>
              <a:srgbClr val="000000"/>
            </a:solidFill>
            <a:ln w="25400">
              <a:solidFill>
                <a:schemeClr val="tx1"/>
              </a:solidFill>
              <a:round/>
              <a:headEnd/>
              <a:tailEnd/>
            </a:ln>
          </p:spPr>
          <p:txBody>
            <a:bodyPr/>
            <a:lstStyle/>
            <a:p>
              <a:endParaRPr lang="en-GB" sz="2400" b="1"/>
            </a:p>
          </p:txBody>
        </p:sp>
        <p:sp>
          <p:nvSpPr>
            <p:cNvPr id="22690" name="Freeform 555"/>
            <p:cNvSpPr>
              <a:spLocks/>
            </p:cNvSpPr>
            <p:nvPr/>
          </p:nvSpPr>
          <p:spPr bwMode="auto">
            <a:xfrm>
              <a:off x="3335" y="2275"/>
              <a:ext cx="91" cy="33"/>
            </a:xfrm>
            <a:custGeom>
              <a:avLst/>
              <a:gdLst>
                <a:gd name="T0" fmla="*/ 1 w 91"/>
                <a:gd name="T1" fmla="*/ 32 h 33"/>
                <a:gd name="T2" fmla="*/ 3 w 91"/>
                <a:gd name="T3" fmla="*/ 33 h 33"/>
                <a:gd name="T4" fmla="*/ 5 w 91"/>
                <a:gd name="T5" fmla="*/ 31 h 33"/>
                <a:gd name="T6" fmla="*/ 6 w 91"/>
                <a:gd name="T7" fmla="*/ 26 h 33"/>
                <a:gd name="T8" fmla="*/ 29 w 91"/>
                <a:gd name="T9" fmla="*/ 2 h 33"/>
                <a:gd name="T10" fmla="*/ 90 w 91"/>
                <a:gd name="T11" fmla="*/ 7 h 33"/>
                <a:gd name="T12" fmla="*/ 91 w 91"/>
                <a:gd name="T13" fmla="*/ 6 h 33"/>
                <a:gd name="T14" fmla="*/ 90 w 91"/>
                <a:gd name="T15" fmla="*/ 5 h 33"/>
                <a:gd name="T16" fmla="*/ 26 w 91"/>
                <a:gd name="T17" fmla="*/ 0 h 33"/>
                <a:gd name="T18" fmla="*/ 4 w 91"/>
                <a:gd name="T19" fmla="*/ 23 h 33"/>
                <a:gd name="T20" fmla="*/ 3 w 91"/>
                <a:gd name="T21" fmla="*/ 26 h 33"/>
                <a:gd name="T22" fmla="*/ 3 w 91"/>
                <a:gd name="T23" fmla="*/ 27 h 33"/>
                <a:gd name="T24" fmla="*/ 0 w 91"/>
                <a:gd name="T25" fmla="*/ 32 h 33"/>
                <a:gd name="T26" fmla="*/ 1 w 91"/>
                <a:gd name="T27" fmla="*/ 32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33"/>
                <a:gd name="T44" fmla="*/ 91 w 91"/>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33">
                  <a:moveTo>
                    <a:pt x="1" y="32"/>
                  </a:moveTo>
                  <a:lnTo>
                    <a:pt x="3" y="33"/>
                  </a:lnTo>
                  <a:lnTo>
                    <a:pt x="5" y="31"/>
                  </a:lnTo>
                  <a:lnTo>
                    <a:pt x="6" y="26"/>
                  </a:lnTo>
                  <a:lnTo>
                    <a:pt x="29" y="2"/>
                  </a:lnTo>
                  <a:lnTo>
                    <a:pt x="90" y="7"/>
                  </a:lnTo>
                  <a:lnTo>
                    <a:pt x="91" y="6"/>
                  </a:lnTo>
                  <a:lnTo>
                    <a:pt x="90" y="5"/>
                  </a:lnTo>
                  <a:lnTo>
                    <a:pt x="26" y="0"/>
                  </a:lnTo>
                  <a:lnTo>
                    <a:pt x="4" y="23"/>
                  </a:lnTo>
                  <a:lnTo>
                    <a:pt x="3" y="26"/>
                  </a:lnTo>
                  <a:lnTo>
                    <a:pt x="3" y="27"/>
                  </a:lnTo>
                  <a:lnTo>
                    <a:pt x="0" y="32"/>
                  </a:lnTo>
                  <a:lnTo>
                    <a:pt x="1" y="32"/>
                  </a:lnTo>
                  <a:close/>
                </a:path>
              </a:pathLst>
            </a:custGeom>
            <a:solidFill>
              <a:srgbClr val="000000"/>
            </a:solidFill>
            <a:ln w="25400">
              <a:solidFill>
                <a:schemeClr val="tx1"/>
              </a:solidFill>
              <a:round/>
              <a:headEnd/>
              <a:tailEnd/>
            </a:ln>
          </p:spPr>
          <p:txBody>
            <a:bodyPr/>
            <a:lstStyle/>
            <a:p>
              <a:endParaRPr lang="en-GB" sz="2400" b="1"/>
            </a:p>
          </p:txBody>
        </p:sp>
        <p:sp>
          <p:nvSpPr>
            <p:cNvPr id="22691" name="Freeform 556"/>
            <p:cNvSpPr>
              <a:spLocks/>
            </p:cNvSpPr>
            <p:nvPr/>
          </p:nvSpPr>
          <p:spPr bwMode="auto">
            <a:xfrm>
              <a:off x="2866" y="2307"/>
              <a:ext cx="468" cy="493"/>
            </a:xfrm>
            <a:custGeom>
              <a:avLst/>
              <a:gdLst>
                <a:gd name="T0" fmla="*/ 468 w 468"/>
                <a:gd name="T1" fmla="*/ 8 h 493"/>
                <a:gd name="T2" fmla="*/ 362 w 468"/>
                <a:gd name="T3" fmla="*/ 0 h 493"/>
                <a:gd name="T4" fmla="*/ 357 w 468"/>
                <a:gd name="T5" fmla="*/ 0 h 493"/>
                <a:gd name="T6" fmla="*/ 353 w 468"/>
                <a:gd name="T7" fmla="*/ 1 h 493"/>
                <a:gd name="T8" fmla="*/ 349 w 468"/>
                <a:gd name="T9" fmla="*/ 1 h 493"/>
                <a:gd name="T10" fmla="*/ 346 w 468"/>
                <a:gd name="T11" fmla="*/ 3 h 493"/>
                <a:gd name="T12" fmla="*/ 343 w 468"/>
                <a:gd name="T13" fmla="*/ 5 h 493"/>
                <a:gd name="T14" fmla="*/ 341 w 468"/>
                <a:gd name="T15" fmla="*/ 6 h 493"/>
                <a:gd name="T16" fmla="*/ 338 w 468"/>
                <a:gd name="T17" fmla="*/ 9 h 493"/>
                <a:gd name="T18" fmla="*/ 337 w 468"/>
                <a:gd name="T19" fmla="*/ 11 h 493"/>
                <a:gd name="T20" fmla="*/ 336 w 468"/>
                <a:gd name="T21" fmla="*/ 14 h 493"/>
                <a:gd name="T22" fmla="*/ 334 w 468"/>
                <a:gd name="T23" fmla="*/ 16 h 493"/>
                <a:gd name="T24" fmla="*/ 334 w 468"/>
                <a:gd name="T25" fmla="*/ 19 h 493"/>
                <a:gd name="T26" fmla="*/ 333 w 468"/>
                <a:gd name="T27" fmla="*/ 20 h 493"/>
                <a:gd name="T28" fmla="*/ 323 w 468"/>
                <a:gd name="T29" fmla="*/ 151 h 493"/>
                <a:gd name="T30" fmla="*/ 31 w 468"/>
                <a:gd name="T31" fmla="*/ 227 h 493"/>
                <a:gd name="T32" fmla="*/ 0 w 468"/>
                <a:gd name="T33" fmla="*/ 493 h 4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8"/>
                <a:gd name="T52" fmla="*/ 0 h 493"/>
                <a:gd name="T53" fmla="*/ 468 w 468"/>
                <a:gd name="T54" fmla="*/ 493 h 4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8" h="493">
                  <a:moveTo>
                    <a:pt x="468" y="8"/>
                  </a:moveTo>
                  <a:lnTo>
                    <a:pt x="362" y="0"/>
                  </a:lnTo>
                  <a:lnTo>
                    <a:pt x="357" y="0"/>
                  </a:lnTo>
                  <a:lnTo>
                    <a:pt x="353" y="1"/>
                  </a:lnTo>
                  <a:lnTo>
                    <a:pt x="349" y="1"/>
                  </a:lnTo>
                  <a:lnTo>
                    <a:pt x="346" y="3"/>
                  </a:lnTo>
                  <a:lnTo>
                    <a:pt x="343" y="5"/>
                  </a:lnTo>
                  <a:lnTo>
                    <a:pt x="341" y="6"/>
                  </a:lnTo>
                  <a:lnTo>
                    <a:pt x="338" y="9"/>
                  </a:lnTo>
                  <a:lnTo>
                    <a:pt x="337" y="11"/>
                  </a:lnTo>
                  <a:lnTo>
                    <a:pt x="336" y="14"/>
                  </a:lnTo>
                  <a:lnTo>
                    <a:pt x="334" y="16"/>
                  </a:lnTo>
                  <a:lnTo>
                    <a:pt x="334" y="19"/>
                  </a:lnTo>
                  <a:lnTo>
                    <a:pt x="333" y="20"/>
                  </a:lnTo>
                  <a:lnTo>
                    <a:pt x="323" y="151"/>
                  </a:lnTo>
                  <a:lnTo>
                    <a:pt x="31" y="227"/>
                  </a:lnTo>
                  <a:lnTo>
                    <a:pt x="0" y="493"/>
                  </a:lnTo>
                </a:path>
              </a:pathLst>
            </a:custGeom>
            <a:noFill/>
            <a:ln w="25400">
              <a:solidFill>
                <a:schemeClr val="tx1"/>
              </a:solidFill>
              <a:prstDash val="solid"/>
              <a:round/>
              <a:headEnd/>
              <a:tailEnd/>
            </a:ln>
          </p:spPr>
          <p:txBody>
            <a:bodyPr/>
            <a:lstStyle/>
            <a:p>
              <a:endParaRPr lang="en-GB" sz="2400" b="1"/>
            </a:p>
          </p:txBody>
        </p:sp>
        <p:sp>
          <p:nvSpPr>
            <p:cNvPr id="22692" name="Freeform 557"/>
            <p:cNvSpPr>
              <a:spLocks/>
            </p:cNvSpPr>
            <p:nvPr/>
          </p:nvSpPr>
          <p:spPr bwMode="auto">
            <a:xfrm>
              <a:off x="3210" y="2305"/>
              <a:ext cx="124" cy="11"/>
            </a:xfrm>
            <a:custGeom>
              <a:avLst/>
              <a:gdLst>
                <a:gd name="T0" fmla="*/ 124 w 124"/>
                <a:gd name="T1" fmla="*/ 11 h 11"/>
                <a:gd name="T2" fmla="*/ 124 w 124"/>
                <a:gd name="T3" fmla="*/ 8 h 11"/>
                <a:gd name="T4" fmla="*/ 0 w 124"/>
                <a:gd name="T5" fmla="*/ 0 h 11"/>
                <a:gd name="T6" fmla="*/ 13 w 124"/>
                <a:gd name="T7" fmla="*/ 0 h 11"/>
                <a:gd name="T8" fmla="*/ 13 w 124"/>
                <a:gd name="T9" fmla="*/ 2 h 11"/>
                <a:gd name="T10" fmla="*/ 13 w 124"/>
                <a:gd name="T11" fmla="*/ 5 h 11"/>
                <a:gd name="T12" fmla="*/ 35 w 124"/>
                <a:gd name="T13" fmla="*/ 5 h 11"/>
                <a:gd name="T14" fmla="*/ 124 w 124"/>
                <a:gd name="T15" fmla="*/ 11 h 1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1"/>
                <a:gd name="T26" fmla="*/ 124 w 124"/>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1">
                  <a:moveTo>
                    <a:pt x="124" y="11"/>
                  </a:moveTo>
                  <a:lnTo>
                    <a:pt x="124" y="8"/>
                  </a:lnTo>
                  <a:lnTo>
                    <a:pt x="0" y="0"/>
                  </a:lnTo>
                  <a:lnTo>
                    <a:pt x="13" y="0"/>
                  </a:lnTo>
                  <a:lnTo>
                    <a:pt x="13" y="2"/>
                  </a:lnTo>
                  <a:lnTo>
                    <a:pt x="13" y="5"/>
                  </a:lnTo>
                  <a:lnTo>
                    <a:pt x="35" y="5"/>
                  </a:lnTo>
                  <a:lnTo>
                    <a:pt x="124" y="11"/>
                  </a:lnTo>
                  <a:close/>
                </a:path>
              </a:pathLst>
            </a:custGeom>
            <a:solidFill>
              <a:srgbClr val="000000"/>
            </a:solidFill>
            <a:ln w="25400">
              <a:solidFill>
                <a:schemeClr val="tx1"/>
              </a:solidFill>
              <a:round/>
              <a:headEnd/>
              <a:tailEnd/>
            </a:ln>
          </p:spPr>
          <p:txBody>
            <a:bodyPr/>
            <a:lstStyle/>
            <a:p>
              <a:endParaRPr lang="en-GB" sz="2400" b="1"/>
            </a:p>
          </p:txBody>
        </p:sp>
        <p:sp>
          <p:nvSpPr>
            <p:cNvPr id="22693" name="Freeform 558"/>
            <p:cNvSpPr>
              <a:spLocks/>
            </p:cNvSpPr>
            <p:nvPr/>
          </p:nvSpPr>
          <p:spPr bwMode="auto">
            <a:xfrm>
              <a:off x="3219" y="2305"/>
              <a:ext cx="8" cy="5"/>
            </a:xfrm>
            <a:custGeom>
              <a:avLst/>
              <a:gdLst>
                <a:gd name="T0" fmla="*/ 4 w 8"/>
                <a:gd name="T1" fmla="*/ 0 h 5"/>
                <a:gd name="T2" fmla="*/ 8 w 8"/>
                <a:gd name="T3" fmla="*/ 0 h 5"/>
                <a:gd name="T4" fmla="*/ 0 w 8"/>
                <a:gd name="T5" fmla="*/ 2 h 5"/>
                <a:gd name="T6" fmla="*/ 0 w 8"/>
                <a:gd name="T7" fmla="*/ 3 h 5"/>
                <a:gd name="T8" fmla="*/ 0 w 8"/>
                <a:gd name="T9" fmla="*/ 5 h 5"/>
                <a:gd name="T10" fmla="*/ 4 w 8"/>
                <a:gd name="T11" fmla="*/ 3 h 5"/>
                <a:gd name="T12" fmla="*/ 4 w 8"/>
                <a:gd name="T13" fmla="*/ 2 h 5"/>
                <a:gd name="T14" fmla="*/ 4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4" y="0"/>
                  </a:moveTo>
                  <a:lnTo>
                    <a:pt x="8" y="0"/>
                  </a:lnTo>
                  <a:lnTo>
                    <a:pt x="0" y="2"/>
                  </a:lnTo>
                  <a:lnTo>
                    <a:pt x="0" y="3"/>
                  </a:lnTo>
                  <a:lnTo>
                    <a:pt x="0" y="5"/>
                  </a:lnTo>
                  <a:lnTo>
                    <a:pt x="4" y="3"/>
                  </a:lnTo>
                  <a:lnTo>
                    <a:pt x="4" y="2"/>
                  </a:lnTo>
                  <a:lnTo>
                    <a:pt x="4" y="0"/>
                  </a:lnTo>
                  <a:close/>
                </a:path>
              </a:pathLst>
            </a:custGeom>
            <a:solidFill>
              <a:srgbClr val="000000"/>
            </a:solidFill>
            <a:ln w="25400">
              <a:solidFill>
                <a:schemeClr val="tx1"/>
              </a:solidFill>
              <a:round/>
              <a:headEnd/>
              <a:tailEnd/>
            </a:ln>
          </p:spPr>
          <p:txBody>
            <a:bodyPr/>
            <a:lstStyle/>
            <a:p>
              <a:endParaRPr lang="en-GB" sz="2400" b="1"/>
            </a:p>
          </p:txBody>
        </p:sp>
        <p:sp>
          <p:nvSpPr>
            <p:cNvPr id="22694" name="Freeform 559"/>
            <p:cNvSpPr>
              <a:spLocks/>
            </p:cNvSpPr>
            <p:nvPr/>
          </p:nvSpPr>
          <p:spPr bwMode="auto">
            <a:xfrm>
              <a:off x="3215" y="2306"/>
              <a:ext cx="4" cy="5"/>
            </a:xfrm>
            <a:custGeom>
              <a:avLst/>
              <a:gdLst>
                <a:gd name="T0" fmla="*/ 4 w 4"/>
                <a:gd name="T1" fmla="*/ 2 h 5"/>
                <a:gd name="T2" fmla="*/ 4 w 4"/>
                <a:gd name="T3" fmla="*/ 0 h 5"/>
                <a:gd name="T4" fmla="*/ 0 w 4"/>
                <a:gd name="T5" fmla="*/ 0 h 5"/>
                <a:gd name="T6" fmla="*/ 0 w 4"/>
                <a:gd name="T7" fmla="*/ 2 h 5"/>
                <a:gd name="T8" fmla="*/ 0 w 4"/>
                <a:gd name="T9" fmla="*/ 5 h 5"/>
                <a:gd name="T10" fmla="*/ 0 w 4"/>
                <a:gd name="T11" fmla="*/ 5 h 5"/>
                <a:gd name="T12" fmla="*/ 4 w 4"/>
                <a:gd name="T13" fmla="*/ 4 h 5"/>
                <a:gd name="T14" fmla="*/ 4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2"/>
                  </a:moveTo>
                  <a:lnTo>
                    <a:pt x="4" y="0"/>
                  </a:lnTo>
                  <a:lnTo>
                    <a:pt x="0" y="0"/>
                  </a:lnTo>
                  <a:lnTo>
                    <a:pt x="0" y="2"/>
                  </a:lnTo>
                  <a:lnTo>
                    <a:pt x="0" y="5"/>
                  </a:lnTo>
                  <a:lnTo>
                    <a:pt x="4" y="4"/>
                  </a:lnTo>
                  <a:lnTo>
                    <a:pt x="4" y="2"/>
                  </a:lnTo>
                  <a:close/>
                </a:path>
              </a:pathLst>
            </a:custGeom>
            <a:solidFill>
              <a:srgbClr val="000000"/>
            </a:solidFill>
            <a:ln w="25400">
              <a:solidFill>
                <a:schemeClr val="tx1"/>
              </a:solidFill>
              <a:round/>
              <a:headEnd/>
              <a:tailEnd/>
            </a:ln>
          </p:spPr>
          <p:txBody>
            <a:bodyPr/>
            <a:lstStyle/>
            <a:p>
              <a:endParaRPr lang="en-GB" sz="2400" b="1"/>
            </a:p>
          </p:txBody>
        </p:sp>
        <p:sp>
          <p:nvSpPr>
            <p:cNvPr id="22695" name="Freeform 560"/>
            <p:cNvSpPr>
              <a:spLocks/>
            </p:cNvSpPr>
            <p:nvPr/>
          </p:nvSpPr>
          <p:spPr bwMode="auto">
            <a:xfrm>
              <a:off x="3208" y="2306"/>
              <a:ext cx="11" cy="7"/>
            </a:xfrm>
            <a:custGeom>
              <a:avLst/>
              <a:gdLst>
                <a:gd name="T0" fmla="*/ 7 w 11"/>
                <a:gd name="T1" fmla="*/ 0 h 7"/>
                <a:gd name="T2" fmla="*/ 11 w 11"/>
                <a:gd name="T3" fmla="*/ 0 h 7"/>
                <a:gd name="T4" fmla="*/ 2 w 11"/>
                <a:gd name="T5" fmla="*/ 2 h 7"/>
                <a:gd name="T6" fmla="*/ 0 w 11"/>
                <a:gd name="T7" fmla="*/ 5 h 7"/>
                <a:gd name="T8" fmla="*/ 1 w 11"/>
                <a:gd name="T9" fmla="*/ 6 h 7"/>
                <a:gd name="T10" fmla="*/ 2 w 11"/>
                <a:gd name="T11" fmla="*/ 7 h 7"/>
                <a:gd name="T12" fmla="*/ 5 w 11"/>
                <a:gd name="T13" fmla="*/ 5 h 7"/>
                <a:gd name="T14" fmla="*/ 7 w 11"/>
                <a:gd name="T15" fmla="*/ 4 h 7"/>
                <a:gd name="T16" fmla="*/ 7 w 11"/>
                <a:gd name="T17" fmla="*/ 2 h 7"/>
                <a:gd name="T18" fmla="*/ 7 w 11"/>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7"/>
                <a:gd name="T32" fmla="*/ 11 w 11"/>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7">
                  <a:moveTo>
                    <a:pt x="7" y="0"/>
                  </a:moveTo>
                  <a:lnTo>
                    <a:pt x="11" y="0"/>
                  </a:lnTo>
                  <a:lnTo>
                    <a:pt x="2" y="2"/>
                  </a:lnTo>
                  <a:lnTo>
                    <a:pt x="0" y="5"/>
                  </a:lnTo>
                  <a:lnTo>
                    <a:pt x="1" y="6"/>
                  </a:lnTo>
                  <a:lnTo>
                    <a:pt x="2" y="7"/>
                  </a:lnTo>
                  <a:lnTo>
                    <a:pt x="5" y="5"/>
                  </a:lnTo>
                  <a:lnTo>
                    <a:pt x="7" y="4"/>
                  </a:lnTo>
                  <a:lnTo>
                    <a:pt x="7" y="2"/>
                  </a:lnTo>
                  <a:lnTo>
                    <a:pt x="7" y="0"/>
                  </a:lnTo>
                  <a:close/>
                </a:path>
              </a:pathLst>
            </a:custGeom>
            <a:solidFill>
              <a:srgbClr val="000000"/>
            </a:solidFill>
            <a:ln w="25400">
              <a:solidFill>
                <a:schemeClr val="tx1"/>
              </a:solidFill>
              <a:round/>
              <a:headEnd/>
              <a:tailEnd/>
            </a:ln>
          </p:spPr>
          <p:txBody>
            <a:bodyPr/>
            <a:lstStyle/>
            <a:p>
              <a:endParaRPr lang="en-GB" sz="2400" b="1"/>
            </a:p>
          </p:txBody>
        </p:sp>
        <p:sp>
          <p:nvSpPr>
            <p:cNvPr id="22696" name="Freeform 561"/>
            <p:cNvSpPr>
              <a:spLocks/>
            </p:cNvSpPr>
            <p:nvPr/>
          </p:nvSpPr>
          <p:spPr bwMode="auto">
            <a:xfrm>
              <a:off x="3207" y="2311"/>
              <a:ext cx="5" cy="4"/>
            </a:xfrm>
            <a:custGeom>
              <a:avLst/>
              <a:gdLst>
                <a:gd name="T0" fmla="*/ 2 w 5"/>
                <a:gd name="T1" fmla="*/ 1 h 4"/>
                <a:gd name="T2" fmla="*/ 2 w 5"/>
                <a:gd name="T3" fmla="*/ 0 h 4"/>
                <a:gd name="T4" fmla="*/ 0 w 5"/>
                <a:gd name="T5" fmla="*/ 1 h 4"/>
                <a:gd name="T6" fmla="*/ 0 w 5"/>
                <a:gd name="T7" fmla="*/ 2 h 4"/>
                <a:gd name="T8" fmla="*/ 0 w 5"/>
                <a:gd name="T9" fmla="*/ 4 h 4"/>
                <a:gd name="T10" fmla="*/ 5 w 5"/>
                <a:gd name="T11" fmla="*/ 1 h 4"/>
                <a:gd name="T12" fmla="*/ 3 w 5"/>
                <a:gd name="T13" fmla="*/ 2 h 4"/>
                <a:gd name="T14" fmla="*/ 2 w 5"/>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1"/>
                  </a:moveTo>
                  <a:lnTo>
                    <a:pt x="2" y="0"/>
                  </a:lnTo>
                  <a:lnTo>
                    <a:pt x="0" y="1"/>
                  </a:lnTo>
                  <a:lnTo>
                    <a:pt x="0" y="2"/>
                  </a:lnTo>
                  <a:lnTo>
                    <a:pt x="0" y="4"/>
                  </a:lnTo>
                  <a:lnTo>
                    <a:pt x="5" y="1"/>
                  </a:lnTo>
                  <a:lnTo>
                    <a:pt x="3" y="2"/>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2697" name="Freeform 562"/>
            <p:cNvSpPr>
              <a:spLocks/>
            </p:cNvSpPr>
            <p:nvPr/>
          </p:nvSpPr>
          <p:spPr bwMode="auto">
            <a:xfrm>
              <a:off x="3203" y="2312"/>
              <a:ext cx="5" cy="5"/>
            </a:xfrm>
            <a:custGeom>
              <a:avLst/>
              <a:gdLst>
                <a:gd name="T0" fmla="*/ 4 w 5"/>
                <a:gd name="T1" fmla="*/ 0 h 5"/>
                <a:gd name="T2" fmla="*/ 1 w 5"/>
                <a:gd name="T3" fmla="*/ 1 h 5"/>
                <a:gd name="T4" fmla="*/ 0 w 5"/>
                <a:gd name="T5" fmla="*/ 3 h 5"/>
                <a:gd name="T6" fmla="*/ 1 w 5"/>
                <a:gd name="T7" fmla="*/ 4 h 5"/>
                <a:gd name="T8" fmla="*/ 2 w 5"/>
                <a:gd name="T9" fmla="*/ 5 h 5"/>
                <a:gd name="T10" fmla="*/ 5 w 5"/>
                <a:gd name="T11" fmla="*/ 3 h 5"/>
                <a:gd name="T12" fmla="*/ 4 w 5"/>
                <a:gd name="T13" fmla="*/ 1 h 5"/>
                <a:gd name="T14" fmla="*/ 4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0"/>
                  </a:moveTo>
                  <a:lnTo>
                    <a:pt x="1" y="1"/>
                  </a:lnTo>
                  <a:lnTo>
                    <a:pt x="0" y="3"/>
                  </a:lnTo>
                  <a:lnTo>
                    <a:pt x="1" y="4"/>
                  </a:lnTo>
                  <a:lnTo>
                    <a:pt x="2" y="5"/>
                  </a:lnTo>
                  <a:lnTo>
                    <a:pt x="5" y="3"/>
                  </a:lnTo>
                  <a:lnTo>
                    <a:pt x="4" y="1"/>
                  </a:lnTo>
                  <a:lnTo>
                    <a:pt x="4" y="0"/>
                  </a:lnTo>
                  <a:close/>
                </a:path>
              </a:pathLst>
            </a:custGeom>
            <a:solidFill>
              <a:srgbClr val="000000"/>
            </a:solidFill>
            <a:ln w="25400">
              <a:solidFill>
                <a:schemeClr val="tx1"/>
              </a:solidFill>
              <a:round/>
              <a:headEnd/>
              <a:tailEnd/>
            </a:ln>
          </p:spPr>
          <p:txBody>
            <a:bodyPr/>
            <a:lstStyle/>
            <a:p>
              <a:endParaRPr lang="en-GB" sz="2400" b="1"/>
            </a:p>
          </p:txBody>
        </p:sp>
        <p:sp>
          <p:nvSpPr>
            <p:cNvPr id="22698" name="Freeform 563"/>
            <p:cNvSpPr>
              <a:spLocks/>
            </p:cNvSpPr>
            <p:nvPr/>
          </p:nvSpPr>
          <p:spPr bwMode="auto">
            <a:xfrm>
              <a:off x="3199" y="2313"/>
              <a:ext cx="6" cy="10"/>
            </a:xfrm>
            <a:custGeom>
              <a:avLst/>
              <a:gdLst>
                <a:gd name="T0" fmla="*/ 4 w 6"/>
                <a:gd name="T1" fmla="*/ 2 h 10"/>
                <a:gd name="T2" fmla="*/ 5 w 6"/>
                <a:gd name="T3" fmla="*/ 0 h 10"/>
                <a:gd name="T4" fmla="*/ 0 w 6"/>
                <a:gd name="T5" fmla="*/ 10 h 10"/>
                <a:gd name="T6" fmla="*/ 1 w 6"/>
                <a:gd name="T7" fmla="*/ 10 h 10"/>
                <a:gd name="T8" fmla="*/ 3 w 6"/>
                <a:gd name="T9" fmla="*/ 10 h 10"/>
                <a:gd name="T10" fmla="*/ 6 w 6"/>
                <a:gd name="T11" fmla="*/ 3 h 10"/>
                <a:gd name="T12" fmla="*/ 5 w 6"/>
                <a:gd name="T13" fmla="*/ 3 h 10"/>
                <a:gd name="T14" fmla="*/ 4 w 6"/>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4" y="2"/>
                  </a:moveTo>
                  <a:lnTo>
                    <a:pt x="5" y="0"/>
                  </a:lnTo>
                  <a:lnTo>
                    <a:pt x="0" y="10"/>
                  </a:lnTo>
                  <a:lnTo>
                    <a:pt x="1" y="10"/>
                  </a:lnTo>
                  <a:lnTo>
                    <a:pt x="3" y="10"/>
                  </a:lnTo>
                  <a:lnTo>
                    <a:pt x="6" y="3"/>
                  </a:lnTo>
                  <a:lnTo>
                    <a:pt x="5" y="3"/>
                  </a:lnTo>
                  <a:lnTo>
                    <a:pt x="4" y="2"/>
                  </a:lnTo>
                  <a:close/>
                </a:path>
              </a:pathLst>
            </a:custGeom>
            <a:solidFill>
              <a:srgbClr val="000000"/>
            </a:solidFill>
            <a:ln w="25400">
              <a:solidFill>
                <a:schemeClr val="tx1"/>
              </a:solidFill>
              <a:round/>
              <a:headEnd/>
              <a:tailEnd/>
            </a:ln>
          </p:spPr>
          <p:txBody>
            <a:bodyPr/>
            <a:lstStyle/>
            <a:p>
              <a:endParaRPr lang="en-GB" sz="2400" b="1"/>
            </a:p>
          </p:txBody>
        </p:sp>
        <p:sp>
          <p:nvSpPr>
            <p:cNvPr id="22699" name="Freeform 564"/>
            <p:cNvSpPr>
              <a:spLocks/>
            </p:cNvSpPr>
            <p:nvPr/>
          </p:nvSpPr>
          <p:spPr bwMode="auto">
            <a:xfrm>
              <a:off x="3198" y="2323"/>
              <a:ext cx="5" cy="3"/>
            </a:xfrm>
            <a:custGeom>
              <a:avLst/>
              <a:gdLst>
                <a:gd name="T0" fmla="*/ 1 w 5"/>
                <a:gd name="T1" fmla="*/ 0 h 3"/>
                <a:gd name="T2" fmla="*/ 0 w 5"/>
                <a:gd name="T3" fmla="*/ 3 h 3"/>
                <a:gd name="T4" fmla="*/ 0 w 5"/>
                <a:gd name="T5" fmla="*/ 3 h 3"/>
                <a:gd name="T6" fmla="*/ 2 w 5"/>
                <a:gd name="T7" fmla="*/ 3 h 3"/>
                <a:gd name="T8" fmla="*/ 5 w 5"/>
                <a:gd name="T9" fmla="*/ 3 h 3"/>
                <a:gd name="T10" fmla="*/ 5 w 5"/>
                <a:gd name="T11" fmla="*/ 0 h 3"/>
                <a:gd name="T12" fmla="*/ 2 w 5"/>
                <a:gd name="T13" fmla="*/ 0 h 3"/>
                <a:gd name="T14" fmla="*/ 1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1" y="0"/>
                  </a:moveTo>
                  <a:lnTo>
                    <a:pt x="0" y="3"/>
                  </a:lnTo>
                  <a:lnTo>
                    <a:pt x="2" y="3"/>
                  </a:lnTo>
                  <a:lnTo>
                    <a:pt x="5" y="3"/>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2700" name="Freeform 565"/>
            <p:cNvSpPr>
              <a:spLocks/>
            </p:cNvSpPr>
            <p:nvPr/>
          </p:nvSpPr>
          <p:spPr bwMode="auto">
            <a:xfrm>
              <a:off x="2865" y="2325"/>
              <a:ext cx="338" cy="475"/>
            </a:xfrm>
            <a:custGeom>
              <a:avLst/>
              <a:gdLst>
                <a:gd name="T0" fmla="*/ 335 w 338"/>
                <a:gd name="T1" fmla="*/ 1 h 475"/>
                <a:gd name="T2" fmla="*/ 334 w 338"/>
                <a:gd name="T3" fmla="*/ 0 h 475"/>
                <a:gd name="T4" fmla="*/ 333 w 338"/>
                <a:gd name="T5" fmla="*/ 1 h 475"/>
                <a:gd name="T6" fmla="*/ 323 w 338"/>
                <a:gd name="T7" fmla="*/ 133 h 475"/>
                <a:gd name="T8" fmla="*/ 32 w 338"/>
                <a:gd name="T9" fmla="*/ 208 h 475"/>
                <a:gd name="T10" fmla="*/ 0 w 338"/>
                <a:gd name="T11" fmla="*/ 475 h 475"/>
                <a:gd name="T12" fmla="*/ 2 w 338"/>
                <a:gd name="T13" fmla="*/ 475 h 475"/>
                <a:gd name="T14" fmla="*/ 32 w 338"/>
                <a:gd name="T15" fmla="*/ 210 h 475"/>
                <a:gd name="T16" fmla="*/ 325 w 338"/>
                <a:gd name="T17" fmla="*/ 133 h 475"/>
                <a:gd name="T18" fmla="*/ 335 w 338"/>
                <a:gd name="T19" fmla="*/ 3 h 475"/>
                <a:gd name="T20" fmla="*/ 338 w 338"/>
                <a:gd name="T21" fmla="*/ 1 h 475"/>
                <a:gd name="T22" fmla="*/ 338 w 338"/>
                <a:gd name="T23" fmla="*/ 1 h 475"/>
                <a:gd name="T24" fmla="*/ 335 w 338"/>
                <a:gd name="T25" fmla="*/ 1 h 4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475"/>
                <a:gd name="T41" fmla="*/ 338 w 338"/>
                <a:gd name="T42" fmla="*/ 475 h 4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475">
                  <a:moveTo>
                    <a:pt x="335" y="1"/>
                  </a:moveTo>
                  <a:lnTo>
                    <a:pt x="334" y="0"/>
                  </a:lnTo>
                  <a:lnTo>
                    <a:pt x="333" y="1"/>
                  </a:lnTo>
                  <a:lnTo>
                    <a:pt x="323" y="133"/>
                  </a:lnTo>
                  <a:lnTo>
                    <a:pt x="32" y="208"/>
                  </a:lnTo>
                  <a:lnTo>
                    <a:pt x="0" y="475"/>
                  </a:lnTo>
                  <a:lnTo>
                    <a:pt x="2" y="475"/>
                  </a:lnTo>
                  <a:lnTo>
                    <a:pt x="32" y="210"/>
                  </a:lnTo>
                  <a:lnTo>
                    <a:pt x="325" y="133"/>
                  </a:lnTo>
                  <a:lnTo>
                    <a:pt x="335" y="3"/>
                  </a:lnTo>
                  <a:lnTo>
                    <a:pt x="338" y="1"/>
                  </a:lnTo>
                  <a:lnTo>
                    <a:pt x="335" y="1"/>
                  </a:lnTo>
                  <a:close/>
                </a:path>
              </a:pathLst>
            </a:custGeom>
            <a:solidFill>
              <a:srgbClr val="000000"/>
            </a:solidFill>
            <a:ln w="25400">
              <a:solidFill>
                <a:schemeClr val="tx1"/>
              </a:solidFill>
              <a:round/>
              <a:headEnd/>
              <a:tailEnd/>
            </a:ln>
          </p:spPr>
          <p:txBody>
            <a:bodyPr/>
            <a:lstStyle/>
            <a:p>
              <a:endParaRPr lang="en-GB" sz="2400" b="1"/>
            </a:p>
          </p:txBody>
        </p:sp>
        <p:sp>
          <p:nvSpPr>
            <p:cNvPr id="22701" name="Freeform 566"/>
            <p:cNvSpPr>
              <a:spLocks/>
            </p:cNvSpPr>
            <p:nvPr/>
          </p:nvSpPr>
          <p:spPr bwMode="auto">
            <a:xfrm>
              <a:off x="3113" y="2320"/>
              <a:ext cx="86" cy="121"/>
            </a:xfrm>
            <a:custGeom>
              <a:avLst/>
              <a:gdLst>
                <a:gd name="T0" fmla="*/ 86 w 86"/>
                <a:gd name="T1" fmla="*/ 5 h 121"/>
                <a:gd name="T2" fmla="*/ 9 w 86"/>
                <a:gd name="T3" fmla="*/ 0 h 121"/>
                <a:gd name="T4" fmla="*/ 0 w 86"/>
                <a:gd name="T5" fmla="*/ 114 h 121"/>
                <a:gd name="T6" fmla="*/ 77 w 86"/>
                <a:gd name="T7" fmla="*/ 121 h 121"/>
                <a:gd name="T8" fmla="*/ 0 60000 65536"/>
                <a:gd name="T9" fmla="*/ 0 60000 65536"/>
                <a:gd name="T10" fmla="*/ 0 60000 65536"/>
                <a:gd name="T11" fmla="*/ 0 60000 65536"/>
                <a:gd name="T12" fmla="*/ 0 w 86"/>
                <a:gd name="T13" fmla="*/ 0 h 121"/>
                <a:gd name="T14" fmla="*/ 86 w 86"/>
                <a:gd name="T15" fmla="*/ 121 h 121"/>
              </a:gdLst>
              <a:ahLst/>
              <a:cxnLst>
                <a:cxn ang="T8">
                  <a:pos x="T0" y="T1"/>
                </a:cxn>
                <a:cxn ang="T9">
                  <a:pos x="T2" y="T3"/>
                </a:cxn>
                <a:cxn ang="T10">
                  <a:pos x="T4" y="T5"/>
                </a:cxn>
                <a:cxn ang="T11">
                  <a:pos x="T6" y="T7"/>
                </a:cxn>
              </a:cxnLst>
              <a:rect l="T12" t="T13" r="T14" b="T15"/>
              <a:pathLst>
                <a:path w="86" h="121">
                  <a:moveTo>
                    <a:pt x="86" y="5"/>
                  </a:moveTo>
                  <a:lnTo>
                    <a:pt x="9" y="0"/>
                  </a:lnTo>
                  <a:lnTo>
                    <a:pt x="0" y="114"/>
                  </a:lnTo>
                  <a:lnTo>
                    <a:pt x="77" y="121"/>
                  </a:lnTo>
                </a:path>
              </a:pathLst>
            </a:custGeom>
            <a:noFill/>
            <a:ln w="25400">
              <a:solidFill>
                <a:schemeClr val="tx1"/>
              </a:solidFill>
              <a:prstDash val="solid"/>
              <a:round/>
              <a:headEnd/>
              <a:tailEnd/>
            </a:ln>
          </p:spPr>
          <p:txBody>
            <a:bodyPr/>
            <a:lstStyle/>
            <a:p>
              <a:endParaRPr lang="en-GB" sz="2400" b="1"/>
            </a:p>
          </p:txBody>
        </p:sp>
        <p:sp>
          <p:nvSpPr>
            <p:cNvPr id="22702" name="Freeform 567"/>
            <p:cNvSpPr>
              <a:spLocks/>
            </p:cNvSpPr>
            <p:nvPr/>
          </p:nvSpPr>
          <p:spPr bwMode="auto">
            <a:xfrm>
              <a:off x="3112" y="2318"/>
              <a:ext cx="87" cy="124"/>
            </a:xfrm>
            <a:custGeom>
              <a:avLst/>
              <a:gdLst>
                <a:gd name="T0" fmla="*/ 87 w 87"/>
                <a:gd name="T1" fmla="*/ 8 h 124"/>
                <a:gd name="T2" fmla="*/ 87 w 87"/>
                <a:gd name="T3" fmla="*/ 5 h 124"/>
                <a:gd name="T4" fmla="*/ 10 w 87"/>
                <a:gd name="T5" fmla="*/ 0 h 124"/>
                <a:gd name="T6" fmla="*/ 0 w 87"/>
                <a:gd name="T7" fmla="*/ 116 h 124"/>
                <a:gd name="T8" fmla="*/ 78 w 87"/>
                <a:gd name="T9" fmla="*/ 124 h 124"/>
                <a:gd name="T10" fmla="*/ 78 w 87"/>
                <a:gd name="T11" fmla="*/ 121 h 124"/>
                <a:gd name="T12" fmla="*/ 2 w 87"/>
                <a:gd name="T13" fmla="*/ 116 h 124"/>
                <a:gd name="T14" fmla="*/ 10 w 87"/>
                <a:gd name="T15" fmla="*/ 3 h 124"/>
                <a:gd name="T16" fmla="*/ 87 w 87"/>
                <a:gd name="T17" fmla="*/ 8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24"/>
                <a:gd name="T29" fmla="*/ 87 w 87"/>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24">
                  <a:moveTo>
                    <a:pt x="87" y="8"/>
                  </a:moveTo>
                  <a:lnTo>
                    <a:pt x="87" y="5"/>
                  </a:lnTo>
                  <a:lnTo>
                    <a:pt x="10" y="0"/>
                  </a:lnTo>
                  <a:lnTo>
                    <a:pt x="0" y="116"/>
                  </a:lnTo>
                  <a:lnTo>
                    <a:pt x="78" y="124"/>
                  </a:lnTo>
                  <a:lnTo>
                    <a:pt x="78" y="121"/>
                  </a:lnTo>
                  <a:lnTo>
                    <a:pt x="2" y="116"/>
                  </a:lnTo>
                  <a:lnTo>
                    <a:pt x="10" y="3"/>
                  </a:lnTo>
                  <a:lnTo>
                    <a:pt x="87" y="8"/>
                  </a:lnTo>
                  <a:close/>
                </a:path>
              </a:pathLst>
            </a:custGeom>
            <a:solidFill>
              <a:srgbClr val="000000"/>
            </a:solidFill>
            <a:ln w="25400">
              <a:solidFill>
                <a:schemeClr val="tx1"/>
              </a:solidFill>
              <a:round/>
              <a:headEnd/>
              <a:tailEnd/>
            </a:ln>
          </p:spPr>
          <p:txBody>
            <a:bodyPr/>
            <a:lstStyle/>
            <a:p>
              <a:endParaRPr lang="en-GB" sz="2400" b="1"/>
            </a:p>
          </p:txBody>
        </p:sp>
        <p:sp>
          <p:nvSpPr>
            <p:cNvPr id="22703" name="Line 568"/>
            <p:cNvSpPr>
              <a:spLocks noChangeShapeType="1"/>
            </p:cNvSpPr>
            <p:nvPr/>
          </p:nvSpPr>
          <p:spPr bwMode="auto">
            <a:xfrm flipH="1">
              <a:off x="3058" y="2433"/>
              <a:ext cx="54" cy="18"/>
            </a:xfrm>
            <a:prstGeom prst="line">
              <a:avLst/>
            </a:prstGeom>
            <a:noFill/>
            <a:ln w="25400">
              <a:solidFill>
                <a:schemeClr val="tx1"/>
              </a:solidFill>
              <a:round/>
              <a:headEnd/>
              <a:tailEnd/>
            </a:ln>
          </p:spPr>
          <p:txBody>
            <a:bodyPr/>
            <a:lstStyle/>
            <a:p>
              <a:endParaRPr lang="en-GB" sz="2400" b="1"/>
            </a:p>
          </p:txBody>
        </p:sp>
        <p:sp>
          <p:nvSpPr>
            <p:cNvPr id="22704" name="Freeform 569"/>
            <p:cNvSpPr>
              <a:spLocks/>
            </p:cNvSpPr>
            <p:nvPr/>
          </p:nvSpPr>
          <p:spPr bwMode="auto">
            <a:xfrm>
              <a:off x="3058" y="2432"/>
              <a:ext cx="54" cy="20"/>
            </a:xfrm>
            <a:custGeom>
              <a:avLst/>
              <a:gdLst>
                <a:gd name="T0" fmla="*/ 54 w 54"/>
                <a:gd name="T1" fmla="*/ 2 h 20"/>
                <a:gd name="T2" fmla="*/ 54 w 54"/>
                <a:gd name="T3" fmla="*/ 0 h 20"/>
                <a:gd name="T4" fmla="*/ 0 w 54"/>
                <a:gd name="T5" fmla="*/ 17 h 20"/>
                <a:gd name="T6" fmla="*/ 0 w 54"/>
                <a:gd name="T7" fmla="*/ 20 h 20"/>
                <a:gd name="T8" fmla="*/ 54 w 54"/>
                <a:gd name="T9" fmla="*/ 2 h 20"/>
                <a:gd name="T10" fmla="*/ 0 60000 65536"/>
                <a:gd name="T11" fmla="*/ 0 60000 65536"/>
                <a:gd name="T12" fmla="*/ 0 60000 65536"/>
                <a:gd name="T13" fmla="*/ 0 60000 65536"/>
                <a:gd name="T14" fmla="*/ 0 60000 65536"/>
                <a:gd name="T15" fmla="*/ 0 w 54"/>
                <a:gd name="T16" fmla="*/ 0 h 20"/>
                <a:gd name="T17" fmla="*/ 54 w 54"/>
                <a:gd name="T18" fmla="*/ 20 h 20"/>
              </a:gdLst>
              <a:ahLst/>
              <a:cxnLst>
                <a:cxn ang="T10">
                  <a:pos x="T0" y="T1"/>
                </a:cxn>
                <a:cxn ang="T11">
                  <a:pos x="T2" y="T3"/>
                </a:cxn>
                <a:cxn ang="T12">
                  <a:pos x="T4" y="T5"/>
                </a:cxn>
                <a:cxn ang="T13">
                  <a:pos x="T6" y="T7"/>
                </a:cxn>
                <a:cxn ang="T14">
                  <a:pos x="T8" y="T9"/>
                </a:cxn>
              </a:cxnLst>
              <a:rect l="T15" t="T16" r="T17" b="T18"/>
              <a:pathLst>
                <a:path w="54" h="20">
                  <a:moveTo>
                    <a:pt x="54" y="2"/>
                  </a:moveTo>
                  <a:lnTo>
                    <a:pt x="54" y="0"/>
                  </a:lnTo>
                  <a:lnTo>
                    <a:pt x="0" y="17"/>
                  </a:lnTo>
                  <a:lnTo>
                    <a:pt x="0" y="20"/>
                  </a:lnTo>
                  <a:lnTo>
                    <a:pt x="54" y="2"/>
                  </a:lnTo>
                  <a:close/>
                </a:path>
              </a:pathLst>
            </a:custGeom>
            <a:solidFill>
              <a:srgbClr val="000000"/>
            </a:solidFill>
            <a:ln w="25400">
              <a:solidFill>
                <a:schemeClr val="tx1"/>
              </a:solidFill>
              <a:round/>
              <a:headEnd/>
              <a:tailEnd/>
            </a:ln>
          </p:spPr>
          <p:txBody>
            <a:bodyPr/>
            <a:lstStyle/>
            <a:p>
              <a:endParaRPr lang="en-GB" sz="2400" b="1"/>
            </a:p>
          </p:txBody>
        </p:sp>
        <p:sp>
          <p:nvSpPr>
            <p:cNvPr id="22705" name="Freeform 570"/>
            <p:cNvSpPr>
              <a:spLocks/>
            </p:cNvSpPr>
            <p:nvPr/>
          </p:nvSpPr>
          <p:spPr bwMode="auto">
            <a:xfrm>
              <a:off x="3056" y="2277"/>
              <a:ext cx="65" cy="174"/>
            </a:xfrm>
            <a:custGeom>
              <a:avLst/>
              <a:gdLst>
                <a:gd name="T0" fmla="*/ 65 w 65"/>
                <a:gd name="T1" fmla="*/ 40 h 174"/>
                <a:gd name="T2" fmla="*/ 13 w 65"/>
                <a:gd name="T3" fmla="*/ 0 h 174"/>
                <a:gd name="T4" fmla="*/ 0 w 65"/>
                <a:gd name="T5" fmla="*/ 174 h 174"/>
                <a:gd name="T6" fmla="*/ 0 60000 65536"/>
                <a:gd name="T7" fmla="*/ 0 60000 65536"/>
                <a:gd name="T8" fmla="*/ 0 60000 65536"/>
                <a:gd name="T9" fmla="*/ 0 w 65"/>
                <a:gd name="T10" fmla="*/ 0 h 174"/>
                <a:gd name="T11" fmla="*/ 65 w 65"/>
                <a:gd name="T12" fmla="*/ 174 h 174"/>
              </a:gdLst>
              <a:ahLst/>
              <a:cxnLst>
                <a:cxn ang="T6">
                  <a:pos x="T0" y="T1"/>
                </a:cxn>
                <a:cxn ang="T7">
                  <a:pos x="T2" y="T3"/>
                </a:cxn>
                <a:cxn ang="T8">
                  <a:pos x="T4" y="T5"/>
                </a:cxn>
              </a:cxnLst>
              <a:rect l="T9" t="T10" r="T11" b="T12"/>
              <a:pathLst>
                <a:path w="65" h="174">
                  <a:moveTo>
                    <a:pt x="65" y="40"/>
                  </a:moveTo>
                  <a:lnTo>
                    <a:pt x="13" y="0"/>
                  </a:lnTo>
                  <a:lnTo>
                    <a:pt x="0" y="174"/>
                  </a:lnTo>
                </a:path>
              </a:pathLst>
            </a:custGeom>
            <a:noFill/>
            <a:ln w="25400">
              <a:solidFill>
                <a:schemeClr val="tx1"/>
              </a:solidFill>
              <a:prstDash val="solid"/>
              <a:round/>
              <a:headEnd/>
              <a:tailEnd/>
            </a:ln>
          </p:spPr>
          <p:txBody>
            <a:bodyPr/>
            <a:lstStyle/>
            <a:p>
              <a:endParaRPr lang="en-GB" sz="2400" b="1"/>
            </a:p>
          </p:txBody>
        </p:sp>
        <p:sp>
          <p:nvSpPr>
            <p:cNvPr id="22706" name="Freeform 571"/>
            <p:cNvSpPr>
              <a:spLocks/>
            </p:cNvSpPr>
            <p:nvPr/>
          </p:nvSpPr>
          <p:spPr bwMode="auto">
            <a:xfrm>
              <a:off x="3054" y="2276"/>
              <a:ext cx="68" cy="175"/>
            </a:xfrm>
            <a:custGeom>
              <a:avLst/>
              <a:gdLst>
                <a:gd name="T0" fmla="*/ 65 w 68"/>
                <a:gd name="T1" fmla="*/ 42 h 175"/>
                <a:gd name="T2" fmla="*/ 68 w 68"/>
                <a:gd name="T3" fmla="*/ 40 h 175"/>
                <a:gd name="T4" fmla="*/ 17 w 68"/>
                <a:gd name="T5" fmla="*/ 0 h 175"/>
                <a:gd name="T6" fmla="*/ 14 w 68"/>
                <a:gd name="T7" fmla="*/ 1 h 175"/>
                <a:gd name="T8" fmla="*/ 0 w 68"/>
                <a:gd name="T9" fmla="*/ 175 h 175"/>
                <a:gd name="T10" fmla="*/ 3 w 68"/>
                <a:gd name="T11" fmla="*/ 175 h 175"/>
                <a:gd name="T12" fmla="*/ 15 w 68"/>
                <a:gd name="T13" fmla="*/ 4 h 175"/>
                <a:gd name="T14" fmla="*/ 65 w 68"/>
                <a:gd name="T15" fmla="*/ 42 h 175"/>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175"/>
                <a:gd name="T26" fmla="*/ 68 w 68"/>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175">
                  <a:moveTo>
                    <a:pt x="65" y="42"/>
                  </a:moveTo>
                  <a:lnTo>
                    <a:pt x="68" y="40"/>
                  </a:lnTo>
                  <a:lnTo>
                    <a:pt x="17" y="0"/>
                  </a:lnTo>
                  <a:lnTo>
                    <a:pt x="14" y="1"/>
                  </a:lnTo>
                  <a:lnTo>
                    <a:pt x="0" y="175"/>
                  </a:lnTo>
                  <a:lnTo>
                    <a:pt x="3" y="175"/>
                  </a:lnTo>
                  <a:lnTo>
                    <a:pt x="15" y="4"/>
                  </a:lnTo>
                  <a:lnTo>
                    <a:pt x="65" y="42"/>
                  </a:lnTo>
                  <a:close/>
                </a:path>
              </a:pathLst>
            </a:custGeom>
            <a:solidFill>
              <a:srgbClr val="000000"/>
            </a:solidFill>
            <a:ln w="25400">
              <a:solidFill>
                <a:schemeClr val="tx1"/>
              </a:solidFill>
              <a:round/>
              <a:headEnd/>
              <a:tailEnd/>
            </a:ln>
          </p:spPr>
          <p:txBody>
            <a:bodyPr/>
            <a:lstStyle/>
            <a:p>
              <a:endParaRPr lang="en-GB" sz="2400" b="1"/>
            </a:p>
          </p:txBody>
        </p:sp>
        <p:sp>
          <p:nvSpPr>
            <p:cNvPr id="22707" name="Freeform 572"/>
            <p:cNvSpPr>
              <a:spLocks/>
            </p:cNvSpPr>
            <p:nvPr/>
          </p:nvSpPr>
          <p:spPr bwMode="auto">
            <a:xfrm>
              <a:off x="2795" y="2257"/>
              <a:ext cx="274" cy="267"/>
            </a:xfrm>
            <a:custGeom>
              <a:avLst/>
              <a:gdLst>
                <a:gd name="T0" fmla="*/ 274 w 274"/>
                <a:gd name="T1" fmla="*/ 19 h 267"/>
                <a:gd name="T2" fmla="*/ 36 w 274"/>
                <a:gd name="T3" fmla="*/ 0 h 267"/>
                <a:gd name="T4" fmla="*/ 32 w 274"/>
                <a:gd name="T5" fmla="*/ 0 h 267"/>
                <a:gd name="T6" fmla="*/ 30 w 274"/>
                <a:gd name="T7" fmla="*/ 1 h 267"/>
                <a:gd name="T8" fmla="*/ 27 w 274"/>
                <a:gd name="T9" fmla="*/ 1 h 267"/>
                <a:gd name="T10" fmla="*/ 25 w 274"/>
                <a:gd name="T11" fmla="*/ 3 h 267"/>
                <a:gd name="T12" fmla="*/ 23 w 274"/>
                <a:gd name="T13" fmla="*/ 5 h 267"/>
                <a:gd name="T14" fmla="*/ 22 w 274"/>
                <a:gd name="T15" fmla="*/ 6 h 267"/>
                <a:gd name="T16" fmla="*/ 21 w 274"/>
                <a:gd name="T17" fmla="*/ 9 h 267"/>
                <a:gd name="T18" fmla="*/ 21 w 274"/>
                <a:gd name="T19" fmla="*/ 11 h 267"/>
                <a:gd name="T20" fmla="*/ 20 w 274"/>
                <a:gd name="T21" fmla="*/ 14 h 267"/>
                <a:gd name="T22" fmla="*/ 20 w 274"/>
                <a:gd name="T23" fmla="*/ 16 h 267"/>
                <a:gd name="T24" fmla="*/ 18 w 274"/>
                <a:gd name="T25" fmla="*/ 19 h 267"/>
                <a:gd name="T26" fmla="*/ 17 w 274"/>
                <a:gd name="T27" fmla="*/ 21 h 267"/>
                <a:gd name="T28" fmla="*/ 0 w 274"/>
                <a:gd name="T29" fmla="*/ 106 h 267"/>
                <a:gd name="T30" fmla="*/ 48 w 274"/>
                <a:gd name="T31" fmla="*/ 267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67"/>
                <a:gd name="T50" fmla="*/ 274 w 274"/>
                <a:gd name="T51" fmla="*/ 267 h 2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67">
                  <a:moveTo>
                    <a:pt x="274" y="19"/>
                  </a:moveTo>
                  <a:lnTo>
                    <a:pt x="36" y="0"/>
                  </a:lnTo>
                  <a:lnTo>
                    <a:pt x="32" y="0"/>
                  </a:lnTo>
                  <a:lnTo>
                    <a:pt x="30" y="1"/>
                  </a:lnTo>
                  <a:lnTo>
                    <a:pt x="27" y="1"/>
                  </a:lnTo>
                  <a:lnTo>
                    <a:pt x="25" y="3"/>
                  </a:lnTo>
                  <a:lnTo>
                    <a:pt x="23" y="5"/>
                  </a:lnTo>
                  <a:lnTo>
                    <a:pt x="22" y="6"/>
                  </a:lnTo>
                  <a:lnTo>
                    <a:pt x="21" y="9"/>
                  </a:lnTo>
                  <a:lnTo>
                    <a:pt x="21" y="11"/>
                  </a:lnTo>
                  <a:lnTo>
                    <a:pt x="20" y="14"/>
                  </a:lnTo>
                  <a:lnTo>
                    <a:pt x="20" y="16"/>
                  </a:lnTo>
                  <a:lnTo>
                    <a:pt x="18" y="19"/>
                  </a:lnTo>
                  <a:lnTo>
                    <a:pt x="17" y="21"/>
                  </a:lnTo>
                  <a:lnTo>
                    <a:pt x="0" y="106"/>
                  </a:lnTo>
                  <a:lnTo>
                    <a:pt x="48" y="267"/>
                  </a:lnTo>
                </a:path>
              </a:pathLst>
            </a:custGeom>
            <a:noFill/>
            <a:ln w="25400">
              <a:solidFill>
                <a:schemeClr val="tx1"/>
              </a:solidFill>
              <a:prstDash val="solid"/>
              <a:round/>
              <a:headEnd/>
              <a:tailEnd/>
            </a:ln>
          </p:spPr>
          <p:txBody>
            <a:bodyPr/>
            <a:lstStyle/>
            <a:p>
              <a:endParaRPr lang="en-GB" sz="2400" b="1"/>
            </a:p>
          </p:txBody>
        </p:sp>
        <p:sp>
          <p:nvSpPr>
            <p:cNvPr id="22708" name="Freeform 573"/>
            <p:cNvSpPr>
              <a:spLocks/>
            </p:cNvSpPr>
            <p:nvPr/>
          </p:nvSpPr>
          <p:spPr bwMode="auto">
            <a:xfrm>
              <a:off x="2816" y="2255"/>
              <a:ext cx="253" cy="22"/>
            </a:xfrm>
            <a:custGeom>
              <a:avLst/>
              <a:gdLst>
                <a:gd name="T0" fmla="*/ 253 w 253"/>
                <a:gd name="T1" fmla="*/ 22 h 22"/>
                <a:gd name="T2" fmla="*/ 253 w 253"/>
                <a:gd name="T3" fmla="*/ 20 h 22"/>
                <a:gd name="T4" fmla="*/ 0 w 253"/>
                <a:gd name="T5" fmla="*/ 0 h 22"/>
                <a:gd name="T6" fmla="*/ 11 w 253"/>
                <a:gd name="T7" fmla="*/ 0 h 22"/>
                <a:gd name="T8" fmla="*/ 11 w 253"/>
                <a:gd name="T9" fmla="*/ 2 h 22"/>
                <a:gd name="T10" fmla="*/ 11 w 253"/>
                <a:gd name="T11" fmla="*/ 5 h 22"/>
                <a:gd name="T12" fmla="*/ 30 w 253"/>
                <a:gd name="T13" fmla="*/ 5 h 22"/>
                <a:gd name="T14" fmla="*/ 253 w 25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22"/>
                <a:gd name="T26" fmla="*/ 253 w 25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22">
                  <a:moveTo>
                    <a:pt x="253" y="22"/>
                  </a:moveTo>
                  <a:lnTo>
                    <a:pt x="253" y="20"/>
                  </a:lnTo>
                  <a:lnTo>
                    <a:pt x="0" y="0"/>
                  </a:lnTo>
                  <a:lnTo>
                    <a:pt x="11" y="0"/>
                  </a:lnTo>
                  <a:lnTo>
                    <a:pt x="11" y="2"/>
                  </a:lnTo>
                  <a:lnTo>
                    <a:pt x="11" y="5"/>
                  </a:lnTo>
                  <a:lnTo>
                    <a:pt x="30" y="5"/>
                  </a:lnTo>
                  <a:lnTo>
                    <a:pt x="253" y="22"/>
                  </a:lnTo>
                  <a:close/>
                </a:path>
              </a:pathLst>
            </a:custGeom>
            <a:solidFill>
              <a:srgbClr val="000000"/>
            </a:solidFill>
            <a:ln w="25400">
              <a:solidFill>
                <a:schemeClr val="tx1"/>
              </a:solidFill>
              <a:round/>
              <a:headEnd/>
              <a:tailEnd/>
            </a:ln>
          </p:spPr>
          <p:txBody>
            <a:bodyPr/>
            <a:lstStyle/>
            <a:p>
              <a:endParaRPr lang="en-GB" sz="2400" b="1"/>
            </a:p>
          </p:txBody>
        </p:sp>
        <p:sp>
          <p:nvSpPr>
            <p:cNvPr id="22709" name="Freeform 574"/>
            <p:cNvSpPr>
              <a:spLocks/>
            </p:cNvSpPr>
            <p:nvPr/>
          </p:nvSpPr>
          <p:spPr bwMode="auto">
            <a:xfrm>
              <a:off x="2825" y="2255"/>
              <a:ext cx="5" cy="5"/>
            </a:xfrm>
            <a:custGeom>
              <a:avLst/>
              <a:gdLst>
                <a:gd name="T0" fmla="*/ 2 w 5"/>
                <a:gd name="T1" fmla="*/ 0 h 5"/>
                <a:gd name="T2" fmla="*/ 5 w 5"/>
                <a:gd name="T3" fmla="*/ 0 h 5"/>
                <a:gd name="T4" fmla="*/ 0 w 5"/>
                <a:gd name="T5" fmla="*/ 2 h 5"/>
                <a:gd name="T6" fmla="*/ 0 w 5"/>
                <a:gd name="T7" fmla="*/ 3 h 5"/>
                <a:gd name="T8" fmla="*/ 0 w 5"/>
                <a:gd name="T9" fmla="*/ 5 h 5"/>
                <a:gd name="T10" fmla="*/ 2 w 5"/>
                <a:gd name="T11" fmla="*/ 3 h 5"/>
                <a:gd name="T12" fmla="*/ 2 w 5"/>
                <a:gd name="T13" fmla="*/ 2 h 5"/>
                <a:gd name="T14" fmla="*/ 2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0"/>
                  </a:moveTo>
                  <a:lnTo>
                    <a:pt x="5" y="0"/>
                  </a:lnTo>
                  <a:lnTo>
                    <a:pt x="0" y="2"/>
                  </a:lnTo>
                  <a:lnTo>
                    <a:pt x="0" y="3"/>
                  </a:lnTo>
                  <a:lnTo>
                    <a:pt x="0" y="5"/>
                  </a:lnTo>
                  <a:lnTo>
                    <a:pt x="2" y="3"/>
                  </a:lnTo>
                  <a:lnTo>
                    <a:pt x="2" y="2"/>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2710" name="Freeform 575"/>
            <p:cNvSpPr>
              <a:spLocks/>
            </p:cNvSpPr>
            <p:nvPr/>
          </p:nvSpPr>
          <p:spPr bwMode="auto">
            <a:xfrm>
              <a:off x="2822" y="2256"/>
              <a:ext cx="3" cy="5"/>
            </a:xfrm>
            <a:custGeom>
              <a:avLst/>
              <a:gdLst>
                <a:gd name="T0" fmla="*/ 3 w 3"/>
                <a:gd name="T1" fmla="*/ 2 h 5"/>
                <a:gd name="T2" fmla="*/ 3 w 3"/>
                <a:gd name="T3" fmla="*/ 0 h 5"/>
                <a:gd name="T4" fmla="*/ 0 w 3"/>
                <a:gd name="T5" fmla="*/ 0 h 5"/>
                <a:gd name="T6" fmla="*/ 0 w 3"/>
                <a:gd name="T7" fmla="*/ 2 h 5"/>
                <a:gd name="T8" fmla="*/ 0 w 3"/>
                <a:gd name="T9" fmla="*/ 5 h 5"/>
                <a:gd name="T10" fmla="*/ 0 w 3"/>
                <a:gd name="T11" fmla="*/ 5 h 5"/>
                <a:gd name="T12" fmla="*/ 3 w 3"/>
                <a:gd name="T13" fmla="*/ 4 h 5"/>
                <a:gd name="T14" fmla="*/ 3 w 3"/>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3" y="2"/>
                  </a:moveTo>
                  <a:lnTo>
                    <a:pt x="3" y="0"/>
                  </a:lnTo>
                  <a:lnTo>
                    <a:pt x="0" y="0"/>
                  </a:lnTo>
                  <a:lnTo>
                    <a:pt x="0" y="2"/>
                  </a:lnTo>
                  <a:lnTo>
                    <a:pt x="0" y="5"/>
                  </a:lnTo>
                  <a:lnTo>
                    <a:pt x="3" y="4"/>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2711" name="Freeform 576"/>
            <p:cNvSpPr>
              <a:spLocks/>
            </p:cNvSpPr>
            <p:nvPr/>
          </p:nvSpPr>
          <p:spPr bwMode="auto">
            <a:xfrm>
              <a:off x="2817" y="2256"/>
              <a:ext cx="8" cy="6"/>
            </a:xfrm>
            <a:custGeom>
              <a:avLst/>
              <a:gdLst>
                <a:gd name="T0" fmla="*/ 5 w 8"/>
                <a:gd name="T1" fmla="*/ 0 h 6"/>
                <a:gd name="T2" fmla="*/ 8 w 8"/>
                <a:gd name="T3" fmla="*/ 0 h 6"/>
                <a:gd name="T4" fmla="*/ 3 w 8"/>
                <a:gd name="T5" fmla="*/ 2 h 6"/>
                <a:gd name="T6" fmla="*/ 0 w 8"/>
                <a:gd name="T7" fmla="*/ 6 h 6"/>
                <a:gd name="T8" fmla="*/ 1 w 8"/>
                <a:gd name="T9" fmla="*/ 6 h 6"/>
                <a:gd name="T10" fmla="*/ 3 w 8"/>
                <a:gd name="T11" fmla="*/ 6 h 6"/>
                <a:gd name="T12" fmla="*/ 3 w 8"/>
                <a:gd name="T13" fmla="*/ 5 h 6"/>
                <a:gd name="T14" fmla="*/ 5 w 8"/>
                <a:gd name="T15" fmla="*/ 4 h 6"/>
                <a:gd name="T16" fmla="*/ 5 w 8"/>
                <a:gd name="T17" fmla="*/ 2 h 6"/>
                <a:gd name="T18" fmla="*/ 5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5" y="0"/>
                  </a:moveTo>
                  <a:lnTo>
                    <a:pt x="8" y="0"/>
                  </a:lnTo>
                  <a:lnTo>
                    <a:pt x="3" y="2"/>
                  </a:lnTo>
                  <a:lnTo>
                    <a:pt x="0" y="6"/>
                  </a:lnTo>
                  <a:lnTo>
                    <a:pt x="1" y="6"/>
                  </a:lnTo>
                  <a:lnTo>
                    <a:pt x="3" y="6"/>
                  </a:lnTo>
                  <a:lnTo>
                    <a:pt x="3" y="5"/>
                  </a:lnTo>
                  <a:lnTo>
                    <a:pt x="5" y="4"/>
                  </a:lnTo>
                  <a:lnTo>
                    <a:pt x="5" y="2"/>
                  </a:lnTo>
                  <a:lnTo>
                    <a:pt x="5" y="0"/>
                  </a:lnTo>
                  <a:close/>
                </a:path>
              </a:pathLst>
            </a:custGeom>
            <a:solidFill>
              <a:srgbClr val="000000"/>
            </a:solidFill>
            <a:ln w="25400">
              <a:solidFill>
                <a:schemeClr val="tx1"/>
              </a:solidFill>
              <a:round/>
              <a:headEnd/>
              <a:tailEnd/>
            </a:ln>
          </p:spPr>
          <p:txBody>
            <a:bodyPr/>
            <a:lstStyle/>
            <a:p>
              <a:endParaRPr lang="en-GB" sz="2400" b="1"/>
            </a:p>
          </p:txBody>
        </p:sp>
        <p:sp>
          <p:nvSpPr>
            <p:cNvPr id="22712" name="Freeform 577"/>
            <p:cNvSpPr>
              <a:spLocks/>
            </p:cNvSpPr>
            <p:nvPr/>
          </p:nvSpPr>
          <p:spPr bwMode="auto">
            <a:xfrm>
              <a:off x="2816" y="2261"/>
              <a:ext cx="4" cy="4"/>
            </a:xfrm>
            <a:custGeom>
              <a:avLst/>
              <a:gdLst>
                <a:gd name="T0" fmla="*/ 2 w 4"/>
                <a:gd name="T1" fmla="*/ 1 h 4"/>
                <a:gd name="T2" fmla="*/ 1 w 4"/>
                <a:gd name="T3" fmla="*/ 0 h 4"/>
                <a:gd name="T4" fmla="*/ 0 w 4"/>
                <a:gd name="T5" fmla="*/ 1 h 4"/>
                <a:gd name="T6" fmla="*/ 1 w 4"/>
                <a:gd name="T7" fmla="*/ 2 h 4"/>
                <a:gd name="T8" fmla="*/ 2 w 4"/>
                <a:gd name="T9" fmla="*/ 4 h 4"/>
                <a:gd name="T10" fmla="*/ 2 w 4"/>
                <a:gd name="T11" fmla="*/ 4 h 4"/>
                <a:gd name="T12" fmla="*/ 4 w 4"/>
                <a:gd name="T13" fmla="*/ 1 h 4"/>
                <a:gd name="T14" fmla="*/ 2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1"/>
                  </a:moveTo>
                  <a:lnTo>
                    <a:pt x="1" y="0"/>
                  </a:lnTo>
                  <a:lnTo>
                    <a:pt x="0" y="1"/>
                  </a:lnTo>
                  <a:lnTo>
                    <a:pt x="1" y="2"/>
                  </a:lnTo>
                  <a:lnTo>
                    <a:pt x="2" y="4"/>
                  </a:lnTo>
                  <a:lnTo>
                    <a:pt x="4" y="1"/>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2713" name="Freeform 578"/>
            <p:cNvSpPr>
              <a:spLocks/>
            </p:cNvSpPr>
            <p:nvPr/>
          </p:nvSpPr>
          <p:spPr bwMode="auto">
            <a:xfrm>
              <a:off x="2815" y="2261"/>
              <a:ext cx="3" cy="5"/>
            </a:xfrm>
            <a:custGeom>
              <a:avLst/>
              <a:gdLst>
                <a:gd name="T0" fmla="*/ 1 w 3"/>
                <a:gd name="T1" fmla="*/ 1 h 5"/>
                <a:gd name="T2" fmla="*/ 2 w 3"/>
                <a:gd name="T3" fmla="*/ 0 h 5"/>
                <a:gd name="T4" fmla="*/ 0 w 3"/>
                <a:gd name="T5" fmla="*/ 5 h 5"/>
                <a:gd name="T6" fmla="*/ 1 w 3"/>
                <a:gd name="T7" fmla="*/ 5 h 5"/>
                <a:gd name="T8" fmla="*/ 2 w 3"/>
                <a:gd name="T9" fmla="*/ 5 h 5"/>
                <a:gd name="T10" fmla="*/ 3 w 3"/>
                <a:gd name="T11" fmla="*/ 2 h 5"/>
                <a:gd name="T12" fmla="*/ 2 w 3"/>
                <a:gd name="T13" fmla="*/ 2 h 5"/>
                <a:gd name="T14" fmla="*/ 1 w 3"/>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1" y="1"/>
                  </a:moveTo>
                  <a:lnTo>
                    <a:pt x="2" y="0"/>
                  </a:lnTo>
                  <a:lnTo>
                    <a:pt x="0" y="5"/>
                  </a:lnTo>
                  <a:lnTo>
                    <a:pt x="1" y="5"/>
                  </a:lnTo>
                  <a:lnTo>
                    <a:pt x="2" y="5"/>
                  </a:lnTo>
                  <a:lnTo>
                    <a:pt x="3" y="2"/>
                  </a:lnTo>
                  <a:lnTo>
                    <a:pt x="2" y="2"/>
                  </a:lnTo>
                  <a:lnTo>
                    <a:pt x="1" y="1"/>
                  </a:lnTo>
                  <a:close/>
                </a:path>
              </a:pathLst>
            </a:custGeom>
            <a:solidFill>
              <a:srgbClr val="000000"/>
            </a:solidFill>
            <a:ln w="25400">
              <a:solidFill>
                <a:schemeClr val="tx1"/>
              </a:solidFill>
              <a:round/>
              <a:headEnd/>
              <a:tailEnd/>
            </a:ln>
          </p:spPr>
          <p:txBody>
            <a:bodyPr/>
            <a:lstStyle/>
            <a:p>
              <a:endParaRPr lang="en-GB" sz="2400" b="1"/>
            </a:p>
          </p:txBody>
        </p:sp>
        <p:sp>
          <p:nvSpPr>
            <p:cNvPr id="22714" name="Freeform 579"/>
            <p:cNvSpPr>
              <a:spLocks/>
            </p:cNvSpPr>
            <p:nvPr/>
          </p:nvSpPr>
          <p:spPr bwMode="auto">
            <a:xfrm>
              <a:off x="2813" y="2266"/>
              <a:ext cx="5" cy="2"/>
            </a:xfrm>
            <a:custGeom>
              <a:avLst/>
              <a:gdLst>
                <a:gd name="T0" fmla="*/ 2 w 5"/>
                <a:gd name="T1" fmla="*/ 0 h 2"/>
                <a:gd name="T2" fmla="*/ 0 w 5"/>
                <a:gd name="T3" fmla="*/ 2 h 2"/>
                <a:gd name="T4" fmla="*/ 0 w 5"/>
                <a:gd name="T5" fmla="*/ 2 h 2"/>
                <a:gd name="T6" fmla="*/ 3 w 5"/>
                <a:gd name="T7" fmla="*/ 2 h 2"/>
                <a:gd name="T8" fmla="*/ 5 w 5"/>
                <a:gd name="T9" fmla="*/ 2 h 2"/>
                <a:gd name="T10" fmla="*/ 5 w 5"/>
                <a:gd name="T11" fmla="*/ 0 h 2"/>
                <a:gd name="T12" fmla="*/ 3 w 5"/>
                <a:gd name="T13" fmla="*/ 0 h 2"/>
                <a:gd name="T14" fmla="*/ 2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2" y="0"/>
                  </a:moveTo>
                  <a:lnTo>
                    <a:pt x="0" y="2"/>
                  </a:lnTo>
                  <a:lnTo>
                    <a:pt x="3" y="2"/>
                  </a:lnTo>
                  <a:lnTo>
                    <a:pt x="5" y="2"/>
                  </a:lnTo>
                  <a:lnTo>
                    <a:pt x="5" y="0"/>
                  </a:lnTo>
                  <a:lnTo>
                    <a:pt x="3" y="0"/>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2715" name="Freeform 580"/>
            <p:cNvSpPr>
              <a:spLocks/>
            </p:cNvSpPr>
            <p:nvPr/>
          </p:nvSpPr>
          <p:spPr bwMode="auto">
            <a:xfrm>
              <a:off x="2813" y="2266"/>
              <a:ext cx="5" cy="5"/>
            </a:xfrm>
            <a:custGeom>
              <a:avLst/>
              <a:gdLst>
                <a:gd name="T0" fmla="*/ 3 w 5"/>
                <a:gd name="T1" fmla="*/ 2 h 5"/>
                <a:gd name="T2" fmla="*/ 2 w 5"/>
                <a:gd name="T3" fmla="*/ 2 h 5"/>
                <a:gd name="T4" fmla="*/ 0 w 5"/>
                <a:gd name="T5" fmla="*/ 5 h 5"/>
                <a:gd name="T6" fmla="*/ 2 w 5"/>
                <a:gd name="T7" fmla="*/ 5 h 5"/>
                <a:gd name="T8" fmla="*/ 3 w 5"/>
                <a:gd name="T9" fmla="*/ 5 h 5"/>
                <a:gd name="T10" fmla="*/ 5 w 5"/>
                <a:gd name="T11" fmla="*/ 0 h 5"/>
                <a:gd name="T12" fmla="*/ 5 w 5"/>
                <a:gd name="T13" fmla="*/ 2 h 5"/>
                <a:gd name="T14" fmla="*/ 3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2"/>
                  </a:moveTo>
                  <a:lnTo>
                    <a:pt x="2" y="2"/>
                  </a:lnTo>
                  <a:lnTo>
                    <a:pt x="0" y="5"/>
                  </a:lnTo>
                  <a:lnTo>
                    <a:pt x="2" y="5"/>
                  </a:lnTo>
                  <a:lnTo>
                    <a:pt x="3" y="5"/>
                  </a:lnTo>
                  <a:lnTo>
                    <a:pt x="5" y="0"/>
                  </a:lnTo>
                  <a:lnTo>
                    <a:pt x="5" y="2"/>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2716" name="Freeform 581"/>
            <p:cNvSpPr>
              <a:spLocks/>
            </p:cNvSpPr>
            <p:nvPr/>
          </p:nvSpPr>
          <p:spPr bwMode="auto">
            <a:xfrm>
              <a:off x="2812" y="2271"/>
              <a:ext cx="5" cy="2"/>
            </a:xfrm>
            <a:custGeom>
              <a:avLst/>
              <a:gdLst>
                <a:gd name="T0" fmla="*/ 1 w 5"/>
                <a:gd name="T1" fmla="*/ 0 h 2"/>
                <a:gd name="T2" fmla="*/ 0 w 5"/>
                <a:gd name="T3" fmla="*/ 2 h 2"/>
                <a:gd name="T4" fmla="*/ 0 w 5"/>
                <a:gd name="T5" fmla="*/ 2 h 2"/>
                <a:gd name="T6" fmla="*/ 3 w 5"/>
                <a:gd name="T7" fmla="*/ 2 h 2"/>
                <a:gd name="T8" fmla="*/ 5 w 5"/>
                <a:gd name="T9" fmla="*/ 2 h 2"/>
                <a:gd name="T10" fmla="*/ 5 w 5"/>
                <a:gd name="T11" fmla="*/ 0 h 2"/>
                <a:gd name="T12" fmla="*/ 3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0" y="2"/>
                  </a:lnTo>
                  <a:lnTo>
                    <a:pt x="3" y="2"/>
                  </a:lnTo>
                  <a:lnTo>
                    <a:pt x="5" y="2"/>
                  </a:lnTo>
                  <a:lnTo>
                    <a:pt x="5" y="0"/>
                  </a:lnTo>
                  <a:lnTo>
                    <a:pt x="3" y="0"/>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2717" name="Freeform 582"/>
            <p:cNvSpPr>
              <a:spLocks/>
            </p:cNvSpPr>
            <p:nvPr/>
          </p:nvSpPr>
          <p:spPr bwMode="auto">
            <a:xfrm>
              <a:off x="2794" y="2271"/>
              <a:ext cx="51" cy="253"/>
            </a:xfrm>
            <a:custGeom>
              <a:avLst/>
              <a:gdLst>
                <a:gd name="T0" fmla="*/ 21 w 51"/>
                <a:gd name="T1" fmla="*/ 2 h 253"/>
                <a:gd name="T2" fmla="*/ 19 w 51"/>
                <a:gd name="T3" fmla="*/ 2 h 253"/>
                <a:gd name="T4" fmla="*/ 17 w 51"/>
                <a:gd name="T5" fmla="*/ 7 h 253"/>
                <a:gd name="T6" fmla="*/ 0 w 51"/>
                <a:gd name="T7" fmla="*/ 92 h 253"/>
                <a:gd name="T8" fmla="*/ 48 w 51"/>
                <a:gd name="T9" fmla="*/ 253 h 253"/>
                <a:gd name="T10" fmla="*/ 51 w 51"/>
                <a:gd name="T11" fmla="*/ 253 h 253"/>
                <a:gd name="T12" fmla="*/ 2 w 51"/>
                <a:gd name="T13" fmla="*/ 92 h 253"/>
                <a:gd name="T14" fmla="*/ 19 w 51"/>
                <a:gd name="T15" fmla="*/ 7 h 253"/>
                <a:gd name="T16" fmla="*/ 23 w 51"/>
                <a:gd name="T17" fmla="*/ 0 h 253"/>
                <a:gd name="T18" fmla="*/ 23 w 51"/>
                <a:gd name="T19" fmla="*/ 2 h 253"/>
                <a:gd name="T20" fmla="*/ 21 w 51"/>
                <a:gd name="T21" fmla="*/ 2 h 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53"/>
                <a:gd name="T35" fmla="*/ 51 w 51"/>
                <a:gd name="T36" fmla="*/ 253 h 2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53">
                  <a:moveTo>
                    <a:pt x="21" y="2"/>
                  </a:moveTo>
                  <a:lnTo>
                    <a:pt x="19" y="2"/>
                  </a:lnTo>
                  <a:lnTo>
                    <a:pt x="17" y="7"/>
                  </a:lnTo>
                  <a:lnTo>
                    <a:pt x="0" y="92"/>
                  </a:lnTo>
                  <a:lnTo>
                    <a:pt x="48" y="253"/>
                  </a:lnTo>
                  <a:lnTo>
                    <a:pt x="51" y="253"/>
                  </a:lnTo>
                  <a:lnTo>
                    <a:pt x="2" y="92"/>
                  </a:lnTo>
                  <a:lnTo>
                    <a:pt x="19" y="7"/>
                  </a:lnTo>
                  <a:lnTo>
                    <a:pt x="23" y="0"/>
                  </a:lnTo>
                  <a:lnTo>
                    <a:pt x="23" y="2"/>
                  </a:lnTo>
                  <a:lnTo>
                    <a:pt x="21" y="2"/>
                  </a:lnTo>
                  <a:close/>
                </a:path>
              </a:pathLst>
            </a:custGeom>
            <a:solidFill>
              <a:srgbClr val="000000"/>
            </a:solidFill>
            <a:ln w="25400">
              <a:solidFill>
                <a:schemeClr val="tx1"/>
              </a:solidFill>
              <a:round/>
              <a:headEnd/>
              <a:tailEnd/>
            </a:ln>
          </p:spPr>
          <p:txBody>
            <a:bodyPr/>
            <a:lstStyle/>
            <a:p>
              <a:endParaRPr lang="en-GB" sz="2400" b="1"/>
            </a:p>
          </p:txBody>
        </p:sp>
        <p:sp>
          <p:nvSpPr>
            <p:cNvPr id="22718" name="Line 583"/>
            <p:cNvSpPr>
              <a:spLocks noChangeShapeType="1"/>
            </p:cNvSpPr>
            <p:nvPr/>
          </p:nvSpPr>
          <p:spPr bwMode="auto">
            <a:xfrm flipH="1" flipV="1">
              <a:off x="1713" y="2402"/>
              <a:ext cx="1183" cy="130"/>
            </a:xfrm>
            <a:prstGeom prst="line">
              <a:avLst/>
            </a:prstGeom>
            <a:noFill/>
            <a:ln w="25400">
              <a:solidFill>
                <a:schemeClr val="tx1"/>
              </a:solidFill>
              <a:round/>
              <a:headEnd/>
              <a:tailEnd/>
            </a:ln>
          </p:spPr>
          <p:txBody>
            <a:bodyPr/>
            <a:lstStyle/>
            <a:p>
              <a:endParaRPr lang="en-GB" sz="2400" b="1"/>
            </a:p>
          </p:txBody>
        </p:sp>
        <p:sp>
          <p:nvSpPr>
            <p:cNvPr id="22719" name="Freeform 584"/>
            <p:cNvSpPr>
              <a:spLocks/>
            </p:cNvSpPr>
            <p:nvPr/>
          </p:nvSpPr>
          <p:spPr bwMode="auto">
            <a:xfrm>
              <a:off x="1713" y="2401"/>
              <a:ext cx="1183" cy="132"/>
            </a:xfrm>
            <a:custGeom>
              <a:avLst/>
              <a:gdLst>
                <a:gd name="T0" fmla="*/ 1183 w 1183"/>
                <a:gd name="T1" fmla="*/ 132 h 132"/>
                <a:gd name="T2" fmla="*/ 1183 w 1183"/>
                <a:gd name="T3" fmla="*/ 129 h 132"/>
                <a:gd name="T4" fmla="*/ 0 w 1183"/>
                <a:gd name="T5" fmla="*/ 0 h 132"/>
                <a:gd name="T6" fmla="*/ 0 w 1183"/>
                <a:gd name="T7" fmla="*/ 2 h 132"/>
                <a:gd name="T8" fmla="*/ 1183 w 1183"/>
                <a:gd name="T9" fmla="*/ 132 h 132"/>
                <a:gd name="T10" fmla="*/ 0 60000 65536"/>
                <a:gd name="T11" fmla="*/ 0 60000 65536"/>
                <a:gd name="T12" fmla="*/ 0 60000 65536"/>
                <a:gd name="T13" fmla="*/ 0 60000 65536"/>
                <a:gd name="T14" fmla="*/ 0 60000 65536"/>
                <a:gd name="T15" fmla="*/ 0 w 1183"/>
                <a:gd name="T16" fmla="*/ 0 h 132"/>
                <a:gd name="T17" fmla="*/ 1183 w 1183"/>
                <a:gd name="T18" fmla="*/ 132 h 132"/>
              </a:gdLst>
              <a:ahLst/>
              <a:cxnLst>
                <a:cxn ang="T10">
                  <a:pos x="T0" y="T1"/>
                </a:cxn>
                <a:cxn ang="T11">
                  <a:pos x="T2" y="T3"/>
                </a:cxn>
                <a:cxn ang="T12">
                  <a:pos x="T4" y="T5"/>
                </a:cxn>
                <a:cxn ang="T13">
                  <a:pos x="T6" y="T7"/>
                </a:cxn>
                <a:cxn ang="T14">
                  <a:pos x="T8" y="T9"/>
                </a:cxn>
              </a:cxnLst>
              <a:rect l="T15" t="T16" r="T17" b="T18"/>
              <a:pathLst>
                <a:path w="1183" h="132">
                  <a:moveTo>
                    <a:pt x="1183" y="132"/>
                  </a:moveTo>
                  <a:lnTo>
                    <a:pt x="1183" y="129"/>
                  </a:lnTo>
                  <a:lnTo>
                    <a:pt x="0" y="0"/>
                  </a:lnTo>
                  <a:lnTo>
                    <a:pt x="0" y="2"/>
                  </a:lnTo>
                  <a:lnTo>
                    <a:pt x="1183" y="132"/>
                  </a:lnTo>
                  <a:close/>
                </a:path>
              </a:pathLst>
            </a:custGeom>
            <a:solidFill>
              <a:srgbClr val="000000"/>
            </a:solidFill>
            <a:ln w="25400">
              <a:solidFill>
                <a:schemeClr val="tx1"/>
              </a:solidFill>
              <a:round/>
              <a:headEnd/>
              <a:tailEnd/>
            </a:ln>
          </p:spPr>
          <p:txBody>
            <a:bodyPr/>
            <a:lstStyle/>
            <a:p>
              <a:endParaRPr lang="en-GB" sz="2400" b="1"/>
            </a:p>
          </p:txBody>
        </p:sp>
        <p:sp>
          <p:nvSpPr>
            <p:cNvPr id="22720" name="Freeform 585"/>
            <p:cNvSpPr>
              <a:spLocks/>
            </p:cNvSpPr>
            <p:nvPr/>
          </p:nvSpPr>
          <p:spPr bwMode="auto">
            <a:xfrm>
              <a:off x="2608" y="2247"/>
              <a:ext cx="202" cy="117"/>
            </a:xfrm>
            <a:custGeom>
              <a:avLst/>
              <a:gdLst>
                <a:gd name="T0" fmla="*/ 202 w 202"/>
                <a:gd name="T1" fmla="*/ 39 h 117"/>
                <a:gd name="T2" fmla="*/ 112 w 202"/>
                <a:gd name="T3" fmla="*/ 31 h 117"/>
                <a:gd name="T4" fmla="*/ 39 w 202"/>
                <a:gd name="T5" fmla="*/ 0 h 117"/>
                <a:gd name="T6" fmla="*/ 0 w 202"/>
                <a:gd name="T7" fmla="*/ 69 h 117"/>
                <a:gd name="T8" fmla="*/ 103 w 202"/>
                <a:gd name="T9" fmla="*/ 109 h 117"/>
                <a:gd name="T10" fmla="*/ 187 w 202"/>
                <a:gd name="T11" fmla="*/ 117 h 117"/>
                <a:gd name="T12" fmla="*/ 0 60000 65536"/>
                <a:gd name="T13" fmla="*/ 0 60000 65536"/>
                <a:gd name="T14" fmla="*/ 0 60000 65536"/>
                <a:gd name="T15" fmla="*/ 0 60000 65536"/>
                <a:gd name="T16" fmla="*/ 0 60000 65536"/>
                <a:gd name="T17" fmla="*/ 0 60000 65536"/>
                <a:gd name="T18" fmla="*/ 0 w 202"/>
                <a:gd name="T19" fmla="*/ 0 h 117"/>
                <a:gd name="T20" fmla="*/ 202 w 20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02" h="117">
                  <a:moveTo>
                    <a:pt x="202" y="39"/>
                  </a:moveTo>
                  <a:lnTo>
                    <a:pt x="112" y="31"/>
                  </a:lnTo>
                  <a:lnTo>
                    <a:pt x="39" y="0"/>
                  </a:lnTo>
                  <a:lnTo>
                    <a:pt x="0" y="69"/>
                  </a:lnTo>
                  <a:lnTo>
                    <a:pt x="103" y="109"/>
                  </a:lnTo>
                  <a:lnTo>
                    <a:pt x="187" y="117"/>
                  </a:lnTo>
                </a:path>
              </a:pathLst>
            </a:custGeom>
            <a:noFill/>
            <a:ln w="25400">
              <a:solidFill>
                <a:schemeClr val="tx1"/>
              </a:solidFill>
              <a:prstDash val="solid"/>
              <a:round/>
              <a:headEnd/>
              <a:tailEnd/>
            </a:ln>
          </p:spPr>
          <p:txBody>
            <a:bodyPr/>
            <a:lstStyle/>
            <a:p>
              <a:endParaRPr lang="en-GB" sz="2400" b="1"/>
            </a:p>
          </p:txBody>
        </p:sp>
        <p:sp>
          <p:nvSpPr>
            <p:cNvPr id="22721" name="Freeform 586"/>
            <p:cNvSpPr>
              <a:spLocks/>
            </p:cNvSpPr>
            <p:nvPr/>
          </p:nvSpPr>
          <p:spPr bwMode="auto">
            <a:xfrm>
              <a:off x="2606" y="2246"/>
              <a:ext cx="204" cy="70"/>
            </a:xfrm>
            <a:custGeom>
              <a:avLst/>
              <a:gdLst>
                <a:gd name="T0" fmla="*/ 204 w 204"/>
                <a:gd name="T1" fmla="*/ 41 h 70"/>
                <a:gd name="T2" fmla="*/ 204 w 204"/>
                <a:gd name="T3" fmla="*/ 39 h 70"/>
                <a:gd name="T4" fmla="*/ 114 w 204"/>
                <a:gd name="T5" fmla="*/ 31 h 70"/>
                <a:gd name="T6" fmla="*/ 41 w 204"/>
                <a:gd name="T7" fmla="*/ 0 h 70"/>
                <a:gd name="T8" fmla="*/ 0 w 204"/>
                <a:gd name="T9" fmla="*/ 70 h 70"/>
                <a:gd name="T10" fmla="*/ 3 w 204"/>
                <a:gd name="T11" fmla="*/ 70 h 70"/>
                <a:gd name="T12" fmla="*/ 41 w 204"/>
                <a:gd name="T13" fmla="*/ 2 h 70"/>
                <a:gd name="T14" fmla="*/ 114 w 204"/>
                <a:gd name="T15" fmla="*/ 34 h 70"/>
                <a:gd name="T16" fmla="*/ 204 w 204"/>
                <a:gd name="T17" fmla="*/ 4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70"/>
                <a:gd name="T29" fmla="*/ 204 w 20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70">
                  <a:moveTo>
                    <a:pt x="204" y="41"/>
                  </a:moveTo>
                  <a:lnTo>
                    <a:pt x="204" y="39"/>
                  </a:lnTo>
                  <a:lnTo>
                    <a:pt x="114" y="31"/>
                  </a:lnTo>
                  <a:lnTo>
                    <a:pt x="41" y="0"/>
                  </a:lnTo>
                  <a:lnTo>
                    <a:pt x="0" y="70"/>
                  </a:lnTo>
                  <a:lnTo>
                    <a:pt x="3" y="70"/>
                  </a:lnTo>
                  <a:lnTo>
                    <a:pt x="41" y="2"/>
                  </a:lnTo>
                  <a:lnTo>
                    <a:pt x="114" y="34"/>
                  </a:lnTo>
                  <a:lnTo>
                    <a:pt x="204" y="41"/>
                  </a:lnTo>
                  <a:close/>
                </a:path>
              </a:pathLst>
            </a:custGeom>
            <a:solidFill>
              <a:srgbClr val="000000"/>
            </a:solidFill>
            <a:ln w="25400">
              <a:solidFill>
                <a:schemeClr val="tx1"/>
              </a:solidFill>
              <a:round/>
              <a:headEnd/>
              <a:tailEnd/>
            </a:ln>
          </p:spPr>
          <p:txBody>
            <a:bodyPr/>
            <a:lstStyle/>
            <a:p>
              <a:endParaRPr lang="en-GB" sz="2400" b="1"/>
            </a:p>
          </p:txBody>
        </p:sp>
        <p:sp>
          <p:nvSpPr>
            <p:cNvPr id="22722" name="Freeform 587"/>
            <p:cNvSpPr>
              <a:spLocks/>
            </p:cNvSpPr>
            <p:nvPr/>
          </p:nvSpPr>
          <p:spPr bwMode="auto">
            <a:xfrm>
              <a:off x="2606" y="2316"/>
              <a:ext cx="189" cy="50"/>
            </a:xfrm>
            <a:custGeom>
              <a:avLst/>
              <a:gdLst>
                <a:gd name="T0" fmla="*/ 0 w 189"/>
                <a:gd name="T1" fmla="*/ 0 h 50"/>
                <a:gd name="T2" fmla="*/ 105 w 189"/>
                <a:gd name="T3" fmla="*/ 41 h 50"/>
                <a:gd name="T4" fmla="*/ 189 w 189"/>
                <a:gd name="T5" fmla="*/ 50 h 50"/>
                <a:gd name="T6" fmla="*/ 189 w 189"/>
                <a:gd name="T7" fmla="*/ 47 h 50"/>
                <a:gd name="T8" fmla="*/ 105 w 189"/>
                <a:gd name="T9" fmla="*/ 38 h 50"/>
                <a:gd name="T10" fmla="*/ 3 w 189"/>
                <a:gd name="T11" fmla="*/ 0 h 50"/>
                <a:gd name="T12" fmla="*/ 0 w 189"/>
                <a:gd name="T13" fmla="*/ 0 h 50"/>
                <a:gd name="T14" fmla="*/ 0 60000 65536"/>
                <a:gd name="T15" fmla="*/ 0 60000 65536"/>
                <a:gd name="T16" fmla="*/ 0 60000 65536"/>
                <a:gd name="T17" fmla="*/ 0 60000 65536"/>
                <a:gd name="T18" fmla="*/ 0 60000 65536"/>
                <a:gd name="T19" fmla="*/ 0 60000 65536"/>
                <a:gd name="T20" fmla="*/ 0 60000 65536"/>
                <a:gd name="T21" fmla="*/ 0 w 189"/>
                <a:gd name="T22" fmla="*/ 0 h 50"/>
                <a:gd name="T23" fmla="*/ 189 w 18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 h="50">
                  <a:moveTo>
                    <a:pt x="0" y="0"/>
                  </a:moveTo>
                  <a:lnTo>
                    <a:pt x="105" y="41"/>
                  </a:lnTo>
                  <a:lnTo>
                    <a:pt x="189" y="50"/>
                  </a:lnTo>
                  <a:lnTo>
                    <a:pt x="189" y="47"/>
                  </a:lnTo>
                  <a:lnTo>
                    <a:pt x="105" y="38"/>
                  </a:lnTo>
                  <a:lnTo>
                    <a:pt x="3" y="0"/>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2723" name="Line 588"/>
            <p:cNvSpPr>
              <a:spLocks noChangeShapeType="1"/>
            </p:cNvSpPr>
            <p:nvPr/>
          </p:nvSpPr>
          <p:spPr bwMode="auto">
            <a:xfrm flipH="1" flipV="1">
              <a:off x="1791" y="2382"/>
              <a:ext cx="1040" cy="104"/>
            </a:xfrm>
            <a:prstGeom prst="line">
              <a:avLst/>
            </a:prstGeom>
            <a:noFill/>
            <a:ln w="25400">
              <a:solidFill>
                <a:schemeClr val="tx1"/>
              </a:solidFill>
              <a:round/>
              <a:headEnd/>
              <a:tailEnd/>
            </a:ln>
          </p:spPr>
          <p:txBody>
            <a:bodyPr/>
            <a:lstStyle/>
            <a:p>
              <a:endParaRPr lang="en-GB" sz="2400" b="1"/>
            </a:p>
          </p:txBody>
        </p:sp>
        <p:sp>
          <p:nvSpPr>
            <p:cNvPr id="22724" name="Freeform 589"/>
            <p:cNvSpPr>
              <a:spLocks/>
            </p:cNvSpPr>
            <p:nvPr/>
          </p:nvSpPr>
          <p:spPr bwMode="auto">
            <a:xfrm>
              <a:off x="1791" y="2381"/>
              <a:ext cx="1040" cy="106"/>
            </a:xfrm>
            <a:custGeom>
              <a:avLst/>
              <a:gdLst>
                <a:gd name="T0" fmla="*/ 1040 w 1040"/>
                <a:gd name="T1" fmla="*/ 106 h 106"/>
                <a:gd name="T2" fmla="*/ 1040 w 1040"/>
                <a:gd name="T3" fmla="*/ 103 h 106"/>
                <a:gd name="T4" fmla="*/ 0 w 1040"/>
                <a:gd name="T5" fmla="*/ 0 h 106"/>
                <a:gd name="T6" fmla="*/ 0 w 1040"/>
                <a:gd name="T7" fmla="*/ 2 h 106"/>
                <a:gd name="T8" fmla="*/ 1040 w 1040"/>
                <a:gd name="T9" fmla="*/ 106 h 106"/>
                <a:gd name="T10" fmla="*/ 0 60000 65536"/>
                <a:gd name="T11" fmla="*/ 0 60000 65536"/>
                <a:gd name="T12" fmla="*/ 0 60000 65536"/>
                <a:gd name="T13" fmla="*/ 0 60000 65536"/>
                <a:gd name="T14" fmla="*/ 0 60000 65536"/>
                <a:gd name="T15" fmla="*/ 0 w 1040"/>
                <a:gd name="T16" fmla="*/ 0 h 106"/>
                <a:gd name="T17" fmla="*/ 1040 w 1040"/>
                <a:gd name="T18" fmla="*/ 106 h 106"/>
              </a:gdLst>
              <a:ahLst/>
              <a:cxnLst>
                <a:cxn ang="T10">
                  <a:pos x="T0" y="T1"/>
                </a:cxn>
                <a:cxn ang="T11">
                  <a:pos x="T2" y="T3"/>
                </a:cxn>
                <a:cxn ang="T12">
                  <a:pos x="T4" y="T5"/>
                </a:cxn>
                <a:cxn ang="T13">
                  <a:pos x="T6" y="T7"/>
                </a:cxn>
                <a:cxn ang="T14">
                  <a:pos x="T8" y="T9"/>
                </a:cxn>
              </a:cxnLst>
              <a:rect l="T15" t="T16" r="T17" b="T18"/>
              <a:pathLst>
                <a:path w="1040" h="106">
                  <a:moveTo>
                    <a:pt x="1040" y="106"/>
                  </a:moveTo>
                  <a:lnTo>
                    <a:pt x="1040" y="103"/>
                  </a:lnTo>
                  <a:lnTo>
                    <a:pt x="0" y="0"/>
                  </a:lnTo>
                  <a:lnTo>
                    <a:pt x="0" y="2"/>
                  </a:lnTo>
                  <a:lnTo>
                    <a:pt x="1040" y="106"/>
                  </a:lnTo>
                  <a:close/>
                </a:path>
              </a:pathLst>
            </a:custGeom>
            <a:solidFill>
              <a:srgbClr val="000000"/>
            </a:solidFill>
            <a:ln w="25400">
              <a:solidFill>
                <a:schemeClr val="tx1"/>
              </a:solidFill>
              <a:round/>
              <a:headEnd/>
              <a:tailEnd/>
            </a:ln>
          </p:spPr>
          <p:txBody>
            <a:bodyPr/>
            <a:lstStyle/>
            <a:p>
              <a:endParaRPr lang="en-GB" sz="2400" b="1"/>
            </a:p>
          </p:txBody>
        </p:sp>
        <p:sp>
          <p:nvSpPr>
            <p:cNvPr id="22725" name="Line 590"/>
            <p:cNvSpPr>
              <a:spLocks noChangeShapeType="1"/>
            </p:cNvSpPr>
            <p:nvPr/>
          </p:nvSpPr>
          <p:spPr bwMode="auto">
            <a:xfrm flipH="1" flipV="1">
              <a:off x="2712" y="2357"/>
              <a:ext cx="106" cy="127"/>
            </a:xfrm>
            <a:prstGeom prst="line">
              <a:avLst/>
            </a:prstGeom>
            <a:noFill/>
            <a:ln w="25400">
              <a:solidFill>
                <a:schemeClr val="tx1"/>
              </a:solidFill>
              <a:round/>
              <a:headEnd/>
              <a:tailEnd/>
            </a:ln>
          </p:spPr>
          <p:txBody>
            <a:bodyPr/>
            <a:lstStyle/>
            <a:p>
              <a:endParaRPr lang="en-GB" sz="2400" b="1"/>
            </a:p>
          </p:txBody>
        </p:sp>
        <p:sp>
          <p:nvSpPr>
            <p:cNvPr id="22726" name="Freeform 591"/>
            <p:cNvSpPr>
              <a:spLocks/>
            </p:cNvSpPr>
            <p:nvPr/>
          </p:nvSpPr>
          <p:spPr bwMode="auto">
            <a:xfrm>
              <a:off x="2711" y="2356"/>
              <a:ext cx="109" cy="130"/>
            </a:xfrm>
            <a:custGeom>
              <a:avLst/>
              <a:gdLst>
                <a:gd name="T0" fmla="*/ 106 w 109"/>
                <a:gd name="T1" fmla="*/ 130 h 130"/>
                <a:gd name="T2" fmla="*/ 109 w 109"/>
                <a:gd name="T3" fmla="*/ 127 h 130"/>
                <a:gd name="T4" fmla="*/ 3 w 109"/>
                <a:gd name="T5" fmla="*/ 0 h 130"/>
                <a:gd name="T6" fmla="*/ 0 w 109"/>
                <a:gd name="T7" fmla="*/ 2 h 130"/>
                <a:gd name="T8" fmla="*/ 106 w 109"/>
                <a:gd name="T9" fmla="*/ 130 h 130"/>
                <a:gd name="T10" fmla="*/ 0 60000 65536"/>
                <a:gd name="T11" fmla="*/ 0 60000 65536"/>
                <a:gd name="T12" fmla="*/ 0 60000 65536"/>
                <a:gd name="T13" fmla="*/ 0 60000 65536"/>
                <a:gd name="T14" fmla="*/ 0 60000 65536"/>
                <a:gd name="T15" fmla="*/ 0 w 109"/>
                <a:gd name="T16" fmla="*/ 0 h 130"/>
                <a:gd name="T17" fmla="*/ 109 w 109"/>
                <a:gd name="T18" fmla="*/ 130 h 130"/>
              </a:gdLst>
              <a:ahLst/>
              <a:cxnLst>
                <a:cxn ang="T10">
                  <a:pos x="T0" y="T1"/>
                </a:cxn>
                <a:cxn ang="T11">
                  <a:pos x="T2" y="T3"/>
                </a:cxn>
                <a:cxn ang="T12">
                  <a:pos x="T4" y="T5"/>
                </a:cxn>
                <a:cxn ang="T13">
                  <a:pos x="T6" y="T7"/>
                </a:cxn>
                <a:cxn ang="T14">
                  <a:pos x="T8" y="T9"/>
                </a:cxn>
              </a:cxnLst>
              <a:rect l="T15" t="T16" r="T17" b="T18"/>
              <a:pathLst>
                <a:path w="109" h="130">
                  <a:moveTo>
                    <a:pt x="106" y="130"/>
                  </a:moveTo>
                  <a:lnTo>
                    <a:pt x="109" y="127"/>
                  </a:lnTo>
                  <a:lnTo>
                    <a:pt x="3" y="0"/>
                  </a:lnTo>
                  <a:lnTo>
                    <a:pt x="0" y="2"/>
                  </a:lnTo>
                  <a:lnTo>
                    <a:pt x="106" y="130"/>
                  </a:lnTo>
                  <a:close/>
                </a:path>
              </a:pathLst>
            </a:custGeom>
            <a:solidFill>
              <a:srgbClr val="000000"/>
            </a:solidFill>
            <a:ln w="25400">
              <a:solidFill>
                <a:schemeClr val="tx1"/>
              </a:solidFill>
              <a:round/>
              <a:headEnd/>
              <a:tailEnd/>
            </a:ln>
          </p:spPr>
          <p:txBody>
            <a:bodyPr/>
            <a:lstStyle/>
            <a:p>
              <a:endParaRPr lang="en-GB" sz="2400" b="1"/>
            </a:p>
          </p:txBody>
        </p:sp>
        <p:sp>
          <p:nvSpPr>
            <p:cNvPr id="22727" name="Freeform 592"/>
            <p:cNvSpPr>
              <a:spLocks/>
            </p:cNvSpPr>
            <p:nvPr/>
          </p:nvSpPr>
          <p:spPr bwMode="auto">
            <a:xfrm>
              <a:off x="1659" y="2345"/>
              <a:ext cx="133" cy="57"/>
            </a:xfrm>
            <a:custGeom>
              <a:avLst/>
              <a:gdLst>
                <a:gd name="T0" fmla="*/ 0 w 133"/>
                <a:gd name="T1" fmla="*/ 0 h 57"/>
                <a:gd name="T2" fmla="*/ 100 w 133"/>
                <a:gd name="T3" fmla="*/ 8 h 57"/>
                <a:gd name="T4" fmla="*/ 113 w 133"/>
                <a:gd name="T5" fmla="*/ 13 h 57"/>
                <a:gd name="T6" fmla="*/ 122 w 133"/>
                <a:gd name="T7" fmla="*/ 19 h 57"/>
                <a:gd name="T8" fmla="*/ 128 w 133"/>
                <a:gd name="T9" fmla="*/ 24 h 57"/>
                <a:gd name="T10" fmla="*/ 132 w 133"/>
                <a:gd name="T11" fmla="*/ 29 h 57"/>
                <a:gd name="T12" fmla="*/ 133 w 133"/>
                <a:gd name="T13" fmla="*/ 36 h 57"/>
                <a:gd name="T14" fmla="*/ 132 w 133"/>
                <a:gd name="T15" fmla="*/ 41 h 57"/>
                <a:gd name="T16" fmla="*/ 130 w 133"/>
                <a:gd name="T17" fmla="*/ 44 h 57"/>
                <a:gd name="T18" fmla="*/ 126 w 133"/>
                <a:gd name="T19" fmla="*/ 49 h 57"/>
                <a:gd name="T20" fmla="*/ 121 w 133"/>
                <a:gd name="T21" fmla="*/ 53 h 57"/>
                <a:gd name="T22" fmla="*/ 115 w 133"/>
                <a:gd name="T23" fmla="*/ 56 h 57"/>
                <a:gd name="T24" fmla="*/ 108 w 133"/>
                <a:gd name="T25" fmla="*/ 57 h 57"/>
                <a:gd name="T26" fmla="*/ 101 w 133"/>
                <a:gd name="T27" fmla="*/ 57 h 57"/>
                <a:gd name="T28" fmla="*/ 32 w 133"/>
                <a:gd name="T29" fmla="*/ 57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57"/>
                <a:gd name="T47" fmla="*/ 133 w 133"/>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57">
                  <a:moveTo>
                    <a:pt x="0" y="0"/>
                  </a:moveTo>
                  <a:lnTo>
                    <a:pt x="100" y="8"/>
                  </a:lnTo>
                  <a:lnTo>
                    <a:pt x="113" y="13"/>
                  </a:lnTo>
                  <a:lnTo>
                    <a:pt x="122" y="19"/>
                  </a:lnTo>
                  <a:lnTo>
                    <a:pt x="128" y="24"/>
                  </a:lnTo>
                  <a:lnTo>
                    <a:pt x="132" y="29"/>
                  </a:lnTo>
                  <a:lnTo>
                    <a:pt x="133" y="36"/>
                  </a:lnTo>
                  <a:lnTo>
                    <a:pt x="132" y="41"/>
                  </a:lnTo>
                  <a:lnTo>
                    <a:pt x="130" y="44"/>
                  </a:lnTo>
                  <a:lnTo>
                    <a:pt x="126" y="49"/>
                  </a:lnTo>
                  <a:lnTo>
                    <a:pt x="121" y="53"/>
                  </a:lnTo>
                  <a:lnTo>
                    <a:pt x="115" y="56"/>
                  </a:lnTo>
                  <a:lnTo>
                    <a:pt x="108" y="57"/>
                  </a:lnTo>
                  <a:lnTo>
                    <a:pt x="101" y="57"/>
                  </a:lnTo>
                  <a:lnTo>
                    <a:pt x="32" y="57"/>
                  </a:lnTo>
                </a:path>
              </a:pathLst>
            </a:custGeom>
            <a:noFill/>
            <a:ln w="25400">
              <a:solidFill>
                <a:schemeClr val="tx1"/>
              </a:solidFill>
              <a:prstDash val="solid"/>
              <a:round/>
              <a:headEnd/>
              <a:tailEnd/>
            </a:ln>
          </p:spPr>
          <p:txBody>
            <a:bodyPr/>
            <a:lstStyle/>
            <a:p>
              <a:endParaRPr lang="en-GB" sz="2400" b="1"/>
            </a:p>
          </p:txBody>
        </p:sp>
        <p:sp>
          <p:nvSpPr>
            <p:cNvPr id="22728" name="Freeform 593"/>
            <p:cNvSpPr>
              <a:spLocks/>
            </p:cNvSpPr>
            <p:nvPr/>
          </p:nvSpPr>
          <p:spPr bwMode="auto">
            <a:xfrm>
              <a:off x="1659" y="2343"/>
              <a:ext cx="135" cy="60"/>
            </a:xfrm>
            <a:custGeom>
              <a:avLst/>
              <a:gdLst>
                <a:gd name="T0" fmla="*/ 0 w 135"/>
                <a:gd name="T1" fmla="*/ 0 h 60"/>
                <a:gd name="T2" fmla="*/ 0 w 135"/>
                <a:gd name="T3" fmla="*/ 3 h 60"/>
                <a:gd name="T4" fmla="*/ 100 w 135"/>
                <a:gd name="T5" fmla="*/ 11 h 60"/>
                <a:gd name="T6" fmla="*/ 111 w 135"/>
                <a:gd name="T7" fmla="*/ 16 h 60"/>
                <a:gd name="T8" fmla="*/ 121 w 135"/>
                <a:gd name="T9" fmla="*/ 23 h 60"/>
                <a:gd name="T10" fmla="*/ 127 w 135"/>
                <a:gd name="T11" fmla="*/ 28 h 60"/>
                <a:gd name="T12" fmla="*/ 131 w 135"/>
                <a:gd name="T13" fmla="*/ 33 h 60"/>
                <a:gd name="T14" fmla="*/ 132 w 135"/>
                <a:gd name="T15" fmla="*/ 38 h 60"/>
                <a:gd name="T16" fmla="*/ 131 w 135"/>
                <a:gd name="T17" fmla="*/ 41 h 60"/>
                <a:gd name="T18" fmla="*/ 128 w 135"/>
                <a:gd name="T19" fmla="*/ 45 h 60"/>
                <a:gd name="T20" fmla="*/ 125 w 135"/>
                <a:gd name="T21" fmla="*/ 50 h 60"/>
                <a:gd name="T22" fmla="*/ 118 w 135"/>
                <a:gd name="T23" fmla="*/ 54 h 60"/>
                <a:gd name="T24" fmla="*/ 115 w 135"/>
                <a:gd name="T25" fmla="*/ 56 h 60"/>
                <a:gd name="T26" fmla="*/ 108 w 135"/>
                <a:gd name="T27" fmla="*/ 58 h 60"/>
                <a:gd name="T28" fmla="*/ 108 w 135"/>
                <a:gd name="T29" fmla="*/ 59 h 60"/>
                <a:gd name="T30" fmla="*/ 108 w 135"/>
                <a:gd name="T31" fmla="*/ 60 h 60"/>
                <a:gd name="T32" fmla="*/ 115 w 135"/>
                <a:gd name="T33" fmla="*/ 59 h 60"/>
                <a:gd name="T34" fmla="*/ 123 w 135"/>
                <a:gd name="T35" fmla="*/ 56 h 60"/>
                <a:gd name="T36" fmla="*/ 127 w 135"/>
                <a:gd name="T37" fmla="*/ 53 h 60"/>
                <a:gd name="T38" fmla="*/ 131 w 135"/>
                <a:gd name="T39" fmla="*/ 48 h 60"/>
                <a:gd name="T40" fmla="*/ 133 w 135"/>
                <a:gd name="T41" fmla="*/ 44 h 60"/>
                <a:gd name="T42" fmla="*/ 135 w 135"/>
                <a:gd name="T43" fmla="*/ 38 h 60"/>
                <a:gd name="T44" fmla="*/ 133 w 135"/>
                <a:gd name="T45" fmla="*/ 30 h 60"/>
                <a:gd name="T46" fmla="*/ 130 w 135"/>
                <a:gd name="T47" fmla="*/ 25 h 60"/>
                <a:gd name="T48" fmla="*/ 123 w 135"/>
                <a:gd name="T49" fmla="*/ 20 h 60"/>
                <a:gd name="T50" fmla="*/ 116 w 135"/>
                <a:gd name="T51" fmla="*/ 14 h 60"/>
                <a:gd name="T52" fmla="*/ 100 w 135"/>
                <a:gd name="T53" fmla="*/ 9 h 60"/>
                <a:gd name="T54" fmla="*/ 0 w 135"/>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
                <a:gd name="T85" fmla="*/ 0 h 60"/>
                <a:gd name="T86" fmla="*/ 135 w 135"/>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 h="60">
                  <a:moveTo>
                    <a:pt x="0" y="0"/>
                  </a:moveTo>
                  <a:lnTo>
                    <a:pt x="0" y="3"/>
                  </a:lnTo>
                  <a:lnTo>
                    <a:pt x="100" y="11"/>
                  </a:lnTo>
                  <a:lnTo>
                    <a:pt x="111" y="16"/>
                  </a:lnTo>
                  <a:lnTo>
                    <a:pt x="121" y="23"/>
                  </a:lnTo>
                  <a:lnTo>
                    <a:pt x="127" y="28"/>
                  </a:lnTo>
                  <a:lnTo>
                    <a:pt x="131" y="33"/>
                  </a:lnTo>
                  <a:lnTo>
                    <a:pt x="132" y="38"/>
                  </a:lnTo>
                  <a:lnTo>
                    <a:pt x="131" y="41"/>
                  </a:lnTo>
                  <a:lnTo>
                    <a:pt x="128" y="45"/>
                  </a:lnTo>
                  <a:lnTo>
                    <a:pt x="125" y="50"/>
                  </a:lnTo>
                  <a:lnTo>
                    <a:pt x="118" y="54"/>
                  </a:lnTo>
                  <a:lnTo>
                    <a:pt x="115" y="56"/>
                  </a:lnTo>
                  <a:lnTo>
                    <a:pt x="108" y="58"/>
                  </a:lnTo>
                  <a:lnTo>
                    <a:pt x="108" y="59"/>
                  </a:lnTo>
                  <a:lnTo>
                    <a:pt x="108" y="60"/>
                  </a:lnTo>
                  <a:lnTo>
                    <a:pt x="115" y="59"/>
                  </a:lnTo>
                  <a:lnTo>
                    <a:pt x="123" y="56"/>
                  </a:lnTo>
                  <a:lnTo>
                    <a:pt x="127" y="53"/>
                  </a:lnTo>
                  <a:lnTo>
                    <a:pt x="131" y="48"/>
                  </a:lnTo>
                  <a:lnTo>
                    <a:pt x="133" y="44"/>
                  </a:lnTo>
                  <a:lnTo>
                    <a:pt x="135" y="38"/>
                  </a:lnTo>
                  <a:lnTo>
                    <a:pt x="133" y="30"/>
                  </a:lnTo>
                  <a:lnTo>
                    <a:pt x="130" y="25"/>
                  </a:lnTo>
                  <a:lnTo>
                    <a:pt x="123" y="20"/>
                  </a:lnTo>
                  <a:lnTo>
                    <a:pt x="116" y="14"/>
                  </a:lnTo>
                  <a:lnTo>
                    <a:pt x="100" y="9"/>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2729" name="Freeform 594"/>
            <p:cNvSpPr>
              <a:spLocks/>
            </p:cNvSpPr>
            <p:nvPr/>
          </p:nvSpPr>
          <p:spPr bwMode="auto">
            <a:xfrm>
              <a:off x="1691" y="2399"/>
              <a:ext cx="76" cy="5"/>
            </a:xfrm>
            <a:custGeom>
              <a:avLst/>
              <a:gdLst>
                <a:gd name="T0" fmla="*/ 76 w 76"/>
                <a:gd name="T1" fmla="*/ 3 h 5"/>
                <a:gd name="T2" fmla="*/ 76 w 76"/>
                <a:gd name="T3" fmla="*/ 0 h 5"/>
                <a:gd name="T4" fmla="*/ 0 w 76"/>
                <a:gd name="T5" fmla="*/ 2 h 5"/>
                <a:gd name="T6" fmla="*/ 0 w 76"/>
                <a:gd name="T7" fmla="*/ 4 h 5"/>
                <a:gd name="T8" fmla="*/ 70 w 76"/>
                <a:gd name="T9" fmla="*/ 5 h 5"/>
                <a:gd name="T10" fmla="*/ 76 w 76"/>
                <a:gd name="T11" fmla="*/ 4 h 5"/>
                <a:gd name="T12" fmla="*/ 76 w 76"/>
                <a:gd name="T13" fmla="*/ 3 h 5"/>
                <a:gd name="T14" fmla="*/ 0 60000 65536"/>
                <a:gd name="T15" fmla="*/ 0 60000 65536"/>
                <a:gd name="T16" fmla="*/ 0 60000 65536"/>
                <a:gd name="T17" fmla="*/ 0 60000 65536"/>
                <a:gd name="T18" fmla="*/ 0 60000 65536"/>
                <a:gd name="T19" fmla="*/ 0 60000 65536"/>
                <a:gd name="T20" fmla="*/ 0 60000 65536"/>
                <a:gd name="T21" fmla="*/ 0 w 76"/>
                <a:gd name="T22" fmla="*/ 0 h 5"/>
                <a:gd name="T23" fmla="*/ 76 w 7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5">
                  <a:moveTo>
                    <a:pt x="76" y="3"/>
                  </a:moveTo>
                  <a:lnTo>
                    <a:pt x="76" y="0"/>
                  </a:lnTo>
                  <a:lnTo>
                    <a:pt x="0" y="2"/>
                  </a:lnTo>
                  <a:lnTo>
                    <a:pt x="0" y="4"/>
                  </a:lnTo>
                  <a:lnTo>
                    <a:pt x="70" y="5"/>
                  </a:lnTo>
                  <a:lnTo>
                    <a:pt x="76" y="4"/>
                  </a:lnTo>
                  <a:lnTo>
                    <a:pt x="76" y="3"/>
                  </a:lnTo>
                  <a:close/>
                </a:path>
              </a:pathLst>
            </a:custGeom>
            <a:solidFill>
              <a:srgbClr val="000000"/>
            </a:solidFill>
            <a:ln w="25400">
              <a:solidFill>
                <a:schemeClr val="tx1"/>
              </a:solidFill>
              <a:round/>
              <a:headEnd/>
              <a:tailEnd/>
            </a:ln>
          </p:spPr>
          <p:txBody>
            <a:bodyPr/>
            <a:lstStyle/>
            <a:p>
              <a:endParaRPr lang="en-GB" sz="2400" b="1"/>
            </a:p>
          </p:txBody>
        </p:sp>
        <p:sp>
          <p:nvSpPr>
            <p:cNvPr id="22730" name="Freeform 595"/>
            <p:cNvSpPr>
              <a:spLocks/>
            </p:cNvSpPr>
            <p:nvPr/>
          </p:nvSpPr>
          <p:spPr bwMode="auto">
            <a:xfrm>
              <a:off x="1525" y="2280"/>
              <a:ext cx="191" cy="322"/>
            </a:xfrm>
            <a:custGeom>
              <a:avLst/>
              <a:gdLst>
                <a:gd name="T0" fmla="*/ 0 w 191"/>
                <a:gd name="T1" fmla="*/ 0 h 322"/>
                <a:gd name="T2" fmla="*/ 84 w 191"/>
                <a:gd name="T3" fmla="*/ 7 h 322"/>
                <a:gd name="T4" fmla="*/ 184 w 191"/>
                <a:gd name="T5" fmla="*/ 148 h 322"/>
                <a:gd name="T6" fmla="*/ 186 w 191"/>
                <a:gd name="T7" fmla="*/ 152 h 322"/>
                <a:gd name="T8" fmla="*/ 188 w 191"/>
                <a:gd name="T9" fmla="*/ 154 h 322"/>
                <a:gd name="T10" fmla="*/ 189 w 191"/>
                <a:gd name="T11" fmla="*/ 157 h 322"/>
                <a:gd name="T12" fmla="*/ 190 w 191"/>
                <a:gd name="T13" fmla="*/ 159 h 322"/>
                <a:gd name="T14" fmla="*/ 190 w 191"/>
                <a:gd name="T15" fmla="*/ 163 h 322"/>
                <a:gd name="T16" fmla="*/ 190 w 191"/>
                <a:gd name="T17" fmla="*/ 166 h 322"/>
                <a:gd name="T18" fmla="*/ 191 w 191"/>
                <a:gd name="T19" fmla="*/ 169 h 322"/>
                <a:gd name="T20" fmla="*/ 191 w 191"/>
                <a:gd name="T21" fmla="*/ 172 h 322"/>
                <a:gd name="T22" fmla="*/ 191 w 191"/>
                <a:gd name="T23" fmla="*/ 174 h 322"/>
                <a:gd name="T24" fmla="*/ 190 w 191"/>
                <a:gd name="T25" fmla="*/ 178 h 322"/>
                <a:gd name="T26" fmla="*/ 190 w 191"/>
                <a:gd name="T27" fmla="*/ 181 h 322"/>
                <a:gd name="T28" fmla="*/ 189 w 191"/>
                <a:gd name="T29" fmla="*/ 183 h 322"/>
                <a:gd name="T30" fmla="*/ 166 w 191"/>
                <a:gd name="T31" fmla="*/ 305 h 322"/>
                <a:gd name="T32" fmla="*/ 166 w 191"/>
                <a:gd name="T33" fmla="*/ 309 h 322"/>
                <a:gd name="T34" fmla="*/ 164 w 191"/>
                <a:gd name="T35" fmla="*/ 312 h 322"/>
                <a:gd name="T36" fmla="*/ 163 w 191"/>
                <a:gd name="T37" fmla="*/ 313 h 322"/>
                <a:gd name="T38" fmla="*/ 160 w 191"/>
                <a:gd name="T39" fmla="*/ 315 h 322"/>
                <a:gd name="T40" fmla="*/ 159 w 191"/>
                <a:gd name="T41" fmla="*/ 317 h 322"/>
                <a:gd name="T42" fmla="*/ 156 w 191"/>
                <a:gd name="T43" fmla="*/ 319 h 322"/>
                <a:gd name="T44" fmla="*/ 154 w 191"/>
                <a:gd name="T45" fmla="*/ 320 h 322"/>
                <a:gd name="T46" fmla="*/ 151 w 191"/>
                <a:gd name="T47" fmla="*/ 320 h 322"/>
                <a:gd name="T48" fmla="*/ 148 w 191"/>
                <a:gd name="T49" fmla="*/ 322 h 322"/>
                <a:gd name="T50" fmla="*/ 145 w 191"/>
                <a:gd name="T51" fmla="*/ 322 h 322"/>
                <a:gd name="T52" fmla="*/ 143 w 191"/>
                <a:gd name="T53" fmla="*/ 322 h 322"/>
                <a:gd name="T54" fmla="*/ 139 w 191"/>
                <a:gd name="T55" fmla="*/ 320 h 322"/>
                <a:gd name="T56" fmla="*/ 83 w 191"/>
                <a:gd name="T57" fmla="*/ 315 h 322"/>
                <a:gd name="T58" fmla="*/ 80 w 191"/>
                <a:gd name="T59" fmla="*/ 315 h 322"/>
                <a:gd name="T60" fmla="*/ 79 w 191"/>
                <a:gd name="T61" fmla="*/ 314 h 322"/>
                <a:gd name="T62" fmla="*/ 76 w 191"/>
                <a:gd name="T63" fmla="*/ 313 h 322"/>
                <a:gd name="T64" fmla="*/ 75 w 191"/>
                <a:gd name="T65" fmla="*/ 312 h 322"/>
                <a:gd name="T66" fmla="*/ 73 w 191"/>
                <a:gd name="T67" fmla="*/ 310 h 322"/>
                <a:gd name="T68" fmla="*/ 71 w 191"/>
                <a:gd name="T69" fmla="*/ 309 h 322"/>
                <a:gd name="T70" fmla="*/ 71 w 191"/>
                <a:gd name="T71" fmla="*/ 308 h 322"/>
                <a:gd name="T72" fmla="*/ 70 w 191"/>
                <a:gd name="T73" fmla="*/ 305 h 322"/>
                <a:gd name="T74" fmla="*/ 70 w 191"/>
                <a:gd name="T75" fmla="*/ 304 h 322"/>
                <a:gd name="T76" fmla="*/ 69 w 191"/>
                <a:gd name="T77" fmla="*/ 302 h 322"/>
                <a:gd name="T78" fmla="*/ 69 w 191"/>
                <a:gd name="T79" fmla="*/ 300 h 322"/>
                <a:gd name="T80" fmla="*/ 68 w 191"/>
                <a:gd name="T81" fmla="*/ 298 h 322"/>
                <a:gd name="T82" fmla="*/ 0 w 191"/>
                <a:gd name="T83" fmla="*/ 0 h 322"/>
                <a:gd name="T84" fmla="*/ 0 w 191"/>
                <a:gd name="T85" fmla="*/ 0 h 3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322"/>
                <a:gd name="T131" fmla="*/ 191 w 191"/>
                <a:gd name="T132" fmla="*/ 322 h 3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322">
                  <a:moveTo>
                    <a:pt x="0" y="0"/>
                  </a:moveTo>
                  <a:lnTo>
                    <a:pt x="84" y="7"/>
                  </a:lnTo>
                  <a:lnTo>
                    <a:pt x="184" y="148"/>
                  </a:lnTo>
                  <a:lnTo>
                    <a:pt x="186" y="152"/>
                  </a:lnTo>
                  <a:lnTo>
                    <a:pt x="188" y="154"/>
                  </a:lnTo>
                  <a:lnTo>
                    <a:pt x="189" y="157"/>
                  </a:lnTo>
                  <a:lnTo>
                    <a:pt x="190" y="159"/>
                  </a:lnTo>
                  <a:lnTo>
                    <a:pt x="190" y="163"/>
                  </a:lnTo>
                  <a:lnTo>
                    <a:pt x="190" y="166"/>
                  </a:lnTo>
                  <a:lnTo>
                    <a:pt x="191" y="169"/>
                  </a:lnTo>
                  <a:lnTo>
                    <a:pt x="191" y="172"/>
                  </a:lnTo>
                  <a:lnTo>
                    <a:pt x="191" y="174"/>
                  </a:lnTo>
                  <a:lnTo>
                    <a:pt x="190" y="178"/>
                  </a:lnTo>
                  <a:lnTo>
                    <a:pt x="190" y="181"/>
                  </a:lnTo>
                  <a:lnTo>
                    <a:pt x="189" y="183"/>
                  </a:lnTo>
                  <a:lnTo>
                    <a:pt x="166" y="305"/>
                  </a:lnTo>
                  <a:lnTo>
                    <a:pt x="166" y="309"/>
                  </a:lnTo>
                  <a:lnTo>
                    <a:pt x="164" y="312"/>
                  </a:lnTo>
                  <a:lnTo>
                    <a:pt x="163" y="313"/>
                  </a:lnTo>
                  <a:lnTo>
                    <a:pt x="160" y="315"/>
                  </a:lnTo>
                  <a:lnTo>
                    <a:pt x="159" y="317"/>
                  </a:lnTo>
                  <a:lnTo>
                    <a:pt x="156" y="319"/>
                  </a:lnTo>
                  <a:lnTo>
                    <a:pt x="154" y="320"/>
                  </a:lnTo>
                  <a:lnTo>
                    <a:pt x="151" y="320"/>
                  </a:lnTo>
                  <a:lnTo>
                    <a:pt x="148" y="322"/>
                  </a:lnTo>
                  <a:lnTo>
                    <a:pt x="145" y="322"/>
                  </a:lnTo>
                  <a:lnTo>
                    <a:pt x="143" y="322"/>
                  </a:lnTo>
                  <a:lnTo>
                    <a:pt x="139" y="320"/>
                  </a:lnTo>
                  <a:lnTo>
                    <a:pt x="83" y="315"/>
                  </a:lnTo>
                  <a:lnTo>
                    <a:pt x="80" y="315"/>
                  </a:lnTo>
                  <a:lnTo>
                    <a:pt x="79" y="314"/>
                  </a:lnTo>
                  <a:lnTo>
                    <a:pt x="76" y="313"/>
                  </a:lnTo>
                  <a:lnTo>
                    <a:pt x="75" y="312"/>
                  </a:lnTo>
                  <a:lnTo>
                    <a:pt x="73" y="310"/>
                  </a:lnTo>
                  <a:lnTo>
                    <a:pt x="71" y="309"/>
                  </a:lnTo>
                  <a:lnTo>
                    <a:pt x="71" y="308"/>
                  </a:lnTo>
                  <a:lnTo>
                    <a:pt x="70" y="305"/>
                  </a:lnTo>
                  <a:lnTo>
                    <a:pt x="70" y="304"/>
                  </a:lnTo>
                  <a:lnTo>
                    <a:pt x="69" y="302"/>
                  </a:lnTo>
                  <a:lnTo>
                    <a:pt x="69" y="300"/>
                  </a:lnTo>
                  <a:lnTo>
                    <a:pt x="68" y="298"/>
                  </a:lnTo>
                  <a:lnTo>
                    <a:pt x="0" y="0"/>
                  </a:lnTo>
                </a:path>
              </a:pathLst>
            </a:custGeom>
            <a:noFill/>
            <a:ln w="25400">
              <a:solidFill>
                <a:schemeClr val="tx1"/>
              </a:solidFill>
              <a:prstDash val="solid"/>
              <a:round/>
              <a:headEnd/>
              <a:tailEnd/>
            </a:ln>
          </p:spPr>
          <p:txBody>
            <a:bodyPr/>
            <a:lstStyle/>
            <a:p>
              <a:endParaRPr lang="en-GB" sz="2400" b="1"/>
            </a:p>
          </p:txBody>
        </p:sp>
        <p:sp>
          <p:nvSpPr>
            <p:cNvPr id="22731" name="Freeform 596"/>
            <p:cNvSpPr>
              <a:spLocks/>
            </p:cNvSpPr>
            <p:nvPr/>
          </p:nvSpPr>
          <p:spPr bwMode="auto">
            <a:xfrm>
              <a:off x="1525" y="2278"/>
              <a:ext cx="188" cy="155"/>
            </a:xfrm>
            <a:custGeom>
              <a:avLst/>
              <a:gdLst>
                <a:gd name="T0" fmla="*/ 0 w 188"/>
                <a:gd name="T1" fmla="*/ 0 h 155"/>
                <a:gd name="T2" fmla="*/ 0 w 188"/>
                <a:gd name="T3" fmla="*/ 3 h 155"/>
                <a:gd name="T4" fmla="*/ 83 w 188"/>
                <a:gd name="T5" fmla="*/ 10 h 155"/>
                <a:gd name="T6" fmla="*/ 183 w 188"/>
                <a:gd name="T7" fmla="*/ 151 h 155"/>
                <a:gd name="T8" fmla="*/ 185 w 188"/>
                <a:gd name="T9" fmla="*/ 155 h 155"/>
                <a:gd name="T10" fmla="*/ 186 w 188"/>
                <a:gd name="T11" fmla="*/ 154 h 155"/>
                <a:gd name="T12" fmla="*/ 188 w 188"/>
                <a:gd name="T13" fmla="*/ 153 h 155"/>
                <a:gd name="T14" fmla="*/ 185 w 188"/>
                <a:gd name="T15" fmla="*/ 149 h 155"/>
                <a:gd name="T16" fmla="*/ 85 w 188"/>
                <a:gd name="T17" fmla="*/ 8 h 155"/>
                <a:gd name="T18" fmla="*/ 0 w 188"/>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55"/>
                <a:gd name="T32" fmla="*/ 188 w 188"/>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55">
                  <a:moveTo>
                    <a:pt x="0" y="0"/>
                  </a:moveTo>
                  <a:lnTo>
                    <a:pt x="0" y="3"/>
                  </a:lnTo>
                  <a:lnTo>
                    <a:pt x="83" y="10"/>
                  </a:lnTo>
                  <a:lnTo>
                    <a:pt x="183" y="151"/>
                  </a:lnTo>
                  <a:lnTo>
                    <a:pt x="185" y="155"/>
                  </a:lnTo>
                  <a:lnTo>
                    <a:pt x="186" y="154"/>
                  </a:lnTo>
                  <a:lnTo>
                    <a:pt x="188" y="153"/>
                  </a:lnTo>
                  <a:lnTo>
                    <a:pt x="185" y="149"/>
                  </a:lnTo>
                  <a:lnTo>
                    <a:pt x="85" y="8"/>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2732" name="Freeform 597"/>
            <p:cNvSpPr>
              <a:spLocks/>
            </p:cNvSpPr>
            <p:nvPr/>
          </p:nvSpPr>
          <p:spPr bwMode="auto">
            <a:xfrm>
              <a:off x="1710" y="2427"/>
              <a:ext cx="6" cy="12"/>
            </a:xfrm>
            <a:custGeom>
              <a:avLst/>
              <a:gdLst>
                <a:gd name="T0" fmla="*/ 1 w 6"/>
                <a:gd name="T1" fmla="*/ 5 h 12"/>
                <a:gd name="T2" fmla="*/ 0 w 6"/>
                <a:gd name="T3" fmla="*/ 5 h 12"/>
                <a:gd name="T4" fmla="*/ 4 w 6"/>
                <a:gd name="T5" fmla="*/ 12 h 12"/>
                <a:gd name="T6" fmla="*/ 5 w 6"/>
                <a:gd name="T7" fmla="*/ 12 h 12"/>
                <a:gd name="T8" fmla="*/ 6 w 6"/>
                <a:gd name="T9" fmla="*/ 12 h 12"/>
                <a:gd name="T10" fmla="*/ 0 w 6"/>
                <a:gd name="T11" fmla="*/ 0 h 12"/>
                <a:gd name="T12" fmla="*/ 3 w 6"/>
                <a:gd name="T13" fmla="*/ 4 h 12"/>
                <a:gd name="T14" fmla="*/ 1 w 6"/>
                <a:gd name="T15" fmla="*/ 5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1" y="5"/>
                  </a:moveTo>
                  <a:lnTo>
                    <a:pt x="0" y="5"/>
                  </a:lnTo>
                  <a:lnTo>
                    <a:pt x="4" y="12"/>
                  </a:lnTo>
                  <a:lnTo>
                    <a:pt x="5" y="12"/>
                  </a:lnTo>
                  <a:lnTo>
                    <a:pt x="6" y="12"/>
                  </a:lnTo>
                  <a:lnTo>
                    <a:pt x="0" y="0"/>
                  </a:lnTo>
                  <a:lnTo>
                    <a:pt x="3" y="4"/>
                  </a:lnTo>
                  <a:lnTo>
                    <a:pt x="1" y="5"/>
                  </a:lnTo>
                  <a:close/>
                </a:path>
              </a:pathLst>
            </a:custGeom>
            <a:solidFill>
              <a:srgbClr val="000000"/>
            </a:solidFill>
            <a:ln w="25400">
              <a:solidFill>
                <a:schemeClr val="tx1"/>
              </a:solidFill>
              <a:round/>
              <a:headEnd/>
              <a:tailEnd/>
            </a:ln>
          </p:spPr>
          <p:txBody>
            <a:bodyPr/>
            <a:lstStyle/>
            <a:p>
              <a:endParaRPr lang="en-GB" sz="2400" b="1"/>
            </a:p>
          </p:txBody>
        </p:sp>
        <p:sp>
          <p:nvSpPr>
            <p:cNvPr id="22733" name="Freeform 598"/>
            <p:cNvSpPr>
              <a:spLocks/>
            </p:cNvSpPr>
            <p:nvPr/>
          </p:nvSpPr>
          <p:spPr bwMode="auto">
            <a:xfrm>
              <a:off x="1713" y="2439"/>
              <a:ext cx="5" cy="7"/>
            </a:xfrm>
            <a:custGeom>
              <a:avLst/>
              <a:gdLst>
                <a:gd name="T0" fmla="*/ 2 w 5"/>
                <a:gd name="T1" fmla="*/ 0 h 7"/>
                <a:gd name="T2" fmla="*/ 0 w 5"/>
                <a:gd name="T3" fmla="*/ 0 h 7"/>
                <a:gd name="T4" fmla="*/ 0 w 5"/>
                <a:gd name="T5" fmla="*/ 7 h 7"/>
                <a:gd name="T6" fmla="*/ 2 w 5"/>
                <a:gd name="T7" fmla="*/ 7 h 7"/>
                <a:gd name="T8" fmla="*/ 5 w 5"/>
                <a:gd name="T9" fmla="*/ 7 h 7"/>
                <a:gd name="T10" fmla="*/ 5 w 5"/>
                <a:gd name="T11" fmla="*/ 3 h 7"/>
                <a:gd name="T12" fmla="*/ 3 w 5"/>
                <a:gd name="T13" fmla="*/ 0 h 7"/>
                <a:gd name="T14" fmla="*/ 2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2" y="0"/>
                  </a:moveTo>
                  <a:lnTo>
                    <a:pt x="0" y="0"/>
                  </a:lnTo>
                  <a:lnTo>
                    <a:pt x="0" y="7"/>
                  </a:lnTo>
                  <a:lnTo>
                    <a:pt x="2" y="7"/>
                  </a:lnTo>
                  <a:lnTo>
                    <a:pt x="5" y="7"/>
                  </a:lnTo>
                  <a:lnTo>
                    <a:pt x="5" y="3"/>
                  </a:lnTo>
                  <a:lnTo>
                    <a:pt x="3" y="0"/>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2734" name="Freeform 599"/>
            <p:cNvSpPr>
              <a:spLocks/>
            </p:cNvSpPr>
            <p:nvPr/>
          </p:nvSpPr>
          <p:spPr bwMode="auto">
            <a:xfrm>
              <a:off x="1713" y="2442"/>
              <a:ext cx="5" cy="7"/>
            </a:xfrm>
            <a:custGeom>
              <a:avLst/>
              <a:gdLst>
                <a:gd name="T0" fmla="*/ 0 w 5"/>
                <a:gd name="T1" fmla="*/ 4 h 7"/>
                <a:gd name="T2" fmla="*/ 0 w 5"/>
                <a:gd name="T3" fmla="*/ 0 h 7"/>
                <a:gd name="T4" fmla="*/ 2 w 5"/>
                <a:gd name="T5" fmla="*/ 7 h 7"/>
                <a:gd name="T6" fmla="*/ 3 w 5"/>
                <a:gd name="T7" fmla="*/ 7 h 7"/>
                <a:gd name="T8" fmla="*/ 5 w 5"/>
                <a:gd name="T9" fmla="*/ 7 h 7"/>
                <a:gd name="T10" fmla="*/ 3 w 5"/>
                <a:gd name="T11" fmla="*/ 4 h 7"/>
                <a:gd name="T12" fmla="*/ 2 w 5"/>
                <a:gd name="T13" fmla="*/ 4 h 7"/>
                <a:gd name="T14" fmla="*/ 0 w 5"/>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0" y="4"/>
                  </a:moveTo>
                  <a:lnTo>
                    <a:pt x="0" y="0"/>
                  </a:lnTo>
                  <a:lnTo>
                    <a:pt x="2" y="7"/>
                  </a:lnTo>
                  <a:lnTo>
                    <a:pt x="3" y="7"/>
                  </a:lnTo>
                  <a:lnTo>
                    <a:pt x="5" y="7"/>
                  </a:lnTo>
                  <a:lnTo>
                    <a:pt x="3" y="4"/>
                  </a:lnTo>
                  <a:lnTo>
                    <a:pt x="2" y="4"/>
                  </a:lnTo>
                  <a:lnTo>
                    <a:pt x="0" y="4"/>
                  </a:lnTo>
                  <a:close/>
                </a:path>
              </a:pathLst>
            </a:custGeom>
            <a:solidFill>
              <a:srgbClr val="000000"/>
            </a:solidFill>
            <a:ln w="25400">
              <a:solidFill>
                <a:schemeClr val="tx1"/>
              </a:solidFill>
              <a:round/>
              <a:headEnd/>
              <a:tailEnd/>
            </a:ln>
          </p:spPr>
          <p:txBody>
            <a:bodyPr/>
            <a:lstStyle/>
            <a:p>
              <a:endParaRPr lang="en-GB" sz="2400" b="1"/>
            </a:p>
          </p:txBody>
        </p:sp>
        <p:sp>
          <p:nvSpPr>
            <p:cNvPr id="22735" name="Freeform 600"/>
            <p:cNvSpPr>
              <a:spLocks/>
            </p:cNvSpPr>
            <p:nvPr/>
          </p:nvSpPr>
          <p:spPr bwMode="auto">
            <a:xfrm>
              <a:off x="1714" y="2449"/>
              <a:ext cx="5" cy="5"/>
            </a:xfrm>
            <a:custGeom>
              <a:avLst/>
              <a:gdLst>
                <a:gd name="T0" fmla="*/ 2 w 5"/>
                <a:gd name="T1" fmla="*/ 0 h 5"/>
                <a:gd name="T2" fmla="*/ 0 w 5"/>
                <a:gd name="T3" fmla="*/ 0 h 5"/>
                <a:gd name="T4" fmla="*/ 0 w 5"/>
                <a:gd name="T5" fmla="*/ 5 h 5"/>
                <a:gd name="T6" fmla="*/ 2 w 5"/>
                <a:gd name="T7" fmla="*/ 5 h 5"/>
                <a:gd name="T8" fmla="*/ 5 w 5"/>
                <a:gd name="T9" fmla="*/ 5 h 5"/>
                <a:gd name="T10" fmla="*/ 5 w 5"/>
                <a:gd name="T11" fmla="*/ 4 h 5"/>
                <a:gd name="T12" fmla="*/ 4 w 5"/>
                <a:gd name="T13" fmla="*/ 0 h 5"/>
                <a:gd name="T14" fmla="*/ 2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0"/>
                  </a:moveTo>
                  <a:lnTo>
                    <a:pt x="0" y="0"/>
                  </a:lnTo>
                  <a:lnTo>
                    <a:pt x="0" y="5"/>
                  </a:lnTo>
                  <a:lnTo>
                    <a:pt x="2" y="5"/>
                  </a:lnTo>
                  <a:lnTo>
                    <a:pt x="5" y="5"/>
                  </a:lnTo>
                  <a:lnTo>
                    <a:pt x="5" y="4"/>
                  </a:lnTo>
                  <a:lnTo>
                    <a:pt x="4" y="0"/>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2736" name="Freeform 601"/>
            <p:cNvSpPr>
              <a:spLocks/>
            </p:cNvSpPr>
            <p:nvPr/>
          </p:nvSpPr>
          <p:spPr bwMode="auto">
            <a:xfrm>
              <a:off x="1714" y="2451"/>
              <a:ext cx="5" cy="7"/>
            </a:xfrm>
            <a:custGeom>
              <a:avLst/>
              <a:gdLst>
                <a:gd name="T0" fmla="*/ 2 w 5"/>
                <a:gd name="T1" fmla="*/ 3 h 7"/>
                <a:gd name="T2" fmla="*/ 1 w 5"/>
                <a:gd name="T3" fmla="*/ 3 h 7"/>
                <a:gd name="T4" fmla="*/ 0 w 5"/>
                <a:gd name="T5" fmla="*/ 7 h 7"/>
                <a:gd name="T6" fmla="*/ 1 w 5"/>
                <a:gd name="T7" fmla="*/ 7 h 7"/>
                <a:gd name="T8" fmla="*/ 2 w 5"/>
                <a:gd name="T9" fmla="*/ 7 h 7"/>
                <a:gd name="T10" fmla="*/ 5 w 5"/>
                <a:gd name="T11" fmla="*/ 0 h 7"/>
                <a:gd name="T12" fmla="*/ 5 w 5"/>
                <a:gd name="T13" fmla="*/ 3 h 7"/>
                <a:gd name="T14" fmla="*/ 2 w 5"/>
                <a:gd name="T15" fmla="*/ 3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2" y="3"/>
                  </a:moveTo>
                  <a:lnTo>
                    <a:pt x="1" y="3"/>
                  </a:lnTo>
                  <a:lnTo>
                    <a:pt x="0" y="7"/>
                  </a:lnTo>
                  <a:lnTo>
                    <a:pt x="1" y="7"/>
                  </a:lnTo>
                  <a:lnTo>
                    <a:pt x="2" y="7"/>
                  </a:lnTo>
                  <a:lnTo>
                    <a:pt x="5" y="0"/>
                  </a:lnTo>
                  <a:lnTo>
                    <a:pt x="5" y="3"/>
                  </a:lnTo>
                  <a:lnTo>
                    <a:pt x="2" y="3"/>
                  </a:lnTo>
                  <a:close/>
                </a:path>
              </a:pathLst>
            </a:custGeom>
            <a:solidFill>
              <a:srgbClr val="000000"/>
            </a:solidFill>
            <a:ln w="25400">
              <a:solidFill>
                <a:schemeClr val="tx1"/>
              </a:solidFill>
              <a:round/>
              <a:headEnd/>
              <a:tailEnd/>
            </a:ln>
          </p:spPr>
          <p:txBody>
            <a:bodyPr/>
            <a:lstStyle/>
            <a:p>
              <a:endParaRPr lang="en-GB" sz="2400" b="1"/>
            </a:p>
          </p:txBody>
        </p:sp>
        <p:sp>
          <p:nvSpPr>
            <p:cNvPr id="22737" name="Freeform 602"/>
            <p:cNvSpPr>
              <a:spLocks/>
            </p:cNvSpPr>
            <p:nvPr/>
          </p:nvSpPr>
          <p:spPr bwMode="auto">
            <a:xfrm>
              <a:off x="1713" y="2458"/>
              <a:ext cx="5" cy="4"/>
            </a:xfrm>
            <a:custGeom>
              <a:avLst/>
              <a:gdLst>
                <a:gd name="T0" fmla="*/ 1 w 5"/>
                <a:gd name="T1" fmla="*/ 0 h 4"/>
                <a:gd name="T2" fmla="*/ 0 w 5"/>
                <a:gd name="T3" fmla="*/ 4 h 4"/>
                <a:gd name="T4" fmla="*/ 0 w 5"/>
                <a:gd name="T5" fmla="*/ 3 h 4"/>
                <a:gd name="T6" fmla="*/ 2 w 5"/>
                <a:gd name="T7" fmla="*/ 3 h 4"/>
                <a:gd name="T8" fmla="*/ 5 w 5"/>
                <a:gd name="T9" fmla="*/ 3 h 4"/>
                <a:gd name="T10" fmla="*/ 5 w 5"/>
                <a:gd name="T11" fmla="*/ 0 h 4"/>
                <a:gd name="T12" fmla="*/ 2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0" y="4"/>
                  </a:lnTo>
                  <a:lnTo>
                    <a:pt x="0" y="3"/>
                  </a:lnTo>
                  <a:lnTo>
                    <a:pt x="2" y="3"/>
                  </a:lnTo>
                  <a:lnTo>
                    <a:pt x="5" y="3"/>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2738" name="Freeform 603"/>
            <p:cNvSpPr>
              <a:spLocks/>
            </p:cNvSpPr>
            <p:nvPr/>
          </p:nvSpPr>
          <p:spPr bwMode="auto">
            <a:xfrm>
              <a:off x="1680" y="2458"/>
              <a:ext cx="38" cy="142"/>
            </a:xfrm>
            <a:custGeom>
              <a:avLst/>
              <a:gdLst>
                <a:gd name="T0" fmla="*/ 35 w 38"/>
                <a:gd name="T1" fmla="*/ 3 h 142"/>
                <a:gd name="T2" fmla="*/ 34 w 38"/>
                <a:gd name="T3" fmla="*/ 3 h 142"/>
                <a:gd name="T4" fmla="*/ 33 w 38"/>
                <a:gd name="T5" fmla="*/ 5 h 142"/>
                <a:gd name="T6" fmla="*/ 9 w 38"/>
                <a:gd name="T7" fmla="*/ 134 h 142"/>
                <a:gd name="T8" fmla="*/ 9 w 38"/>
                <a:gd name="T9" fmla="*/ 131 h 142"/>
                <a:gd name="T10" fmla="*/ 0 w 38"/>
                <a:gd name="T11" fmla="*/ 140 h 142"/>
                <a:gd name="T12" fmla="*/ 1 w 38"/>
                <a:gd name="T13" fmla="*/ 141 h 142"/>
                <a:gd name="T14" fmla="*/ 3 w 38"/>
                <a:gd name="T15" fmla="*/ 142 h 142"/>
                <a:gd name="T16" fmla="*/ 14 w 38"/>
                <a:gd name="T17" fmla="*/ 131 h 142"/>
                <a:gd name="T18" fmla="*/ 14 w 38"/>
                <a:gd name="T19" fmla="*/ 121 h 142"/>
                <a:gd name="T20" fmla="*/ 35 w 38"/>
                <a:gd name="T21" fmla="*/ 5 h 142"/>
                <a:gd name="T22" fmla="*/ 38 w 38"/>
                <a:gd name="T23" fmla="*/ 0 h 142"/>
                <a:gd name="T24" fmla="*/ 38 w 38"/>
                <a:gd name="T25" fmla="*/ 3 h 142"/>
                <a:gd name="T26" fmla="*/ 35 w 38"/>
                <a:gd name="T27" fmla="*/ 3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2"/>
                <a:gd name="T44" fmla="*/ 38 w 38"/>
                <a:gd name="T45" fmla="*/ 142 h 1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2">
                  <a:moveTo>
                    <a:pt x="35" y="3"/>
                  </a:moveTo>
                  <a:lnTo>
                    <a:pt x="34" y="3"/>
                  </a:lnTo>
                  <a:lnTo>
                    <a:pt x="33" y="5"/>
                  </a:lnTo>
                  <a:lnTo>
                    <a:pt x="9" y="134"/>
                  </a:lnTo>
                  <a:lnTo>
                    <a:pt x="9" y="131"/>
                  </a:lnTo>
                  <a:lnTo>
                    <a:pt x="0" y="140"/>
                  </a:lnTo>
                  <a:lnTo>
                    <a:pt x="1" y="141"/>
                  </a:lnTo>
                  <a:lnTo>
                    <a:pt x="3" y="142"/>
                  </a:lnTo>
                  <a:lnTo>
                    <a:pt x="14" y="131"/>
                  </a:lnTo>
                  <a:lnTo>
                    <a:pt x="14" y="121"/>
                  </a:lnTo>
                  <a:lnTo>
                    <a:pt x="35" y="5"/>
                  </a:lnTo>
                  <a:lnTo>
                    <a:pt x="38" y="0"/>
                  </a:lnTo>
                  <a:lnTo>
                    <a:pt x="38" y="3"/>
                  </a:lnTo>
                  <a:lnTo>
                    <a:pt x="35" y="3"/>
                  </a:lnTo>
                  <a:close/>
                </a:path>
              </a:pathLst>
            </a:custGeom>
            <a:solidFill>
              <a:srgbClr val="000000"/>
            </a:solidFill>
            <a:ln w="25400">
              <a:solidFill>
                <a:schemeClr val="tx1"/>
              </a:solidFill>
              <a:round/>
              <a:headEnd/>
              <a:tailEnd/>
            </a:ln>
          </p:spPr>
          <p:txBody>
            <a:bodyPr/>
            <a:lstStyle/>
            <a:p>
              <a:endParaRPr lang="en-GB" sz="2400" b="1"/>
            </a:p>
          </p:txBody>
        </p:sp>
        <p:sp>
          <p:nvSpPr>
            <p:cNvPr id="22739" name="Freeform 604"/>
            <p:cNvSpPr>
              <a:spLocks/>
            </p:cNvSpPr>
            <p:nvPr/>
          </p:nvSpPr>
          <p:spPr bwMode="auto">
            <a:xfrm>
              <a:off x="1679" y="2598"/>
              <a:ext cx="5" cy="4"/>
            </a:xfrm>
            <a:custGeom>
              <a:avLst/>
              <a:gdLst>
                <a:gd name="T0" fmla="*/ 2 w 5"/>
                <a:gd name="T1" fmla="*/ 1 h 4"/>
                <a:gd name="T2" fmla="*/ 2 w 5"/>
                <a:gd name="T3" fmla="*/ 0 h 4"/>
                <a:gd name="T4" fmla="*/ 0 w 5"/>
                <a:gd name="T5" fmla="*/ 1 h 4"/>
                <a:gd name="T6" fmla="*/ 0 w 5"/>
                <a:gd name="T7" fmla="*/ 2 h 4"/>
                <a:gd name="T8" fmla="*/ 0 w 5"/>
                <a:gd name="T9" fmla="*/ 4 h 4"/>
                <a:gd name="T10" fmla="*/ 5 w 5"/>
                <a:gd name="T11" fmla="*/ 1 h 4"/>
                <a:gd name="T12" fmla="*/ 4 w 5"/>
                <a:gd name="T13" fmla="*/ 2 h 4"/>
                <a:gd name="T14" fmla="*/ 2 w 5"/>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1"/>
                  </a:moveTo>
                  <a:lnTo>
                    <a:pt x="2" y="0"/>
                  </a:lnTo>
                  <a:lnTo>
                    <a:pt x="0" y="1"/>
                  </a:lnTo>
                  <a:lnTo>
                    <a:pt x="0" y="2"/>
                  </a:lnTo>
                  <a:lnTo>
                    <a:pt x="0" y="4"/>
                  </a:lnTo>
                  <a:lnTo>
                    <a:pt x="5" y="1"/>
                  </a:lnTo>
                  <a:lnTo>
                    <a:pt x="4" y="2"/>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2740" name="Freeform 605"/>
            <p:cNvSpPr>
              <a:spLocks/>
            </p:cNvSpPr>
            <p:nvPr/>
          </p:nvSpPr>
          <p:spPr bwMode="auto">
            <a:xfrm>
              <a:off x="1676" y="2598"/>
              <a:ext cx="3" cy="5"/>
            </a:xfrm>
            <a:custGeom>
              <a:avLst/>
              <a:gdLst>
                <a:gd name="T0" fmla="*/ 3 w 3"/>
                <a:gd name="T1" fmla="*/ 2 h 5"/>
                <a:gd name="T2" fmla="*/ 3 w 3"/>
                <a:gd name="T3" fmla="*/ 0 h 5"/>
                <a:gd name="T4" fmla="*/ 0 w 3"/>
                <a:gd name="T5" fmla="*/ 0 h 5"/>
                <a:gd name="T6" fmla="*/ 0 w 3"/>
                <a:gd name="T7" fmla="*/ 2 h 5"/>
                <a:gd name="T8" fmla="*/ 0 w 3"/>
                <a:gd name="T9" fmla="*/ 5 h 5"/>
                <a:gd name="T10" fmla="*/ 0 w 3"/>
                <a:gd name="T11" fmla="*/ 5 h 5"/>
                <a:gd name="T12" fmla="*/ 3 w 3"/>
                <a:gd name="T13" fmla="*/ 4 h 5"/>
                <a:gd name="T14" fmla="*/ 3 w 3"/>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3" y="2"/>
                  </a:moveTo>
                  <a:lnTo>
                    <a:pt x="3" y="0"/>
                  </a:lnTo>
                  <a:lnTo>
                    <a:pt x="0" y="0"/>
                  </a:lnTo>
                  <a:lnTo>
                    <a:pt x="0" y="2"/>
                  </a:lnTo>
                  <a:lnTo>
                    <a:pt x="0" y="5"/>
                  </a:lnTo>
                  <a:lnTo>
                    <a:pt x="3" y="4"/>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2741" name="Freeform 606"/>
            <p:cNvSpPr>
              <a:spLocks/>
            </p:cNvSpPr>
            <p:nvPr/>
          </p:nvSpPr>
          <p:spPr bwMode="auto">
            <a:xfrm>
              <a:off x="1673" y="2598"/>
              <a:ext cx="7" cy="5"/>
            </a:xfrm>
            <a:custGeom>
              <a:avLst/>
              <a:gdLst>
                <a:gd name="T0" fmla="*/ 3 w 7"/>
                <a:gd name="T1" fmla="*/ 0 h 5"/>
                <a:gd name="T2" fmla="*/ 7 w 7"/>
                <a:gd name="T3" fmla="*/ 0 h 5"/>
                <a:gd name="T4" fmla="*/ 0 w 7"/>
                <a:gd name="T5" fmla="*/ 2 h 5"/>
                <a:gd name="T6" fmla="*/ 0 w 7"/>
                <a:gd name="T7" fmla="*/ 4 h 5"/>
                <a:gd name="T8" fmla="*/ 0 w 7"/>
                <a:gd name="T9" fmla="*/ 5 h 5"/>
                <a:gd name="T10" fmla="*/ 3 w 7"/>
                <a:gd name="T11" fmla="*/ 4 h 5"/>
                <a:gd name="T12" fmla="*/ 3 w 7"/>
                <a:gd name="T13" fmla="*/ 2 h 5"/>
                <a:gd name="T14" fmla="*/ 3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3" y="0"/>
                  </a:moveTo>
                  <a:lnTo>
                    <a:pt x="7" y="0"/>
                  </a:lnTo>
                  <a:lnTo>
                    <a:pt x="0" y="2"/>
                  </a:lnTo>
                  <a:lnTo>
                    <a:pt x="0" y="4"/>
                  </a:lnTo>
                  <a:lnTo>
                    <a:pt x="0" y="5"/>
                  </a:lnTo>
                  <a:lnTo>
                    <a:pt x="3" y="4"/>
                  </a:lnTo>
                  <a:lnTo>
                    <a:pt x="3" y="2"/>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2742" name="Freeform 607"/>
            <p:cNvSpPr>
              <a:spLocks/>
            </p:cNvSpPr>
            <p:nvPr/>
          </p:nvSpPr>
          <p:spPr bwMode="auto">
            <a:xfrm>
              <a:off x="1668" y="2599"/>
              <a:ext cx="5" cy="5"/>
            </a:xfrm>
            <a:custGeom>
              <a:avLst/>
              <a:gdLst>
                <a:gd name="T0" fmla="*/ 5 w 5"/>
                <a:gd name="T1" fmla="*/ 3 h 5"/>
                <a:gd name="T2" fmla="*/ 5 w 5"/>
                <a:gd name="T3" fmla="*/ 0 h 5"/>
                <a:gd name="T4" fmla="*/ 0 w 5"/>
                <a:gd name="T5" fmla="*/ 0 h 5"/>
                <a:gd name="T6" fmla="*/ 0 w 5"/>
                <a:gd name="T7" fmla="*/ 3 h 5"/>
                <a:gd name="T8" fmla="*/ 0 w 5"/>
                <a:gd name="T9" fmla="*/ 5 h 5"/>
                <a:gd name="T10" fmla="*/ 1 w 5"/>
                <a:gd name="T11" fmla="*/ 5 h 5"/>
                <a:gd name="T12" fmla="*/ 5 w 5"/>
                <a:gd name="T13" fmla="*/ 4 h 5"/>
                <a:gd name="T14" fmla="*/ 5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3"/>
                  </a:moveTo>
                  <a:lnTo>
                    <a:pt x="5" y="0"/>
                  </a:lnTo>
                  <a:lnTo>
                    <a:pt x="0" y="0"/>
                  </a:lnTo>
                  <a:lnTo>
                    <a:pt x="0" y="3"/>
                  </a:lnTo>
                  <a:lnTo>
                    <a:pt x="0" y="5"/>
                  </a:lnTo>
                  <a:lnTo>
                    <a:pt x="1" y="5"/>
                  </a:lnTo>
                  <a:lnTo>
                    <a:pt x="5" y="4"/>
                  </a:lnTo>
                  <a:lnTo>
                    <a:pt x="5" y="3"/>
                  </a:lnTo>
                  <a:close/>
                </a:path>
              </a:pathLst>
            </a:custGeom>
            <a:solidFill>
              <a:srgbClr val="000000"/>
            </a:solidFill>
            <a:ln w="25400">
              <a:solidFill>
                <a:schemeClr val="tx1"/>
              </a:solidFill>
              <a:round/>
              <a:headEnd/>
              <a:tailEnd/>
            </a:ln>
          </p:spPr>
          <p:txBody>
            <a:bodyPr/>
            <a:lstStyle/>
            <a:p>
              <a:endParaRPr lang="en-GB" sz="2400" b="1"/>
            </a:p>
          </p:txBody>
        </p:sp>
        <p:sp>
          <p:nvSpPr>
            <p:cNvPr id="22743" name="Freeform 608"/>
            <p:cNvSpPr>
              <a:spLocks/>
            </p:cNvSpPr>
            <p:nvPr/>
          </p:nvSpPr>
          <p:spPr bwMode="auto">
            <a:xfrm>
              <a:off x="1668" y="2600"/>
              <a:ext cx="3" cy="4"/>
            </a:xfrm>
            <a:custGeom>
              <a:avLst/>
              <a:gdLst>
                <a:gd name="T0" fmla="*/ 0 w 3"/>
                <a:gd name="T1" fmla="*/ 2 h 4"/>
                <a:gd name="T2" fmla="*/ 0 w 3"/>
                <a:gd name="T3" fmla="*/ 0 h 4"/>
                <a:gd name="T4" fmla="*/ 3 w 3"/>
                <a:gd name="T5" fmla="*/ 4 h 4"/>
                <a:gd name="T6" fmla="*/ 0 w 3"/>
                <a:gd name="T7" fmla="*/ 4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2"/>
                  </a:moveTo>
                  <a:lnTo>
                    <a:pt x="0" y="0"/>
                  </a:lnTo>
                  <a:lnTo>
                    <a:pt x="3" y="4"/>
                  </a:lnTo>
                  <a:lnTo>
                    <a:pt x="0" y="4"/>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2744" name="Freeform 609"/>
            <p:cNvSpPr>
              <a:spLocks/>
            </p:cNvSpPr>
            <p:nvPr/>
          </p:nvSpPr>
          <p:spPr bwMode="auto">
            <a:xfrm>
              <a:off x="1594" y="2593"/>
              <a:ext cx="77" cy="11"/>
            </a:xfrm>
            <a:custGeom>
              <a:avLst/>
              <a:gdLst>
                <a:gd name="T0" fmla="*/ 74 w 77"/>
                <a:gd name="T1" fmla="*/ 7 h 11"/>
                <a:gd name="T2" fmla="*/ 70 w 77"/>
                <a:gd name="T3" fmla="*/ 6 h 11"/>
                <a:gd name="T4" fmla="*/ 0 w 77"/>
                <a:gd name="T5" fmla="*/ 0 h 11"/>
                <a:gd name="T6" fmla="*/ 11 w 77"/>
                <a:gd name="T7" fmla="*/ 0 h 11"/>
                <a:gd name="T8" fmla="*/ 11 w 77"/>
                <a:gd name="T9" fmla="*/ 2 h 11"/>
                <a:gd name="T10" fmla="*/ 11 w 77"/>
                <a:gd name="T11" fmla="*/ 5 h 11"/>
                <a:gd name="T12" fmla="*/ 27 w 77"/>
                <a:gd name="T13" fmla="*/ 5 h 11"/>
                <a:gd name="T14" fmla="*/ 70 w 77"/>
                <a:gd name="T15" fmla="*/ 9 h 11"/>
                <a:gd name="T16" fmla="*/ 77 w 77"/>
                <a:gd name="T17" fmla="*/ 11 h 11"/>
                <a:gd name="T18" fmla="*/ 74 w 77"/>
                <a:gd name="T19" fmla="*/ 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11"/>
                <a:gd name="T32" fmla="*/ 77 w 7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11">
                  <a:moveTo>
                    <a:pt x="74" y="7"/>
                  </a:moveTo>
                  <a:lnTo>
                    <a:pt x="70" y="6"/>
                  </a:lnTo>
                  <a:lnTo>
                    <a:pt x="0" y="0"/>
                  </a:lnTo>
                  <a:lnTo>
                    <a:pt x="11" y="0"/>
                  </a:lnTo>
                  <a:lnTo>
                    <a:pt x="11" y="2"/>
                  </a:lnTo>
                  <a:lnTo>
                    <a:pt x="11" y="5"/>
                  </a:lnTo>
                  <a:lnTo>
                    <a:pt x="27" y="5"/>
                  </a:lnTo>
                  <a:lnTo>
                    <a:pt x="70" y="9"/>
                  </a:lnTo>
                  <a:lnTo>
                    <a:pt x="77" y="11"/>
                  </a:lnTo>
                  <a:lnTo>
                    <a:pt x="74" y="7"/>
                  </a:lnTo>
                  <a:close/>
                </a:path>
              </a:pathLst>
            </a:custGeom>
            <a:solidFill>
              <a:srgbClr val="000000"/>
            </a:solidFill>
            <a:ln w="25400">
              <a:solidFill>
                <a:schemeClr val="tx1"/>
              </a:solidFill>
              <a:round/>
              <a:headEnd/>
              <a:tailEnd/>
            </a:ln>
          </p:spPr>
          <p:txBody>
            <a:bodyPr/>
            <a:lstStyle/>
            <a:p>
              <a:endParaRPr lang="en-GB" sz="2400" b="1"/>
            </a:p>
          </p:txBody>
        </p:sp>
        <p:sp>
          <p:nvSpPr>
            <p:cNvPr id="22745" name="Freeform 610"/>
            <p:cNvSpPr>
              <a:spLocks/>
            </p:cNvSpPr>
            <p:nvPr/>
          </p:nvSpPr>
          <p:spPr bwMode="auto">
            <a:xfrm>
              <a:off x="1603" y="2593"/>
              <a:ext cx="3" cy="5"/>
            </a:xfrm>
            <a:custGeom>
              <a:avLst/>
              <a:gdLst>
                <a:gd name="T0" fmla="*/ 2 w 3"/>
                <a:gd name="T1" fmla="*/ 2 h 5"/>
                <a:gd name="T2" fmla="*/ 3 w 3"/>
                <a:gd name="T3" fmla="*/ 1 h 5"/>
                <a:gd name="T4" fmla="*/ 2 w 3"/>
                <a:gd name="T5" fmla="*/ 0 h 5"/>
                <a:gd name="T6" fmla="*/ 1 w 3"/>
                <a:gd name="T7" fmla="*/ 1 h 5"/>
                <a:gd name="T8" fmla="*/ 0 w 3"/>
                <a:gd name="T9" fmla="*/ 2 h 5"/>
                <a:gd name="T10" fmla="*/ 2 w 3"/>
                <a:gd name="T11" fmla="*/ 5 h 5"/>
                <a:gd name="T12" fmla="*/ 2 w 3"/>
                <a:gd name="T13" fmla="*/ 5 h 5"/>
                <a:gd name="T14" fmla="*/ 2 w 3"/>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2"/>
                  </a:moveTo>
                  <a:lnTo>
                    <a:pt x="3" y="1"/>
                  </a:lnTo>
                  <a:lnTo>
                    <a:pt x="2" y="0"/>
                  </a:lnTo>
                  <a:lnTo>
                    <a:pt x="1" y="1"/>
                  </a:lnTo>
                  <a:lnTo>
                    <a:pt x="0" y="2"/>
                  </a:lnTo>
                  <a:lnTo>
                    <a:pt x="2" y="5"/>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2746" name="Freeform 611"/>
            <p:cNvSpPr>
              <a:spLocks/>
            </p:cNvSpPr>
            <p:nvPr/>
          </p:nvSpPr>
          <p:spPr bwMode="auto">
            <a:xfrm>
              <a:off x="1601" y="2592"/>
              <a:ext cx="5" cy="3"/>
            </a:xfrm>
            <a:custGeom>
              <a:avLst/>
              <a:gdLst>
                <a:gd name="T0" fmla="*/ 4 w 5"/>
                <a:gd name="T1" fmla="*/ 1 h 3"/>
                <a:gd name="T2" fmla="*/ 5 w 5"/>
                <a:gd name="T3" fmla="*/ 2 h 3"/>
                <a:gd name="T4" fmla="*/ 0 w 5"/>
                <a:gd name="T5" fmla="*/ 0 h 3"/>
                <a:gd name="T6" fmla="*/ 0 w 5"/>
                <a:gd name="T7" fmla="*/ 1 h 3"/>
                <a:gd name="T8" fmla="*/ 0 w 5"/>
                <a:gd name="T9" fmla="*/ 2 h 3"/>
                <a:gd name="T10" fmla="*/ 3 w 5"/>
                <a:gd name="T11" fmla="*/ 3 h 3"/>
                <a:gd name="T12" fmla="*/ 3 w 5"/>
                <a:gd name="T13" fmla="*/ 2 h 3"/>
                <a:gd name="T14" fmla="*/ 4 w 5"/>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4" y="1"/>
                  </a:moveTo>
                  <a:lnTo>
                    <a:pt x="5" y="2"/>
                  </a:lnTo>
                  <a:lnTo>
                    <a:pt x="0" y="0"/>
                  </a:lnTo>
                  <a:lnTo>
                    <a:pt x="0" y="1"/>
                  </a:lnTo>
                  <a:lnTo>
                    <a:pt x="0" y="2"/>
                  </a:lnTo>
                  <a:lnTo>
                    <a:pt x="3" y="3"/>
                  </a:lnTo>
                  <a:lnTo>
                    <a:pt x="3" y="2"/>
                  </a:lnTo>
                  <a:lnTo>
                    <a:pt x="4" y="1"/>
                  </a:lnTo>
                  <a:close/>
                </a:path>
              </a:pathLst>
            </a:custGeom>
            <a:solidFill>
              <a:srgbClr val="000000"/>
            </a:solidFill>
            <a:ln w="25400">
              <a:solidFill>
                <a:schemeClr val="tx1"/>
              </a:solidFill>
              <a:round/>
              <a:headEnd/>
              <a:tailEnd/>
            </a:ln>
          </p:spPr>
          <p:txBody>
            <a:bodyPr/>
            <a:lstStyle/>
            <a:p>
              <a:endParaRPr lang="en-GB" sz="2400" b="1"/>
            </a:p>
          </p:txBody>
        </p:sp>
        <p:sp>
          <p:nvSpPr>
            <p:cNvPr id="22747" name="Freeform 612"/>
            <p:cNvSpPr>
              <a:spLocks/>
            </p:cNvSpPr>
            <p:nvPr/>
          </p:nvSpPr>
          <p:spPr bwMode="auto">
            <a:xfrm>
              <a:off x="1599" y="2590"/>
              <a:ext cx="4" cy="4"/>
            </a:xfrm>
            <a:custGeom>
              <a:avLst/>
              <a:gdLst>
                <a:gd name="T0" fmla="*/ 2 w 4"/>
                <a:gd name="T1" fmla="*/ 3 h 4"/>
                <a:gd name="T2" fmla="*/ 4 w 4"/>
                <a:gd name="T3" fmla="*/ 2 h 4"/>
                <a:gd name="T4" fmla="*/ 2 w 4"/>
                <a:gd name="T5" fmla="*/ 0 h 4"/>
                <a:gd name="T6" fmla="*/ 1 w 4"/>
                <a:gd name="T7" fmla="*/ 2 h 4"/>
                <a:gd name="T8" fmla="*/ 0 w 4"/>
                <a:gd name="T9" fmla="*/ 3 h 4"/>
                <a:gd name="T10" fmla="*/ 0 w 4"/>
                <a:gd name="T11" fmla="*/ 3 h 4"/>
                <a:gd name="T12" fmla="*/ 2 w 4"/>
                <a:gd name="T13" fmla="*/ 4 h 4"/>
                <a:gd name="T14" fmla="*/ 2 w 4"/>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3"/>
                  </a:moveTo>
                  <a:lnTo>
                    <a:pt x="4" y="2"/>
                  </a:lnTo>
                  <a:lnTo>
                    <a:pt x="2" y="0"/>
                  </a:lnTo>
                  <a:lnTo>
                    <a:pt x="1" y="2"/>
                  </a:lnTo>
                  <a:lnTo>
                    <a:pt x="0" y="3"/>
                  </a:lnTo>
                  <a:lnTo>
                    <a:pt x="2" y="4"/>
                  </a:lnTo>
                  <a:lnTo>
                    <a:pt x="2" y="3"/>
                  </a:lnTo>
                  <a:close/>
                </a:path>
              </a:pathLst>
            </a:custGeom>
            <a:solidFill>
              <a:srgbClr val="000000"/>
            </a:solidFill>
            <a:ln w="25400">
              <a:solidFill>
                <a:schemeClr val="tx1"/>
              </a:solidFill>
              <a:round/>
              <a:headEnd/>
              <a:tailEnd/>
            </a:ln>
          </p:spPr>
          <p:txBody>
            <a:bodyPr/>
            <a:lstStyle/>
            <a:p>
              <a:endParaRPr lang="en-GB" sz="2400" b="1"/>
            </a:p>
          </p:txBody>
        </p:sp>
        <p:sp>
          <p:nvSpPr>
            <p:cNvPr id="22748" name="Freeform 613"/>
            <p:cNvSpPr>
              <a:spLocks/>
            </p:cNvSpPr>
            <p:nvPr/>
          </p:nvSpPr>
          <p:spPr bwMode="auto">
            <a:xfrm>
              <a:off x="1598" y="2589"/>
              <a:ext cx="5" cy="4"/>
            </a:xfrm>
            <a:custGeom>
              <a:avLst/>
              <a:gdLst>
                <a:gd name="T0" fmla="*/ 3 w 5"/>
                <a:gd name="T1" fmla="*/ 1 h 4"/>
                <a:gd name="T2" fmla="*/ 5 w 5"/>
                <a:gd name="T3" fmla="*/ 3 h 4"/>
                <a:gd name="T4" fmla="*/ 0 w 5"/>
                <a:gd name="T5" fmla="*/ 0 h 4"/>
                <a:gd name="T6" fmla="*/ 0 w 5"/>
                <a:gd name="T7" fmla="*/ 1 h 4"/>
                <a:gd name="T8" fmla="*/ 0 w 5"/>
                <a:gd name="T9" fmla="*/ 3 h 4"/>
                <a:gd name="T10" fmla="*/ 2 w 5"/>
                <a:gd name="T11" fmla="*/ 4 h 4"/>
                <a:gd name="T12" fmla="*/ 2 w 5"/>
                <a:gd name="T13" fmla="*/ 3 h 4"/>
                <a:gd name="T14" fmla="*/ 3 w 5"/>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3" y="1"/>
                  </a:moveTo>
                  <a:lnTo>
                    <a:pt x="5" y="3"/>
                  </a:lnTo>
                  <a:lnTo>
                    <a:pt x="0" y="0"/>
                  </a:lnTo>
                  <a:lnTo>
                    <a:pt x="0" y="1"/>
                  </a:lnTo>
                  <a:lnTo>
                    <a:pt x="0" y="3"/>
                  </a:lnTo>
                  <a:lnTo>
                    <a:pt x="2" y="4"/>
                  </a:lnTo>
                  <a:lnTo>
                    <a:pt x="2" y="3"/>
                  </a:lnTo>
                  <a:lnTo>
                    <a:pt x="3" y="1"/>
                  </a:lnTo>
                  <a:close/>
                </a:path>
              </a:pathLst>
            </a:custGeom>
            <a:solidFill>
              <a:srgbClr val="000000"/>
            </a:solidFill>
            <a:ln w="25400">
              <a:solidFill>
                <a:schemeClr val="tx1"/>
              </a:solidFill>
              <a:round/>
              <a:headEnd/>
              <a:tailEnd/>
            </a:ln>
          </p:spPr>
          <p:txBody>
            <a:bodyPr/>
            <a:lstStyle/>
            <a:p>
              <a:endParaRPr lang="en-GB" sz="2400" b="1"/>
            </a:p>
          </p:txBody>
        </p:sp>
        <p:sp>
          <p:nvSpPr>
            <p:cNvPr id="22749" name="Freeform 614"/>
            <p:cNvSpPr>
              <a:spLocks/>
            </p:cNvSpPr>
            <p:nvPr/>
          </p:nvSpPr>
          <p:spPr bwMode="auto">
            <a:xfrm>
              <a:off x="1595" y="2588"/>
              <a:ext cx="4" cy="4"/>
            </a:xfrm>
            <a:custGeom>
              <a:avLst/>
              <a:gdLst>
                <a:gd name="T0" fmla="*/ 3 w 4"/>
                <a:gd name="T1" fmla="*/ 2 h 4"/>
                <a:gd name="T2" fmla="*/ 4 w 4"/>
                <a:gd name="T3" fmla="*/ 1 h 4"/>
                <a:gd name="T4" fmla="*/ 3 w 4"/>
                <a:gd name="T5" fmla="*/ 0 h 4"/>
                <a:gd name="T6" fmla="*/ 1 w 4"/>
                <a:gd name="T7" fmla="*/ 1 h 4"/>
                <a:gd name="T8" fmla="*/ 0 w 4"/>
                <a:gd name="T9" fmla="*/ 2 h 4"/>
                <a:gd name="T10" fmla="*/ 0 w 4"/>
                <a:gd name="T11" fmla="*/ 2 h 4"/>
                <a:gd name="T12" fmla="*/ 3 w 4"/>
                <a:gd name="T13" fmla="*/ 4 h 4"/>
                <a:gd name="T14" fmla="*/ 3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2"/>
                  </a:moveTo>
                  <a:lnTo>
                    <a:pt x="4" y="1"/>
                  </a:lnTo>
                  <a:lnTo>
                    <a:pt x="3" y="0"/>
                  </a:lnTo>
                  <a:lnTo>
                    <a:pt x="1" y="1"/>
                  </a:lnTo>
                  <a:lnTo>
                    <a:pt x="0" y="2"/>
                  </a:lnTo>
                  <a:lnTo>
                    <a:pt x="3" y="4"/>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2750" name="Freeform 615"/>
            <p:cNvSpPr>
              <a:spLocks/>
            </p:cNvSpPr>
            <p:nvPr/>
          </p:nvSpPr>
          <p:spPr bwMode="auto">
            <a:xfrm>
              <a:off x="1594" y="2588"/>
              <a:ext cx="5" cy="2"/>
            </a:xfrm>
            <a:custGeom>
              <a:avLst/>
              <a:gdLst>
                <a:gd name="T0" fmla="*/ 2 w 5"/>
                <a:gd name="T1" fmla="*/ 1 h 2"/>
                <a:gd name="T2" fmla="*/ 5 w 5"/>
                <a:gd name="T3" fmla="*/ 1 h 2"/>
                <a:gd name="T4" fmla="*/ 5 w 5"/>
                <a:gd name="T5" fmla="*/ 0 h 2"/>
                <a:gd name="T6" fmla="*/ 2 w 5"/>
                <a:gd name="T7" fmla="*/ 0 h 2"/>
                <a:gd name="T8" fmla="*/ 0 w 5"/>
                <a:gd name="T9" fmla="*/ 0 h 2"/>
                <a:gd name="T10" fmla="*/ 0 w 5"/>
                <a:gd name="T11" fmla="*/ 1 h 2"/>
                <a:gd name="T12" fmla="*/ 1 w 5"/>
                <a:gd name="T13" fmla="*/ 2 h 2"/>
                <a:gd name="T14" fmla="*/ 2 w 5"/>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2" y="1"/>
                  </a:moveTo>
                  <a:lnTo>
                    <a:pt x="5" y="1"/>
                  </a:lnTo>
                  <a:lnTo>
                    <a:pt x="5" y="0"/>
                  </a:lnTo>
                  <a:lnTo>
                    <a:pt x="2" y="0"/>
                  </a:lnTo>
                  <a:lnTo>
                    <a:pt x="0" y="0"/>
                  </a:lnTo>
                  <a:lnTo>
                    <a:pt x="0" y="1"/>
                  </a:lnTo>
                  <a:lnTo>
                    <a:pt x="1" y="2"/>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2751" name="Freeform 616"/>
            <p:cNvSpPr>
              <a:spLocks/>
            </p:cNvSpPr>
            <p:nvPr/>
          </p:nvSpPr>
          <p:spPr bwMode="auto">
            <a:xfrm>
              <a:off x="1594" y="2585"/>
              <a:ext cx="5" cy="5"/>
            </a:xfrm>
            <a:custGeom>
              <a:avLst/>
              <a:gdLst>
                <a:gd name="T0" fmla="*/ 5 w 5"/>
                <a:gd name="T1" fmla="*/ 3 h 5"/>
                <a:gd name="T2" fmla="*/ 5 w 5"/>
                <a:gd name="T3" fmla="*/ 5 h 5"/>
                <a:gd name="T4" fmla="*/ 2 w 5"/>
                <a:gd name="T5" fmla="*/ 0 h 5"/>
                <a:gd name="T6" fmla="*/ 1 w 5"/>
                <a:gd name="T7" fmla="*/ 0 h 5"/>
                <a:gd name="T8" fmla="*/ 0 w 5"/>
                <a:gd name="T9" fmla="*/ 0 h 5"/>
                <a:gd name="T10" fmla="*/ 1 w 5"/>
                <a:gd name="T11" fmla="*/ 3 h 5"/>
                <a:gd name="T12" fmla="*/ 2 w 5"/>
                <a:gd name="T13" fmla="*/ 3 h 5"/>
                <a:gd name="T14" fmla="*/ 5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3"/>
                  </a:moveTo>
                  <a:lnTo>
                    <a:pt x="5" y="5"/>
                  </a:lnTo>
                  <a:lnTo>
                    <a:pt x="2" y="0"/>
                  </a:lnTo>
                  <a:lnTo>
                    <a:pt x="1" y="0"/>
                  </a:lnTo>
                  <a:lnTo>
                    <a:pt x="0" y="0"/>
                  </a:lnTo>
                  <a:lnTo>
                    <a:pt x="1" y="3"/>
                  </a:lnTo>
                  <a:lnTo>
                    <a:pt x="2" y="3"/>
                  </a:lnTo>
                  <a:lnTo>
                    <a:pt x="5" y="3"/>
                  </a:lnTo>
                  <a:close/>
                </a:path>
              </a:pathLst>
            </a:custGeom>
            <a:solidFill>
              <a:srgbClr val="000000"/>
            </a:solidFill>
            <a:ln w="25400">
              <a:solidFill>
                <a:schemeClr val="tx1"/>
              </a:solidFill>
              <a:round/>
              <a:headEnd/>
              <a:tailEnd/>
            </a:ln>
          </p:spPr>
          <p:txBody>
            <a:bodyPr/>
            <a:lstStyle/>
            <a:p>
              <a:endParaRPr lang="en-GB" sz="2400" b="1"/>
            </a:p>
          </p:txBody>
        </p:sp>
        <p:sp>
          <p:nvSpPr>
            <p:cNvPr id="22752" name="Freeform 617"/>
            <p:cNvSpPr>
              <a:spLocks/>
            </p:cNvSpPr>
            <p:nvPr/>
          </p:nvSpPr>
          <p:spPr bwMode="auto">
            <a:xfrm>
              <a:off x="1593" y="2583"/>
              <a:ext cx="5" cy="2"/>
            </a:xfrm>
            <a:custGeom>
              <a:avLst/>
              <a:gdLst>
                <a:gd name="T0" fmla="*/ 2 w 5"/>
                <a:gd name="T1" fmla="*/ 2 h 2"/>
                <a:gd name="T2" fmla="*/ 5 w 5"/>
                <a:gd name="T3" fmla="*/ 2 h 2"/>
                <a:gd name="T4" fmla="*/ 5 w 5"/>
                <a:gd name="T5" fmla="*/ 1 h 2"/>
                <a:gd name="T6" fmla="*/ 2 w 5"/>
                <a:gd name="T7" fmla="*/ 1 h 2"/>
                <a:gd name="T8" fmla="*/ 0 w 5"/>
                <a:gd name="T9" fmla="*/ 1 h 2"/>
                <a:gd name="T10" fmla="*/ 0 w 5"/>
                <a:gd name="T11" fmla="*/ 0 h 2"/>
                <a:gd name="T12" fmla="*/ 1 w 5"/>
                <a:gd name="T13" fmla="*/ 2 h 2"/>
                <a:gd name="T14" fmla="*/ 2 w 5"/>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2" y="2"/>
                  </a:moveTo>
                  <a:lnTo>
                    <a:pt x="5" y="2"/>
                  </a:lnTo>
                  <a:lnTo>
                    <a:pt x="5" y="1"/>
                  </a:lnTo>
                  <a:lnTo>
                    <a:pt x="2" y="1"/>
                  </a:lnTo>
                  <a:lnTo>
                    <a:pt x="0" y="1"/>
                  </a:lnTo>
                  <a:lnTo>
                    <a:pt x="0" y="0"/>
                  </a:lnTo>
                  <a:lnTo>
                    <a:pt x="1" y="2"/>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2753" name="Freeform 618"/>
            <p:cNvSpPr>
              <a:spLocks/>
            </p:cNvSpPr>
            <p:nvPr/>
          </p:nvSpPr>
          <p:spPr bwMode="auto">
            <a:xfrm>
              <a:off x="1593" y="2582"/>
              <a:ext cx="5" cy="5"/>
            </a:xfrm>
            <a:custGeom>
              <a:avLst/>
              <a:gdLst>
                <a:gd name="T0" fmla="*/ 5 w 5"/>
                <a:gd name="T1" fmla="*/ 2 h 5"/>
                <a:gd name="T2" fmla="*/ 5 w 5"/>
                <a:gd name="T3" fmla="*/ 5 h 5"/>
                <a:gd name="T4" fmla="*/ 2 w 5"/>
                <a:gd name="T5" fmla="*/ 0 h 5"/>
                <a:gd name="T6" fmla="*/ 1 w 5"/>
                <a:gd name="T7" fmla="*/ 0 h 5"/>
                <a:gd name="T8" fmla="*/ 0 w 5"/>
                <a:gd name="T9" fmla="*/ 0 h 5"/>
                <a:gd name="T10" fmla="*/ 1 w 5"/>
                <a:gd name="T11" fmla="*/ 2 h 5"/>
                <a:gd name="T12" fmla="*/ 2 w 5"/>
                <a:gd name="T13" fmla="*/ 2 h 5"/>
                <a:gd name="T14" fmla="*/ 5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2"/>
                  </a:moveTo>
                  <a:lnTo>
                    <a:pt x="5" y="5"/>
                  </a:lnTo>
                  <a:lnTo>
                    <a:pt x="2" y="0"/>
                  </a:lnTo>
                  <a:lnTo>
                    <a:pt x="1" y="0"/>
                  </a:lnTo>
                  <a:lnTo>
                    <a:pt x="0" y="0"/>
                  </a:lnTo>
                  <a:lnTo>
                    <a:pt x="1" y="2"/>
                  </a:lnTo>
                  <a:lnTo>
                    <a:pt x="2" y="2"/>
                  </a:lnTo>
                  <a:lnTo>
                    <a:pt x="5" y="2"/>
                  </a:lnTo>
                  <a:close/>
                </a:path>
              </a:pathLst>
            </a:custGeom>
            <a:solidFill>
              <a:srgbClr val="000000"/>
            </a:solidFill>
            <a:ln w="25400">
              <a:solidFill>
                <a:schemeClr val="tx1"/>
              </a:solidFill>
              <a:round/>
              <a:headEnd/>
              <a:tailEnd/>
            </a:ln>
          </p:spPr>
          <p:txBody>
            <a:bodyPr/>
            <a:lstStyle/>
            <a:p>
              <a:endParaRPr lang="en-GB" sz="2400" b="1"/>
            </a:p>
          </p:txBody>
        </p:sp>
        <p:sp>
          <p:nvSpPr>
            <p:cNvPr id="22754" name="Freeform 619"/>
            <p:cNvSpPr>
              <a:spLocks/>
            </p:cNvSpPr>
            <p:nvPr/>
          </p:nvSpPr>
          <p:spPr bwMode="auto">
            <a:xfrm>
              <a:off x="1591" y="2579"/>
              <a:ext cx="5" cy="3"/>
            </a:xfrm>
            <a:custGeom>
              <a:avLst/>
              <a:gdLst>
                <a:gd name="T0" fmla="*/ 3 w 5"/>
                <a:gd name="T1" fmla="*/ 3 h 3"/>
                <a:gd name="T2" fmla="*/ 5 w 5"/>
                <a:gd name="T3" fmla="*/ 3 h 3"/>
                <a:gd name="T4" fmla="*/ 5 w 5"/>
                <a:gd name="T5" fmla="*/ 1 h 3"/>
                <a:gd name="T6" fmla="*/ 3 w 5"/>
                <a:gd name="T7" fmla="*/ 1 h 3"/>
                <a:gd name="T8" fmla="*/ 0 w 5"/>
                <a:gd name="T9" fmla="*/ 1 h 3"/>
                <a:gd name="T10" fmla="*/ 0 w 5"/>
                <a:gd name="T11" fmla="*/ 0 h 3"/>
                <a:gd name="T12" fmla="*/ 2 w 5"/>
                <a:gd name="T13" fmla="*/ 3 h 3"/>
                <a:gd name="T14" fmla="*/ 3 w 5"/>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3" y="3"/>
                  </a:moveTo>
                  <a:lnTo>
                    <a:pt x="5" y="3"/>
                  </a:lnTo>
                  <a:lnTo>
                    <a:pt x="5" y="1"/>
                  </a:lnTo>
                  <a:lnTo>
                    <a:pt x="3" y="1"/>
                  </a:lnTo>
                  <a:lnTo>
                    <a:pt x="0" y="1"/>
                  </a:lnTo>
                  <a:lnTo>
                    <a:pt x="0" y="0"/>
                  </a:lnTo>
                  <a:lnTo>
                    <a:pt x="2" y="3"/>
                  </a:lnTo>
                  <a:lnTo>
                    <a:pt x="3" y="3"/>
                  </a:lnTo>
                  <a:close/>
                </a:path>
              </a:pathLst>
            </a:custGeom>
            <a:solidFill>
              <a:srgbClr val="000000"/>
            </a:solidFill>
            <a:ln w="25400">
              <a:solidFill>
                <a:schemeClr val="tx1"/>
              </a:solidFill>
              <a:round/>
              <a:headEnd/>
              <a:tailEnd/>
            </a:ln>
          </p:spPr>
          <p:txBody>
            <a:bodyPr/>
            <a:lstStyle/>
            <a:p>
              <a:endParaRPr lang="en-GB" sz="2400" b="1"/>
            </a:p>
          </p:txBody>
        </p:sp>
        <p:sp>
          <p:nvSpPr>
            <p:cNvPr id="22755" name="Freeform 620"/>
            <p:cNvSpPr>
              <a:spLocks/>
            </p:cNvSpPr>
            <p:nvPr/>
          </p:nvSpPr>
          <p:spPr bwMode="auto">
            <a:xfrm>
              <a:off x="1524" y="2278"/>
              <a:ext cx="72" cy="305"/>
            </a:xfrm>
            <a:custGeom>
              <a:avLst/>
              <a:gdLst>
                <a:gd name="T0" fmla="*/ 72 w 72"/>
                <a:gd name="T1" fmla="*/ 302 h 305"/>
                <a:gd name="T2" fmla="*/ 72 w 72"/>
                <a:gd name="T3" fmla="*/ 305 h 305"/>
                <a:gd name="T4" fmla="*/ 70 w 72"/>
                <a:gd name="T5" fmla="*/ 300 h 305"/>
                <a:gd name="T6" fmla="*/ 3 w 72"/>
                <a:gd name="T7" fmla="*/ 3 h 305"/>
                <a:gd name="T8" fmla="*/ 1 w 72"/>
                <a:gd name="T9" fmla="*/ 0 h 305"/>
                <a:gd name="T10" fmla="*/ 0 w 72"/>
                <a:gd name="T11" fmla="*/ 0 h 305"/>
                <a:gd name="T12" fmla="*/ 67 w 72"/>
                <a:gd name="T13" fmla="*/ 300 h 305"/>
                <a:gd name="T14" fmla="*/ 69 w 72"/>
                <a:gd name="T15" fmla="*/ 302 h 305"/>
                <a:gd name="T16" fmla="*/ 70 w 72"/>
                <a:gd name="T17" fmla="*/ 302 h 305"/>
                <a:gd name="T18" fmla="*/ 72 w 72"/>
                <a:gd name="T19" fmla="*/ 302 h 3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05"/>
                <a:gd name="T32" fmla="*/ 72 w 72"/>
                <a:gd name="T33" fmla="*/ 305 h 3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05">
                  <a:moveTo>
                    <a:pt x="72" y="302"/>
                  </a:moveTo>
                  <a:lnTo>
                    <a:pt x="72" y="305"/>
                  </a:lnTo>
                  <a:lnTo>
                    <a:pt x="70" y="300"/>
                  </a:lnTo>
                  <a:lnTo>
                    <a:pt x="3" y="3"/>
                  </a:lnTo>
                  <a:lnTo>
                    <a:pt x="1" y="0"/>
                  </a:lnTo>
                  <a:lnTo>
                    <a:pt x="0" y="0"/>
                  </a:lnTo>
                  <a:lnTo>
                    <a:pt x="67" y="300"/>
                  </a:lnTo>
                  <a:lnTo>
                    <a:pt x="69" y="302"/>
                  </a:lnTo>
                  <a:lnTo>
                    <a:pt x="70" y="302"/>
                  </a:lnTo>
                  <a:lnTo>
                    <a:pt x="72" y="302"/>
                  </a:lnTo>
                  <a:close/>
                </a:path>
              </a:pathLst>
            </a:custGeom>
            <a:solidFill>
              <a:srgbClr val="000000"/>
            </a:solidFill>
            <a:ln w="25400">
              <a:solidFill>
                <a:schemeClr val="tx1"/>
              </a:solidFill>
              <a:round/>
              <a:headEnd/>
              <a:tailEnd/>
            </a:ln>
          </p:spPr>
          <p:txBody>
            <a:bodyPr/>
            <a:lstStyle/>
            <a:p>
              <a:endParaRPr lang="en-GB" sz="2400" b="1"/>
            </a:p>
          </p:txBody>
        </p:sp>
        <p:sp>
          <p:nvSpPr>
            <p:cNvPr id="22756" name="Freeform 621"/>
            <p:cNvSpPr>
              <a:spLocks/>
            </p:cNvSpPr>
            <p:nvPr/>
          </p:nvSpPr>
          <p:spPr bwMode="auto">
            <a:xfrm>
              <a:off x="937" y="1729"/>
              <a:ext cx="636" cy="778"/>
            </a:xfrm>
            <a:custGeom>
              <a:avLst/>
              <a:gdLst>
                <a:gd name="T0" fmla="*/ 636 w 636"/>
                <a:gd name="T1" fmla="*/ 768 h 778"/>
                <a:gd name="T2" fmla="*/ 523 w 636"/>
                <a:gd name="T3" fmla="*/ 759 h 778"/>
                <a:gd name="T4" fmla="*/ 513 w 636"/>
                <a:gd name="T5" fmla="*/ 760 h 778"/>
                <a:gd name="T6" fmla="*/ 502 w 636"/>
                <a:gd name="T7" fmla="*/ 762 h 778"/>
                <a:gd name="T8" fmla="*/ 492 w 636"/>
                <a:gd name="T9" fmla="*/ 762 h 778"/>
                <a:gd name="T10" fmla="*/ 481 w 636"/>
                <a:gd name="T11" fmla="*/ 762 h 778"/>
                <a:gd name="T12" fmla="*/ 471 w 636"/>
                <a:gd name="T13" fmla="*/ 762 h 778"/>
                <a:gd name="T14" fmla="*/ 460 w 636"/>
                <a:gd name="T15" fmla="*/ 763 h 778"/>
                <a:gd name="T16" fmla="*/ 449 w 636"/>
                <a:gd name="T17" fmla="*/ 763 h 778"/>
                <a:gd name="T18" fmla="*/ 439 w 636"/>
                <a:gd name="T19" fmla="*/ 764 h 778"/>
                <a:gd name="T20" fmla="*/ 427 w 636"/>
                <a:gd name="T21" fmla="*/ 765 h 778"/>
                <a:gd name="T22" fmla="*/ 417 w 636"/>
                <a:gd name="T23" fmla="*/ 767 h 778"/>
                <a:gd name="T24" fmla="*/ 406 w 636"/>
                <a:gd name="T25" fmla="*/ 768 h 778"/>
                <a:gd name="T26" fmla="*/ 395 w 636"/>
                <a:gd name="T27" fmla="*/ 770 h 778"/>
                <a:gd name="T28" fmla="*/ 382 w 636"/>
                <a:gd name="T29" fmla="*/ 774 h 778"/>
                <a:gd name="T30" fmla="*/ 370 w 636"/>
                <a:gd name="T31" fmla="*/ 775 h 778"/>
                <a:gd name="T32" fmla="*/ 356 w 636"/>
                <a:gd name="T33" fmla="*/ 776 h 778"/>
                <a:gd name="T34" fmla="*/ 344 w 636"/>
                <a:gd name="T35" fmla="*/ 778 h 778"/>
                <a:gd name="T36" fmla="*/ 331 w 636"/>
                <a:gd name="T37" fmla="*/ 776 h 778"/>
                <a:gd name="T38" fmla="*/ 319 w 636"/>
                <a:gd name="T39" fmla="*/ 775 h 778"/>
                <a:gd name="T40" fmla="*/ 306 w 636"/>
                <a:gd name="T41" fmla="*/ 774 h 778"/>
                <a:gd name="T42" fmla="*/ 294 w 636"/>
                <a:gd name="T43" fmla="*/ 772 h 778"/>
                <a:gd name="T44" fmla="*/ 281 w 636"/>
                <a:gd name="T45" fmla="*/ 768 h 778"/>
                <a:gd name="T46" fmla="*/ 270 w 636"/>
                <a:gd name="T47" fmla="*/ 763 h 778"/>
                <a:gd name="T48" fmla="*/ 259 w 636"/>
                <a:gd name="T49" fmla="*/ 758 h 778"/>
                <a:gd name="T50" fmla="*/ 246 w 636"/>
                <a:gd name="T51" fmla="*/ 750 h 778"/>
                <a:gd name="T52" fmla="*/ 0 w 636"/>
                <a:gd name="T53" fmla="*/ 586 h 778"/>
                <a:gd name="T54" fmla="*/ 2 w 636"/>
                <a:gd name="T55" fmla="*/ 558 h 778"/>
                <a:gd name="T56" fmla="*/ 25 w 636"/>
                <a:gd name="T57" fmla="*/ 557 h 778"/>
                <a:gd name="T58" fmla="*/ 123 w 636"/>
                <a:gd name="T59" fmla="*/ 407 h 778"/>
                <a:gd name="T60" fmla="*/ 125 w 636"/>
                <a:gd name="T61" fmla="*/ 405 h 778"/>
                <a:gd name="T62" fmla="*/ 128 w 636"/>
                <a:gd name="T63" fmla="*/ 401 h 778"/>
                <a:gd name="T64" fmla="*/ 130 w 636"/>
                <a:gd name="T65" fmla="*/ 398 h 778"/>
                <a:gd name="T66" fmla="*/ 131 w 636"/>
                <a:gd name="T67" fmla="*/ 395 h 778"/>
                <a:gd name="T68" fmla="*/ 133 w 636"/>
                <a:gd name="T69" fmla="*/ 392 h 778"/>
                <a:gd name="T70" fmla="*/ 133 w 636"/>
                <a:gd name="T71" fmla="*/ 388 h 778"/>
                <a:gd name="T72" fmla="*/ 134 w 636"/>
                <a:gd name="T73" fmla="*/ 385 h 778"/>
                <a:gd name="T74" fmla="*/ 134 w 636"/>
                <a:gd name="T75" fmla="*/ 382 h 778"/>
                <a:gd name="T76" fmla="*/ 134 w 636"/>
                <a:gd name="T77" fmla="*/ 378 h 778"/>
                <a:gd name="T78" fmla="*/ 133 w 636"/>
                <a:gd name="T79" fmla="*/ 375 h 778"/>
                <a:gd name="T80" fmla="*/ 133 w 636"/>
                <a:gd name="T81" fmla="*/ 371 h 778"/>
                <a:gd name="T82" fmla="*/ 130 w 636"/>
                <a:gd name="T83" fmla="*/ 366 h 778"/>
                <a:gd name="T84" fmla="*/ 75 w 636"/>
                <a:gd name="T85" fmla="*/ 5 h 778"/>
                <a:gd name="T86" fmla="*/ 90 w 636"/>
                <a:gd name="T87" fmla="*/ 4 h 778"/>
                <a:gd name="T88" fmla="*/ 104 w 636"/>
                <a:gd name="T89" fmla="*/ 2 h 778"/>
                <a:gd name="T90" fmla="*/ 119 w 636"/>
                <a:gd name="T91" fmla="*/ 0 h 778"/>
                <a:gd name="T92" fmla="*/ 135 w 636"/>
                <a:gd name="T93" fmla="*/ 0 h 778"/>
                <a:gd name="T94" fmla="*/ 151 w 636"/>
                <a:gd name="T95" fmla="*/ 0 h 778"/>
                <a:gd name="T96" fmla="*/ 168 w 636"/>
                <a:gd name="T97" fmla="*/ 2 h 778"/>
                <a:gd name="T98" fmla="*/ 184 w 636"/>
                <a:gd name="T99" fmla="*/ 3 h 778"/>
                <a:gd name="T100" fmla="*/ 200 w 636"/>
                <a:gd name="T101" fmla="*/ 5 h 778"/>
                <a:gd name="T102" fmla="*/ 216 w 636"/>
                <a:gd name="T103" fmla="*/ 9 h 778"/>
                <a:gd name="T104" fmla="*/ 233 w 636"/>
                <a:gd name="T105" fmla="*/ 13 h 778"/>
                <a:gd name="T106" fmla="*/ 248 w 636"/>
                <a:gd name="T107" fmla="*/ 18 h 778"/>
                <a:gd name="T108" fmla="*/ 263 w 636"/>
                <a:gd name="T109" fmla="*/ 23 h 778"/>
                <a:gd name="T110" fmla="*/ 591 w 636"/>
                <a:gd name="T111" fmla="*/ 552 h 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6"/>
                <a:gd name="T169" fmla="*/ 0 h 778"/>
                <a:gd name="T170" fmla="*/ 636 w 636"/>
                <a:gd name="T171" fmla="*/ 778 h 7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6" h="778">
                  <a:moveTo>
                    <a:pt x="636" y="768"/>
                  </a:moveTo>
                  <a:lnTo>
                    <a:pt x="523" y="759"/>
                  </a:lnTo>
                  <a:lnTo>
                    <a:pt x="513" y="760"/>
                  </a:lnTo>
                  <a:lnTo>
                    <a:pt x="502" y="762"/>
                  </a:lnTo>
                  <a:lnTo>
                    <a:pt x="492" y="762"/>
                  </a:lnTo>
                  <a:lnTo>
                    <a:pt x="481" y="762"/>
                  </a:lnTo>
                  <a:lnTo>
                    <a:pt x="471" y="762"/>
                  </a:lnTo>
                  <a:lnTo>
                    <a:pt x="460" y="763"/>
                  </a:lnTo>
                  <a:lnTo>
                    <a:pt x="449" y="763"/>
                  </a:lnTo>
                  <a:lnTo>
                    <a:pt x="439" y="764"/>
                  </a:lnTo>
                  <a:lnTo>
                    <a:pt x="427" y="765"/>
                  </a:lnTo>
                  <a:lnTo>
                    <a:pt x="417" y="767"/>
                  </a:lnTo>
                  <a:lnTo>
                    <a:pt x="406" y="768"/>
                  </a:lnTo>
                  <a:lnTo>
                    <a:pt x="395" y="770"/>
                  </a:lnTo>
                  <a:lnTo>
                    <a:pt x="382" y="774"/>
                  </a:lnTo>
                  <a:lnTo>
                    <a:pt x="370" y="775"/>
                  </a:lnTo>
                  <a:lnTo>
                    <a:pt x="356" y="776"/>
                  </a:lnTo>
                  <a:lnTo>
                    <a:pt x="344" y="778"/>
                  </a:lnTo>
                  <a:lnTo>
                    <a:pt x="331" y="776"/>
                  </a:lnTo>
                  <a:lnTo>
                    <a:pt x="319" y="775"/>
                  </a:lnTo>
                  <a:lnTo>
                    <a:pt x="306" y="774"/>
                  </a:lnTo>
                  <a:lnTo>
                    <a:pt x="294" y="772"/>
                  </a:lnTo>
                  <a:lnTo>
                    <a:pt x="281" y="768"/>
                  </a:lnTo>
                  <a:lnTo>
                    <a:pt x="270" y="763"/>
                  </a:lnTo>
                  <a:lnTo>
                    <a:pt x="259" y="758"/>
                  </a:lnTo>
                  <a:lnTo>
                    <a:pt x="246" y="750"/>
                  </a:lnTo>
                  <a:lnTo>
                    <a:pt x="0" y="586"/>
                  </a:lnTo>
                  <a:lnTo>
                    <a:pt x="2" y="558"/>
                  </a:lnTo>
                  <a:lnTo>
                    <a:pt x="25" y="557"/>
                  </a:lnTo>
                  <a:lnTo>
                    <a:pt x="123" y="407"/>
                  </a:lnTo>
                  <a:lnTo>
                    <a:pt x="125" y="405"/>
                  </a:lnTo>
                  <a:lnTo>
                    <a:pt x="128" y="401"/>
                  </a:lnTo>
                  <a:lnTo>
                    <a:pt x="130" y="398"/>
                  </a:lnTo>
                  <a:lnTo>
                    <a:pt x="131" y="395"/>
                  </a:lnTo>
                  <a:lnTo>
                    <a:pt x="133" y="392"/>
                  </a:lnTo>
                  <a:lnTo>
                    <a:pt x="133" y="388"/>
                  </a:lnTo>
                  <a:lnTo>
                    <a:pt x="134" y="385"/>
                  </a:lnTo>
                  <a:lnTo>
                    <a:pt x="134" y="382"/>
                  </a:lnTo>
                  <a:lnTo>
                    <a:pt x="134" y="378"/>
                  </a:lnTo>
                  <a:lnTo>
                    <a:pt x="133" y="375"/>
                  </a:lnTo>
                  <a:lnTo>
                    <a:pt x="133" y="371"/>
                  </a:lnTo>
                  <a:lnTo>
                    <a:pt x="130" y="366"/>
                  </a:lnTo>
                  <a:lnTo>
                    <a:pt x="75" y="5"/>
                  </a:lnTo>
                  <a:lnTo>
                    <a:pt x="90" y="4"/>
                  </a:lnTo>
                  <a:lnTo>
                    <a:pt x="104" y="2"/>
                  </a:lnTo>
                  <a:lnTo>
                    <a:pt x="119" y="0"/>
                  </a:lnTo>
                  <a:lnTo>
                    <a:pt x="135" y="0"/>
                  </a:lnTo>
                  <a:lnTo>
                    <a:pt x="151" y="0"/>
                  </a:lnTo>
                  <a:lnTo>
                    <a:pt x="168" y="2"/>
                  </a:lnTo>
                  <a:lnTo>
                    <a:pt x="184" y="3"/>
                  </a:lnTo>
                  <a:lnTo>
                    <a:pt x="200" y="5"/>
                  </a:lnTo>
                  <a:lnTo>
                    <a:pt x="216" y="9"/>
                  </a:lnTo>
                  <a:lnTo>
                    <a:pt x="233" y="13"/>
                  </a:lnTo>
                  <a:lnTo>
                    <a:pt x="248" y="18"/>
                  </a:lnTo>
                  <a:lnTo>
                    <a:pt x="263" y="23"/>
                  </a:lnTo>
                  <a:lnTo>
                    <a:pt x="591" y="552"/>
                  </a:lnTo>
                </a:path>
              </a:pathLst>
            </a:custGeom>
            <a:noFill/>
            <a:ln w="25400">
              <a:solidFill>
                <a:schemeClr val="tx1"/>
              </a:solidFill>
              <a:prstDash val="solid"/>
              <a:round/>
              <a:headEnd/>
              <a:tailEnd/>
            </a:ln>
          </p:spPr>
          <p:txBody>
            <a:bodyPr/>
            <a:lstStyle/>
            <a:p>
              <a:endParaRPr lang="en-GB" sz="2400" b="1"/>
            </a:p>
          </p:txBody>
        </p:sp>
        <p:sp>
          <p:nvSpPr>
            <p:cNvPr id="22757" name="Freeform 622"/>
            <p:cNvSpPr>
              <a:spLocks/>
            </p:cNvSpPr>
            <p:nvPr/>
          </p:nvSpPr>
          <p:spPr bwMode="auto">
            <a:xfrm>
              <a:off x="1439" y="2487"/>
              <a:ext cx="134" cy="11"/>
            </a:xfrm>
            <a:custGeom>
              <a:avLst/>
              <a:gdLst>
                <a:gd name="T0" fmla="*/ 134 w 134"/>
                <a:gd name="T1" fmla="*/ 11 h 11"/>
                <a:gd name="T2" fmla="*/ 134 w 134"/>
                <a:gd name="T3" fmla="*/ 9 h 11"/>
                <a:gd name="T4" fmla="*/ 21 w 134"/>
                <a:gd name="T5" fmla="*/ 0 h 11"/>
                <a:gd name="T6" fmla="*/ 11 w 134"/>
                <a:gd name="T7" fmla="*/ 1 h 11"/>
                <a:gd name="T8" fmla="*/ 0 w 134"/>
                <a:gd name="T9" fmla="*/ 2 h 11"/>
                <a:gd name="T10" fmla="*/ 0 w 134"/>
                <a:gd name="T11" fmla="*/ 4 h 11"/>
                <a:gd name="T12" fmla="*/ 0 w 134"/>
                <a:gd name="T13" fmla="*/ 5 h 11"/>
                <a:gd name="T14" fmla="*/ 11 w 134"/>
                <a:gd name="T15" fmla="*/ 4 h 11"/>
                <a:gd name="T16" fmla="*/ 21 w 134"/>
                <a:gd name="T17" fmla="*/ 2 h 11"/>
                <a:gd name="T18" fmla="*/ 134 w 13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
                <a:gd name="T32" fmla="*/ 134 w 13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
                  <a:moveTo>
                    <a:pt x="134" y="11"/>
                  </a:moveTo>
                  <a:lnTo>
                    <a:pt x="134" y="9"/>
                  </a:lnTo>
                  <a:lnTo>
                    <a:pt x="21" y="0"/>
                  </a:lnTo>
                  <a:lnTo>
                    <a:pt x="11" y="1"/>
                  </a:lnTo>
                  <a:lnTo>
                    <a:pt x="0" y="2"/>
                  </a:lnTo>
                  <a:lnTo>
                    <a:pt x="0" y="4"/>
                  </a:lnTo>
                  <a:lnTo>
                    <a:pt x="0" y="5"/>
                  </a:lnTo>
                  <a:lnTo>
                    <a:pt x="11" y="4"/>
                  </a:lnTo>
                  <a:lnTo>
                    <a:pt x="21" y="2"/>
                  </a:lnTo>
                  <a:lnTo>
                    <a:pt x="134" y="11"/>
                  </a:lnTo>
                  <a:close/>
                </a:path>
              </a:pathLst>
            </a:custGeom>
            <a:solidFill>
              <a:srgbClr val="000000"/>
            </a:solidFill>
            <a:ln w="25400">
              <a:solidFill>
                <a:schemeClr val="tx1"/>
              </a:solidFill>
              <a:round/>
              <a:headEnd/>
              <a:tailEnd/>
            </a:ln>
          </p:spPr>
          <p:txBody>
            <a:bodyPr/>
            <a:lstStyle/>
            <a:p>
              <a:endParaRPr lang="en-GB" sz="2400" b="1"/>
            </a:p>
          </p:txBody>
        </p:sp>
        <p:sp>
          <p:nvSpPr>
            <p:cNvPr id="22758" name="Freeform 623"/>
            <p:cNvSpPr>
              <a:spLocks/>
            </p:cNvSpPr>
            <p:nvPr/>
          </p:nvSpPr>
          <p:spPr bwMode="auto">
            <a:xfrm>
              <a:off x="1408" y="2488"/>
              <a:ext cx="31" cy="5"/>
            </a:xfrm>
            <a:custGeom>
              <a:avLst/>
              <a:gdLst>
                <a:gd name="T0" fmla="*/ 31 w 31"/>
                <a:gd name="T1" fmla="*/ 3 h 5"/>
                <a:gd name="T2" fmla="*/ 31 w 31"/>
                <a:gd name="T3" fmla="*/ 0 h 5"/>
                <a:gd name="T4" fmla="*/ 0 w 31"/>
                <a:gd name="T5" fmla="*/ 0 h 5"/>
                <a:gd name="T6" fmla="*/ 0 w 31"/>
                <a:gd name="T7" fmla="*/ 3 h 5"/>
                <a:gd name="T8" fmla="*/ 0 w 31"/>
                <a:gd name="T9" fmla="*/ 5 h 5"/>
                <a:gd name="T10" fmla="*/ 20 w 31"/>
                <a:gd name="T11" fmla="*/ 5 h 5"/>
                <a:gd name="T12" fmla="*/ 31 w 31"/>
                <a:gd name="T13" fmla="*/ 4 h 5"/>
                <a:gd name="T14" fmla="*/ 31 w 31"/>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5"/>
                <a:gd name="T26" fmla="*/ 31 w 31"/>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5">
                  <a:moveTo>
                    <a:pt x="31" y="3"/>
                  </a:moveTo>
                  <a:lnTo>
                    <a:pt x="31" y="0"/>
                  </a:lnTo>
                  <a:lnTo>
                    <a:pt x="0" y="0"/>
                  </a:lnTo>
                  <a:lnTo>
                    <a:pt x="0" y="3"/>
                  </a:lnTo>
                  <a:lnTo>
                    <a:pt x="0" y="5"/>
                  </a:lnTo>
                  <a:lnTo>
                    <a:pt x="20" y="5"/>
                  </a:lnTo>
                  <a:lnTo>
                    <a:pt x="31" y="4"/>
                  </a:lnTo>
                  <a:lnTo>
                    <a:pt x="31" y="3"/>
                  </a:lnTo>
                  <a:close/>
                </a:path>
              </a:pathLst>
            </a:custGeom>
            <a:solidFill>
              <a:srgbClr val="000000"/>
            </a:solidFill>
            <a:ln w="25400">
              <a:solidFill>
                <a:schemeClr val="tx1"/>
              </a:solidFill>
              <a:round/>
              <a:headEnd/>
              <a:tailEnd/>
            </a:ln>
          </p:spPr>
          <p:txBody>
            <a:bodyPr/>
            <a:lstStyle/>
            <a:p>
              <a:endParaRPr lang="en-GB" sz="2400" b="1"/>
            </a:p>
          </p:txBody>
        </p:sp>
        <p:sp>
          <p:nvSpPr>
            <p:cNvPr id="22759" name="Freeform 624"/>
            <p:cNvSpPr>
              <a:spLocks/>
            </p:cNvSpPr>
            <p:nvPr/>
          </p:nvSpPr>
          <p:spPr bwMode="auto">
            <a:xfrm>
              <a:off x="1397" y="2488"/>
              <a:ext cx="22" cy="5"/>
            </a:xfrm>
            <a:custGeom>
              <a:avLst/>
              <a:gdLst>
                <a:gd name="T0" fmla="*/ 11 w 22"/>
                <a:gd name="T1" fmla="*/ 0 h 5"/>
                <a:gd name="T2" fmla="*/ 22 w 22"/>
                <a:gd name="T3" fmla="*/ 0 h 5"/>
                <a:gd name="T4" fmla="*/ 0 w 22"/>
                <a:gd name="T5" fmla="*/ 3 h 5"/>
                <a:gd name="T6" fmla="*/ 0 w 22"/>
                <a:gd name="T7" fmla="*/ 4 h 5"/>
                <a:gd name="T8" fmla="*/ 0 w 22"/>
                <a:gd name="T9" fmla="*/ 5 h 5"/>
                <a:gd name="T10" fmla="*/ 11 w 22"/>
                <a:gd name="T11" fmla="*/ 4 h 5"/>
                <a:gd name="T12" fmla="*/ 11 w 22"/>
                <a:gd name="T13" fmla="*/ 3 h 5"/>
                <a:gd name="T14" fmla="*/ 11 w 22"/>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
                <a:gd name="T26" fmla="*/ 22 w 2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
                  <a:moveTo>
                    <a:pt x="11" y="0"/>
                  </a:moveTo>
                  <a:lnTo>
                    <a:pt x="22" y="0"/>
                  </a:lnTo>
                  <a:lnTo>
                    <a:pt x="0" y="3"/>
                  </a:lnTo>
                  <a:lnTo>
                    <a:pt x="0" y="4"/>
                  </a:lnTo>
                  <a:lnTo>
                    <a:pt x="0" y="5"/>
                  </a:lnTo>
                  <a:lnTo>
                    <a:pt x="11" y="4"/>
                  </a:lnTo>
                  <a:lnTo>
                    <a:pt x="11" y="3"/>
                  </a:lnTo>
                  <a:lnTo>
                    <a:pt x="11" y="0"/>
                  </a:lnTo>
                  <a:close/>
                </a:path>
              </a:pathLst>
            </a:custGeom>
            <a:solidFill>
              <a:srgbClr val="000000"/>
            </a:solidFill>
            <a:ln w="25400">
              <a:solidFill>
                <a:schemeClr val="tx1"/>
              </a:solidFill>
              <a:round/>
              <a:headEnd/>
              <a:tailEnd/>
            </a:ln>
          </p:spPr>
          <p:txBody>
            <a:bodyPr/>
            <a:lstStyle/>
            <a:p>
              <a:endParaRPr lang="en-GB" sz="2400" b="1"/>
            </a:p>
          </p:txBody>
        </p:sp>
        <p:sp>
          <p:nvSpPr>
            <p:cNvPr id="22760" name="Freeform 625"/>
            <p:cNvSpPr>
              <a:spLocks/>
            </p:cNvSpPr>
            <p:nvPr/>
          </p:nvSpPr>
          <p:spPr bwMode="auto">
            <a:xfrm>
              <a:off x="1386" y="2489"/>
              <a:ext cx="11" cy="5"/>
            </a:xfrm>
            <a:custGeom>
              <a:avLst/>
              <a:gdLst>
                <a:gd name="T0" fmla="*/ 11 w 11"/>
                <a:gd name="T1" fmla="*/ 3 h 5"/>
                <a:gd name="T2" fmla="*/ 11 w 11"/>
                <a:gd name="T3" fmla="*/ 0 h 5"/>
                <a:gd name="T4" fmla="*/ 0 w 11"/>
                <a:gd name="T5" fmla="*/ 0 h 5"/>
                <a:gd name="T6" fmla="*/ 0 w 11"/>
                <a:gd name="T7" fmla="*/ 3 h 5"/>
                <a:gd name="T8" fmla="*/ 0 w 11"/>
                <a:gd name="T9" fmla="*/ 5 h 5"/>
                <a:gd name="T10" fmla="*/ 0 w 11"/>
                <a:gd name="T11" fmla="*/ 5 h 5"/>
                <a:gd name="T12" fmla="*/ 11 w 11"/>
                <a:gd name="T13" fmla="*/ 4 h 5"/>
                <a:gd name="T14" fmla="*/ 11 w 11"/>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5"/>
                <a:gd name="T26" fmla="*/ 11 w 11"/>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5">
                  <a:moveTo>
                    <a:pt x="11" y="3"/>
                  </a:moveTo>
                  <a:lnTo>
                    <a:pt x="11" y="0"/>
                  </a:lnTo>
                  <a:lnTo>
                    <a:pt x="0" y="0"/>
                  </a:lnTo>
                  <a:lnTo>
                    <a:pt x="0" y="3"/>
                  </a:lnTo>
                  <a:lnTo>
                    <a:pt x="0" y="5"/>
                  </a:lnTo>
                  <a:lnTo>
                    <a:pt x="11" y="4"/>
                  </a:lnTo>
                  <a:lnTo>
                    <a:pt x="11" y="3"/>
                  </a:lnTo>
                  <a:close/>
                </a:path>
              </a:pathLst>
            </a:custGeom>
            <a:solidFill>
              <a:srgbClr val="000000"/>
            </a:solidFill>
            <a:ln w="25400">
              <a:solidFill>
                <a:schemeClr val="tx1"/>
              </a:solidFill>
              <a:round/>
              <a:headEnd/>
              <a:tailEnd/>
            </a:ln>
          </p:spPr>
          <p:txBody>
            <a:bodyPr/>
            <a:lstStyle/>
            <a:p>
              <a:endParaRPr lang="en-GB" sz="2400" b="1"/>
            </a:p>
          </p:txBody>
        </p:sp>
        <p:sp>
          <p:nvSpPr>
            <p:cNvPr id="22761" name="Freeform 626"/>
            <p:cNvSpPr>
              <a:spLocks/>
            </p:cNvSpPr>
            <p:nvPr/>
          </p:nvSpPr>
          <p:spPr bwMode="auto">
            <a:xfrm>
              <a:off x="936" y="2287"/>
              <a:ext cx="460" cy="221"/>
            </a:xfrm>
            <a:custGeom>
              <a:avLst/>
              <a:gdLst>
                <a:gd name="T0" fmla="*/ 450 w 460"/>
                <a:gd name="T1" fmla="*/ 202 h 221"/>
                <a:gd name="T2" fmla="*/ 460 w 460"/>
                <a:gd name="T3" fmla="*/ 202 h 221"/>
                <a:gd name="T4" fmla="*/ 440 w 460"/>
                <a:gd name="T5" fmla="*/ 205 h 221"/>
                <a:gd name="T6" fmla="*/ 428 w 460"/>
                <a:gd name="T7" fmla="*/ 206 h 221"/>
                <a:gd name="T8" fmla="*/ 418 w 460"/>
                <a:gd name="T9" fmla="*/ 207 h 221"/>
                <a:gd name="T10" fmla="*/ 407 w 460"/>
                <a:gd name="T11" fmla="*/ 209 h 221"/>
                <a:gd name="T12" fmla="*/ 396 w 460"/>
                <a:gd name="T13" fmla="*/ 211 h 221"/>
                <a:gd name="T14" fmla="*/ 383 w 460"/>
                <a:gd name="T15" fmla="*/ 215 h 221"/>
                <a:gd name="T16" fmla="*/ 371 w 460"/>
                <a:gd name="T17" fmla="*/ 216 h 221"/>
                <a:gd name="T18" fmla="*/ 357 w 460"/>
                <a:gd name="T19" fmla="*/ 217 h 221"/>
                <a:gd name="T20" fmla="*/ 345 w 460"/>
                <a:gd name="T21" fmla="*/ 218 h 221"/>
                <a:gd name="T22" fmla="*/ 307 w 460"/>
                <a:gd name="T23" fmla="*/ 215 h 221"/>
                <a:gd name="T24" fmla="*/ 295 w 460"/>
                <a:gd name="T25" fmla="*/ 212 h 221"/>
                <a:gd name="T26" fmla="*/ 282 w 460"/>
                <a:gd name="T27" fmla="*/ 209 h 221"/>
                <a:gd name="T28" fmla="*/ 264 w 460"/>
                <a:gd name="T29" fmla="*/ 200 h 221"/>
                <a:gd name="T30" fmla="*/ 249 w 460"/>
                <a:gd name="T31" fmla="*/ 191 h 221"/>
                <a:gd name="T32" fmla="*/ 3 w 460"/>
                <a:gd name="T33" fmla="*/ 26 h 221"/>
                <a:gd name="T34" fmla="*/ 4 w 460"/>
                <a:gd name="T35" fmla="*/ 0 h 221"/>
                <a:gd name="T36" fmla="*/ 1 w 460"/>
                <a:gd name="T37" fmla="*/ 0 h 221"/>
                <a:gd name="T38" fmla="*/ 0 w 460"/>
                <a:gd name="T39" fmla="*/ 29 h 221"/>
                <a:gd name="T40" fmla="*/ 246 w 460"/>
                <a:gd name="T41" fmla="*/ 194 h 221"/>
                <a:gd name="T42" fmla="*/ 256 w 460"/>
                <a:gd name="T43" fmla="*/ 200 h 221"/>
                <a:gd name="T44" fmla="*/ 282 w 460"/>
                <a:gd name="T45" fmla="*/ 211 h 221"/>
                <a:gd name="T46" fmla="*/ 295 w 460"/>
                <a:gd name="T47" fmla="*/ 215 h 221"/>
                <a:gd name="T48" fmla="*/ 307 w 460"/>
                <a:gd name="T49" fmla="*/ 217 h 221"/>
                <a:gd name="T50" fmla="*/ 345 w 460"/>
                <a:gd name="T51" fmla="*/ 221 h 221"/>
                <a:gd name="T52" fmla="*/ 357 w 460"/>
                <a:gd name="T53" fmla="*/ 220 h 221"/>
                <a:gd name="T54" fmla="*/ 371 w 460"/>
                <a:gd name="T55" fmla="*/ 218 h 221"/>
                <a:gd name="T56" fmla="*/ 383 w 460"/>
                <a:gd name="T57" fmla="*/ 217 h 221"/>
                <a:gd name="T58" fmla="*/ 396 w 460"/>
                <a:gd name="T59" fmla="*/ 214 h 221"/>
                <a:gd name="T60" fmla="*/ 407 w 460"/>
                <a:gd name="T61" fmla="*/ 211 h 221"/>
                <a:gd name="T62" fmla="*/ 418 w 460"/>
                <a:gd name="T63" fmla="*/ 210 h 221"/>
                <a:gd name="T64" fmla="*/ 428 w 460"/>
                <a:gd name="T65" fmla="*/ 209 h 221"/>
                <a:gd name="T66" fmla="*/ 440 w 460"/>
                <a:gd name="T67" fmla="*/ 207 h 221"/>
                <a:gd name="T68" fmla="*/ 450 w 460"/>
                <a:gd name="T69" fmla="*/ 206 h 221"/>
                <a:gd name="T70" fmla="*/ 450 w 460"/>
                <a:gd name="T71" fmla="*/ 205 h 221"/>
                <a:gd name="T72" fmla="*/ 450 w 460"/>
                <a:gd name="T73" fmla="*/ 202 h 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0"/>
                <a:gd name="T112" fmla="*/ 0 h 221"/>
                <a:gd name="T113" fmla="*/ 460 w 460"/>
                <a:gd name="T114" fmla="*/ 221 h 2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0" h="221">
                  <a:moveTo>
                    <a:pt x="450" y="202"/>
                  </a:moveTo>
                  <a:lnTo>
                    <a:pt x="460" y="202"/>
                  </a:lnTo>
                  <a:lnTo>
                    <a:pt x="440" y="205"/>
                  </a:lnTo>
                  <a:lnTo>
                    <a:pt x="428" y="206"/>
                  </a:lnTo>
                  <a:lnTo>
                    <a:pt x="418" y="207"/>
                  </a:lnTo>
                  <a:lnTo>
                    <a:pt x="407" y="209"/>
                  </a:lnTo>
                  <a:lnTo>
                    <a:pt x="396" y="211"/>
                  </a:lnTo>
                  <a:lnTo>
                    <a:pt x="383" y="215"/>
                  </a:lnTo>
                  <a:lnTo>
                    <a:pt x="371" y="216"/>
                  </a:lnTo>
                  <a:lnTo>
                    <a:pt x="357" y="217"/>
                  </a:lnTo>
                  <a:lnTo>
                    <a:pt x="345" y="218"/>
                  </a:lnTo>
                  <a:lnTo>
                    <a:pt x="307" y="215"/>
                  </a:lnTo>
                  <a:lnTo>
                    <a:pt x="295" y="212"/>
                  </a:lnTo>
                  <a:lnTo>
                    <a:pt x="282" y="209"/>
                  </a:lnTo>
                  <a:lnTo>
                    <a:pt x="264" y="200"/>
                  </a:lnTo>
                  <a:lnTo>
                    <a:pt x="249" y="191"/>
                  </a:lnTo>
                  <a:lnTo>
                    <a:pt x="3" y="26"/>
                  </a:lnTo>
                  <a:lnTo>
                    <a:pt x="4" y="0"/>
                  </a:lnTo>
                  <a:lnTo>
                    <a:pt x="1" y="0"/>
                  </a:lnTo>
                  <a:lnTo>
                    <a:pt x="0" y="29"/>
                  </a:lnTo>
                  <a:lnTo>
                    <a:pt x="246" y="194"/>
                  </a:lnTo>
                  <a:lnTo>
                    <a:pt x="256" y="200"/>
                  </a:lnTo>
                  <a:lnTo>
                    <a:pt x="282" y="211"/>
                  </a:lnTo>
                  <a:lnTo>
                    <a:pt x="295" y="215"/>
                  </a:lnTo>
                  <a:lnTo>
                    <a:pt x="307" y="217"/>
                  </a:lnTo>
                  <a:lnTo>
                    <a:pt x="345" y="221"/>
                  </a:lnTo>
                  <a:lnTo>
                    <a:pt x="357" y="220"/>
                  </a:lnTo>
                  <a:lnTo>
                    <a:pt x="371" y="218"/>
                  </a:lnTo>
                  <a:lnTo>
                    <a:pt x="383" y="217"/>
                  </a:lnTo>
                  <a:lnTo>
                    <a:pt x="396" y="214"/>
                  </a:lnTo>
                  <a:lnTo>
                    <a:pt x="407" y="211"/>
                  </a:lnTo>
                  <a:lnTo>
                    <a:pt x="418" y="210"/>
                  </a:lnTo>
                  <a:lnTo>
                    <a:pt x="428" y="209"/>
                  </a:lnTo>
                  <a:lnTo>
                    <a:pt x="440" y="207"/>
                  </a:lnTo>
                  <a:lnTo>
                    <a:pt x="450" y="206"/>
                  </a:lnTo>
                  <a:lnTo>
                    <a:pt x="450" y="205"/>
                  </a:lnTo>
                  <a:lnTo>
                    <a:pt x="450" y="202"/>
                  </a:lnTo>
                  <a:close/>
                </a:path>
              </a:pathLst>
            </a:custGeom>
            <a:solidFill>
              <a:srgbClr val="000000"/>
            </a:solidFill>
            <a:ln w="25400">
              <a:solidFill>
                <a:schemeClr val="tx1"/>
              </a:solidFill>
              <a:round/>
              <a:headEnd/>
              <a:tailEnd/>
            </a:ln>
          </p:spPr>
          <p:txBody>
            <a:bodyPr/>
            <a:lstStyle/>
            <a:p>
              <a:endParaRPr lang="en-GB" sz="2400" b="1"/>
            </a:p>
          </p:txBody>
        </p:sp>
        <p:sp>
          <p:nvSpPr>
            <p:cNvPr id="22762" name="Freeform 627"/>
            <p:cNvSpPr>
              <a:spLocks/>
            </p:cNvSpPr>
            <p:nvPr/>
          </p:nvSpPr>
          <p:spPr bwMode="auto">
            <a:xfrm>
              <a:off x="937" y="2121"/>
              <a:ext cx="134" cy="166"/>
            </a:xfrm>
            <a:custGeom>
              <a:avLst/>
              <a:gdLst>
                <a:gd name="T0" fmla="*/ 3 w 134"/>
                <a:gd name="T1" fmla="*/ 166 h 166"/>
                <a:gd name="T2" fmla="*/ 27 w 134"/>
                <a:gd name="T3" fmla="*/ 166 h 166"/>
                <a:gd name="T4" fmla="*/ 124 w 134"/>
                <a:gd name="T5" fmla="*/ 16 h 166"/>
                <a:gd name="T6" fmla="*/ 126 w 134"/>
                <a:gd name="T7" fmla="*/ 14 h 166"/>
                <a:gd name="T8" fmla="*/ 129 w 134"/>
                <a:gd name="T9" fmla="*/ 10 h 166"/>
                <a:gd name="T10" fmla="*/ 131 w 134"/>
                <a:gd name="T11" fmla="*/ 8 h 166"/>
                <a:gd name="T12" fmla="*/ 133 w 134"/>
                <a:gd name="T13" fmla="*/ 3 h 166"/>
                <a:gd name="T14" fmla="*/ 134 w 134"/>
                <a:gd name="T15" fmla="*/ 0 h 166"/>
                <a:gd name="T16" fmla="*/ 133 w 134"/>
                <a:gd name="T17" fmla="*/ 0 h 166"/>
                <a:gd name="T18" fmla="*/ 131 w 134"/>
                <a:gd name="T19" fmla="*/ 0 h 166"/>
                <a:gd name="T20" fmla="*/ 130 w 134"/>
                <a:gd name="T21" fmla="*/ 3 h 166"/>
                <a:gd name="T22" fmla="*/ 129 w 134"/>
                <a:gd name="T23" fmla="*/ 5 h 166"/>
                <a:gd name="T24" fmla="*/ 126 w 134"/>
                <a:gd name="T25" fmla="*/ 8 h 166"/>
                <a:gd name="T26" fmla="*/ 124 w 134"/>
                <a:gd name="T27" fmla="*/ 11 h 166"/>
                <a:gd name="T28" fmla="*/ 121 w 134"/>
                <a:gd name="T29" fmla="*/ 14 h 166"/>
                <a:gd name="T30" fmla="*/ 24 w 134"/>
                <a:gd name="T31" fmla="*/ 164 h 166"/>
                <a:gd name="T32" fmla="*/ 0 w 134"/>
                <a:gd name="T33" fmla="*/ 166 h 166"/>
                <a:gd name="T34" fmla="*/ 3 w 134"/>
                <a:gd name="T35" fmla="*/ 166 h 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66"/>
                <a:gd name="T56" fmla="*/ 134 w 134"/>
                <a:gd name="T57" fmla="*/ 166 h 1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66">
                  <a:moveTo>
                    <a:pt x="3" y="166"/>
                  </a:moveTo>
                  <a:lnTo>
                    <a:pt x="27" y="166"/>
                  </a:lnTo>
                  <a:lnTo>
                    <a:pt x="124" y="16"/>
                  </a:lnTo>
                  <a:lnTo>
                    <a:pt x="126" y="14"/>
                  </a:lnTo>
                  <a:lnTo>
                    <a:pt x="129" y="10"/>
                  </a:lnTo>
                  <a:lnTo>
                    <a:pt x="131" y="8"/>
                  </a:lnTo>
                  <a:lnTo>
                    <a:pt x="133" y="3"/>
                  </a:lnTo>
                  <a:lnTo>
                    <a:pt x="134" y="0"/>
                  </a:lnTo>
                  <a:lnTo>
                    <a:pt x="133" y="0"/>
                  </a:lnTo>
                  <a:lnTo>
                    <a:pt x="131" y="0"/>
                  </a:lnTo>
                  <a:lnTo>
                    <a:pt x="130" y="3"/>
                  </a:lnTo>
                  <a:lnTo>
                    <a:pt x="129" y="5"/>
                  </a:lnTo>
                  <a:lnTo>
                    <a:pt x="126" y="8"/>
                  </a:lnTo>
                  <a:lnTo>
                    <a:pt x="124" y="11"/>
                  </a:lnTo>
                  <a:lnTo>
                    <a:pt x="121" y="14"/>
                  </a:lnTo>
                  <a:lnTo>
                    <a:pt x="24" y="164"/>
                  </a:lnTo>
                  <a:lnTo>
                    <a:pt x="0" y="166"/>
                  </a:lnTo>
                  <a:lnTo>
                    <a:pt x="3" y="166"/>
                  </a:lnTo>
                  <a:close/>
                </a:path>
              </a:pathLst>
            </a:custGeom>
            <a:solidFill>
              <a:srgbClr val="000000"/>
            </a:solidFill>
            <a:ln w="25400">
              <a:solidFill>
                <a:schemeClr val="tx1"/>
              </a:solidFill>
              <a:round/>
              <a:headEnd/>
              <a:tailEnd/>
            </a:ln>
          </p:spPr>
          <p:txBody>
            <a:bodyPr/>
            <a:lstStyle/>
            <a:p>
              <a:endParaRPr lang="en-GB" sz="2400" b="1"/>
            </a:p>
          </p:txBody>
        </p:sp>
        <p:sp>
          <p:nvSpPr>
            <p:cNvPr id="22763" name="Freeform 628"/>
            <p:cNvSpPr>
              <a:spLocks/>
            </p:cNvSpPr>
            <p:nvPr/>
          </p:nvSpPr>
          <p:spPr bwMode="auto">
            <a:xfrm>
              <a:off x="1067" y="2117"/>
              <a:ext cx="5" cy="4"/>
            </a:xfrm>
            <a:custGeom>
              <a:avLst/>
              <a:gdLst>
                <a:gd name="T0" fmla="*/ 4 w 5"/>
                <a:gd name="T1" fmla="*/ 4 h 4"/>
                <a:gd name="T2" fmla="*/ 5 w 5"/>
                <a:gd name="T3" fmla="*/ 2 h 4"/>
                <a:gd name="T4" fmla="*/ 5 w 5"/>
                <a:gd name="T5" fmla="*/ 0 h 4"/>
                <a:gd name="T6" fmla="*/ 3 w 5"/>
                <a:gd name="T7" fmla="*/ 0 h 4"/>
                <a:gd name="T8" fmla="*/ 0 w 5"/>
                <a:gd name="T9" fmla="*/ 0 h 4"/>
                <a:gd name="T10" fmla="*/ 0 w 5"/>
                <a:gd name="T11" fmla="*/ 4 h 4"/>
                <a:gd name="T12" fmla="*/ 3 w 5"/>
                <a:gd name="T13" fmla="*/ 4 h 4"/>
                <a:gd name="T14" fmla="*/ 4 w 5"/>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4" y="4"/>
                  </a:moveTo>
                  <a:lnTo>
                    <a:pt x="5" y="2"/>
                  </a:lnTo>
                  <a:lnTo>
                    <a:pt x="5" y="0"/>
                  </a:lnTo>
                  <a:lnTo>
                    <a:pt x="3" y="0"/>
                  </a:lnTo>
                  <a:lnTo>
                    <a:pt x="0" y="0"/>
                  </a:lnTo>
                  <a:lnTo>
                    <a:pt x="0" y="4"/>
                  </a:lnTo>
                  <a:lnTo>
                    <a:pt x="3" y="4"/>
                  </a:lnTo>
                  <a:lnTo>
                    <a:pt x="4" y="4"/>
                  </a:lnTo>
                  <a:close/>
                </a:path>
              </a:pathLst>
            </a:custGeom>
            <a:solidFill>
              <a:srgbClr val="000000"/>
            </a:solidFill>
            <a:ln w="25400">
              <a:solidFill>
                <a:schemeClr val="tx1"/>
              </a:solidFill>
              <a:round/>
              <a:headEnd/>
              <a:tailEnd/>
            </a:ln>
          </p:spPr>
          <p:txBody>
            <a:bodyPr/>
            <a:lstStyle/>
            <a:p>
              <a:endParaRPr lang="en-GB" sz="2400" b="1"/>
            </a:p>
          </p:txBody>
        </p:sp>
        <p:sp>
          <p:nvSpPr>
            <p:cNvPr id="22764" name="Freeform 629"/>
            <p:cNvSpPr>
              <a:spLocks/>
            </p:cNvSpPr>
            <p:nvPr/>
          </p:nvSpPr>
          <p:spPr bwMode="auto">
            <a:xfrm>
              <a:off x="1067" y="2114"/>
              <a:ext cx="5" cy="7"/>
            </a:xfrm>
            <a:custGeom>
              <a:avLst/>
              <a:gdLst>
                <a:gd name="T0" fmla="*/ 3 w 5"/>
                <a:gd name="T1" fmla="*/ 3 h 7"/>
                <a:gd name="T2" fmla="*/ 4 w 5"/>
                <a:gd name="T3" fmla="*/ 3 h 7"/>
                <a:gd name="T4" fmla="*/ 5 w 5"/>
                <a:gd name="T5" fmla="*/ 0 h 7"/>
                <a:gd name="T6" fmla="*/ 4 w 5"/>
                <a:gd name="T7" fmla="*/ 0 h 7"/>
                <a:gd name="T8" fmla="*/ 3 w 5"/>
                <a:gd name="T9" fmla="*/ 0 h 7"/>
                <a:gd name="T10" fmla="*/ 0 w 5"/>
                <a:gd name="T11" fmla="*/ 7 h 7"/>
                <a:gd name="T12" fmla="*/ 0 w 5"/>
                <a:gd name="T13" fmla="*/ 3 h 7"/>
                <a:gd name="T14" fmla="*/ 3 w 5"/>
                <a:gd name="T15" fmla="*/ 3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3"/>
                  </a:moveTo>
                  <a:lnTo>
                    <a:pt x="4" y="3"/>
                  </a:lnTo>
                  <a:lnTo>
                    <a:pt x="5" y="0"/>
                  </a:lnTo>
                  <a:lnTo>
                    <a:pt x="4" y="0"/>
                  </a:lnTo>
                  <a:lnTo>
                    <a:pt x="3" y="0"/>
                  </a:lnTo>
                  <a:lnTo>
                    <a:pt x="0" y="7"/>
                  </a:lnTo>
                  <a:lnTo>
                    <a:pt x="0" y="3"/>
                  </a:lnTo>
                  <a:lnTo>
                    <a:pt x="3" y="3"/>
                  </a:lnTo>
                  <a:close/>
                </a:path>
              </a:pathLst>
            </a:custGeom>
            <a:solidFill>
              <a:srgbClr val="000000"/>
            </a:solidFill>
            <a:ln w="25400">
              <a:solidFill>
                <a:schemeClr val="tx1"/>
              </a:solidFill>
              <a:round/>
              <a:headEnd/>
              <a:tailEnd/>
            </a:ln>
          </p:spPr>
          <p:txBody>
            <a:bodyPr/>
            <a:lstStyle/>
            <a:p>
              <a:endParaRPr lang="en-GB" sz="2400" b="1"/>
            </a:p>
          </p:txBody>
        </p:sp>
        <p:sp>
          <p:nvSpPr>
            <p:cNvPr id="22765" name="Freeform 630"/>
            <p:cNvSpPr>
              <a:spLocks/>
            </p:cNvSpPr>
            <p:nvPr/>
          </p:nvSpPr>
          <p:spPr bwMode="auto">
            <a:xfrm>
              <a:off x="1068" y="2107"/>
              <a:ext cx="5" cy="7"/>
            </a:xfrm>
            <a:custGeom>
              <a:avLst/>
              <a:gdLst>
                <a:gd name="T0" fmla="*/ 4 w 5"/>
                <a:gd name="T1" fmla="*/ 7 h 7"/>
                <a:gd name="T2" fmla="*/ 5 w 5"/>
                <a:gd name="T3" fmla="*/ 3 h 7"/>
                <a:gd name="T4" fmla="*/ 5 w 5"/>
                <a:gd name="T5" fmla="*/ 0 h 7"/>
                <a:gd name="T6" fmla="*/ 3 w 5"/>
                <a:gd name="T7" fmla="*/ 0 h 7"/>
                <a:gd name="T8" fmla="*/ 0 w 5"/>
                <a:gd name="T9" fmla="*/ 0 h 7"/>
                <a:gd name="T10" fmla="*/ 0 w 5"/>
                <a:gd name="T11" fmla="*/ 7 h 7"/>
                <a:gd name="T12" fmla="*/ 3 w 5"/>
                <a:gd name="T13" fmla="*/ 7 h 7"/>
                <a:gd name="T14" fmla="*/ 4 w 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4" y="7"/>
                  </a:moveTo>
                  <a:lnTo>
                    <a:pt x="5" y="3"/>
                  </a:lnTo>
                  <a:lnTo>
                    <a:pt x="5" y="0"/>
                  </a:lnTo>
                  <a:lnTo>
                    <a:pt x="3" y="0"/>
                  </a:lnTo>
                  <a:lnTo>
                    <a:pt x="0" y="0"/>
                  </a:lnTo>
                  <a:lnTo>
                    <a:pt x="0" y="7"/>
                  </a:lnTo>
                  <a:lnTo>
                    <a:pt x="3" y="7"/>
                  </a:lnTo>
                  <a:lnTo>
                    <a:pt x="4" y="7"/>
                  </a:lnTo>
                  <a:close/>
                </a:path>
              </a:pathLst>
            </a:custGeom>
            <a:solidFill>
              <a:srgbClr val="000000"/>
            </a:solidFill>
            <a:ln w="25400">
              <a:solidFill>
                <a:schemeClr val="tx1"/>
              </a:solidFill>
              <a:round/>
              <a:headEnd/>
              <a:tailEnd/>
            </a:ln>
          </p:spPr>
          <p:txBody>
            <a:bodyPr/>
            <a:lstStyle/>
            <a:p>
              <a:endParaRPr lang="en-GB" sz="2400" b="1"/>
            </a:p>
          </p:txBody>
        </p:sp>
        <p:sp>
          <p:nvSpPr>
            <p:cNvPr id="22766" name="Freeform 631"/>
            <p:cNvSpPr>
              <a:spLocks/>
            </p:cNvSpPr>
            <p:nvPr/>
          </p:nvSpPr>
          <p:spPr bwMode="auto">
            <a:xfrm>
              <a:off x="1068" y="2104"/>
              <a:ext cx="5" cy="7"/>
            </a:xfrm>
            <a:custGeom>
              <a:avLst/>
              <a:gdLst>
                <a:gd name="T0" fmla="*/ 5 w 5"/>
                <a:gd name="T1" fmla="*/ 3 h 7"/>
                <a:gd name="T2" fmla="*/ 5 w 5"/>
                <a:gd name="T3" fmla="*/ 7 h 7"/>
                <a:gd name="T4" fmla="*/ 3 w 5"/>
                <a:gd name="T5" fmla="*/ 0 h 7"/>
                <a:gd name="T6" fmla="*/ 2 w 5"/>
                <a:gd name="T7" fmla="*/ 0 h 7"/>
                <a:gd name="T8" fmla="*/ 0 w 5"/>
                <a:gd name="T9" fmla="*/ 0 h 7"/>
                <a:gd name="T10" fmla="*/ 2 w 5"/>
                <a:gd name="T11" fmla="*/ 3 h 7"/>
                <a:gd name="T12" fmla="*/ 3 w 5"/>
                <a:gd name="T13" fmla="*/ 3 h 7"/>
                <a:gd name="T14" fmla="*/ 5 w 5"/>
                <a:gd name="T15" fmla="*/ 3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5" y="3"/>
                  </a:moveTo>
                  <a:lnTo>
                    <a:pt x="5" y="7"/>
                  </a:lnTo>
                  <a:lnTo>
                    <a:pt x="3" y="0"/>
                  </a:lnTo>
                  <a:lnTo>
                    <a:pt x="2" y="0"/>
                  </a:lnTo>
                  <a:lnTo>
                    <a:pt x="0" y="0"/>
                  </a:lnTo>
                  <a:lnTo>
                    <a:pt x="2" y="3"/>
                  </a:lnTo>
                  <a:lnTo>
                    <a:pt x="3" y="3"/>
                  </a:lnTo>
                  <a:lnTo>
                    <a:pt x="5" y="3"/>
                  </a:lnTo>
                  <a:close/>
                </a:path>
              </a:pathLst>
            </a:custGeom>
            <a:solidFill>
              <a:srgbClr val="000000"/>
            </a:solidFill>
            <a:ln w="25400">
              <a:solidFill>
                <a:schemeClr val="tx1"/>
              </a:solidFill>
              <a:round/>
              <a:headEnd/>
              <a:tailEnd/>
            </a:ln>
          </p:spPr>
          <p:txBody>
            <a:bodyPr/>
            <a:lstStyle/>
            <a:p>
              <a:endParaRPr lang="en-GB" sz="2400" b="1"/>
            </a:p>
          </p:txBody>
        </p:sp>
        <p:sp>
          <p:nvSpPr>
            <p:cNvPr id="22767" name="Freeform 632"/>
            <p:cNvSpPr>
              <a:spLocks/>
            </p:cNvSpPr>
            <p:nvPr/>
          </p:nvSpPr>
          <p:spPr bwMode="auto">
            <a:xfrm>
              <a:off x="1011" y="1728"/>
              <a:ext cx="61" cy="376"/>
            </a:xfrm>
            <a:custGeom>
              <a:avLst/>
              <a:gdLst>
                <a:gd name="T0" fmla="*/ 59 w 61"/>
                <a:gd name="T1" fmla="*/ 376 h 376"/>
                <a:gd name="T2" fmla="*/ 61 w 61"/>
                <a:gd name="T3" fmla="*/ 376 h 376"/>
                <a:gd name="T4" fmla="*/ 61 w 61"/>
                <a:gd name="T5" fmla="*/ 374 h 376"/>
                <a:gd name="T6" fmla="*/ 57 w 61"/>
                <a:gd name="T7" fmla="*/ 367 h 376"/>
                <a:gd name="T8" fmla="*/ 3 w 61"/>
                <a:gd name="T9" fmla="*/ 6 h 376"/>
                <a:gd name="T10" fmla="*/ 16 w 61"/>
                <a:gd name="T11" fmla="*/ 6 h 376"/>
                <a:gd name="T12" fmla="*/ 30 w 61"/>
                <a:gd name="T13" fmla="*/ 4 h 376"/>
                <a:gd name="T14" fmla="*/ 45 w 61"/>
                <a:gd name="T15" fmla="*/ 3 h 376"/>
                <a:gd name="T16" fmla="*/ 45 w 61"/>
                <a:gd name="T17" fmla="*/ 1 h 376"/>
                <a:gd name="T18" fmla="*/ 45 w 61"/>
                <a:gd name="T19" fmla="*/ 0 h 376"/>
                <a:gd name="T20" fmla="*/ 30 w 61"/>
                <a:gd name="T21" fmla="*/ 1 h 376"/>
                <a:gd name="T22" fmla="*/ 16 w 61"/>
                <a:gd name="T23" fmla="*/ 4 h 376"/>
                <a:gd name="T24" fmla="*/ 0 w 61"/>
                <a:gd name="T25" fmla="*/ 6 h 376"/>
                <a:gd name="T26" fmla="*/ 55 w 61"/>
                <a:gd name="T27" fmla="*/ 367 h 376"/>
                <a:gd name="T28" fmla="*/ 56 w 61"/>
                <a:gd name="T29" fmla="*/ 369 h 376"/>
                <a:gd name="T30" fmla="*/ 56 w 61"/>
                <a:gd name="T31" fmla="*/ 372 h 376"/>
                <a:gd name="T32" fmla="*/ 57 w 61"/>
                <a:gd name="T33" fmla="*/ 376 h 376"/>
                <a:gd name="T34" fmla="*/ 59 w 61"/>
                <a:gd name="T35" fmla="*/ 376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376"/>
                <a:gd name="T56" fmla="*/ 61 w 61"/>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376">
                  <a:moveTo>
                    <a:pt x="59" y="376"/>
                  </a:moveTo>
                  <a:lnTo>
                    <a:pt x="61" y="376"/>
                  </a:lnTo>
                  <a:lnTo>
                    <a:pt x="61" y="374"/>
                  </a:lnTo>
                  <a:lnTo>
                    <a:pt x="57" y="367"/>
                  </a:lnTo>
                  <a:lnTo>
                    <a:pt x="3" y="6"/>
                  </a:lnTo>
                  <a:lnTo>
                    <a:pt x="16" y="6"/>
                  </a:lnTo>
                  <a:lnTo>
                    <a:pt x="30" y="4"/>
                  </a:lnTo>
                  <a:lnTo>
                    <a:pt x="45" y="3"/>
                  </a:lnTo>
                  <a:lnTo>
                    <a:pt x="45" y="1"/>
                  </a:lnTo>
                  <a:lnTo>
                    <a:pt x="45" y="0"/>
                  </a:lnTo>
                  <a:lnTo>
                    <a:pt x="30" y="1"/>
                  </a:lnTo>
                  <a:lnTo>
                    <a:pt x="16" y="4"/>
                  </a:lnTo>
                  <a:lnTo>
                    <a:pt x="0" y="6"/>
                  </a:lnTo>
                  <a:lnTo>
                    <a:pt x="55" y="367"/>
                  </a:lnTo>
                  <a:lnTo>
                    <a:pt x="56" y="369"/>
                  </a:lnTo>
                  <a:lnTo>
                    <a:pt x="56" y="372"/>
                  </a:lnTo>
                  <a:lnTo>
                    <a:pt x="57" y="376"/>
                  </a:lnTo>
                  <a:lnTo>
                    <a:pt x="59" y="376"/>
                  </a:lnTo>
                  <a:close/>
                </a:path>
              </a:pathLst>
            </a:custGeom>
            <a:solidFill>
              <a:srgbClr val="000000"/>
            </a:solidFill>
            <a:ln w="25400">
              <a:solidFill>
                <a:schemeClr val="tx1"/>
              </a:solidFill>
              <a:round/>
              <a:headEnd/>
              <a:tailEnd/>
            </a:ln>
          </p:spPr>
          <p:txBody>
            <a:bodyPr/>
            <a:lstStyle/>
            <a:p>
              <a:endParaRPr lang="en-GB" sz="2400" b="1"/>
            </a:p>
          </p:txBody>
        </p:sp>
        <p:sp>
          <p:nvSpPr>
            <p:cNvPr id="22768" name="Freeform 633"/>
            <p:cNvSpPr>
              <a:spLocks/>
            </p:cNvSpPr>
            <p:nvPr/>
          </p:nvSpPr>
          <p:spPr bwMode="auto">
            <a:xfrm>
              <a:off x="1056" y="1727"/>
              <a:ext cx="32" cy="5"/>
            </a:xfrm>
            <a:custGeom>
              <a:avLst/>
              <a:gdLst>
                <a:gd name="T0" fmla="*/ 0 w 32"/>
                <a:gd name="T1" fmla="*/ 2 h 5"/>
                <a:gd name="T2" fmla="*/ 0 w 32"/>
                <a:gd name="T3" fmla="*/ 5 h 5"/>
                <a:gd name="T4" fmla="*/ 32 w 32"/>
                <a:gd name="T5" fmla="*/ 5 h 5"/>
                <a:gd name="T6" fmla="*/ 32 w 32"/>
                <a:gd name="T7" fmla="*/ 2 h 5"/>
                <a:gd name="T8" fmla="*/ 32 w 32"/>
                <a:gd name="T9" fmla="*/ 0 h 5"/>
                <a:gd name="T10" fmla="*/ 15 w 32"/>
                <a:gd name="T11" fmla="*/ 0 h 5"/>
                <a:gd name="T12" fmla="*/ 0 w 32"/>
                <a:gd name="T13" fmla="*/ 1 h 5"/>
                <a:gd name="T14" fmla="*/ 0 w 32"/>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
                <a:gd name="T26" fmla="*/ 32 w 3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
                  <a:moveTo>
                    <a:pt x="0" y="2"/>
                  </a:moveTo>
                  <a:lnTo>
                    <a:pt x="0" y="5"/>
                  </a:lnTo>
                  <a:lnTo>
                    <a:pt x="32" y="5"/>
                  </a:lnTo>
                  <a:lnTo>
                    <a:pt x="32" y="2"/>
                  </a:lnTo>
                  <a:lnTo>
                    <a:pt x="32" y="0"/>
                  </a:lnTo>
                  <a:lnTo>
                    <a:pt x="15" y="0"/>
                  </a:lnTo>
                  <a:lnTo>
                    <a:pt x="0" y="1"/>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2769" name="Freeform 634"/>
            <p:cNvSpPr>
              <a:spLocks/>
            </p:cNvSpPr>
            <p:nvPr/>
          </p:nvSpPr>
          <p:spPr bwMode="auto">
            <a:xfrm>
              <a:off x="1072" y="1727"/>
              <a:ext cx="457" cy="555"/>
            </a:xfrm>
            <a:custGeom>
              <a:avLst/>
              <a:gdLst>
                <a:gd name="T0" fmla="*/ 16 w 457"/>
                <a:gd name="T1" fmla="*/ 2 h 555"/>
                <a:gd name="T2" fmla="*/ 16 w 457"/>
                <a:gd name="T3" fmla="*/ 4 h 555"/>
                <a:gd name="T4" fmla="*/ 49 w 457"/>
                <a:gd name="T5" fmla="*/ 6 h 555"/>
                <a:gd name="T6" fmla="*/ 65 w 457"/>
                <a:gd name="T7" fmla="*/ 9 h 555"/>
                <a:gd name="T8" fmla="*/ 98 w 457"/>
                <a:gd name="T9" fmla="*/ 16 h 555"/>
                <a:gd name="T10" fmla="*/ 126 w 457"/>
                <a:gd name="T11" fmla="*/ 26 h 555"/>
                <a:gd name="T12" fmla="*/ 455 w 457"/>
                <a:gd name="T13" fmla="*/ 555 h 555"/>
                <a:gd name="T14" fmla="*/ 457 w 457"/>
                <a:gd name="T15" fmla="*/ 553 h 555"/>
                <a:gd name="T16" fmla="*/ 129 w 457"/>
                <a:gd name="T17" fmla="*/ 23 h 555"/>
                <a:gd name="T18" fmla="*/ 98 w 457"/>
                <a:gd name="T19" fmla="*/ 14 h 555"/>
                <a:gd name="T20" fmla="*/ 65 w 457"/>
                <a:gd name="T21" fmla="*/ 6 h 555"/>
                <a:gd name="T22" fmla="*/ 49 w 457"/>
                <a:gd name="T23" fmla="*/ 4 h 555"/>
                <a:gd name="T24" fmla="*/ 0 w 457"/>
                <a:gd name="T25" fmla="*/ 0 h 555"/>
                <a:gd name="T26" fmla="*/ 16 w 457"/>
                <a:gd name="T27" fmla="*/ 0 h 555"/>
                <a:gd name="T28" fmla="*/ 16 w 457"/>
                <a:gd name="T29" fmla="*/ 2 h 5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555"/>
                <a:gd name="T47" fmla="*/ 457 w 457"/>
                <a:gd name="T48" fmla="*/ 555 h 5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555">
                  <a:moveTo>
                    <a:pt x="16" y="2"/>
                  </a:moveTo>
                  <a:lnTo>
                    <a:pt x="16" y="4"/>
                  </a:lnTo>
                  <a:lnTo>
                    <a:pt x="49" y="6"/>
                  </a:lnTo>
                  <a:lnTo>
                    <a:pt x="65" y="9"/>
                  </a:lnTo>
                  <a:lnTo>
                    <a:pt x="98" y="16"/>
                  </a:lnTo>
                  <a:lnTo>
                    <a:pt x="126" y="26"/>
                  </a:lnTo>
                  <a:lnTo>
                    <a:pt x="455" y="555"/>
                  </a:lnTo>
                  <a:lnTo>
                    <a:pt x="457" y="553"/>
                  </a:lnTo>
                  <a:lnTo>
                    <a:pt x="129" y="23"/>
                  </a:lnTo>
                  <a:lnTo>
                    <a:pt x="98" y="14"/>
                  </a:lnTo>
                  <a:lnTo>
                    <a:pt x="65" y="6"/>
                  </a:lnTo>
                  <a:lnTo>
                    <a:pt x="49" y="4"/>
                  </a:lnTo>
                  <a:lnTo>
                    <a:pt x="0" y="0"/>
                  </a:lnTo>
                  <a:lnTo>
                    <a:pt x="16" y="0"/>
                  </a:lnTo>
                  <a:lnTo>
                    <a:pt x="16" y="2"/>
                  </a:lnTo>
                  <a:close/>
                </a:path>
              </a:pathLst>
            </a:custGeom>
            <a:solidFill>
              <a:srgbClr val="000000"/>
            </a:solidFill>
            <a:ln w="25400">
              <a:solidFill>
                <a:schemeClr val="tx1"/>
              </a:solidFill>
              <a:round/>
              <a:headEnd/>
              <a:tailEnd/>
            </a:ln>
          </p:spPr>
          <p:txBody>
            <a:bodyPr/>
            <a:lstStyle/>
            <a:p>
              <a:endParaRPr lang="en-GB" sz="2400" b="1"/>
            </a:p>
          </p:txBody>
        </p:sp>
        <p:sp>
          <p:nvSpPr>
            <p:cNvPr id="22770" name="Freeform 635"/>
            <p:cNvSpPr>
              <a:spLocks/>
            </p:cNvSpPr>
            <p:nvPr/>
          </p:nvSpPr>
          <p:spPr bwMode="auto">
            <a:xfrm>
              <a:off x="1128" y="2442"/>
              <a:ext cx="336" cy="160"/>
            </a:xfrm>
            <a:custGeom>
              <a:avLst/>
              <a:gdLst>
                <a:gd name="T0" fmla="*/ 336 w 336"/>
                <a:gd name="T1" fmla="*/ 46 h 160"/>
                <a:gd name="T2" fmla="*/ 193 w 336"/>
                <a:gd name="T3" fmla="*/ 153 h 160"/>
                <a:gd name="T4" fmla="*/ 191 w 336"/>
                <a:gd name="T5" fmla="*/ 156 h 160"/>
                <a:gd name="T6" fmla="*/ 189 w 336"/>
                <a:gd name="T7" fmla="*/ 157 h 160"/>
                <a:gd name="T8" fmla="*/ 186 w 336"/>
                <a:gd name="T9" fmla="*/ 158 h 160"/>
                <a:gd name="T10" fmla="*/ 184 w 336"/>
                <a:gd name="T11" fmla="*/ 158 h 160"/>
                <a:gd name="T12" fmla="*/ 181 w 336"/>
                <a:gd name="T13" fmla="*/ 160 h 160"/>
                <a:gd name="T14" fmla="*/ 179 w 336"/>
                <a:gd name="T15" fmla="*/ 160 h 160"/>
                <a:gd name="T16" fmla="*/ 178 w 336"/>
                <a:gd name="T17" fmla="*/ 160 h 160"/>
                <a:gd name="T18" fmla="*/ 175 w 336"/>
                <a:gd name="T19" fmla="*/ 160 h 160"/>
                <a:gd name="T20" fmla="*/ 173 w 336"/>
                <a:gd name="T21" fmla="*/ 160 h 160"/>
                <a:gd name="T22" fmla="*/ 170 w 336"/>
                <a:gd name="T23" fmla="*/ 160 h 160"/>
                <a:gd name="T24" fmla="*/ 168 w 336"/>
                <a:gd name="T25" fmla="*/ 160 h 160"/>
                <a:gd name="T26" fmla="*/ 165 w 336"/>
                <a:gd name="T27" fmla="*/ 158 h 160"/>
                <a:gd name="T28" fmla="*/ 73 w 336"/>
                <a:gd name="T29" fmla="*/ 151 h 160"/>
                <a:gd name="T30" fmla="*/ 70 w 336"/>
                <a:gd name="T31" fmla="*/ 150 h 160"/>
                <a:gd name="T32" fmla="*/ 68 w 336"/>
                <a:gd name="T33" fmla="*/ 148 h 160"/>
                <a:gd name="T34" fmla="*/ 65 w 336"/>
                <a:gd name="T35" fmla="*/ 146 h 160"/>
                <a:gd name="T36" fmla="*/ 63 w 336"/>
                <a:gd name="T37" fmla="*/ 143 h 160"/>
                <a:gd name="T38" fmla="*/ 60 w 336"/>
                <a:gd name="T39" fmla="*/ 141 h 160"/>
                <a:gd name="T40" fmla="*/ 58 w 336"/>
                <a:gd name="T41" fmla="*/ 137 h 160"/>
                <a:gd name="T42" fmla="*/ 57 w 336"/>
                <a:gd name="T43" fmla="*/ 135 h 160"/>
                <a:gd name="T44" fmla="*/ 54 w 336"/>
                <a:gd name="T45" fmla="*/ 131 h 160"/>
                <a:gd name="T46" fmla="*/ 53 w 336"/>
                <a:gd name="T47" fmla="*/ 128 h 160"/>
                <a:gd name="T48" fmla="*/ 52 w 336"/>
                <a:gd name="T49" fmla="*/ 126 h 160"/>
                <a:gd name="T50" fmla="*/ 50 w 336"/>
                <a:gd name="T51" fmla="*/ 122 h 160"/>
                <a:gd name="T52" fmla="*/ 49 w 336"/>
                <a:gd name="T53" fmla="*/ 120 h 160"/>
                <a:gd name="T54" fmla="*/ 0 w 336"/>
                <a:gd name="T55" fmla="*/ 0 h 1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160"/>
                <a:gd name="T86" fmla="*/ 336 w 336"/>
                <a:gd name="T87" fmla="*/ 160 h 1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160">
                  <a:moveTo>
                    <a:pt x="336" y="46"/>
                  </a:moveTo>
                  <a:lnTo>
                    <a:pt x="193" y="153"/>
                  </a:lnTo>
                  <a:lnTo>
                    <a:pt x="191" y="156"/>
                  </a:lnTo>
                  <a:lnTo>
                    <a:pt x="189" y="157"/>
                  </a:lnTo>
                  <a:lnTo>
                    <a:pt x="186" y="158"/>
                  </a:lnTo>
                  <a:lnTo>
                    <a:pt x="184" y="158"/>
                  </a:lnTo>
                  <a:lnTo>
                    <a:pt x="181" y="160"/>
                  </a:lnTo>
                  <a:lnTo>
                    <a:pt x="179" y="160"/>
                  </a:lnTo>
                  <a:lnTo>
                    <a:pt x="178" y="160"/>
                  </a:lnTo>
                  <a:lnTo>
                    <a:pt x="175" y="160"/>
                  </a:lnTo>
                  <a:lnTo>
                    <a:pt x="173" y="160"/>
                  </a:lnTo>
                  <a:lnTo>
                    <a:pt x="170" y="160"/>
                  </a:lnTo>
                  <a:lnTo>
                    <a:pt x="168" y="160"/>
                  </a:lnTo>
                  <a:lnTo>
                    <a:pt x="165" y="158"/>
                  </a:lnTo>
                  <a:lnTo>
                    <a:pt x="73" y="151"/>
                  </a:lnTo>
                  <a:lnTo>
                    <a:pt x="70" y="150"/>
                  </a:lnTo>
                  <a:lnTo>
                    <a:pt x="68" y="148"/>
                  </a:lnTo>
                  <a:lnTo>
                    <a:pt x="65" y="146"/>
                  </a:lnTo>
                  <a:lnTo>
                    <a:pt x="63" y="143"/>
                  </a:lnTo>
                  <a:lnTo>
                    <a:pt x="60" y="141"/>
                  </a:lnTo>
                  <a:lnTo>
                    <a:pt x="58" y="137"/>
                  </a:lnTo>
                  <a:lnTo>
                    <a:pt x="57" y="135"/>
                  </a:lnTo>
                  <a:lnTo>
                    <a:pt x="54" y="131"/>
                  </a:lnTo>
                  <a:lnTo>
                    <a:pt x="53" y="128"/>
                  </a:lnTo>
                  <a:lnTo>
                    <a:pt x="52" y="126"/>
                  </a:lnTo>
                  <a:lnTo>
                    <a:pt x="50" y="122"/>
                  </a:lnTo>
                  <a:lnTo>
                    <a:pt x="49" y="120"/>
                  </a:lnTo>
                  <a:lnTo>
                    <a:pt x="0" y="0"/>
                  </a:lnTo>
                </a:path>
              </a:pathLst>
            </a:custGeom>
            <a:noFill/>
            <a:ln w="25400">
              <a:solidFill>
                <a:schemeClr val="tx1"/>
              </a:solidFill>
              <a:prstDash val="solid"/>
              <a:round/>
              <a:headEnd/>
              <a:tailEnd/>
            </a:ln>
          </p:spPr>
          <p:txBody>
            <a:bodyPr/>
            <a:lstStyle/>
            <a:p>
              <a:endParaRPr lang="en-GB" sz="2400" b="1"/>
            </a:p>
          </p:txBody>
        </p:sp>
        <p:sp>
          <p:nvSpPr>
            <p:cNvPr id="22771" name="Freeform 636"/>
            <p:cNvSpPr>
              <a:spLocks/>
            </p:cNvSpPr>
            <p:nvPr/>
          </p:nvSpPr>
          <p:spPr bwMode="auto">
            <a:xfrm>
              <a:off x="1314" y="2487"/>
              <a:ext cx="151" cy="115"/>
            </a:xfrm>
            <a:custGeom>
              <a:avLst/>
              <a:gdLst>
                <a:gd name="T0" fmla="*/ 151 w 151"/>
                <a:gd name="T1" fmla="*/ 2 h 115"/>
                <a:gd name="T2" fmla="*/ 149 w 151"/>
                <a:gd name="T3" fmla="*/ 0 h 115"/>
                <a:gd name="T4" fmla="*/ 5 w 151"/>
                <a:gd name="T5" fmla="*/ 107 h 115"/>
                <a:gd name="T6" fmla="*/ 4 w 151"/>
                <a:gd name="T7" fmla="*/ 111 h 115"/>
                <a:gd name="T8" fmla="*/ 0 w 151"/>
                <a:gd name="T9" fmla="*/ 112 h 115"/>
                <a:gd name="T10" fmla="*/ 0 w 151"/>
                <a:gd name="T11" fmla="*/ 113 h 115"/>
                <a:gd name="T12" fmla="*/ 0 w 151"/>
                <a:gd name="T13" fmla="*/ 115 h 115"/>
                <a:gd name="T14" fmla="*/ 7 w 151"/>
                <a:gd name="T15" fmla="*/ 111 h 115"/>
                <a:gd name="T16" fmla="*/ 8 w 151"/>
                <a:gd name="T17" fmla="*/ 110 h 115"/>
                <a:gd name="T18" fmla="*/ 151 w 151"/>
                <a:gd name="T19" fmla="*/ 2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15"/>
                <a:gd name="T32" fmla="*/ 151 w 151"/>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15">
                  <a:moveTo>
                    <a:pt x="151" y="2"/>
                  </a:moveTo>
                  <a:lnTo>
                    <a:pt x="149" y="0"/>
                  </a:lnTo>
                  <a:lnTo>
                    <a:pt x="5" y="107"/>
                  </a:lnTo>
                  <a:lnTo>
                    <a:pt x="4" y="111"/>
                  </a:lnTo>
                  <a:lnTo>
                    <a:pt x="0" y="112"/>
                  </a:lnTo>
                  <a:lnTo>
                    <a:pt x="0" y="113"/>
                  </a:lnTo>
                  <a:lnTo>
                    <a:pt x="0" y="115"/>
                  </a:lnTo>
                  <a:lnTo>
                    <a:pt x="7" y="111"/>
                  </a:lnTo>
                  <a:lnTo>
                    <a:pt x="8" y="110"/>
                  </a:lnTo>
                  <a:lnTo>
                    <a:pt x="151" y="2"/>
                  </a:lnTo>
                  <a:close/>
                </a:path>
              </a:pathLst>
            </a:custGeom>
            <a:solidFill>
              <a:srgbClr val="000000"/>
            </a:solidFill>
            <a:ln w="25400">
              <a:solidFill>
                <a:schemeClr val="tx1"/>
              </a:solidFill>
              <a:round/>
              <a:headEnd/>
              <a:tailEnd/>
            </a:ln>
          </p:spPr>
          <p:txBody>
            <a:bodyPr/>
            <a:lstStyle/>
            <a:p>
              <a:endParaRPr lang="en-GB" sz="2400" b="1"/>
            </a:p>
          </p:txBody>
        </p:sp>
        <p:sp>
          <p:nvSpPr>
            <p:cNvPr id="22772" name="Freeform 637"/>
            <p:cNvSpPr>
              <a:spLocks/>
            </p:cNvSpPr>
            <p:nvPr/>
          </p:nvSpPr>
          <p:spPr bwMode="auto">
            <a:xfrm>
              <a:off x="1312" y="2598"/>
              <a:ext cx="2" cy="5"/>
            </a:xfrm>
            <a:custGeom>
              <a:avLst/>
              <a:gdLst>
                <a:gd name="T0" fmla="*/ 2 w 2"/>
                <a:gd name="T1" fmla="*/ 2 h 5"/>
                <a:gd name="T2" fmla="*/ 2 w 2"/>
                <a:gd name="T3" fmla="*/ 0 h 5"/>
                <a:gd name="T4" fmla="*/ 0 w 2"/>
                <a:gd name="T5" fmla="*/ 0 h 5"/>
                <a:gd name="T6" fmla="*/ 0 w 2"/>
                <a:gd name="T7" fmla="*/ 2 h 5"/>
                <a:gd name="T8" fmla="*/ 0 w 2"/>
                <a:gd name="T9" fmla="*/ 5 h 5"/>
                <a:gd name="T10" fmla="*/ 0 w 2"/>
                <a:gd name="T11" fmla="*/ 5 h 5"/>
                <a:gd name="T12" fmla="*/ 2 w 2"/>
                <a:gd name="T13" fmla="*/ 4 h 5"/>
                <a:gd name="T14" fmla="*/ 2 w 2"/>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5"/>
                <a:gd name="T26" fmla="*/ 2 w 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5">
                  <a:moveTo>
                    <a:pt x="2" y="2"/>
                  </a:moveTo>
                  <a:lnTo>
                    <a:pt x="2" y="0"/>
                  </a:lnTo>
                  <a:lnTo>
                    <a:pt x="0" y="0"/>
                  </a:lnTo>
                  <a:lnTo>
                    <a:pt x="0" y="2"/>
                  </a:lnTo>
                  <a:lnTo>
                    <a:pt x="0" y="5"/>
                  </a:lnTo>
                  <a:lnTo>
                    <a:pt x="2" y="4"/>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2773" name="Freeform 638"/>
            <p:cNvSpPr>
              <a:spLocks/>
            </p:cNvSpPr>
            <p:nvPr/>
          </p:nvSpPr>
          <p:spPr bwMode="auto">
            <a:xfrm>
              <a:off x="1309" y="2598"/>
              <a:ext cx="5" cy="5"/>
            </a:xfrm>
            <a:custGeom>
              <a:avLst/>
              <a:gdLst>
                <a:gd name="T0" fmla="*/ 3 w 5"/>
                <a:gd name="T1" fmla="*/ 0 h 5"/>
                <a:gd name="T2" fmla="*/ 5 w 5"/>
                <a:gd name="T3" fmla="*/ 0 h 5"/>
                <a:gd name="T4" fmla="*/ 0 w 5"/>
                <a:gd name="T5" fmla="*/ 2 h 5"/>
                <a:gd name="T6" fmla="*/ 0 w 5"/>
                <a:gd name="T7" fmla="*/ 4 h 5"/>
                <a:gd name="T8" fmla="*/ 0 w 5"/>
                <a:gd name="T9" fmla="*/ 5 h 5"/>
                <a:gd name="T10" fmla="*/ 3 w 5"/>
                <a:gd name="T11" fmla="*/ 4 h 5"/>
                <a:gd name="T12" fmla="*/ 3 w 5"/>
                <a:gd name="T13" fmla="*/ 2 h 5"/>
                <a:gd name="T14" fmla="*/ 3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0"/>
                  </a:moveTo>
                  <a:lnTo>
                    <a:pt x="5" y="0"/>
                  </a:lnTo>
                  <a:lnTo>
                    <a:pt x="0" y="2"/>
                  </a:lnTo>
                  <a:lnTo>
                    <a:pt x="0" y="4"/>
                  </a:lnTo>
                  <a:lnTo>
                    <a:pt x="0" y="5"/>
                  </a:lnTo>
                  <a:lnTo>
                    <a:pt x="3" y="4"/>
                  </a:lnTo>
                  <a:lnTo>
                    <a:pt x="3" y="2"/>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2774" name="Freeform 639"/>
            <p:cNvSpPr>
              <a:spLocks/>
            </p:cNvSpPr>
            <p:nvPr/>
          </p:nvSpPr>
          <p:spPr bwMode="auto">
            <a:xfrm>
              <a:off x="1296" y="2599"/>
              <a:ext cx="13" cy="5"/>
            </a:xfrm>
            <a:custGeom>
              <a:avLst/>
              <a:gdLst>
                <a:gd name="T0" fmla="*/ 13 w 13"/>
                <a:gd name="T1" fmla="*/ 3 h 5"/>
                <a:gd name="T2" fmla="*/ 13 w 13"/>
                <a:gd name="T3" fmla="*/ 0 h 5"/>
                <a:gd name="T4" fmla="*/ 0 w 13"/>
                <a:gd name="T5" fmla="*/ 0 h 5"/>
                <a:gd name="T6" fmla="*/ 0 w 13"/>
                <a:gd name="T7" fmla="*/ 3 h 5"/>
                <a:gd name="T8" fmla="*/ 0 w 13"/>
                <a:gd name="T9" fmla="*/ 5 h 5"/>
                <a:gd name="T10" fmla="*/ 11 w 13"/>
                <a:gd name="T11" fmla="*/ 5 h 5"/>
                <a:gd name="T12" fmla="*/ 13 w 13"/>
                <a:gd name="T13" fmla="*/ 4 h 5"/>
                <a:gd name="T14" fmla="*/ 13 w 13"/>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13" y="3"/>
                  </a:moveTo>
                  <a:lnTo>
                    <a:pt x="13" y="0"/>
                  </a:lnTo>
                  <a:lnTo>
                    <a:pt x="0" y="0"/>
                  </a:lnTo>
                  <a:lnTo>
                    <a:pt x="0" y="3"/>
                  </a:lnTo>
                  <a:lnTo>
                    <a:pt x="0" y="5"/>
                  </a:lnTo>
                  <a:lnTo>
                    <a:pt x="11" y="5"/>
                  </a:lnTo>
                  <a:lnTo>
                    <a:pt x="13" y="4"/>
                  </a:lnTo>
                  <a:lnTo>
                    <a:pt x="13" y="3"/>
                  </a:lnTo>
                  <a:close/>
                </a:path>
              </a:pathLst>
            </a:custGeom>
            <a:solidFill>
              <a:srgbClr val="000000"/>
            </a:solidFill>
            <a:ln w="25400">
              <a:solidFill>
                <a:schemeClr val="tx1"/>
              </a:solidFill>
              <a:round/>
              <a:headEnd/>
              <a:tailEnd/>
            </a:ln>
          </p:spPr>
          <p:txBody>
            <a:bodyPr/>
            <a:lstStyle/>
            <a:p>
              <a:endParaRPr lang="en-GB" sz="2400" b="1"/>
            </a:p>
          </p:txBody>
        </p:sp>
        <p:sp>
          <p:nvSpPr>
            <p:cNvPr id="22775" name="Freeform 640"/>
            <p:cNvSpPr>
              <a:spLocks/>
            </p:cNvSpPr>
            <p:nvPr/>
          </p:nvSpPr>
          <p:spPr bwMode="auto">
            <a:xfrm>
              <a:off x="1196" y="2589"/>
              <a:ext cx="102" cy="15"/>
            </a:xfrm>
            <a:custGeom>
              <a:avLst/>
              <a:gdLst>
                <a:gd name="T0" fmla="*/ 100 w 102"/>
                <a:gd name="T1" fmla="*/ 13 h 15"/>
                <a:gd name="T2" fmla="*/ 100 w 102"/>
                <a:gd name="T3" fmla="*/ 11 h 15"/>
                <a:gd name="T4" fmla="*/ 97 w 102"/>
                <a:gd name="T5" fmla="*/ 10 h 15"/>
                <a:gd name="T6" fmla="*/ 5 w 102"/>
                <a:gd name="T7" fmla="*/ 3 h 15"/>
                <a:gd name="T8" fmla="*/ 0 w 102"/>
                <a:gd name="T9" fmla="*/ 0 h 15"/>
                <a:gd name="T10" fmla="*/ 0 w 102"/>
                <a:gd name="T11" fmla="*/ 1 h 15"/>
                <a:gd name="T12" fmla="*/ 0 w 102"/>
                <a:gd name="T13" fmla="*/ 3 h 15"/>
                <a:gd name="T14" fmla="*/ 5 w 102"/>
                <a:gd name="T15" fmla="*/ 5 h 15"/>
                <a:gd name="T16" fmla="*/ 97 w 102"/>
                <a:gd name="T17" fmla="*/ 13 h 15"/>
                <a:gd name="T18" fmla="*/ 102 w 102"/>
                <a:gd name="T19" fmla="*/ 15 h 15"/>
                <a:gd name="T20" fmla="*/ 100 w 102"/>
                <a:gd name="T21" fmla="*/ 15 h 15"/>
                <a:gd name="T22" fmla="*/ 100 w 102"/>
                <a:gd name="T23" fmla="*/ 13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15"/>
                <a:gd name="T38" fmla="*/ 102 w 102"/>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15">
                  <a:moveTo>
                    <a:pt x="100" y="13"/>
                  </a:moveTo>
                  <a:lnTo>
                    <a:pt x="100" y="11"/>
                  </a:lnTo>
                  <a:lnTo>
                    <a:pt x="97" y="10"/>
                  </a:lnTo>
                  <a:lnTo>
                    <a:pt x="5" y="3"/>
                  </a:lnTo>
                  <a:lnTo>
                    <a:pt x="0" y="0"/>
                  </a:lnTo>
                  <a:lnTo>
                    <a:pt x="0" y="1"/>
                  </a:lnTo>
                  <a:lnTo>
                    <a:pt x="0" y="3"/>
                  </a:lnTo>
                  <a:lnTo>
                    <a:pt x="5" y="5"/>
                  </a:lnTo>
                  <a:lnTo>
                    <a:pt x="97" y="13"/>
                  </a:lnTo>
                  <a:lnTo>
                    <a:pt x="102" y="15"/>
                  </a:lnTo>
                  <a:lnTo>
                    <a:pt x="100" y="15"/>
                  </a:lnTo>
                  <a:lnTo>
                    <a:pt x="100" y="13"/>
                  </a:lnTo>
                  <a:close/>
                </a:path>
              </a:pathLst>
            </a:custGeom>
            <a:solidFill>
              <a:srgbClr val="000000"/>
            </a:solidFill>
            <a:ln w="25400">
              <a:solidFill>
                <a:schemeClr val="tx1"/>
              </a:solidFill>
              <a:round/>
              <a:headEnd/>
              <a:tailEnd/>
            </a:ln>
          </p:spPr>
          <p:txBody>
            <a:bodyPr/>
            <a:lstStyle/>
            <a:p>
              <a:endParaRPr lang="en-GB" sz="2400" b="1"/>
            </a:p>
          </p:txBody>
        </p:sp>
        <p:sp>
          <p:nvSpPr>
            <p:cNvPr id="22776" name="Freeform 641"/>
            <p:cNvSpPr>
              <a:spLocks/>
            </p:cNvSpPr>
            <p:nvPr/>
          </p:nvSpPr>
          <p:spPr bwMode="auto">
            <a:xfrm>
              <a:off x="1185" y="2578"/>
              <a:ext cx="12" cy="14"/>
            </a:xfrm>
            <a:custGeom>
              <a:avLst/>
              <a:gdLst>
                <a:gd name="T0" fmla="*/ 11 w 12"/>
                <a:gd name="T1" fmla="*/ 12 h 14"/>
                <a:gd name="T2" fmla="*/ 12 w 12"/>
                <a:gd name="T3" fmla="*/ 11 h 14"/>
                <a:gd name="T4" fmla="*/ 5 w 12"/>
                <a:gd name="T5" fmla="*/ 4 h 14"/>
                <a:gd name="T6" fmla="*/ 2 w 12"/>
                <a:gd name="T7" fmla="*/ 0 h 14"/>
                <a:gd name="T8" fmla="*/ 1 w 12"/>
                <a:gd name="T9" fmla="*/ 1 h 14"/>
                <a:gd name="T10" fmla="*/ 0 w 12"/>
                <a:gd name="T11" fmla="*/ 2 h 14"/>
                <a:gd name="T12" fmla="*/ 2 w 12"/>
                <a:gd name="T13" fmla="*/ 6 h 14"/>
                <a:gd name="T14" fmla="*/ 8 w 12"/>
                <a:gd name="T15" fmla="*/ 12 h 14"/>
                <a:gd name="T16" fmla="*/ 11 w 12"/>
                <a:gd name="T17" fmla="*/ 14 h 14"/>
                <a:gd name="T18" fmla="*/ 11 w 12"/>
                <a:gd name="T19" fmla="*/ 12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1" y="12"/>
                  </a:moveTo>
                  <a:lnTo>
                    <a:pt x="12" y="11"/>
                  </a:lnTo>
                  <a:lnTo>
                    <a:pt x="5" y="4"/>
                  </a:lnTo>
                  <a:lnTo>
                    <a:pt x="2" y="0"/>
                  </a:lnTo>
                  <a:lnTo>
                    <a:pt x="1" y="1"/>
                  </a:lnTo>
                  <a:lnTo>
                    <a:pt x="0" y="2"/>
                  </a:lnTo>
                  <a:lnTo>
                    <a:pt x="2" y="6"/>
                  </a:lnTo>
                  <a:lnTo>
                    <a:pt x="8" y="12"/>
                  </a:lnTo>
                  <a:lnTo>
                    <a:pt x="11" y="14"/>
                  </a:lnTo>
                  <a:lnTo>
                    <a:pt x="11" y="12"/>
                  </a:lnTo>
                  <a:close/>
                </a:path>
              </a:pathLst>
            </a:custGeom>
            <a:solidFill>
              <a:srgbClr val="000000"/>
            </a:solidFill>
            <a:ln w="25400">
              <a:solidFill>
                <a:schemeClr val="tx1"/>
              </a:solidFill>
              <a:round/>
              <a:headEnd/>
              <a:tailEnd/>
            </a:ln>
          </p:spPr>
          <p:txBody>
            <a:bodyPr/>
            <a:lstStyle/>
            <a:p>
              <a:endParaRPr lang="en-GB" sz="2400" b="1"/>
            </a:p>
          </p:txBody>
        </p:sp>
        <p:sp>
          <p:nvSpPr>
            <p:cNvPr id="22777" name="Freeform 642"/>
            <p:cNvSpPr>
              <a:spLocks/>
            </p:cNvSpPr>
            <p:nvPr/>
          </p:nvSpPr>
          <p:spPr bwMode="auto">
            <a:xfrm>
              <a:off x="1183" y="2577"/>
              <a:ext cx="4" cy="7"/>
            </a:xfrm>
            <a:custGeom>
              <a:avLst/>
              <a:gdLst>
                <a:gd name="T0" fmla="*/ 3 w 4"/>
                <a:gd name="T1" fmla="*/ 2 h 7"/>
                <a:gd name="T2" fmla="*/ 4 w 4"/>
                <a:gd name="T3" fmla="*/ 2 h 7"/>
                <a:gd name="T4" fmla="*/ 3 w 4"/>
                <a:gd name="T5" fmla="*/ 0 h 7"/>
                <a:gd name="T6" fmla="*/ 2 w 4"/>
                <a:gd name="T7" fmla="*/ 0 h 7"/>
                <a:gd name="T8" fmla="*/ 0 w 4"/>
                <a:gd name="T9" fmla="*/ 0 h 7"/>
                <a:gd name="T10" fmla="*/ 4 w 4"/>
                <a:gd name="T11" fmla="*/ 7 h 7"/>
                <a:gd name="T12" fmla="*/ 2 w 4"/>
                <a:gd name="T13" fmla="*/ 3 h 7"/>
                <a:gd name="T14" fmla="*/ 3 w 4"/>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7"/>
                <a:gd name="T26" fmla="*/ 4 w 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7">
                  <a:moveTo>
                    <a:pt x="3" y="2"/>
                  </a:moveTo>
                  <a:lnTo>
                    <a:pt x="4" y="2"/>
                  </a:lnTo>
                  <a:lnTo>
                    <a:pt x="3" y="0"/>
                  </a:lnTo>
                  <a:lnTo>
                    <a:pt x="2" y="0"/>
                  </a:lnTo>
                  <a:lnTo>
                    <a:pt x="0" y="0"/>
                  </a:lnTo>
                  <a:lnTo>
                    <a:pt x="4" y="7"/>
                  </a:lnTo>
                  <a:lnTo>
                    <a:pt x="2" y="3"/>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2778" name="Freeform 643"/>
            <p:cNvSpPr>
              <a:spLocks/>
            </p:cNvSpPr>
            <p:nvPr/>
          </p:nvSpPr>
          <p:spPr bwMode="auto">
            <a:xfrm>
              <a:off x="1181" y="2572"/>
              <a:ext cx="5" cy="6"/>
            </a:xfrm>
            <a:custGeom>
              <a:avLst/>
              <a:gdLst>
                <a:gd name="T0" fmla="*/ 5 w 5"/>
                <a:gd name="T1" fmla="*/ 5 h 6"/>
                <a:gd name="T2" fmla="*/ 2 w 5"/>
                <a:gd name="T3" fmla="*/ 0 h 6"/>
                <a:gd name="T4" fmla="*/ 2 w 5"/>
                <a:gd name="T5" fmla="*/ 0 h 6"/>
                <a:gd name="T6" fmla="*/ 1 w 5"/>
                <a:gd name="T7" fmla="*/ 1 h 6"/>
                <a:gd name="T8" fmla="*/ 0 w 5"/>
                <a:gd name="T9" fmla="*/ 2 h 6"/>
                <a:gd name="T10" fmla="*/ 2 w 5"/>
                <a:gd name="T11" fmla="*/ 6 h 6"/>
                <a:gd name="T12" fmla="*/ 4 w 5"/>
                <a:gd name="T13" fmla="*/ 5 h 6"/>
                <a:gd name="T14" fmla="*/ 5 w 5"/>
                <a:gd name="T15" fmla="*/ 5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5" y="5"/>
                  </a:moveTo>
                  <a:lnTo>
                    <a:pt x="2" y="0"/>
                  </a:lnTo>
                  <a:lnTo>
                    <a:pt x="1" y="1"/>
                  </a:lnTo>
                  <a:lnTo>
                    <a:pt x="0" y="2"/>
                  </a:lnTo>
                  <a:lnTo>
                    <a:pt x="2" y="6"/>
                  </a:lnTo>
                  <a:lnTo>
                    <a:pt x="4" y="5"/>
                  </a:lnTo>
                  <a:lnTo>
                    <a:pt x="5" y="5"/>
                  </a:lnTo>
                  <a:close/>
                </a:path>
              </a:pathLst>
            </a:custGeom>
            <a:solidFill>
              <a:srgbClr val="000000"/>
            </a:solidFill>
            <a:ln w="25400">
              <a:solidFill>
                <a:schemeClr val="tx1"/>
              </a:solidFill>
              <a:round/>
              <a:headEnd/>
              <a:tailEnd/>
            </a:ln>
          </p:spPr>
          <p:txBody>
            <a:bodyPr/>
            <a:lstStyle/>
            <a:p>
              <a:endParaRPr lang="en-GB" sz="2400" b="1"/>
            </a:p>
          </p:txBody>
        </p:sp>
        <p:sp>
          <p:nvSpPr>
            <p:cNvPr id="22779" name="Freeform 644"/>
            <p:cNvSpPr>
              <a:spLocks/>
            </p:cNvSpPr>
            <p:nvPr/>
          </p:nvSpPr>
          <p:spPr bwMode="auto">
            <a:xfrm>
              <a:off x="1127" y="2442"/>
              <a:ext cx="56" cy="136"/>
            </a:xfrm>
            <a:custGeom>
              <a:avLst/>
              <a:gdLst>
                <a:gd name="T0" fmla="*/ 55 w 56"/>
                <a:gd name="T1" fmla="*/ 131 h 136"/>
                <a:gd name="T2" fmla="*/ 56 w 56"/>
                <a:gd name="T3" fmla="*/ 131 h 136"/>
                <a:gd name="T4" fmla="*/ 54 w 56"/>
                <a:gd name="T5" fmla="*/ 126 h 136"/>
                <a:gd name="T6" fmla="*/ 53 w 56"/>
                <a:gd name="T7" fmla="*/ 122 h 136"/>
                <a:gd name="T8" fmla="*/ 51 w 56"/>
                <a:gd name="T9" fmla="*/ 120 h 136"/>
                <a:gd name="T10" fmla="*/ 3 w 56"/>
                <a:gd name="T11" fmla="*/ 0 h 136"/>
                <a:gd name="T12" fmla="*/ 0 w 56"/>
                <a:gd name="T13" fmla="*/ 0 h 136"/>
                <a:gd name="T14" fmla="*/ 49 w 56"/>
                <a:gd name="T15" fmla="*/ 120 h 136"/>
                <a:gd name="T16" fmla="*/ 50 w 56"/>
                <a:gd name="T17" fmla="*/ 122 h 136"/>
                <a:gd name="T18" fmla="*/ 51 w 56"/>
                <a:gd name="T19" fmla="*/ 126 h 136"/>
                <a:gd name="T20" fmla="*/ 56 w 56"/>
                <a:gd name="T21" fmla="*/ 136 h 136"/>
                <a:gd name="T22" fmla="*/ 54 w 56"/>
                <a:gd name="T23" fmla="*/ 132 h 136"/>
                <a:gd name="T24" fmla="*/ 55 w 56"/>
                <a:gd name="T25" fmla="*/ 131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36"/>
                <a:gd name="T41" fmla="*/ 56 w 56"/>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36">
                  <a:moveTo>
                    <a:pt x="55" y="131"/>
                  </a:moveTo>
                  <a:lnTo>
                    <a:pt x="56" y="131"/>
                  </a:lnTo>
                  <a:lnTo>
                    <a:pt x="54" y="126"/>
                  </a:lnTo>
                  <a:lnTo>
                    <a:pt x="53" y="122"/>
                  </a:lnTo>
                  <a:lnTo>
                    <a:pt x="51" y="120"/>
                  </a:lnTo>
                  <a:lnTo>
                    <a:pt x="3" y="0"/>
                  </a:lnTo>
                  <a:lnTo>
                    <a:pt x="0" y="0"/>
                  </a:lnTo>
                  <a:lnTo>
                    <a:pt x="49" y="120"/>
                  </a:lnTo>
                  <a:lnTo>
                    <a:pt x="50" y="122"/>
                  </a:lnTo>
                  <a:lnTo>
                    <a:pt x="51" y="126"/>
                  </a:lnTo>
                  <a:lnTo>
                    <a:pt x="56" y="136"/>
                  </a:lnTo>
                  <a:lnTo>
                    <a:pt x="54" y="132"/>
                  </a:lnTo>
                  <a:lnTo>
                    <a:pt x="55" y="131"/>
                  </a:lnTo>
                  <a:close/>
                </a:path>
              </a:pathLst>
            </a:custGeom>
            <a:solidFill>
              <a:srgbClr val="000000"/>
            </a:solidFill>
            <a:ln w="25400">
              <a:solidFill>
                <a:schemeClr val="tx1"/>
              </a:solidFill>
              <a:round/>
              <a:headEnd/>
              <a:tailEnd/>
            </a:ln>
          </p:spPr>
          <p:txBody>
            <a:bodyPr/>
            <a:lstStyle/>
            <a:p>
              <a:endParaRPr lang="en-GB" sz="2400" b="1"/>
            </a:p>
          </p:txBody>
        </p:sp>
        <p:sp>
          <p:nvSpPr>
            <p:cNvPr id="22780" name="Freeform 645"/>
            <p:cNvSpPr>
              <a:spLocks/>
            </p:cNvSpPr>
            <p:nvPr/>
          </p:nvSpPr>
          <p:spPr bwMode="auto">
            <a:xfrm>
              <a:off x="1216" y="2258"/>
              <a:ext cx="138" cy="138"/>
            </a:xfrm>
            <a:custGeom>
              <a:avLst/>
              <a:gdLst>
                <a:gd name="T0" fmla="*/ 0 w 138"/>
                <a:gd name="T1" fmla="*/ 63 h 138"/>
                <a:gd name="T2" fmla="*/ 2 w 138"/>
                <a:gd name="T3" fmla="*/ 54 h 138"/>
                <a:gd name="T4" fmla="*/ 5 w 138"/>
                <a:gd name="T5" fmla="*/ 45 h 138"/>
                <a:gd name="T6" fmla="*/ 9 w 138"/>
                <a:gd name="T7" fmla="*/ 38 h 138"/>
                <a:gd name="T8" fmla="*/ 13 w 138"/>
                <a:gd name="T9" fmla="*/ 30 h 138"/>
                <a:gd name="T10" fmla="*/ 18 w 138"/>
                <a:gd name="T11" fmla="*/ 23 h 138"/>
                <a:gd name="T12" fmla="*/ 25 w 138"/>
                <a:gd name="T13" fmla="*/ 17 h 138"/>
                <a:gd name="T14" fmla="*/ 32 w 138"/>
                <a:gd name="T15" fmla="*/ 12 h 138"/>
                <a:gd name="T16" fmla="*/ 40 w 138"/>
                <a:gd name="T17" fmla="*/ 7 h 138"/>
                <a:gd name="T18" fmla="*/ 47 w 138"/>
                <a:gd name="T19" fmla="*/ 4 h 138"/>
                <a:gd name="T20" fmla="*/ 57 w 138"/>
                <a:gd name="T21" fmla="*/ 2 h 138"/>
                <a:gd name="T22" fmla="*/ 66 w 138"/>
                <a:gd name="T23" fmla="*/ 0 h 138"/>
                <a:gd name="T24" fmla="*/ 75 w 138"/>
                <a:gd name="T25" fmla="*/ 0 h 138"/>
                <a:gd name="T26" fmla="*/ 85 w 138"/>
                <a:gd name="T27" fmla="*/ 3 h 138"/>
                <a:gd name="T28" fmla="*/ 93 w 138"/>
                <a:gd name="T29" fmla="*/ 4 h 138"/>
                <a:gd name="T30" fmla="*/ 101 w 138"/>
                <a:gd name="T31" fmla="*/ 8 h 138"/>
                <a:gd name="T32" fmla="*/ 108 w 138"/>
                <a:gd name="T33" fmla="*/ 13 h 138"/>
                <a:gd name="T34" fmla="*/ 116 w 138"/>
                <a:gd name="T35" fmla="*/ 18 h 138"/>
                <a:gd name="T36" fmla="*/ 121 w 138"/>
                <a:gd name="T37" fmla="*/ 24 h 138"/>
                <a:gd name="T38" fmla="*/ 127 w 138"/>
                <a:gd name="T39" fmla="*/ 32 h 138"/>
                <a:gd name="T40" fmla="*/ 131 w 138"/>
                <a:gd name="T41" fmla="*/ 39 h 138"/>
                <a:gd name="T42" fmla="*/ 135 w 138"/>
                <a:gd name="T43" fmla="*/ 48 h 138"/>
                <a:gd name="T44" fmla="*/ 137 w 138"/>
                <a:gd name="T45" fmla="*/ 57 h 138"/>
                <a:gd name="T46" fmla="*/ 138 w 138"/>
                <a:gd name="T47" fmla="*/ 65 h 138"/>
                <a:gd name="T48" fmla="*/ 137 w 138"/>
                <a:gd name="T49" fmla="*/ 74 h 138"/>
                <a:gd name="T50" fmla="*/ 136 w 138"/>
                <a:gd name="T51" fmla="*/ 84 h 138"/>
                <a:gd name="T52" fmla="*/ 133 w 138"/>
                <a:gd name="T53" fmla="*/ 93 h 138"/>
                <a:gd name="T54" fmla="*/ 130 w 138"/>
                <a:gd name="T55" fmla="*/ 100 h 138"/>
                <a:gd name="T56" fmla="*/ 126 w 138"/>
                <a:gd name="T57" fmla="*/ 108 h 138"/>
                <a:gd name="T58" fmla="*/ 120 w 138"/>
                <a:gd name="T59" fmla="*/ 115 h 138"/>
                <a:gd name="T60" fmla="*/ 113 w 138"/>
                <a:gd name="T61" fmla="*/ 121 h 138"/>
                <a:gd name="T62" fmla="*/ 107 w 138"/>
                <a:gd name="T63" fmla="*/ 126 h 138"/>
                <a:gd name="T64" fmla="*/ 98 w 138"/>
                <a:gd name="T65" fmla="*/ 131 h 138"/>
                <a:gd name="T66" fmla="*/ 91 w 138"/>
                <a:gd name="T67" fmla="*/ 134 h 138"/>
                <a:gd name="T68" fmla="*/ 82 w 138"/>
                <a:gd name="T69" fmla="*/ 136 h 138"/>
                <a:gd name="T70" fmla="*/ 73 w 138"/>
                <a:gd name="T71" fmla="*/ 138 h 138"/>
                <a:gd name="T72" fmla="*/ 63 w 138"/>
                <a:gd name="T73" fmla="*/ 136 h 138"/>
                <a:gd name="T74" fmla="*/ 55 w 138"/>
                <a:gd name="T75" fmla="*/ 135 h 138"/>
                <a:gd name="T76" fmla="*/ 46 w 138"/>
                <a:gd name="T77" fmla="*/ 134 h 138"/>
                <a:gd name="T78" fmla="*/ 38 w 138"/>
                <a:gd name="T79" fmla="*/ 130 h 138"/>
                <a:gd name="T80" fmla="*/ 31 w 138"/>
                <a:gd name="T81" fmla="*/ 125 h 138"/>
                <a:gd name="T82" fmla="*/ 23 w 138"/>
                <a:gd name="T83" fmla="*/ 120 h 138"/>
                <a:gd name="T84" fmla="*/ 17 w 138"/>
                <a:gd name="T85" fmla="*/ 113 h 138"/>
                <a:gd name="T86" fmla="*/ 12 w 138"/>
                <a:gd name="T87" fmla="*/ 106 h 138"/>
                <a:gd name="T88" fmla="*/ 7 w 138"/>
                <a:gd name="T89" fmla="*/ 99 h 138"/>
                <a:gd name="T90" fmla="*/ 4 w 138"/>
                <a:gd name="T91" fmla="*/ 90 h 138"/>
                <a:gd name="T92" fmla="*/ 2 w 138"/>
                <a:gd name="T93" fmla="*/ 82 h 138"/>
                <a:gd name="T94" fmla="*/ 1 w 138"/>
                <a:gd name="T95" fmla="*/ 73 h 138"/>
                <a:gd name="T96" fmla="*/ 0 w 138"/>
                <a:gd name="T97" fmla="*/ 63 h 138"/>
                <a:gd name="T98" fmla="*/ 0 w 138"/>
                <a:gd name="T99" fmla="*/ 63 h 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
                <a:gd name="T151" fmla="*/ 0 h 138"/>
                <a:gd name="T152" fmla="*/ 138 w 138"/>
                <a:gd name="T153" fmla="*/ 138 h 1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 h="138">
                  <a:moveTo>
                    <a:pt x="0" y="63"/>
                  </a:moveTo>
                  <a:lnTo>
                    <a:pt x="2" y="54"/>
                  </a:lnTo>
                  <a:lnTo>
                    <a:pt x="5" y="45"/>
                  </a:lnTo>
                  <a:lnTo>
                    <a:pt x="9" y="38"/>
                  </a:lnTo>
                  <a:lnTo>
                    <a:pt x="13" y="30"/>
                  </a:lnTo>
                  <a:lnTo>
                    <a:pt x="18" y="23"/>
                  </a:lnTo>
                  <a:lnTo>
                    <a:pt x="25" y="17"/>
                  </a:lnTo>
                  <a:lnTo>
                    <a:pt x="32" y="12"/>
                  </a:lnTo>
                  <a:lnTo>
                    <a:pt x="40" y="7"/>
                  </a:lnTo>
                  <a:lnTo>
                    <a:pt x="47" y="4"/>
                  </a:lnTo>
                  <a:lnTo>
                    <a:pt x="57" y="2"/>
                  </a:lnTo>
                  <a:lnTo>
                    <a:pt x="66" y="0"/>
                  </a:lnTo>
                  <a:lnTo>
                    <a:pt x="75" y="0"/>
                  </a:lnTo>
                  <a:lnTo>
                    <a:pt x="85" y="3"/>
                  </a:lnTo>
                  <a:lnTo>
                    <a:pt x="93" y="4"/>
                  </a:lnTo>
                  <a:lnTo>
                    <a:pt x="101" y="8"/>
                  </a:lnTo>
                  <a:lnTo>
                    <a:pt x="108" y="13"/>
                  </a:lnTo>
                  <a:lnTo>
                    <a:pt x="116" y="18"/>
                  </a:lnTo>
                  <a:lnTo>
                    <a:pt x="121" y="24"/>
                  </a:lnTo>
                  <a:lnTo>
                    <a:pt x="127" y="32"/>
                  </a:lnTo>
                  <a:lnTo>
                    <a:pt x="131" y="39"/>
                  </a:lnTo>
                  <a:lnTo>
                    <a:pt x="135" y="48"/>
                  </a:lnTo>
                  <a:lnTo>
                    <a:pt x="137" y="57"/>
                  </a:lnTo>
                  <a:lnTo>
                    <a:pt x="138" y="65"/>
                  </a:lnTo>
                  <a:lnTo>
                    <a:pt x="137" y="74"/>
                  </a:lnTo>
                  <a:lnTo>
                    <a:pt x="136" y="84"/>
                  </a:lnTo>
                  <a:lnTo>
                    <a:pt x="133" y="93"/>
                  </a:lnTo>
                  <a:lnTo>
                    <a:pt x="130" y="100"/>
                  </a:lnTo>
                  <a:lnTo>
                    <a:pt x="126" y="108"/>
                  </a:lnTo>
                  <a:lnTo>
                    <a:pt x="120" y="115"/>
                  </a:lnTo>
                  <a:lnTo>
                    <a:pt x="113" y="121"/>
                  </a:lnTo>
                  <a:lnTo>
                    <a:pt x="107" y="126"/>
                  </a:lnTo>
                  <a:lnTo>
                    <a:pt x="98" y="131"/>
                  </a:lnTo>
                  <a:lnTo>
                    <a:pt x="91" y="134"/>
                  </a:lnTo>
                  <a:lnTo>
                    <a:pt x="82" y="136"/>
                  </a:lnTo>
                  <a:lnTo>
                    <a:pt x="73" y="138"/>
                  </a:lnTo>
                  <a:lnTo>
                    <a:pt x="63" y="136"/>
                  </a:lnTo>
                  <a:lnTo>
                    <a:pt x="55" y="135"/>
                  </a:lnTo>
                  <a:lnTo>
                    <a:pt x="46" y="134"/>
                  </a:lnTo>
                  <a:lnTo>
                    <a:pt x="38" y="130"/>
                  </a:lnTo>
                  <a:lnTo>
                    <a:pt x="31" y="125"/>
                  </a:lnTo>
                  <a:lnTo>
                    <a:pt x="23" y="120"/>
                  </a:lnTo>
                  <a:lnTo>
                    <a:pt x="17" y="113"/>
                  </a:lnTo>
                  <a:lnTo>
                    <a:pt x="12" y="106"/>
                  </a:lnTo>
                  <a:lnTo>
                    <a:pt x="7" y="99"/>
                  </a:lnTo>
                  <a:lnTo>
                    <a:pt x="4" y="90"/>
                  </a:lnTo>
                  <a:lnTo>
                    <a:pt x="2" y="82"/>
                  </a:lnTo>
                  <a:lnTo>
                    <a:pt x="1" y="73"/>
                  </a:lnTo>
                  <a:lnTo>
                    <a:pt x="0" y="63"/>
                  </a:lnTo>
                </a:path>
              </a:pathLst>
            </a:custGeom>
            <a:noFill/>
            <a:ln w="25400">
              <a:solidFill>
                <a:schemeClr val="tx1"/>
              </a:solidFill>
              <a:prstDash val="solid"/>
              <a:round/>
              <a:headEnd/>
              <a:tailEnd/>
            </a:ln>
          </p:spPr>
          <p:txBody>
            <a:bodyPr/>
            <a:lstStyle/>
            <a:p>
              <a:endParaRPr lang="en-GB" sz="2400" b="1"/>
            </a:p>
          </p:txBody>
        </p:sp>
        <p:sp>
          <p:nvSpPr>
            <p:cNvPr id="22781" name="Freeform 646"/>
            <p:cNvSpPr>
              <a:spLocks/>
            </p:cNvSpPr>
            <p:nvPr/>
          </p:nvSpPr>
          <p:spPr bwMode="auto">
            <a:xfrm>
              <a:off x="1215" y="2257"/>
              <a:ext cx="67" cy="64"/>
            </a:xfrm>
            <a:custGeom>
              <a:avLst/>
              <a:gdLst>
                <a:gd name="T0" fmla="*/ 0 w 67"/>
                <a:gd name="T1" fmla="*/ 64 h 64"/>
                <a:gd name="T2" fmla="*/ 2 w 67"/>
                <a:gd name="T3" fmla="*/ 64 h 64"/>
                <a:gd name="T4" fmla="*/ 7 w 67"/>
                <a:gd name="T5" fmla="*/ 46 h 64"/>
                <a:gd name="T6" fmla="*/ 8 w 67"/>
                <a:gd name="T7" fmla="*/ 44 h 64"/>
                <a:gd name="T8" fmla="*/ 21 w 67"/>
                <a:gd name="T9" fmla="*/ 25 h 64"/>
                <a:gd name="T10" fmla="*/ 27 w 67"/>
                <a:gd name="T11" fmla="*/ 19 h 64"/>
                <a:gd name="T12" fmla="*/ 43 w 67"/>
                <a:gd name="T13" fmla="*/ 9 h 64"/>
                <a:gd name="T14" fmla="*/ 48 w 67"/>
                <a:gd name="T15" fmla="*/ 6 h 64"/>
                <a:gd name="T16" fmla="*/ 58 w 67"/>
                <a:gd name="T17" fmla="*/ 4 h 64"/>
                <a:gd name="T18" fmla="*/ 67 w 67"/>
                <a:gd name="T19" fmla="*/ 3 h 64"/>
                <a:gd name="T20" fmla="*/ 67 w 67"/>
                <a:gd name="T21" fmla="*/ 1 h 64"/>
                <a:gd name="T22" fmla="*/ 67 w 67"/>
                <a:gd name="T23" fmla="*/ 0 h 64"/>
                <a:gd name="T24" fmla="*/ 58 w 67"/>
                <a:gd name="T25" fmla="*/ 1 h 64"/>
                <a:gd name="T26" fmla="*/ 48 w 67"/>
                <a:gd name="T27" fmla="*/ 4 h 64"/>
                <a:gd name="T28" fmla="*/ 38 w 67"/>
                <a:gd name="T29" fmla="*/ 6 h 64"/>
                <a:gd name="T30" fmla="*/ 24 w 67"/>
                <a:gd name="T31" fmla="*/ 16 h 64"/>
                <a:gd name="T32" fmla="*/ 18 w 67"/>
                <a:gd name="T33" fmla="*/ 23 h 64"/>
                <a:gd name="T34" fmla="*/ 11 w 67"/>
                <a:gd name="T35" fmla="*/ 34 h 64"/>
                <a:gd name="T36" fmla="*/ 5 w 67"/>
                <a:gd name="T37" fmla="*/ 46 h 64"/>
                <a:gd name="T38" fmla="*/ 0 w 67"/>
                <a:gd name="T39" fmla="*/ 64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64"/>
                <a:gd name="T62" fmla="*/ 67 w 67"/>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64">
                  <a:moveTo>
                    <a:pt x="0" y="64"/>
                  </a:moveTo>
                  <a:lnTo>
                    <a:pt x="2" y="64"/>
                  </a:lnTo>
                  <a:lnTo>
                    <a:pt x="7" y="46"/>
                  </a:lnTo>
                  <a:lnTo>
                    <a:pt x="8" y="44"/>
                  </a:lnTo>
                  <a:lnTo>
                    <a:pt x="21" y="25"/>
                  </a:lnTo>
                  <a:lnTo>
                    <a:pt x="27" y="19"/>
                  </a:lnTo>
                  <a:lnTo>
                    <a:pt x="43" y="9"/>
                  </a:lnTo>
                  <a:lnTo>
                    <a:pt x="48" y="6"/>
                  </a:lnTo>
                  <a:lnTo>
                    <a:pt x="58" y="4"/>
                  </a:lnTo>
                  <a:lnTo>
                    <a:pt x="67" y="3"/>
                  </a:lnTo>
                  <a:lnTo>
                    <a:pt x="67" y="1"/>
                  </a:lnTo>
                  <a:lnTo>
                    <a:pt x="67" y="0"/>
                  </a:lnTo>
                  <a:lnTo>
                    <a:pt x="58" y="1"/>
                  </a:lnTo>
                  <a:lnTo>
                    <a:pt x="48" y="4"/>
                  </a:lnTo>
                  <a:lnTo>
                    <a:pt x="38" y="6"/>
                  </a:lnTo>
                  <a:lnTo>
                    <a:pt x="24" y="16"/>
                  </a:lnTo>
                  <a:lnTo>
                    <a:pt x="18" y="23"/>
                  </a:lnTo>
                  <a:lnTo>
                    <a:pt x="11" y="34"/>
                  </a:lnTo>
                  <a:lnTo>
                    <a:pt x="5" y="46"/>
                  </a:lnTo>
                  <a:lnTo>
                    <a:pt x="0" y="64"/>
                  </a:lnTo>
                  <a:close/>
                </a:path>
              </a:pathLst>
            </a:custGeom>
            <a:solidFill>
              <a:srgbClr val="000000"/>
            </a:solidFill>
            <a:ln w="25400">
              <a:solidFill>
                <a:schemeClr val="tx1"/>
              </a:solidFill>
              <a:round/>
              <a:headEnd/>
              <a:tailEnd/>
            </a:ln>
          </p:spPr>
          <p:txBody>
            <a:bodyPr/>
            <a:lstStyle/>
            <a:p>
              <a:endParaRPr lang="en-GB" sz="2400" b="1"/>
            </a:p>
          </p:txBody>
        </p:sp>
        <p:sp>
          <p:nvSpPr>
            <p:cNvPr id="22782" name="Freeform 647"/>
            <p:cNvSpPr>
              <a:spLocks/>
            </p:cNvSpPr>
            <p:nvPr/>
          </p:nvSpPr>
          <p:spPr bwMode="auto">
            <a:xfrm>
              <a:off x="1282" y="2256"/>
              <a:ext cx="74" cy="86"/>
            </a:xfrm>
            <a:custGeom>
              <a:avLst/>
              <a:gdLst>
                <a:gd name="T0" fmla="*/ 0 w 74"/>
                <a:gd name="T1" fmla="*/ 2 h 86"/>
                <a:gd name="T2" fmla="*/ 0 w 74"/>
                <a:gd name="T3" fmla="*/ 5 h 86"/>
                <a:gd name="T4" fmla="*/ 14 w 74"/>
                <a:gd name="T5" fmla="*/ 5 h 86"/>
                <a:gd name="T6" fmla="*/ 19 w 74"/>
                <a:gd name="T7" fmla="*/ 6 h 86"/>
                <a:gd name="T8" fmla="*/ 27 w 74"/>
                <a:gd name="T9" fmla="*/ 7 h 86"/>
                <a:gd name="T10" fmla="*/ 30 w 74"/>
                <a:gd name="T11" fmla="*/ 9 h 86"/>
                <a:gd name="T12" fmla="*/ 49 w 74"/>
                <a:gd name="T13" fmla="*/ 21 h 86"/>
                <a:gd name="T14" fmla="*/ 54 w 74"/>
                <a:gd name="T15" fmla="*/ 27 h 86"/>
                <a:gd name="T16" fmla="*/ 61 w 74"/>
                <a:gd name="T17" fmla="*/ 36 h 86"/>
                <a:gd name="T18" fmla="*/ 64 w 74"/>
                <a:gd name="T19" fmla="*/ 41 h 86"/>
                <a:gd name="T20" fmla="*/ 67 w 74"/>
                <a:gd name="T21" fmla="*/ 50 h 86"/>
                <a:gd name="T22" fmla="*/ 70 w 74"/>
                <a:gd name="T23" fmla="*/ 59 h 86"/>
                <a:gd name="T24" fmla="*/ 71 w 74"/>
                <a:gd name="T25" fmla="*/ 67 h 86"/>
                <a:gd name="T26" fmla="*/ 70 w 74"/>
                <a:gd name="T27" fmla="*/ 76 h 86"/>
                <a:gd name="T28" fmla="*/ 69 w 74"/>
                <a:gd name="T29" fmla="*/ 86 h 86"/>
                <a:gd name="T30" fmla="*/ 71 w 74"/>
                <a:gd name="T31" fmla="*/ 86 h 86"/>
                <a:gd name="T32" fmla="*/ 72 w 74"/>
                <a:gd name="T33" fmla="*/ 76 h 86"/>
                <a:gd name="T34" fmla="*/ 74 w 74"/>
                <a:gd name="T35" fmla="*/ 67 h 86"/>
                <a:gd name="T36" fmla="*/ 72 w 74"/>
                <a:gd name="T37" fmla="*/ 59 h 86"/>
                <a:gd name="T38" fmla="*/ 70 w 74"/>
                <a:gd name="T39" fmla="*/ 50 h 86"/>
                <a:gd name="T40" fmla="*/ 66 w 74"/>
                <a:gd name="T41" fmla="*/ 41 h 86"/>
                <a:gd name="T42" fmla="*/ 61 w 74"/>
                <a:gd name="T43" fmla="*/ 31 h 86"/>
                <a:gd name="T44" fmla="*/ 56 w 74"/>
                <a:gd name="T45" fmla="*/ 25 h 86"/>
                <a:gd name="T46" fmla="*/ 51 w 74"/>
                <a:gd name="T47" fmla="*/ 19 h 86"/>
                <a:gd name="T48" fmla="*/ 40 w 74"/>
                <a:gd name="T49" fmla="*/ 11 h 86"/>
                <a:gd name="T50" fmla="*/ 27 w 74"/>
                <a:gd name="T51" fmla="*/ 5 h 86"/>
                <a:gd name="T52" fmla="*/ 19 w 74"/>
                <a:gd name="T53" fmla="*/ 4 h 86"/>
                <a:gd name="T54" fmla="*/ 4 w 74"/>
                <a:gd name="T55" fmla="*/ 0 h 86"/>
                <a:gd name="T56" fmla="*/ 9 w 74"/>
                <a:gd name="T57" fmla="*/ 0 h 86"/>
                <a:gd name="T58" fmla="*/ 0 w 74"/>
                <a:gd name="T59" fmla="*/ 1 h 86"/>
                <a:gd name="T60" fmla="*/ 0 w 74"/>
                <a:gd name="T61" fmla="*/ 2 h 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
                <a:gd name="T94" fmla="*/ 0 h 86"/>
                <a:gd name="T95" fmla="*/ 74 w 74"/>
                <a:gd name="T96" fmla="*/ 86 h 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 h="86">
                  <a:moveTo>
                    <a:pt x="0" y="2"/>
                  </a:moveTo>
                  <a:lnTo>
                    <a:pt x="0" y="5"/>
                  </a:lnTo>
                  <a:lnTo>
                    <a:pt x="14" y="5"/>
                  </a:lnTo>
                  <a:lnTo>
                    <a:pt x="19" y="6"/>
                  </a:lnTo>
                  <a:lnTo>
                    <a:pt x="27" y="7"/>
                  </a:lnTo>
                  <a:lnTo>
                    <a:pt x="30" y="9"/>
                  </a:lnTo>
                  <a:lnTo>
                    <a:pt x="49" y="21"/>
                  </a:lnTo>
                  <a:lnTo>
                    <a:pt x="54" y="27"/>
                  </a:lnTo>
                  <a:lnTo>
                    <a:pt x="61" y="36"/>
                  </a:lnTo>
                  <a:lnTo>
                    <a:pt x="64" y="41"/>
                  </a:lnTo>
                  <a:lnTo>
                    <a:pt x="67" y="50"/>
                  </a:lnTo>
                  <a:lnTo>
                    <a:pt x="70" y="59"/>
                  </a:lnTo>
                  <a:lnTo>
                    <a:pt x="71" y="67"/>
                  </a:lnTo>
                  <a:lnTo>
                    <a:pt x="70" y="76"/>
                  </a:lnTo>
                  <a:lnTo>
                    <a:pt x="69" y="86"/>
                  </a:lnTo>
                  <a:lnTo>
                    <a:pt x="71" y="86"/>
                  </a:lnTo>
                  <a:lnTo>
                    <a:pt x="72" y="76"/>
                  </a:lnTo>
                  <a:lnTo>
                    <a:pt x="74" y="67"/>
                  </a:lnTo>
                  <a:lnTo>
                    <a:pt x="72" y="59"/>
                  </a:lnTo>
                  <a:lnTo>
                    <a:pt x="70" y="50"/>
                  </a:lnTo>
                  <a:lnTo>
                    <a:pt x="66" y="41"/>
                  </a:lnTo>
                  <a:lnTo>
                    <a:pt x="61" y="31"/>
                  </a:lnTo>
                  <a:lnTo>
                    <a:pt x="56" y="25"/>
                  </a:lnTo>
                  <a:lnTo>
                    <a:pt x="51" y="19"/>
                  </a:lnTo>
                  <a:lnTo>
                    <a:pt x="40" y="11"/>
                  </a:lnTo>
                  <a:lnTo>
                    <a:pt x="27" y="5"/>
                  </a:lnTo>
                  <a:lnTo>
                    <a:pt x="19" y="4"/>
                  </a:lnTo>
                  <a:lnTo>
                    <a:pt x="4" y="0"/>
                  </a:lnTo>
                  <a:lnTo>
                    <a:pt x="9" y="0"/>
                  </a:lnTo>
                  <a:lnTo>
                    <a:pt x="0" y="1"/>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2783" name="Freeform 648"/>
            <p:cNvSpPr>
              <a:spLocks/>
            </p:cNvSpPr>
            <p:nvPr/>
          </p:nvSpPr>
          <p:spPr bwMode="auto">
            <a:xfrm>
              <a:off x="1215" y="2321"/>
              <a:ext cx="138" cy="76"/>
            </a:xfrm>
            <a:custGeom>
              <a:avLst/>
              <a:gdLst>
                <a:gd name="T0" fmla="*/ 136 w 138"/>
                <a:gd name="T1" fmla="*/ 21 h 76"/>
                <a:gd name="T2" fmla="*/ 133 w 138"/>
                <a:gd name="T3" fmla="*/ 30 h 76"/>
                <a:gd name="T4" fmla="*/ 127 w 138"/>
                <a:gd name="T5" fmla="*/ 42 h 76"/>
                <a:gd name="T6" fmla="*/ 119 w 138"/>
                <a:gd name="T7" fmla="*/ 51 h 76"/>
                <a:gd name="T8" fmla="*/ 113 w 138"/>
                <a:gd name="T9" fmla="*/ 57 h 76"/>
                <a:gd name="T10" fmla="*/ 104 w 138"/>
                <a:gd name="T11" fmla="*/ 65 h 76"/>
                <a:gd name="T12" fmla="*/ 99 w 138"/>
                <a:gd name="T13" fmla="*/ 67 h 76"/>
                <a:gd name="T14" fmla="*/ 92 w 138"/>
                <a:gd name="T15" fmla="*/ 70 h 76"/>
                <a:gd name="T16" fmla="*/ 83 w 138"/>
                <a:gd name="T17" fmla="*/ 72 h 76"/>
                <a:gd name="T18" fmla="*/ 74 w 138"/>
                <a:gd name="T19" fmla="*/ 73 h 76"/>
                <a:gd name="T20" fmla="*/ 64 w 138"/>
                <a:gd name="T21" fmla="*/ 72 h 76"/>
                <a:gd name="T22" fmla="*/ 47 w 138"/>
                <a:gd name="T23" fmla="*/ 70 h 76"/>
                <a:gd name="T24" fmla="*/ 44 w 138"/>
                <a:gd name="T25" fmla="*/ 68 h 76"/>
                <a:gd name="T26" fmla="*/ 26 w 138"/>
                <a:gd name="T27" fmla="*/ 56 h 76"/>
                <a:gd name="T28" fmla="*/ 19 w 138"/>
                <a:gd name="T29" fmla="*/ 48 h 76"/>
                <a:gd name="T30" fmla="*/ 14 w 138"/>
                <a:gd name="T31" fmla="*/ 42 h 76"/>
                <a:gd name="T32" fmla="*/ 8 w 138"/>
                <a:gd name="T33" fmla="*/ 33 h 76"/>
                <a:gd name="T34" fmla="*/ 6 w 138"/>
                <a:gd name="T35" fmla="*/ 27 h 76"/>
                <a:gd name="T36" fmla="*/ 3 w 138"/>
                <a:gd name="T37" fmla="*/ 10 h 76"/>
                <a:gd name="T38" fmla="*/ 2 w 138"/>
                <a:gd name="T39" fmla="*/ 0 h 76"/>
                <a:gd name="T40" fmla="*/ 0 w 138"/>
                <a:gd name="T41" fmla="*/ 0 h 76"/>
                <a:gd name="T42" fmla="*/ 0 w 138"/>
                <a:gd name="T43" fmla="*/ 0 h 76"/>
                <a:gd name="T44" fmla="*/ 1 w 138"/>
                <a:gd name="T45" fmla="*/ 10 h 76"/>
                <a:gd name="T46" fmla="*/ 3 w 138"/>
                <a:gd name="T47" fmla="*/ 27 h 76"/>
                <a:gd name="T48" fmla="*/ 8 w 138"/>
                <a:gd name="T49" fmla="*/ 38 h 76"/>
                <a:gd name="T50" fmla="*/ 12 w 138"/>
                <a:gd name="T51" fmla="*/ 45 h 76"/>
                <a:gd name="T52" fmla="*/ 17 w 138"/>
                <a:gd name="T53" fmla="*/ 51 h 76"/>
                <a:gd name="T54" fmla="*/ 23 w 138"/>
                <a:gd name="T55" fmla="*/ 58 h 76"/>
                <a:gd name="T56" fmla="*/ 34 w 138"/>
                <a:gd name="T57" fmla="*/ 66 h 76"/>
                <a:gd name="T58" fmla="*/ 47 w 138"/>
                <a:gd name="T59" fmla="*/ 72 h 76"/>
                <a:gd name="T60" fmla="*/ 64 w 138"/>
                <a:gd name="T61" fmla="*/ 75 h 76"/>
                <a:gd name="T62" fmla="*/ 74 w 138"/>
                <a:gd name="T63" fmla="*/ 76 h 76"/>
                <a:gd name="T64" fmla="*/ 83 w 138"/>
                <a:gd name="T65" fmla="*/ 75 h 76"/>
                <a:gd name="T66" fmla="*/ 92 w 138"/>
                <a:gd name="T67" fmla="*/ 72 h 76"/>
                <a:gd name="T68" fmla="*/ 99 w 138"/>
                <a:gd name="T69" fmla="*/ 70 h 76"/>
                <a:gd name="T70" fmla="*/ 112 w 138"/>
                <a:gd name="T71" fmla="*/ 62 h 76"/>
                <a:gd name="T72" fmla="*/ 116 w 138"/>
                <a:gd name="T73" fmla="*/ 60 h 76"/>
                <a:gd name="T74" fmla="*/ 122 w 138"/>
                <a:gd name="T75" fmla="*/ 53 h 76"/>
                <a:gd name="T76" fmla="*/ 127 w 138"/>
                <a:gd name="T77" fmla="*/ 47 h 76"/>
                <a:gd name="T78" fmla="*/ 136 w 138"/>
                <a:gd name="T79" fmla="*/ 30 h 76"/>
                <a:gd name="T80" fmla="*/ 138 w 138"/>
                <a:gd name="T81" fmla="*/ 21 h 76"/>
                <a:gd name="T82" fmla="*/ 136 w 138"/>
                <a:gd name="T83" fmla="*/ 21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76"/>
                <a:gd name="T128" fmla="*/ 138 w 138"/>
                <a:gd name="T129" fmla="*/ 76 h 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76">
                  <a:moveTo>
                    <a:pt x="136" y="21"/>
                  </a:moveTo>
                  <a:lnTo>
                    <a:pt x="133" y="30"/>
                  </a:lnTo>
                  <a:lnTo>
                    <a:pt x="127" y="42"/>
                  </a:lnTo>
                  <a:lnTo>
                    <a:pt x="119" y="51"/>
                  </a:lnTo>
                  <a:lnTo>
                    <a:pt x="113" y="57"/>
                  </a:lnTo>
                  <a:lnTo>
                    <a:pt x="104" y="65"/>
                  </a:lnTo>
                  <a:lnTo>
                    <a:pt x="99" y="67"/>
                  </a:lnTo>
                  <a:lnTo>
                    <a:pt x="92" y="70"/>
                  </a:lnTo>
                  <a:lnTo>
                    <a:pt x="83" y="72"/>
                  </a:lnTo>
                  <a:lnTo>
                    <a:pt x="74" y="73"/>
                  </a:lnTo>
                  <a:lnTo>
                    <a:pt x="64" y="72"/>
                  </a:lnTo>
                  <a:lnTo>
                    <a:pt x="47" y="70"/>
                  </a:lnTo>
                  <a:lnTo>
                    <a:pt x="44" y="68"/>
                  </a:lnTo>
                  <a:lnTo>
                    <a:pt x="26" y="56"/>
                  </a:lnTo>
                  <a:lnTo>
                    <a:pt x="19" y="48"/>
                  </a:lnTo>
                  <a:lnTo>
                    <a:pt x="14" y="42"/>
                  </a:lnTo>
                  <a:lnTo>
                    <a:pt x="8" y="33"/>
                  </a:lnTo>
                  <a:lnTo>
                    <a:pt x="6" y="27"/>
                  </a:lnTo>
                  <a:lnTo>
                    <a:pt x="3" y="10"/>
                  </a:lnTo>
                  <a:lnTo>
                    <a:pt x="2" y="0"/>
                  </a:lnTo>
                  <a:lnTo>
                    <a:pt x="0" y="0"/>
                  </a:lnTo>
                  <a:lnTo>
                    <a:pt x="1" y="10"/>
                  </a:lnTo>
                  <a:lnTo>
                    <a:pt x="3" y="27"/>
                  </a:lnTo>
                  <a:lnTo>
                    <a:pt x="8" y="38"/>
                  </a:lnTo>
                  <a:lnTo>
                    <a:pt x="12" y="45"/>
                  </a:lnTo>
                  <a:lnTo>
                    <a:pt x="17" y="51"/>
                  </a:lnTo>
                  <a:lnTo>
                    <a:pt x="23" y="58"/>
                  </a:lnTo>
                  <a:lnTo>
                    <a:pt x="34" y="66"/>
                  </a:lnTo>
                  <a:lnTo>
                    <a:pt x="47" y="72"/>
                  </a:lnTo>
                  <a:lnTo>
                    <a:pt x="64" y="75"/>
                  </a:lnTo>
                  <a:lnTo>
                    <a:pt x="74" y="76"/>
                  </a:lnTo>
                  <a:lnTo>
                    <a:pt x="83" y="75"/>
                  </a:lnTo>
                  <a:lnTo>
                    <a:pt x="92" y="72"/>
                  </a:lnTo>
                  <a:lnTo>
                    <a:pt x="99" y="70"/>
                  </a:lnTo>
                  <a:lnTo>
                    <a:pt x="112" y="62"/>
                  </a:lnTo>
                  <a:lnTo>
                    <a:pt x="116" y="60"/>
                  </a:lnTo>
                  <a:lnTo>
                    <a:pt x="122" y="53"/>
                  </a:lnTo>
                  <a:lnTo>
                    <a:pt x="127" y="47"/>
                  </a:lnTo>
                  <a:lnTo>
                    <a:pt x="136" y="30"/>
                  </a:lnTo>
                  <a:lnTo>
                    <a:pt x="138" y="21"/>
                  </a:lnTo>
                  <a:lnTo>
                    <a:pt x="136" y="21"/>
                  </a:lnTo>
                  <a:close/>
                </a:path>
              </a:pathLst>
            </a:custGeom>
            <a:solidFill>
              <a:srgbClr val="000000"/>
            </a:solidFill>
            <a:ln w="25400">
              <a:solidFill>
                <a:schemeClr val="tx1"/>
              </a:solidFill>
              <a:round/>
              <a:headEnd/>
              <a:tailEnd/>
            </a:ln>
          </p:spPr>
          <p:txBody>
            <a:bodyPr/>
            <a:lstStyle/>
            <a:p>
              <a:endParaRPr lang="en-GB" sz="2400" b="1"/>
            </a:p>
          </p:txBody>
        </p:sp>
        <p:sp>
          <p:nvSpPr>
            <p:cNvPr id="22784" name="Freeform 649"/>
            <p:cNvSpPr>
              <a:spLocks/>
            </p:cNvSpPr>
            <p:nvPr/>
          </p:nvSpPr>
          <p:spPr bwMode="auto">
            <a:xfrm>
              <a:off x="1141" y="2182"/>
              <a:ext cx="293" cy="292"/>
            </a:xfrm>
            <a:custGeom>
              <a:avLst/>
              <a:gdLst>
                <a:gd name="T0" fmla="*/ 0 w 293"/>
                <a:gd name="T1" fmla="*/ 134 h 292"/>
                <a:gd name="T2" fmla="*/ 4 w 293"/>
                <a:gd name="T3" fmla="*/ 115 h 292"/>
                <a:gd name="T4" fmla="*/ 9 w 293"/>
                <a:gd name="T5" fmla="*/ 96 h 292"/>
                <a:gd name="T6" fmla="*/ 17 w 293"/>
                <a:gd name="T7" fmla="*/ 79 h 292"/>
                <a:gd name="T8" fmla="*/ 27 w 293"/>
                <a:gd name="T9" fmla="*/ 63 h 292"/>
                <a:gd name="T10" fmla="*/ 39 w 293"/>
                <a:gd name="T11" fmla="*/ 48 h 292"/>
                <a:gd name="T12" fmla="*/ 52 w 293"/>
                <a:gd name="T13" fmla="*/ 35 h 292"/>
                <a:gd name="T14" fmla="*/ 67 w 293"/>
                <a:gd name="T15" fmla="*/ 24 h 292"/>
                <a:gd name="T16" fmla="*/ 84 w 293"/>
                <a:gd name="T17" fmla="*/ 14 h 292"/>
                <a:gd name="T18" fmla="*/ 101 w 293"/>
                <a:gd name="T19" fmla="*/ 8 h 292"/>
                <a:gd name="T20" fmla="*/ 120 w 293"/>
                <a:gd name="T21" fmla="*/ 3 h 292"/>
                <a:gd name="T22" fmla="*/ 138 w 293"/>
                <a:gd name="T23" fmla="*/ 0 h 292"/>
                <a:gd name="T24" fmla="*/ 158 w 293"/>
                <a:gd name="T25" fmla="*/ 0 h 292"/>
                <a:gd name="T26" fmla="*/ 178 w 293"/>
                <a:gd name="T27" fmla="*/ 4 h 292"/>
                <a:gd name="T28" fmla="*/ 197 w 293"/>
                <a:gd name="T29" fmla="*/ 9 h 292"/>
                <a:gd name="T30" fmla="*/ 215 w 293"/>
                <a:gd name="T31" fmla="*/ 17 h 292"/>
                <a:gd name="T32" fmla="*/ 231 w 293"/>
                <a:gd name="T33" fmla="*/ 26 h 292"/>
                <a:gd name="T34" fmla="*/ 245 w 293"/>
                <a:gd name="T35" fmla="*/ 39 h 292"/>
                <a:gd name="T36" fmla="*/ 258 w 293"/>
                <a:gd name="T37" fmla="*/ 51 h 292"/>
                <a:gd name="T38" fmla="*/ 269 w 293"/>
                <a:gd name="T39" fmla="*/ 66 h 292"/>
                <a:gd name="T40" fmla="*/ 278 w 293"/>
                <a:gd name="T41" fmla="*/ 83 h 292"/>
                <a:gd name="T42" fmla="*/ 286 w 293"/>
                <a:gd name="T43" fmla="*/ 101 h 292"/>
                <a:gd name="T44" fmla="*/ 291 w 293"/>
                <a:gd name="T45" fmla="*/ 119 h 292"/>
                <a:gd name="T46" fmla="*/ 293 w 293"/>
                <a:gd name="T47" fmla="*/ 139 h 292"/>
                <a:gd name="T48" fmla="*/ 292 w 293"/>
                <a:gd name="T49" fmla="*/ 158 h 292"/>
                <a:gd name="T50" fmla="*/ 289 w 293"/>
                <a:gd name="T51" fmla="*/ 177 h 292"/>
                <a:gd name="T52" fmla="*/ 284 w 293"/>
                <a:gd name="T53" fmla="*/ 196 h 292"/>
                <a:gd name="T54" fmla="*/ 277 w 293"/>
                <a:gd name="T55" fmla="*/ 214 h 292"/>
                <a:gd name="T56" fmla="*/ 267 w 293"/>
                <a:gd name="T57" fmla="*/ 230 h 292"/>
                <a:gd name="T58" fmla="*/ 255 w 293"/>
                <a:gd name="T59" fmla="*/ 244 h 292"/>
                <a:gd name="T60" fmla="*/ 242 w 293"/>
                <a:gd name="T61" fmla="*/ 257 h 292"/>
                <a:gd name="T62" fmla="*/ 227 w 293"/>
                <a:gd name="T63" fmla="*/ 269 h 292"/>
                <a:gd name="T64" fmla="*/ 210 w 293"/>
                <a:gd name="T65" fmla="*/ 277 h 292"/>
                <a:gd name="T66" fmla="*/ 192 w 293"/>
                <a:gd name="T67" fmla="*/ 285 h 292"/>
                <a:gd name="T68" fmla="*/ 175 w 293"/>
                <a:gd name="T69" fmla="*/ 290 h 292"/>
                <a:gd name="T70" fmla="*/ 155 w 293"/>
                <a:gd name="T71" fmla="*/ 292 h 292"/>
                <a:gd name="T72" fmla="*/ 135 w 293"/>
                <a:gd name="T73" fmla="*/ 291 h 292"/>
                <a:gd name="T74" fmla="*/ 116 w 293"/>
                <a:gd name="T75" fmla="*/ 289 h 292"/>
                <a:gd name="T76" fmla="*/ 97 w 293"/>
                <a:gd name="T77" fmla="*/ 284 h 292"/>
                <a:gd name="T78" fmla="*/ 80 w 293"/>
                <a:gd name="T79" fmla="*/ 276 h 292"/>
                <a:gd name="T80" fmla="*/ 64 w 293"/>
                <a:gd name="T81" fmla="*/ 266 h 292"/>
                <a:gd name="T82" fmla="*/ 49 w 293"/>
                <a:gd name="T83" fmla="*/ 254 h 292"/>
                <a:gd name="T84" fmla="*/ 36 w 293"/>
                <a:gd name="T85" fmla="*/ 241 h 292"/>
                <a:gd name="T86" fmla="*/ 25 w 293"/>
                <a:gd name="T87" fmla="*/ 226 h 292"/>
                <a:gd name="T88" fmla="*/ 15 w 293"/>
                <a:gd name="T89" fmla="*/ 209 h 292"/>
                <a:gd name="T90" fmla="*/ 7 w 293"/>
                <a:gd name="T91" fmla="*/ 191 h 292"/>
                <a:gd name="T92" fmla="*/ 2 w 293"/>
                <a:gd name="T93" fmla="*/ 174 h 292"/>
                <a:gd name="T94" fmla="*/ 0 w 293"/>
                <a:gd name="T95" fmla="*/ 154 h 292"/>
                <a:gd name="T96" fmla="*/ 0 w 293"/>
                <a:gd name="T97" fmla="*/ 134 h 292"/>
                <a:gd name="T98" fmla="*/ 0 w 293"/>
                <a:gd name="T99" fmla="*/ 134 h 2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3"/>
                <a:gd name="T151" fmla="*/ 0 h 292"/>
                <a:gd name="T152" fmla="*/ 293 w 293"/>
                <a:gd name="T153" fmla="*/ 292 h 2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3" h="292">
                  <a:moveTo>
                    <a:pt x="0" y="134"/>
                  </a:moveTo>
                  <a:lnTo>
                    <a:pt x="4" y="115"/>
                  </a:lnTo>
                  <a:lnTo>
                    <a:pt x="9" y="96"/>
                  </a:lnTo>
                  <a:lnTo>
                    <a:pt x="17" y="79"/>
                  </a:lnTo>
                  <a:lnTo>
                    <a:pt x="27" y="63"/>
                  </a:lnTo>
                  <a:lnTo>
                    <a:pt x="39" y="48"/>
                  </a:lnTo>
                  <a:lnTo>
                    <a:pt x="52" y="35"/>
                  </a:lnTo>
                  <a:lnTo>
                    <a:pt x="67" y="24"/>
                  </a:lnTo>
                  <a:lnTo>
                    <a:pt x="84" y="14"/>
                  </a:lnTo>
                  <a:lnTo>
                    <a:pt x="101" y="8"/>
                  </a:lnTo>
                  <a:lnTo>
                    <a:pt x="120" y="3"/>
                  </a:lnTo>
                  <a:lnTo>
                    <a:pt x="138" y="0"/>
                  </a:lnTo>
                  <a:lnTo>
                    <a:pt x="158" y="0"/>
                  </a:lnTo>
                  <a:lnTo>
                    <a:pt x="178" y="4"/>
                  </a:lnTo>
                  <a:lnTo>
                    <a:pt x="197" y="9"/>
                  </a:lnTo>
                  <a:lnTo>
                    <a:pt x="215" y="17"/>
                  </a:lnTo>
                  <a:lnTo>
                    <a:pt x="231" y="26"/>
                  </a:lnTo>
                  <a:lnTo>
                    <a:pt x="245" y="39"/>
                  </a:lnTo>
                  <a:lnTo>
                    <a:pt x="258" y="51"/>
                  </a:lnTo>
                  <a:lnTo>
                    <a:pt x="269" y="66"/>
                  </a:lnTo>
                  <a:lnTo>
                    <a:pt x="278" y="83"/>
                  </a:lnTo>
                  <a:lnTo>
                    <a:pt x="286" y="101"/>
                  </a:lnTo>
                  <a:lnTo>
                    <a:pt x="291" y="119"/>
                  </a:lnTo>
                  <a:lnTo>
                    <a:pt x="293" y="139"/>
                  </a:lnTo>
                  <a:lnTo>
                    <a:pt x="292" y="158"/>
                  </a:lnTo>
                  <a:lnTo>
                    <a:pt x="289" y="177"/>
                  </a:lnTo>
                  <a:lnTo>
                    <a:pt x="284" y="196"/>
                  </a:lnTo>
                  <a:lnTo>
                    <a:pt x="277" y="214"/>
                  </a:lnTo>
                  <a:lnTo>
                    <a:pt x="267" y="230"/>
                  </a:lnTo>
                  <a:lnTo>
                    <a:pt x="255" y="244"/>
                  </a:lnTo>
                  <a:lnTo>
                    <a:pt x="242" y="257"/>
                  </a:lnTo>
                  <a:lnTo>
                    <a:pt x="227" y="269"/>
                  </a:lnTo>
                  <a:lnTo>
                    <a:pt x="210" y="277"/>
                  </a:lnTo>
                  <a:lnTo>
                    <a:pt x="192" y="285"/>
                  </a:lnTo>
                  <a:lnTo>
                    <a:pt x="175" y="290"/>
                  </a:lnTo>
                  <a:lnTo>
                    <a:pt x="155" y="292"/>
                  </a:lnTo>
                  <a:lnTo>
                    <a:pt x="135" y="291"/>
                  </a:lnTo>
                  <a:lnTo>
                    <a:pt x="116" y="289"/>
                  </a:lnTo>
                  <a:lnTo>
                    <a:pt x="97" y="284"/>
                  </a:lnTo>
                  <a:lnTo>
                    <a:pt x="80" y="276"/>
                  </a:lnTo>
                  <a:lnTo>
                    <a:pt x="64" y="266"/>
                  </a:lnTo>
                  <a:lnTo>
                    <a:pt x="49" y="254"/>
                  </a:lnTo>
                  <a:lnTo>
                    <a:pt x="36" y="241"/>
                  </a:lnTo>
                  <a:lnTo>
                    <a:pt x="25" y="226"/>
                  </a:lnTo>
                  <a:lnTo>
                    <a:pt x="15" y="209"/>
                  </a:lnTo>
                  <a:lnTo>
                    <a:pt x="7" y="191"/>
                  </a:lnTo>
                  <a:lnTo>
                    <a:pt x="2" y="174"/>
                  </a:lnTo>
                  <a:lnTo>
                    <a:pt x="0" y="154"/>
                  </a:lnTo>
                  <a:lnTo>
                    <a:pt x="0" y="134"/>
                  </a:lnTo>
                </a:path>
              </a:pathLst>
            </a:custGeom>
            <a:noFill/>
            <a:ln w="25400">
              <a:solidFill>
                <a:schemeClr val="tx1"/>
              </a:solidFill>
              <a:prstDash val="solid"/>
              <a:round/>
              <a:headEnd/>
              <a:tailEnd/>
            </a:ln>
          </p:spPr>
          <p:txBody>
            <a:bodyPr/>
            <a:lstStyle/>
            <a:p>
              <a:endParaRPr lang="en-GB" sz="2400" b="1"/>
            </a:p>
          </p:txBody>
        </p:sp>
        <p:sp>
          <p:nvSpPr>
            <p:cNvPr id="22785" name="Freeform 650"/>
            <p:cNvSpPr>
              <a:spLocks/>
            </p:cNvSpPr>
            <p:nvPr/>
          </p:nvSpPr>
          <p:spPr bwMode="auto">
            <a:xfrm>
              <a:off x="1140" y="2180"/>
              <a:ext cx="295" cy="179"/>
            </a:xfrm>
            <a:custGeom>
              <a:avLst/>
              <a:gdLst>
                <a:gd name="T0" fmla="*/ 0 w 295"/>
                <a:gd name="T1" fmla="*/ 136 h 179"/>
                <a:gd name="T2" fmla="*/ 2 w 295"/>
                <a:gd name="T3" fmla="*/ 136 h 179"/>
                <a:gd name="T4" fmla="*/ 6 w 295"/>
                <a:gd name="T5" fmla="*/ 117 h 179"/>
                <a:gd name="T6" fmla="*/ 11 w 295"/>
                <a:gd name="T7" fmla="*/ 98 h 179"/>
                <a:gd name="T8" fmla="*/ 17 w 295"/>
                <a:gd name="T9" fmla="*/ 87 h 179"/>
                <a:gd name="T10" fmla="*/ 30 w 295"/>
                <a:gd name="T11" fmla="*/ 66 h 179"/>
                <a:gd name="T12" fmla="*/ 41 w 295"/>
                <a:gd name="T13" fmla="*/ 51 h 179"/>
                <a:gd name="T14" fmla="*/ 55 w 295"/>
                <a:gd name="T15" fmla="*/ 38 h 179"/>
                <a:gd name="T16" fmla="*/ 70 w 295"/>
                <a:gd name="T17" fmla="*/ 27 h 179"/>
                <a:gd name="T18" fmla="*/ 87 w 295"/>
                <a:gd name="T19" fmla="*/ 17 h 179"/>
                <a:gd name="T20" fmla="*/ 102 w 295"/>
                <a:gd name="T21" fmla="*/ 11 h 179"/>
                <a:gd name="T22" fmla="*/ 121 w 295"/>
                <a:gd name="T23" fmla="*/ 6 h 179"/>
                <a:gd name="T24" fmla="*/ 131 w 295"/>
                <a:gd name="T25" fmla="*/ 5 h 179"/>
                <a:gd name="T26" fmla="*/ 166 w 295"/>
                <a:gd name="T27" fmla="*/ 5 h 179"/>
                <a:gd name="T28" fmla="*/ 179 w 295"/>
                <a:gd name="T29" fmla="*/ 7 h 179"/>
                <a:gd name="T30" fmla="*/ 198 w 295"/>
                <a:gd name="T31" fmla="*/ 12 h 179"/>
                <a:gd name="T32" fmla="*/ 212 w 295"/>
                <a:gd name="T33" fmla="*/ 19 h 179"/>
                <a:gd name="T34" fmla="*/ 231 w 295"/>
                <a:gd name="T35" fmla="*/ 30 h 179"/>
                <a:gd name="T36" fmla="*/ 258 w 295"/>
                <a:gd name="T37" fmla="*/ 55 h 179"/>
                <a:gd name="T38" fmla="*/ 270 w 295"/>
                <a:gd name="T39" fmla="*/ 72 h 179"/>
                <a:gd name="T40" fmla="*/ 278 w 295"/>
                <a:gd name="T41" fmla="*/ 85 h 179"/>
                <a:gd name="T42" fmla="*/ 285 w 295"/>
                <a:gd name="T43" fmla="*/ 103 h 179"/>
                <a:gd name="T44" fmla="*/ 290 w 295"/>
                <a:gd name="T45" fmla="*/ 121 h 179"/>
                <a:gd name="T46" fmla="*/ 293 w 295"/>
                <a:gd name="T47" fmla="*/ 141 h 179"/>
                <a:gd name="T48" fmla="*/ 292 w 295"/>
                <a:gd name="T49" fmla="*/ 160 h 179"/>
                <a:gd name="T50" fmla="*/ 289 w 295"/>
                <a:gd name="T51" fmla="*/ 179 h 179"/>
                <a:gd name="T52" fmla="*/ 292 w 295"/>
                <a:gd name="T53" fmla="*/ 179 h 179"/>
                <a:gd name="T54" fmla="*/ 294 w 295"/>
                <a:gd name="T55" fmla="*/ 160 h 179"/>
                <a:gd name="T56" fmla="*/ 295 w 295"/>
                <a:gd name="T57" fmla="*/ 141 h 179"/>
                <a:gd name="T58" fmla="*/ 293 w 295"/>
                <a:gd name="T59" fmla="*/ 121 h 179"/>
                <a:gd name="T60" fmla="*/ 288 w 295"/>
                <a:gd name="T61" fmla="*/ 103 h 179"/>
                <a:gd name="T62" fmla="*/ 280 w 295"/>
                <a:gd name="T63" fmla="*/ 85 h 179"/>
                <a:gd name="T64" fmla="*/ 270 w 295"/>
                <a:gd name="T65" fmla="*/ 65 h 179"/>
                <a:gd name="T66" fmla="*/ 261 w 295"/>
                <a:gd name="T67" fmla="*/ 52 h 179"/>
                <a:gd name="T68" fmla="*/ 233 w 295"/>
                <a:gd name="T69" fmla="*/ 27 h 179"/>
                <a:gd name="T70" fmla="*/ 219 w 295"/>
                <a:gd name="T71" fmla="*/ 19 h 179"/>
                <a:gd name="T72" fmla="*/ 198 w 295"/>
                <a:gd name="T73" fmla="*/ 10 h 179"/>
                <a:gd name="T74" fmla="*/ 179 w 295"/>
                <a:gd name="T75" fmla="*/ 5 h 179"/>
                <a:gd name="T76" fmla="*/ 153 w 295"/>
                <a:gd name="T77" fmla="*/ 0 h 179"/>
                <a:gd name="T78" fmla="*/ 148 w 295"/>
                <a:gd name="T79" fmla="*/ 0 h 179"/>
                <a:gd name="T80" fmla="*/ 121 w 295"/>
                <a:gd name="T81" fmla="*/ 4 h 179"/>
                <a:gd name="T82" fmla="*/ 102 w 295"/>
                <a:gd name="T83" fmla="*/ 9 h 179"/>
                <a:gd name="T84" fmla="*/ 82 w 295"/>
                <a:gd name="T85" fmla="*/ 15 h 179"/>
                <a:gd name="T86" fmla="*/ 67 w 295"/>
                <a:gd name="T87" fmla="*/ 25 h 179"/>
                <a:gd name="T88" fmla="*/ 52 w 295"/>
                <a:gd name="T89" fmla="*/ 36 h 179"/>
                <a:gd name="T90" fmla="*/ 38 w 295"/>
                <a:gd name="T91" fmla="*/ 48 h 179"/>
                <a:gd name="T92" fmla="*/ 27 w 295"/>
                <a:gd name="T93" fmla="*/ 63 h 179"/>
                <a:gd name="T94" fmla="*/ 20 w 295"/>
                <a:gd name="T95" fmla="*/ 75 h 179"/>
                <a:gd name="T96" fmla="*/ 8 w 295"/>
                <a:gd name="T97" fmla="*/ 98 h 179"/>
                <a:gd name="T98" fmla="*/ 3 w 295"/>
                <a:gd name="T99" fmla="*/ 117 h 179"/>
                <a:gd name="T100" fmla="*/ 0 w 295"/>
                <a:gd name="T101" fmla="*/ 13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179"/>
                <a:gd name="T155" fmla="*/ 295 w 295"/>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179">
                  <a:moveTo>
                    <a:pt x="0" y="136"/>
                  </a:moveTo>
                  <a:lnTo>
                    <a:pt x="2" y="136"/>
                  </a:lnTo>
                  <a:lnTo>
                    <a:pt x="6" y="117"/>
                  </a:lnTo>
                  <a:lnTo>
                    <a:pt x="11" y="98"/>
                  </a:lnTo>
                  <a:lnTo>
                    <a:pt x="17" y="87"/>
                  </a:lnTo>
                  <a:lnTo>
                    <a:pt x="30" y="66"/>
                  </a:lnTo>
                  <a:lnTo>
                    <a:pt x="41" y="51"/>
                  </a:lnTo>
                  <a:lnTo>
                    <a:pt x="55" y="38"/>
                  </a:lnTo>
                  <a:lnTo>
                    <a:pt x="70" y="27"/>
                  </a:lnTo>
                  <a:lnTo>
                    <a:pt x="87" y="17"/>
                  </a:lnTo>
                  <a:lnTo>
                    <a:pt x="102" y="11"/>
                  </a:lnTo>
                  <a:lnTo>
                    <a:pt x="121" y="6"/>
                  </a:lnTo>
                  <a:lnTo>
                    <a:pt x="131" y="5"/>
                  </a:lnTo>
                  <a:lnTo>
                    <a:pt x="166" y="5"/>
                  </a:lnTo>
                  <a:lnTo>
                    <a:pt x="179" y="7"/>
                  </a:lnTo>
                  <a:lnTo>
                    <a:pt x="198" y="12"/>
                  </a:lnTo>
                  <a:lnTo>
                    <a:pt x="212" y="19"/>
                  </a:lnTo>
                  <a:lnTo>
                    <a:pt x="231" y="30"/>
                  </a:lnTo>
                  <a:lnTo>
                    <a:pt x="258" y="55"/>
                  </a:lnTo>
                  <a:lnTo>
                    <a:pt x="270" y="72"/>
                  </a:lnTo>
                  <a:lnTo>
                    <a:pt x="278" y="85"/>
                  </a:lnTo>
                  <a:lnTo>
                    <a:pt x="285" y="103"/>
                  </a:lnTo>
                  <a:lnTo>
                    <a:pt x="290" y="121"/>
                  </a:lnTo>
                  <a:lnTo>
                    <a:pt x="293" y="141"/>
                  </a:lnTo>
                  <a:lnTo>
                    <a:pt x="292" y="160"/>
                  </a:lnTo>
                  <a:lnTo>
                    <a:pt x="289" y="179"/>
                  </a:lnTo>
                  <a:lnTo>
                    <a:pt x="292" y="179"/>
                  </a:lnTo>
                  <a:lnTo>
                    <a:pt x="294" y="160"/>
                  </a:lnTo>
                  <a:lnTo>
                    <a:pt x="295" y="141"/>
                  </a:lnTo>
                  <a:lnTo>
                    <a:pt x="293" y="121"/>
                  </a:lnTo>
                  <a:lnTo>
                    <a:pt x="288" y="103"/>
                  </a:lnTo>
                  <a:lnTo>
                    <a:pt x="280" y="85"/>
                  </a:lnTo>
                  <a:lnTo>
                    <a:pt x="270" y="65"/>
                  </a:lnTo>
                  <a:lnTo>
                    <a:pt x="261" y="52"/>
                  </a:lnTo>
                  <a:lnTo>
                    <a:pt x="233" y="27"/>
                  </a:lnTo>
                  <a:lnTo>
                    <a:pt x="219" y="19"/>
                  </a:lnTo>
                  <a:lnTo>
                    <a:pt x="198" y="10"/>
                  </a:lnTo>
                  <a:lnTo>
                    <a:pt x="179" y="5"/>
                  </a:lnTo>
                  <a:lnTo>
                    <a:pt x="153" y="0"/>
                  </a:lnTo>
                  <a:lnTo>
                    <a:pt x="148" y="0"/>
                  </a:lnTo>
                  <a:lnTo>
                    <a:pt x="121" y="4"/>
                  </a:lnTo>
                  <a:lnTo>
                    <a:pt x="102" y="9"/>
                  </a:lnTo>
                  <a:lnTo>
                    <a:pt x="82" y="15"/>
                  </a:lnTo>
                  <a:lnTo>
                    <a:pt x="67" y="25"/>
                  </a:lnTo>
                  <a:lnTo>
                    <a:pt x="52" y="36"/>
                  </a:lnTo>
                  <a:lnTo>
                    <a:pt x="38" y="48"/>
                  </a:lnTo>
                  <a:lnTo>
                    <a:pt x="27" y="63"/>
                  </a:lnTo>
                  <a:lnTo>
                    <a:pt x="20" y="75"/>
                  </a:lnTo>
                  <a:lnTo>
                    <a:pt x="8" y="98"/>
                  </a:lnTo>
                  <a:lnTo>
                    <a:pt x="3" y="117"/>
                  </a:lnTo>
                  <a:lnTo>
                    <a:pt x="0" y="136"/>
                  </a:lnTo>
                  <a:close/>
                </a:path>
              </a:pathLst>
            </a:custGeom>
            <a:solidFill>
              <a:srgbClr val="000000"/>
            </a:solidFill>
            <a:ln w="25400">
              <a:solidFill>
                <a:schemeClr val="tx1"/>
              </a:solidFill>
              <a:round/>
              <a:headEnd/>
              <a:tailEnd/>
            </a:ln>
          </p:spPr>
          <p:txBody>
            <a:bodyPr/>
            <a:lstStyle/>
            <a:p>
              <a:endParaRPr lang="en-GB" sz="2400" b="1"/>
            </a:p>
          </p:txBody>
        </p:sp>
        <p:sp>
          <p:nvSpPr>
            <p:cNvPr id="22786" name="Freeform 651"/>
            <p:cNvSpPr>
              <a:spLocks/>
            </p:cNvSpPr>
            <p:nvPr/>
          </p:nvSpPr>
          <p:spPr bwMode="auto">
            <a:xfrm>
              <a:off x="1138" y="2310"/>
              <a:ext cx="294" cy="166"/>
            </a:xfrm>
            <a:custGeom>
              <a:avLst/>
              <a:gdLst>
                <a:gd name="T0" fmla="*/ 291 w 294"/>
                <a:gd name="T1" fmla="*/ 49 h 166"/>
                <a:gd name="T2" fmla="*/ 286 w 294"/>
                <a:gd name="T3" fmla="*/ 68 h 166"/>
                <a:gd name="T4" fmla="*/ 280 w 294"/>
                <a:gd name="T5" fmla="*/ 82 h 166"/>
                <a:gd name="T6" fmla="*/ 269 w 294"/>
                <a:gd name="T7" fmla="*/ 101 h 166"/>
                <a:gd name="T8" fmla="*/ 244 w 294"/>
                <a:gd name="T9" fmla="*/ 128 h 166"/>
                <a:gd name="T10" fmla="*/ 226 w 294"/>
                <a:gd name="T11" fmla="*/ 141 h 166"/>
                <a:gd name="T12" fmla="*/ 213 w 294"/>
                <a:gd name="T13" fmla="*/ 148 h 166"/>
                <a:gd name="T14" fmla="*/ 195 w 294"/>
                <a:gd name="T15" fmla="*/ 156 h 166"/>
                <a:gd name="T16" fmla="*/ 178 w 294"/>
                <a:gd name="T17" fmla="*/ 161 h 166"/>
                <a:gd name="T18" fmla="*/ 158 w 294"/>
                <a:gd name="T19" fmla="*/ 163 h 166"/>
                <a:gd name="T20" fmla="*/ 138 w 294"/>
                <a:gd name="T21" fmla="*/ 162 h 166"/>
                <a:gd name="T22" fmla="*/ 119 w 294"/>
                <a:gd name="T23" fmla="*/ 159 h 166"/>
                <a:gd name="T24" fmla="*/ 100 w 294"/>
                <a:gd name="T25" fmla="*/ 154 h 166"/>
                <a:gd name="T26" fmla="*/ 87 w 294"/>
                <a:gd name="T27" fmla="*/ 148 h 166"/>
                <a:gd name="T28" fmla="*/ 68 w 294"/>
                <a:gd name="T29" fmla="*/ 137 h 166"/>
                <a:gd name="T30" fmla="*/ 53 w 294"/>
                <a:gd name="T31" fmla="*/ 124 h 166"/>
                <a:gd name="T32" fmla="*/ 40 w 294"/>
                <a:gd name="T33" fmla="*/ 112 h 166"/>
                <a:gd name="T34" fmla="*/ 27 w 294"/>
                <a:gd name="T35" fmla="*/ 93 h 166"/>
                <a:gd name="T36" fmla="*/ 19 w 294"/>
                <a:gd name="T37" fmla="*/ 81 h 166"/>
                <a:gd name="T38" fmla="*/ 12 w 294"/>
                <a:gd name="T39" fmla="*/ 63 h 166"/>
                <a:gd name="T40" fmla="*/ 7 w 294"/>
                <a:gd name="T41" fmla="*/ 46 h 166"/>
                <a:gd name="T42" fmla="*/ 5 w 294"/>
                <a:gd name="T43" fmla="*/ 36 h 166"/>
                <a:gd name="T44" fmla="*/ 5 w 294"/>
                <a:gd name="T45" fmla="*/ 0 h 166"/>
                <a:gd name="T46" fmla="*/ 2 w 294"/>
                <a:gd name="T47" fmla="*/ 6 h 166"/>
                <a:gd name="T48" fmla="*/ 0 w 294"/>
                <a:gd name="T49" fmla="*/ 12 h 166"/>
                <a:gd name="T50" fmla="*/ 0 w 294"/>
                <a:gd name="T51" fmla="*/ 16 h 166"/>
                <a:gd name="T52" fmla="*/ 4 w 294"/>
                <a:gd name="T53" fmla="*/ 46 h 166"/>
                <a:gd name="T54" fmla="*/ 9 w 294"/>
                <a:gd name="T55" fmla="*/ 63 h 166"/>
                <a:gd name="T56" fmla="*/ 17 w 294"/>
                <a:gd name="T57" fmla="*/ 81 h 166"/>
                <a:gd name="T58" fmla="*/ 29 w 294"/>
                <a:gd name="T59" fmla="*/ 103 h 166"/>
                <a:gd name="T60" fmla="*/ 38 w 294"/>
                <a:gd name="T61" fmla="*/ 114 h 166"/>
                <a:gd name="T62" fmla="*/ 50 w 294"/>
                <a:gd name="T63" fmla="*/ 127 h 166"/>
                <a:gd name="T64" fmla="*/ 65 w 294"/>
                <a:gd name="T65" fmla="*/ 139 h 166"/>
                <a:gd name="T66" fmla="*/ 79 w 294"/>
                <a:gd name="T67" fmla="*/ 148 h 166"/>
                <a:gd name="T68" fmla="*/ 100 w 294"/>
                <a:gd name="T69" fmla="*/ 157 h 166"/>
                <a:gd name="T70" fmla="*/ 119 w 294"/>
                <a:gd name="T71" fmla="*/ 162 h 166"/>
                <a:gd name="T72" fmla="*/ 138 w 294"/>
                <a:gd name="T73" fmla="*/ 164 h 166"/>
                <a:gd name="T74" fmla="*/ 158 w 294"/>
                <a:gd name="T75" fmla="*/ 166 h 166"/>
                <a:gd name="T76" fmla="*/ 178 w 294"/>
                <a:gd name="T77" fmla="*/ 163 h 166"/>
                <a:gd name="T78" fmla="*/ 195 w 294"/>
                <a:gd name="T79" fmla="*/ 158 h 166"/>
                <a:gd name="T80" fmla="*/ 213 w 294"/>
                <a:gd name="T81" fmla="*/ 151 h 166"/>
                <a:gd name="T82" fmla="*/ 234 w 294"/>
                <a:gd name="T83" fmla="*/ 141 h 166"/>
                <a:gd name="T84" fmla="*/ 246 w 294"/>
                <a:gd name="T85" fmla="*/ 131 h 166"/>
                <a:gd name="T86" fmla="*/ 271 w 294"/>
                <a:gd name="T87" fmla="*/ 103 h 166"/>
                <a:gd name="T88" fmla="*/ 280 w 294"/>
                <a:gd name="T89" fmla="*/ 89 h 166"/>
                <a:gd name="T90" fmla="*/ 289 w 294"/>
                <a:gd name="T91" fmla="*/ 68 h 166"/>
                <a:gd name="T92" fmla="*/ 294 w 294"/>
                <a:gd name="T93" fmla="*/ 49 h 166"/>
                <a:gd name="T94" fmla="*/ 291 w 294"/>
                <a:gd name="T95" fmla="*/ 49 h 1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4"/>
                <a:gd name="T145" fmla="*/ 0 h 166"/>
                <a:gd name="T146" fmla="*/ 294 w 294"/>
                <a:gd name="T147" fmla="*/ 166 h 1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4" h="166">
                  <a:moveTo>
                    <a:pt x="291" y="49"/>
                  </a:moveTo>
                  <a:lnTo>
                    <a:pt x="286" y="68"/>
                  </a:lnTo>
                  <a:lnTo>
                    <a:pt x="280" y="82"/>
                  </a:lnTo>
                  <a:lnTo>
                    <a:pt x="269" y="101"/>
                  </a:lnTo>
                  <a:lnTo>
                    <a:pt x="244" y="128"/>
                  </a:lnTo>
                  <a:lnTo>
                    <a:pt x="226" y="141"/>
                  </a:lnTo>
                  <a:lnTo>
                    <a:pt x="213" y="148"/>
                  </a:lnTo>
                  <a:lnTo>
                    <a:pt x="195" y="156"/>
                  </a:lnTo>
                  <a:lnTo>
                    <a:pt x="178" y="161"/>
                  </a:lnTo>
                  <a:lnTo>
                    <a:pt x="158" y="163"/>
                  </a:lnTo>
                  <a:lnTo>
                    <a:pt x="138" y="162"/>
                  </a:lnTo>
                  <a:lnTo>
                    <a:pt x="119" y="159"/>
                  </a:lnTo>
                  <a:lnTo>
                    <a:pt x="100" y="154"/>
                  </a:lnTo>
                  <a:lnTo>
                    <a:pt x="87" y="148"/>
                  </a:lnTo>
                  <a:lnTo>
                    <a:pt x="68" y="137"/>
                  </a:lnTo>
                  <a:lnTo>
                    <a:pt x="53" y="124"/>
                  </a:lnTo>
                  <a:lnTo>
                    <a:pt x="40" y="112"/>
                  </a:lnTo>
                  <a:lnTo>
                    <a:pt x="27" y="93"/>
                  </a:lnTo>
                  <a:lnTo>
                    <a:pt x="19" y="81"/>
                  </a:lnTo>
                  <a:lnTo>
                    <a:pt x="12" y="63"/>
                  </a:lnTo>
                  <a:lnTo>
                    <a:pt x="7" y="46"/>
                  </a:lnTo>
                  <a:lnTo>
                    <a:pt x="5" y="36"/>
                  </a:lnTo>
                  <a:lnTo>
                    <a:pt x="5" y="0"/>
                  </a:lnTo>
                  <a:lnTo>
                    <a:pt x="2" y="6"/>
                  </a:lnTo>
                  <a:lnTo>
                    <a:pt x="0" y="12"/>
                  </a:lnTo>
                  <a:lnTo>
                    <a:pt x="0" y="16"/>
                  </a:lnTo>
                  <a:lnTo>
                    <a:pt x="4" y="46"/>
                  </a:lnTo>
                  <a:lnTo>
                    <a:pt x="9" y="63"/>
                  </a:lnTo>
                  <a:lnTo>
                    <a:pt x="17" y="81"/>
                  </a:lnTo>
                  <a:lnTo>
                    <a:pt x="29" y="103"/>
                  </a:lnTo>
                  <a:lnTo>
                    <a:pt x="38" y="114"/>
                  </a:lnTo>
                  <a:lnTo>
                    <a:pt x="50" y="127"/>
                  </a:lnTo>
                  <a:lnTo>
                    <a:pt x="65" y="139"/>
                  </a:lnTo>
                  <a:lnTo>
                    <a:pt x="79" y="148"/>
                  </a:lnTo>
                  <a:lnTo>
                    <a:pt x="100" y="157"/>
                  </a:lnTo>
                  <a:lnTo>
                    <a:pt x="119" y="162"/>
                  </a:lnTo>
                  <a:lnTo>
                    <a:pt x="138" y="164"/>
                  </a:lnTo>
                  <a:lnTo>
                    <a:pt x="158" y="166"/>
                  </a:lnTo>
                  <a:lnTo>
                    <a:pt x="178" y="163"/>
                  </a:lnTo>
                  <a:lnTo>
                    <a:pt x="195" y="158"/>
                  </a:lnTo>
                  <a:lnTo>
                    <a:pt x="213" y="151"/>
                  </a:lnTo>
                  <a:lnTo>
                    <a:pt x="234" y="141"/>
                  </a:lnTo>
                  <a:lnTo>
                    <a:pt x="246" y="131"/>
                  </a:lnTo>
                  <a:lnTo>
                    <a:pt x="271" y="103"/>
                  </a:lnTo>
                  <a:lnTo>
                    <a:pt x="280" y="89"/>
                  </a:lnTo>
                  <a:lnTo>
                    <a:pt x="289" y="68"/>
                  </a:lnTo>
                  <a:lnTo>
                    <a:pt x="294" y="49"/>
                  </a:lnTo>
                  <a:lnTo>
                    <a:pt x="291" y="49"/>
                  </a:lnTo>
                  <a:close/>
                </a:path>
              </a:pathLst>
            </a:custGeom>
            <a:solidFill>
              <a:srgbClr val="000000"/>
            </a:solidFill>
            <a:ln w="25400">
              <a:solidFill>
                <a:schemeClr val="tx1"/>
              </a:solidFill>
              <a:round/>
              <a:headEnd/>
              <a:tailEnd/>
            </a:ln>
          </p:spPr>
          <p:txBody>
            <a:bodyPr/>
            <a:lstStyle/>
            <a:p>
              <a:endParaRPr lang="en-GB" sz="2400" b="1"/>
            </a:p>
          </p:txBody>
        </p:sp>
        <p:sp>
          <p:nvSpPr>
            <p:cNvPr id="22787" name="Line 652"/>
            <p:cNvSpPr>
              <a:spLocks noChangeShapeType="1"/>
            </p:cNvSpPr>
            <p:nvPr/>
          </p:nvSpPr>
          <p:spPr bwMode="auto">
            <a:xfrm flipH="1" flipV="1">
              <a:off x="1349" y="2350"/>
              <a:ext cx="69" cy="38"/>
            </a:xfrm>
            <a:prstGeom prst="line">
              <a:avLst/>
            </a:prstGeom>
            <a:noFill/>
            <a:ln w="25400">
              <a:solidFill>
                <a:schemeClr val="tx1"/>
              </a:solidFill>
              <a:round/>
              <a:headEnd/>
              <a:tailEnd/>
            </a:ln>
          </p:spPr>
          <p:txBody>
            <a:bodyPr/>
            <a:lstStyle/>
            <a:p>
              <a:endParaRPr lang="en-GB" sz="2400" b="1"/>
            </a:p>
          </p:txBody>
        </p:sp>
        <p:sp>
          <p:nvSpPr>
            <p:cNvPr id="22788" name="Freeform 653"/>
            <p:cNvSpPr>
              <a:spLocks/>
            </p:cNvSpPr>
            <p:nvPr/>
          </p:nvSpPr>
          <p:spPr bwMode="auto">
            <a:xfrm>
              <a:off x="1349" y="2348"/>
              <a:ext cx="69" cy="41"/>
            </a:xfrm>
            <a:custGeom>
              <a:avLst/>
              <a:gdLst>
                <a:gd name="T0" fmla="*/ 69 w 69"/>
                <a:gd name="T1" fmla="*/ 41 h 41"/>
                <a:gd name="T2" fmla="*/ 69 w 69"/>
                <a:gd name="T3" fmla="*/ 39 h 41"/>
                <a:gd name="T4" fmla="*/ 0 w 69"/>
                <a:gd name="T5" fmla="*/ 0 h 41"/>
                <a:gd name="T6" fmla="*/ 0 w 69"/>
                <a:gd name="T7" fmla="*/ 3 h 41"/>
                <a:gd name="T8" fmla="*/ 69 w 69"/>
                <a:gd name="T9" fmla="*/ 41 h 41"/>
                <a:gd name="T10" fmla="*/ 0 60000 65536"/>
                <a:gd name="T11" fmla="*/ 0 60000 65536"/>
                <a:gd name="T12" fmla="*/ 0 60000 65536"/>
                <a:gd name="T13" fmla="*/ 0 60000 65536"/>
                <a:gd name="T14" fmla="*/ 0 60000 65536"/>
                <a:gd name="T15" fmla="*/ 0 w 69"/>
                <a:gd name="T16" fmla="*/ 0 h 41"/>
                <a:gd name="T17" fmla="*/ 69 w 69"/>
                <a:gd name="T18" fmla="*/ 41 h 41"/>
              </a:gdLst>
              <a:ahLst/>
              <a:cxnLst>
                <a:cxn ang="T10">
                  <a:pos x="T0" y="T1"/>
                </a:cxn>
                <a:cxn ang="T11">
                  <a:pos x="T2" y="T3"/>
                </a:cxn>
                <a:cxn ang="T12">
                  <a:pos x="T4" y="T5"/>
                </a:cxn>
                <a:cxn ang="T13">
                  <a:pos x="T6" y="T7"/>
                </a:cxn>
                <a:cxn ang="T14">
                  <a:pos x="T8" y="T9"/>
                </a:cxn>
              </a:cxnLst>
              <a:rect l="T15" t="T16" r="T17" b="T18"/>
              <a:pathLst>
                <a:path w="69" h="41">
                  <a:moveTo>
                    <a:pt x="69" y="41"/>
                  </a:moveTo>
                  <a:lnTo>
                    <a:pt x="69" y="39"/>
                  </a:lnTo>
                  <a:lnTo>
                    <a:pt x="0" y="0"/>
                  </a:lnTo>
                  <a:lnTo>
                    <a:pt x="0" y="3"/>
                  </a:lnTo>
                  <a:lnTo>
                    <a:pt x="69" y="41"/>
                  </a:lnTo>
                  <a:close/>
                </a:path>
              </a:pathLst>
            </a:custGeom>
            <a:solidFill>
              <a:srgbClr val="000000"/>
            </a:solidFill>
            <a:ln w="25400">
              <a:solidFill>
                <a:schemeClr val="tx1"/>
              </a:solidFill>
              <a:round/>
              <a:headEnd/>
              <a:tailEnd/>
            </a:ln>
          </p:spPr>
          <p:txBody>
            <a:bodyPr/>
            <a:lstStyle/>
            <a:p>
              <a:endParaRPr lang="en-GB" sz="2400" b="1"/>
            </a:p>
          </p:txBody>
        </p:sp>
        <p:sp>
          <p:nvSpPr>
            <p:cNvPr id="22789" name="Line 654"/>
            <p:cNvSpPr>
              <a:spLocks noChangeShapeType="1"/>
            </p:cNvSpPr>
            <p:nvPr/>
          </p:nvSpPr>
          <p:spPr bwMode="auto">
            <a:xfrm flipV="1">
              <a:off x="1301" y="2181"/>
              <a:ext cx="6" cy="77"/>
            </a:xfrm>
            <a:prstGeom prst="line">
              <a:avLst/>
            </a:prstGeom>
            <a:noFill/>
            <a:ln w="25400">
              <a:solidFill>
                <a:schemeClr val="tx1"/>
              </a:solidFill>
              <a:round/>
              <a:headEnd/>
              <a:tailEnd/>
            </a:ln>
          </p:spPr>
          <p:txBody>
            <a:bodyPr/>
            <a:lstStyle/>
            <a:p>
              <a:endParaRPr lang="en-GB" sz="2400" b="1"/>
            </a:p>
          </p:txBody>
        </p:sp>
        <p:sp>
          <p:nvSpPr>
            <p:cNvPr id="22790" name="Freeform 655"/>
            <p:cNvSpPr>
              <a:spLocks/>
            </p:cNvSpPr>
            <p:nvPr/>
          </p:nvSpPr>
          <p:spPr bwMode="auto">
            <a:xfrm>
              <a:off x="1299" y="2181"/>
              <a:ext cx="9" cy="77"/>
            </a:xfrm>
            <a:custGeom>
              <a:avLst/>
              <a:gdLst>
                <a:gd name="T0" fmla="*/ 0 w 9"/>
                <a:gd name="T1" fmla="*/ 77 h 77"/>
                <a:gd name="T2" fmla="*/ 3 w 9"/>
                <a:gd name="T3" fmla="*/ 77 h 77"/>
                <a:gd name="T4" fmla="*/ 9 w 9"/>
                <a:gd name="T5" fmla="*/ 0 h 77"/>
                <a:gd name="T6" fmla="*/ 7 w 9"/>
                <a:gd name="T7" fmla="*/ 0 h 77"/>
                <a:gd name="T8" fmla="*/ 0 w 9"/>
                <a:gd name="T9" fmla="*/ 77 h 77"/>
                <a:gd name="T10" fmla="*/ 0 60000 65536"/>
                <a:gd name="T11" fmla="*/ 0 60000 65536"/>
                <a:gd name="T12" fmla="*/ 0 60000 65536"/>
                <a:gd name="T13" fmla="*/ 0 60000 65536"/>
                <a:gd name="T14" fmla="*/ 0 60000 65536"/>
                <a:gd name="T15" fmla="*/ 0 w 9"/>
                <a:gd name="T16" fmla="*/ 0 h 77"/>
                <a:gd name="T17" fmla="*/ 9 w 9"/>
                <a:gd name="T18" fmla="*/ 77 h 77"/>
              </a:gdLst>
              <a:ahLst/>
              <a:cxnLst>
                <a:cxn ang="T10">
                  <a:pos x="T0" y="T1"/>
                </a:cxn>
                <a:cxn ang="T11">
                  <a:pos x="T2" y="T3"/>
                </a:cxn>
                <a:cxn ang="T12">
                  <a:pos x="T4" y="T5"/>
                </a:cxn>
                <a:cxn ang="T13">
                  <a:pos x="T6" y="T7"/>
                </a:cxn>
                <a:cxn ang="T14">
                  <a:pos x="T8" y="T9"/>
                </a:cxn>
              </a:cxnLst>
              <a:rect l="T15" t="T16" r="T17" b="T18"/>
              <a:pathLst>
                <a:path w="9" h="77">
                  <a:moveTo>
                    <a:pt x="0" y="77"/>
                  </a:moveTo>
                  <a:lnTo>
                    <a:pt x="3" y="77"/>
                  </a:lnTo>
                  <a:lnTo>
                    <a:pt x="9" y="0"/>
                  </a:lnTo>
                  <a:lnTo>
                    <a:pt x="7" y="0"/>
                  </a:lnTo>
                  <a:lnTo>
                    <a:pt x="0" y="77"/>
                  </a:lnTo>
                  <a:close/>
                </a:path>
              </a:pathLst>
            </a:custGeom>
            <a:solidFill>
              <a:srgbClr val="000000"/>
            </a:solidFill>
            <a:ln w="25400">
              <a:solidFill>
                <a:schemeClr val="tx1"/>
              </a:solidFill>
              <a:round/>
              <a:headEnd/>
              <a:tailEnd/>
            </a:ln>
          </p:spPr>
          <p:txBody>
            <a:bodyPr/>
            <a:lstStyle/>
            <a:p>
              <a:endParaRPr lang="en-GB" sz="2400" b="1"/>
            </a:p>
          </p:txBody>
        </p:sp>
        <p:sp>
          <p:nvSpPr>
            <p:cNvPr id="22791" name="Line 656"/>
            <p:cNvSpPr>
              <a:spLocks noChangeShapeType="1"/>
            </p:cNvSpPr>
            <p:nvPr/>
          </p:nvSpPr>
          <p:spPr bwMode="auto">
            <a:xfrm flipV="1">
              <a:off x="1276" y="2182"/>
              <a:ext cx="6" cy="75"/>
            </a:xfrm>
            <a:prstGeom prst="line">
              <a:avLst/>
            </a:prstGeom>
            <a:noFill/>
            <a:ln w="25400">
              <a:solidFill>
                <a:schemeClr val="tx1"/>
              </a:solidFill>
              <a:round/>
              <a:headEnd/>
              <a:tailEnd/>
            </a:ln>
          </p:spPr>
          <p:txBody>
            <a:bodyPr/>
            <a:lstStyle/>
            <a:p>
              <a:endParaRPr lang="en-GB" sz="2400" b="1"/>
            </a:p>
          </p:txBody>
        </p:sp>
        <p:sp>
          <p:nvSpPr>
            <p:cNvPr id="22792" name="Freeform 657"/>
            <p:cNvSpPr>
              <a:spLocks/>
            </p:cNvSpPr>
            <p:nvPr/>
          </p:nvSpPr>
          <p:spPr bwMode="auto">
            <a:xfrm>
              <a:off x="1274" y="2182"/>
              <a:ext cx="9" cy="75"/>
            </a:xfrm>
            <a:custGeom>
              <a:avLst/>
              <a:gdLst>
                <a:gd name="T0" fmla="*/ 0 w 9"/>
                <a:gd name="T1" fmla="*/ 75 h 75"/>
                <a:gd name="T2" fmla="*/ 3 w 9"/>
                <a:gd name="T3" fmla="*/ 75 h 75"/>
                <a:gd name="T4" fmla="*/ 9 w 9"/>
                <a:gd name="T5" fmla="*/ 0 h 75"/>
                <a:gd name="T6" fmla="*/ 7 w 9"/>
                <a:gd name="T7" fmla="*/ 0 h 75"/>
                <a:gd name="T8" fmla="*/ 0 w 9"/>
                <a:gd name="T9" fmla="*/ 75 h 75"/>
                <a:gd name="T10" fmla="*/ 0 60000 65536"/>
                <a:gd name="T11" fmla="*/ 0 60000 65536"/>
                <a:gd name="T12" fmla="*/ 0 60000 65536"/>
                <a:gd name="T13" fmla="*/ 0 60000 65536"/>
                <a:gd name="T14" fmla="*/ 0 60000 65536"/>
                <a:gd name="T15" fmla="*/ 0 w 9"/>
                <a:gd name="T16" fmla="*/ 0 h 75"/>
                <a:gd name="T17" fmla="*/ 9 w 9"/>
                <a:gd name="T18" fmla="*/ 75 h 75"/>
              </a:gdLst>
              <a:ahLst/>
              <a:cxnLst>
                <a:cxn ang="T10">
                  <a:pos x="T0" y="T1"/>
                </a:cxn>
                <a:cxn ang="T11">
                  <a:pos x="T2" y="T3"/>
                </a:cxn>
                <a:cxn ang="T12">
                  <a:pos x="T4" y="T5"/>
                </a:cxn>
                <a:cxn ang="T13">
                  <a:pos x="T6" y="T7"/>
                </a:cxn>
                <a:cxn ang="T14">
                  <a:pos x="T8" y="T9"/>
                </a:cxn>
              </a:cxnLst>
              <a:rect l="T15" t="T16" r="T17" b="T18"/>
              <a:pathLst>
                <a:path w="9" h="75">
                  <a:moveTo>
                    <a:pt x="0" y="75"/>
                  </a:moveTo>
                  <a:lnTo>
                    <a:pt x="3" y="75"/>
                  </a:lnTo>
                  <a:lnTo>
                    <a:pt x="9" y="0"/>
                  </a:lnTo>
                  <a:lnTo>
                    <a:pt x="7" y="0"/>
                  </a:lnTo>
                  <a:lnTo>
                    <a:pt x="0" y="75"/>
                  </a:lnTo>
                  <a:close/>
                </a:path>
              </a:pathLst>
            </a:custGeom>
            <a:solidFill>
              <a:srgbClr val="000000"/>
            </a:solidFill>
            <a:ln w="25400">
              <a:solidFill>
                <a:schemeClr val="tx1"/>
              </a:solidFill>
              <a:round/>
              <a:headEnd/>
              <a:tailEnd/>
            </a:ln>
          </p:spPr>
          <p:txBody>
            <a:bodyPr/>
            <a:lstStyle/>
            <a:p>
              <a:endParaRPr lang="en-GB" sz="2400" b="1"/>
            </a:p>
          </p:txBody>
        </p:sp>
        <p:sp>
          <p:nvSpPr>
            <p:cNvPr id="22793" name="Line 658"/>
            <p:cNvSpPr>
              <a:spLocks noChangeShapeType="1"/>
            </p:cNvSpPr>
            <p:nvPr/>
          </p:nvSpPr>
          <p:spPr bwMode="auto">
            <a:xfrm flipH="1">
              <a:off x="1161" y="2363"/>
              <a:ext cx="65" cy="36"/>
            </a:xfrm>
            <a:prstGeom prst="line">
              <a:avLst/>
            </a:prstGeom>
            <a:noFill/>
            <a:ln w="25400">
              <a:solidFill>
                <a:schemeClr val="tx1"/>
              </a:solidFill>
              <a:round/>
              <a:headEnd/>
              <a:tailEnd/>
            </a:ln>
          </p:spPr>
          <p:txBody>
            <a:bodyPr/>
            <a:lstStyle/>
            <a:p>
              <a:endParaRPr lang="en-GB" sz="2400" b="1"/>
            </a:p>
          </p:txBody>
        </p:sp>
        <p:sp>
          <p:nvSpPr>
            <p:cNvPr id="22794" name="Freeform 659"/>
            <p:cNvSpPr>
              <a:spLocks/>
            </p:cNvSpPr>
            <p:nvPr/>
          </p:nvSpPr>
          <p:spPr bwMode="auto">
            <a:xfrm>
              <a:off x="1161" y="2362"/>
              <a:ext cx="65" cy="39"/>
            </a:xfrm>
            <a:custGeom>
              <a:avLst/>
              <a:gdLst>
                <a:gd name="T0" fmla="*/ 65 w 65"/>
                <a:gd name="T1" fmla="*/ 2 h 39"/>
                <a:gd name="T2" fmla="*/ 65 w 65"/>
                <a:gd name="T3" fmla="*/ 0 h 39"/>
                <a:gd name="T4" fmla="*/ 0 w 65"/>
                <a:gd name="T5" fmla="*/ 36 h 39"/>
                <a:gd name="T6" fmla="*/ 0 w 65"/>
                <a:gd name="T7" fmla="*/ 39 h 39"/>
                <a:gd name="T8" fmla="*/ 65 w 65"/>
                <a:gd name="T9" fmla="*/ 2 h 39"/>
                <a:gd name="T10" fmla="*/ 0 60000 65536"/>
                <a:gd name="T11" fmla="*/ 0 60000 65536"/>
                <a:gd name="T12" fmla="*/ 0 60000 65536"/>
                <a:gd name="T13" fmla="*/ 0 60000 65536"/>
                <a:gd name="T14" fmla="*/ 0 60000 65536"/>
                <a:gd name="T15" fmla="*/ 0 w 65"/>
                <a:gd name="T16" fmla="*/ 0 h 39"/>
                <a:gd name="T17" fmla="*/ 65 w 65"/>
                <a:gd name="T18" fmla="*/ 39 h 39"/>
              </a:gdLst>
              <a:ahLst/>
              <a:cxnLst>
                <a:cxn ang="T10">
                  <a:pos x="T0" y="T1"/>
                </a:cxn>
                <a:cxn ang="T11">
                  <a:pos x="T2" y="T3"/>
                </a:cxn>
                <a:cxn ang="T12">
                  <a:pos x="T4" y="T5"/>
                </a:cxn>
                <a:cxn ang="T13">
                  <a:pos x="T6" y="T7"/>
                </a:cxn>
                <a:cxn ang="T14">
                  <a:pos x="T8" y="T9"/>
                </a:cxn>
              </a:cxnLst>
              <a:rect l="T15" t="T16" r="T17" b="T18"/>
              <a:pathLst>
                <a:path w="65" h="39">
                  <a:moveTo>
                    <a:pt x="65" y="2"/>
                  </a:moveTo>
                  <a:lnTo>
                    <a:pt x="65" y="0"/>
                  </a:lnTo>
                  <a:lnTo>
                    <a:pt x="0" y="36"/>
                  </a:lnTo>
                  <a:lnTo>
                    <a:pt x="0" y="39"/>
                  </a:lnTo>
                  <a:lnTo>
                    <a:pt x="65" y="2"/>
                  </a:lnTo>
                  <a:close/>
                </a:path>
              </a:pathLst>
            </a:custGeom>
            <a:solidFill>
              <a:srgbClr val="000000"/>
            </a:solidFill>
            <a:ln w="25400">
              <a:solidFill>
                <a:schemeClr val="tx1"/>
              </a:solidFill>
              <a:round/>
              <a:headEnd/>
              <a:tailEnd/>
            </a:ln>
          </p:spPr>
          <p:txBody>
            <a:bodyPr/>
            <a:lstStyle/>
            <a:p>
              <a:endParaRPr lang="en-GB" sz="2400" b="1"/>
            </a:p>
          </p:txBody>
        </p:sp>
        <p:sp>
          <p:nvSpPr>
            <p:cNvPr id="22795" name="Line 660"/>
            <p:cNvSpPr>
              <a:spLocks noChangeShapeType="1"/>
            </p:cNvSpPr>
            <p:nvPr/>
          </p:nvSpPr>
          <p:spPr bwMode="auto">
            <a:xfrm flipH="1">
              <a:off x="1150" y="2333"/>
              <a:ext cx="66" cy="39"/>
            </a:xfrm>
            <a:prstGeom prst="line">
              <a:avLst/>
            </a:prstGeom>
            <a:noFill/>
            <a:ln w="25400">
              <a:solidFill>
                <a:schemeClr val="tx1"/>
              </a:solidFill>
              <a:round/>
              <a:headEnd/>
              <a:tailEnd/>
            </a:ln>
          </p:spPr>
          <p:txBody>
            <a:bodyPr/>
            <a:lstStyle/>
            <a:p>
              <a:endParaRPr lang="en-GB" sz="2400" b="1"/>
            </a:p>
          </p:txBody>
        </p:sp>
        <p:sp>
          <p:nvSpPr>
            <p:cNvPr id="22796" name="Freeform 661"/>
            <p:cNvSpPr>
              <a:spLocks/>
            </p:cNvSpPr>
            <p:nvPr/>
          </p:nvSpPr>
          <p:spPr bwMode="auto">
            <a:xfrm>
              <a:off x="1148" y="2332"/>
              <a:ext cx="69" cy="41"/>
            </a:xfrm>
            <a:custGeom>
              <a:avLst/>
              <a:gdLst>
                <a:gd name="T0" fmla="*/ 69 w 69"/>
                <a:gd name="T1" fmla="*/ 3 h 41"/>
                <a:gd name="T2" fmla="*/ 67 w 69"/>
                <a:gd name="T3" fmla="*/ 0 h 41"/>
                <a:gd name="T4" fmla="*/ 0 w 69"/>
                <a:gd name="T5" fmla="*/ 39 h 41"/>
                <a:gd name="T6" fmla="*/ 3 w 69"/>
                <a:gd name="T7" fmla="*/ 41 h 41"/>
                <a:gd name="T8" fmla="*/ 69 w 69"/>
                <a:gd name="T9" fmla="*/ 3 h 41"/>
                <a:gd name="T10" fmla="*/ 0 60000 65536"/>
                <a:gd name="T11" fmla="*/ 0 60000 65536"/>
                <a:gd name="T12" fmla="*/ 0 60000 65536"/>
                <a:gd name="T13" fmla="*/ 0 60000 65536"/>
                <a:gd name="T14" fmla="*/ 0 60000 65536"/>
                <a:gd name="T15" fmla="*/ 0 w 69"/>
                <a:gd name="T16" fmla="*/ 0 h 41"/>
                <a:gd name="T17" fmla="*/ 69 w 69"/>
                <a:gd name="T18" fmla="*/ 41 h 41"/>
              </a:gdLst>
              <a:ahLst/>
              <a:cxnLst>
                <a:cxn ang="T10">
                  <a:pos x="T0" y="T1"/>
                </a:cxn>
                <a:cxn ang="T11">
                  <a:pos x="T2" y="T3"/>
                </a:cxn>
                <a:cxn ang="T12">
                  <a:pos x="T4" y="T5"/>
                </a:cxn>
                <a:cxn ang="T13">
                  <a:pos x="T6" y="T7"/>
                </a:cxn>
                <a:cxn ang="T14">
                  <a:pos x="T8" y="T9"/>
                </a:cxn>
              </a:cxnLst>
              <a:rect l="T15" t="T16" r="T17" b="T18"/>
              <a:pathLst>
                <a:path w="69" h="41">
                  <a:moveTo>
                    <a:pt x="69" y="3"/>
                  </a:moveTo>
                  <a:lnTo>
                    <a:pt x="67" y="0"/>
                  </a:lnTo>
                  <a:lnTo>
                    <a:pt x="0" y="39"/>
                  </a:lnTo>
                  <a:lnTo>
                    <a:pt x="3" y="41"/>
                  </a:lnTo>
                  <a:lnTo>
                    <a:pt x="69" y="3"/>
                  </a:lnTo>
                  <a:close/>
                </a:path>
              </a:pathLst>
            </a:custGeom>
            <a:solidFill>
              <a:srgbClr val="000000"/>
            </a:solidFill>
            <a:ln w="25400">
              <a:solidFill>
                <a:schemeClr val="tx1"/>
              </a:solidFill>
              <a:round/>
              <a:headEnd/>
              <a:tailEnd/>
            </a:ln>
          </p:spPr>
          <p:txBody>
            <a:bodyPr/>
            <a:lstStyle/>
            <a:p>
              <a:endParaRPr lang="en-GB" sz="2400" b="1"/>
            </a:p>
          </p:txBody>
        </p:sp>
        <p:sp>
          <p:nvSpPr>
            <p:cNvPr id="22797" name="Line 662"/>
            <p:cNvSpPr>
              <a:spLocks noChangeShapeType="1"/>
            </p:cNvSpPr>
            <p:nvPr/>
          </p:nvSpPr>
          <p:spPr bwMode="auto">
            <a:xfrm flipH="1" flipV="1">
              <a:off x="1336" y="2372"/>
              <a:ext cx="66" cy="42"/>
            </a:xfrm>
            <a:prstGeom prst="line">
              <a:avLst/>
            </a:prstGeom>
            <a:noFill/>
            <a:ln w="25400">
              <a:solidFill>
                <a:schemeClr val="tx1"/>
              </a:solidFill>
              <a:round/>
              <a:headEnd/>
              <a:tailEnd/>
            </a:ln>
          </p:spPr>
          <p:txBody>
            <a:bodyPr/>
            <a:lstStyle/>
            <a:p>
              <a:endParaRPr lang="en-GB" sz="2400" b="1"/>
            </a:p>
          </p:txBody>
        </p:sp>
        <p:sp>
          <p:nvSpPr>
            <p:cNvPr id="22798" name="Freeform 663"/>
            <p:cNvSpPr>
              <a:spLocks/>
            </p:cNvSpPr>
            <p:nvPr/>
          </p:nvSpPr>
          <p:spPr bwMode="auto">
            <a:xfrm>
              <a:off x="1334" y="2371"/>
              <a:ext cx="69" cy="45"/>
            </a:xfrm>
            <a:custGeom>
              <a:avLst/>
              <a:gdLst>
                <a:gd name="T0" fmla="*/ 67 w 69"/>
                <a:gd name="T1" fmla="*/ 45 h 45"/>
                <a:gd name="T2" fmla="*/ 69 w 69"/>
                <a:gd name="T3" fmla="*/ 42 h 45"/>
                <a:gd name="T4" fmla="*/ 3 w 69"/>
                <a:gd name="T5" fmla="*/ 0 h 45"/>
                <a:gd name="T6" fmla="*/ 0 w 69"/>
                <a:gd name="T7" fmla="*/ 2 h 45"/>
                <a:gd name="T8" fmla="*/ 67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67" y="45"/>
                  </a:moveTo>
                  <a:lnTo>
                    <a:pt x="69" y="42"/>
                  </a:lnTo>
                  <a:lnTo>
                    <a:pt x="3" y="0"/>
                  </a:lnTo>
                  <a:lnTo>
                    <a:pt x="0" y="2"/>
                  </a:lnTo>
                  <a:lnTo>
                    <a:pt x="67" y="45"/>
                  </a:lnTo>
                  <a:close/>
                </a:path>
              </a:pathLst>
            </a:custGeom>
            <a:solidFill>
              <a:srgbClr val="000000"/>
            </a:solidFill>
            <a:ln w="25400">
              <a:solidFill>
                <a:schemeClr val="tx1"/>
              </a:solidFill>
              <a:round/>
              <a:headEnd/>
              <a:tailEnd/>
            </a:ln>
          </p:spPr>
          <p:txBody>
            <a:bodyPr/>
            <a:lstStyle/>
            <a:p>
              <a:endParaRPr lang="en-GB" sz="2400" b="1"/>
            </a:p>
          </p:txBody>
        </p:sp>
        <p:sp>
          <p:nvSpPr>
            <p:cNvPr id="22799" name="Freeform 664"/>
            <p:cNvSpPr>
              <a:spLocks/>
            </p:cNvSpPr>
            <p:nvPr/>
          </p:nvSpPr>
          <p:spPr bwMode="auto">
            <a:xfrm>
              <a:off x="3385" y="2159"/>
              <a:ext cx="63" cy="121"/>
            </a:xfrm>
            <a:custGeom>
              <a:avLst/>
              <a:gdLst>
                <a:gd name="T0" fmla="*/ 41 w 63"/>
                <a:gd name="T1" fmla="*/ 121 h 121"/>
                <a:gd name="T2" fmla="*/ 45 w 63"/>
                <a:gd name="T3" fmla="*/ 89 h 121"/>
                <a:gd name="T4" fmla="*/ 61 w 63"/>
                <a:gd name="T5" fmla="*/ 78 h 121"/>
                <a:gd name="T6" fmla="*/ 63 w 63"/>
                <a:gd name="T7" fmla="*/ 64 h 121"/>
                <a:gd name="T8" fmla="*/ 33 w 63"/>
                <a:gd name="T9" fmla="*/ 63 h 121"/>
                <a:gd name="T10" fmla="*/ 39 w 63"/>
                <a:gd name="T11" fmla="*/ 2 h 121"/>
                <a:gd name="T12" fmla="*/ 0 w 63"/>
                <a:gd name="T13" fmla="*/ 0 h 121"/>
                <a:gd name="T14" fmla="*/ 0 60000 65536"/>
                <a:gd name="T15" fmla="*/ 0 60000 65536"/>
                <a:gd name="T16" fmla="*/ 0 60000 65536"/>
                <a:gd name="T17" fmla="*/ 0 60000 65536"/>
                <a:gd name="T18" fmla="*/ 0 60000 65536"/>
                <a:gd name="T19" fmla="*/ 0 60000 65536"/>
                <a:gd name="T20" fmla="*/ 0 60000 65536"/>
                <a:gd name="T21" fmla="*/ 0 w 63"/>
                <a:gd name="T22" fmla="*/ 0 h 121"/>
                <a:gd name="T23" fmla="*/ 63 w 63"/>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1">
                  <a:moveTo>
                    <a:pt x="41" y="121"/>
                  </a:moveTo>
                  <a:lnTo>
                    <a:pt x="45" y="89"/>
                  </a:lnTo>
                  <a:lnTo>
                    <a:pt x="61" y="78"/>
                  </a:lnTo>
                  <a:lnTo>
                    <a:pt x="63" y="64"/>
                  </a:lnTo>
                  <a:lnTo>
                    <a:pt x="33" y="63"/>
                  </a:lnTo>
                  <a:lnTo>
                    <a:pt x="39" y="2"/>
                  </a:lnTo>
                  <a:lnTo>
                    <a:pt x="0" y="0"/>
                  </a:lnTo>
                </a:path>
              </a:pathLst>
            </a:custGeom>
            <a:noFill/>
            <a:ln w="25400">
              <a:solidFill>
                <a:schemeClr val="tx1"/>
              </a:solidFill>
              <a:prstDash val="solid"/>
              <a:round/>
              <a:headEnd/>
              <a:tailEnd/>
            </a:ln>
          </p:spPr>
          <p:txBody>
            <a:bodyPr/>
            <a:lstStyle/>
            <a:p>
              <a:endParaRPr lang="en-GB" sz="2400" b="1"/>
            </a:p>
          </p:txBody>
        </p:sp>
        <p:sp>
          <p:nvSpPr>
            <p:cNvPr id="22800" name="Freeform 665"/>
            <p:cNvSpPr>
              <a:spLocks/>
            </p:cNvSpPr>
            <p:nvPr/>
          </p:nvSpPr>
          <p:spPr bwMode="auto">
            <a:xfrm>
              <a:off x="3385" y="2157"/>
              <a:ext cx="64" cy="123"/>
            </a:xfrm>
            <a:custGeom>
              <a:avLst/>
              <a:gdLst>
                <a:gd name="T0" fmla="*/ 40 w 64"/>
                <a:gd name="T1" fmla="*/ 123 h 123"/>
                <a:gd name="T2" fmla="*/ 43 w 64"/>
                <a:gd name="T3" fmla="*/ 123 h 123"/>
                <a:gd name="T4" fmla="*/ 46 w 64"/>
                <a:gd name="T5" fmla="*/ 93 h 123"/>
                <a:gd name="T6" fmla="*/ 63 w 64"/>
                <a:gd name="T7" fmla="*/ 81 h 123"/>
                <a:gd name="T8" fmla="*/ 64 w 64"/>
                <a:gd name="T9" fmla="*/ 66 h 123"/>
                <a:gd name="T10" fmla="*/ 34 w 64"/>
                <a:gd name="T11" fmla="*/ 64 h 123"/>
                <a:gd name="T12" fmla="*/ 40 w 64"/>
                <a:gd name="T13" fmla="*/ 4 h 123"/>
                <a:gd name="T14" fmla="*/ 0 w 64"/>
                <a:gd name="T15" fmla="*/ 0 h 123"/>
                <a:gd name="T16" fmla="*/ 0 w 64"/>
                <a:gd name="T17" fmla="*/ 3 h 123"/>
                <a:gd name="T18" fmla="*/ 38 w 64"/>
                <a:gd name="T19" fmla="*/ 4 h 123"/>
                <a:gd name="T20" fmla="*/ 31 w 64"/>
                <a:gd name="T21" fmla="*/ 66 h 123"/>
                <a:gd name="T22" fmla="*/ 61 w 64"/>
                <a:gd name="T23" fmla="*/ 66 h 123"/>
                <a:gd name="T24" fmla="*/ 60 w 64"/>
                <a:gd name="T25" fmla="*/ 79 h 123"/>
                <a:gd name="T26" fmla="*/ 44 w 64"/>
                <a:gd name="T27" fmla="*/ 90 h 123"/>
                <a:gd name="T28" fmla="*/ 40 w 64"/>
                <a:gd name="T29" fmla="*/ 123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123"/>
                <a:gd name="T47" fmla="*/ 64 w 6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123">
                  <a:moveTo>
                    <a:pt x="40" y="123"/>
                  </a:moveTo>
                  <a:lnTo>
                    <a:pt x="43" y="123"/>
                  </a:lnTo>
                  <a:lnTo>
                    <a:pt x="46" y="93"/>
                  </a:lnTo>
                  <a:lnTo>
                    <a:pt x="63" y="81"/>
                  </a:lnTo>
                  <a:lnTo>
                    <a:pt x="64" y="66"/>
                  </a:lnTo>
                  <a:lnTo>
                    <a:pt x="34" y="64"/>
                  </a:lnTo>
                  <a:lnTo>
                    <a:pt x="40" y="4"/>
                  </a:lnTo>
                  <a:lnTo>
                    <a:pt x="0" y="0"/>
                  </a:lnTo>
                  <a:lnTo>
                    <a:pt x="0" y="3"/>
                  </a:lnTo>
                  <a:lnTo>
                    <a:pt x="38" y="4"/>
                  </a:lnTo>
                  <a:lnTo>
                    <a:pt x="31" y="66"/>
                  </a:lnTo>
                  <a:lnTo>
                    <a:pt x="61" y="66"/>
                  </a:lnTo>
                  <a:lnTo>
                    <a:pt x="60" y="79"/>
                  </a:lnTo>
                  <a:lnTo>
                    <a:pt x="44" y="90"/>
                  </a:lnTo>
                  <a:lnTo>
                    <a:pt x="40" y="123"/>
                  </a:lnTo>
                  <a:close/>
                </a:path>
              </a:pathLst>
            </a:custGeom>
            <a:solidFill>
              <a:srgbClr val="000000"/>
            </a:solidFill>
            <a:ln w="25400">
              <a:solidFill>
                <a:schemeClr val="tx1"/>
              </a:solidFill>
              <a:round/>
              <a:headEnd/>
              <a:tailEnd/>
            </a:ln>
          </p:spPr>
          <p:txBody>
            <a:bodyPr/>
            <a:lstStyle/>
            <a:p>
              <a:endParaRPr lang="en-GB" sz="2400" b="1"/>
            </a:p>
          </p:txBody>
        </p:sp>
        <p:sp>
          <p:nvSpPr>
            <p:cNvPr id="22801" name="Freeform 666"/>
            <p:cNvSpPr>
              <a:spLocks/>
            </p:cNvSpPr>
            <p:nvPr/>
          </p:nvSpPr>
          <p:spPr bwMode="auto">
            <a:xfrm>
              <a:off x="3351" y="2159"/>
              <a:ext cx="34" cy="116"/>
            </a:xfrm>
            <a:custGeom>
              <a:avLst/>
              <a:gdLst>
                <a:gd name="T0" fmla="*/ 12 w 34"/>
                <a:gd name="T1" fmla="*/ 116 h 116"/>
                <a:gd name="T2" fmla="*/ 15 w 34"/>
                <a:gd name="T3" fmla="*/ 84 h 116"/>
                <a:gd name="T4" fmla="*/ 0 w 34"/>
                <a:gd name="T5" fmla="*/ 71 h 116"/>
                <a:gd name="T6" fmla="*/ 2 w 34"/>
                <a:gd name="T7" fmla="*/ 57 h 116"/>
                <a:gd name="T8" fmla="*/ 29 w 34"/>
                <a:gd name="T9" fmla="*/ 59 h 116"/>
                <a:gd name="T10" fmla="*/ 34 w 34"/>
                <a:gd name="T11" fmla="*/ 0 h 116"/>
                <a:gd name="T12" fmla="*/ 0 60000 65536"/>
                <a:gd name="T13" fmla="*/ 0 60000 65536"/>
                <a:gd name="T14" fmla="*/ 0 60000 65536"/>
                <a:gd name="T15" fmla="*/ 0 60000 65536"/>
                <a:gd name="T16" fmla="*/ 0 60000 65536"/>
                <a:gd name="T17" fmla="*/ 0 60000 65536"/>
                <a:gd name="T18" fmla="*/ 0 w 34"/>
                <a:gd name="T19" fmla="*/ 0 h 116"/>
                <a:gd name="T20" fmla="*/ 34 w 34"/>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34" h="116">
                  <a:moveTo>
                    <a:pt x="12" y="116"/>
                  </a:moveTo>
                  <a:lnTo>
                    <a:pt x="15" y="84"/>
                  </a:lnTo>
                  <a:lnTo>
                    <a:pt x="0" y="71"/>
                  </a:lnTo>
                  <a:lnTo>
                    <a:pt x="2" y="57"/>
                  </a:lnTo>
                  <a:lnTo>
                    <a:pt x="29" y="59"/>
                  </a:lnTo>
                  <a:lnTo>
                    <a:pt x="34" y="0"/>
                  </a:lnTo>
                </a:path>
              </a:pathLst>
            </a:custGeom>
            <a:noFill/>
            <a:ln w="25400">
              <a:solidFill>
                <a:schemeClr val="tx1"/>
              </a:solidFill>
              <a:prstDash val="solid"/>
              <a:round/>
              <a:headEnd/>
              <a:tailEnd/>
            </a:ln>
          </p:spPr>
          <p:txBody>
            <a:bodyPr/>
            <a:lstStyle/>
            <a:p>
              <a:endParaRPr lang="en-GB" sz="2400" b="1"/>
            </a:p>
          </p:txBody>
        </p:sp>
        <p:sp>
          <p:nvSpPr>
            <p:cNvPr id="22802" name="Freeform 667"/>
            <p:cNvSpPr>
              <a:spLocks/>
            </p:cNvSpPr>
            <p:nvPr/>
          </p:nvSpPr>
          <p:spPr bwMode="auto">
            <a:xfrm>
              <a:off x="3350" y="2159"/>
              <a:ext cx="36" cy="116"/>
            </a:xfrm>
            <a:custGeom>
              <a:avLst/>
              <a:gdLst>
                <a:gd name="T0" fmla="*/ 11 w 36"/>
                <a:gd name="T1" fmla="*/ 116 h 116"/>
                <a:gd name="T2" fmla="*/ 14 w 36"/>
                <a:gd name="T3" fmla="*/ 116 h 116"/>
                <a:gd name="T4" fmla="*/ 18 w 36"/>
                <a:gd name="T5" fmla="*/ 84 h 116"/>
                <a:gd name="T6" fmla="*/ 3 w 36"/>
                <a:gd name="T7" fmla="*/ 69 h 116"/>
                <a:gd name="T8" fmla="*/ 4 w 36"/>
                <a:gd name="T9" fmla="*/ 58 h 116"/>
                <a:gd name="T10" fmla="*/ 30 w 36"/>
                <a:gd name="T11" fmla="*/ 61 h 116"/>
                <a:gd name="T12" fmla="*/ 36 w 36"/>
                <a:gd name="T13" fmla="*/ 0 h 116"/>
                <a:gd name="T14" fmla="*/ 34 w 36"/>
                <a:gd name="T15" fmla="*/ 0 h 116"/>
                <a:gd name="T16" fmla="*/ 30 w 36"/>
                <a:gd name="T17" fmla="*/ 58 h 116"/>
                <a:gd name="T18" fmla="*/ 1 w 36"/>
                <a:gd name="T19" fmla="*/ 56 h 116"/>
                <a:gd name="T20" fmla="*/ 0 w 36"/>
                <a:gd name="T21" fmla="*/ 72 h 116"/>
                <a:gd name="T22" fmla="*/ 15 w 36"/>
                <a:gd name="T23" fmla="*/ 84 h 116"/>
                <a:gd name="T24" fmla="*/ 11 w 36"/>
                <a:gd name="T25" fmla="*/ 11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16"/>
                <a:gd name="T41" fmla="*/ 36 w 36"/>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16">
                  <a:moveTo>
                    <a:pt x="11" y="116"/>
                  </a:moveTo>
                  <a:lnTo>
                    <a:pt x="14" y="116"/>
                  </a:lnTo>
                  <a:lnTo>
                    <a:pt x="18" y="84"/>
                  </a:lnTo>
                  <a:lnTo>
                    <a:pt x="3" y="69"/>
                  </a:lnTo>
                  <a:lnTo>
                    <a:pt x="4" y="58"/>
                  </a:lnTo>
                  <a:lnTo>
                    <a:pt x="30" y="61"/>
                  </a:lnTo>
                  <a:lnTo>
                    <a:pt x="36" y="0"/>
                  </a:lnTo>
                  <a:lnTo>
                    <a:pt x="34" y="0"/>
                  </a:lnTo>
                  <a:lnTo>
                    <a:pt x="30" y="58"/>
                  </a:lnTo>
                  <a:lnTo>
                    <a:pt x="1" y="56"/>
                  </a:lnTo>
                  <a:lnTo>
                    <a:pt x="0" y="72"/>
                  </a:lnTo>
                  <a:lnTo>
                    <a:pt x="15" y="84"/>
                  </a:lnTo>
                  <a:lnTo>
                    <a:pt x="11" y="116"/>
                  </a:lnTo>
                  <a:close/>
                </a:path>
              </a:pathLst>
            </a:custGeom>
            <a:solidFill>
              <a:srgbClr val="000000"/>
            </a:solidFill>
            <a:ln w="25400">
              <a:solidFill>
                <a:schemeClr val="tx1"/>
              </a:solidFill>
              <a:round/>
              <a:headEnd/>
              <a:tailEnd/>
            </a:ln>
          </p:spPr>
          <p:txBody>
            <a:bodyPr/>
            <a:lstStyle/>
            <a:p>
              <a:endParaRPr lang="en-GB" sz="2400" b="1"/>
            </a:p>
          </p:txBody>
        </p:sp>
        <p:sp>
          <p:nvSpPr>
            <p:cNvPr id="22803" name="Freeform 668"/>
            <p:cNvSpPr>
              <a:spLocks/>
            </p:cNvSpPr>
            <p:nvPr/>
          </p:nvSpPr>
          <p:spPr bwMode="auto">
            <a:xfrm>
              <a:off x="3379" y="2107"/>
              <a:ext cx="57" cy="52"/>
            </a:xfrm>
            <a:custGeom>
              <a:avLst/>
              <a:gdLst>
                <a:gd name="T0" fmla="*/ 44 w 57"/>
                <a:gd name="T1" fmla="*/ 52 h 52"/>
                <a:gd name="T2" fmla="*/ 55 w 57"/>
                <a:gd name="T3" fmla="*/ 40 h 52"/>
                <a:gd name="T4" fmla="*/ 57 w 57"/>
                <a:gd name="T5" fmla="*/ 5 h 52"/>
                <a:gd name="T6" fmla="*/ 2 w 57"/>
                <a:gd name="T7" fmla="*/ 0 h 52"/>
                <a:gd name="T8" fmla="*/ 0 w 57"/>
                <a:gd name="T9" fmla="*/ 35 h 52"/>
                <a:gd name="T10" fmla="*/ 6 w 57"/>
                <a:gd name="T11" fmla="*/ 50 h 52"/>
                <a:gd name="T12" fmla="*/ 0 60000 65536"/>
                <a:gd name="T13" fmla="*/ 0 60000 65536"/>
                <a:gd name="T14" fmla="*/ 0 60000 65536"/>
                <a:gd name="T15" fmla="*/ 0 60000 65536"/>
                <a:gd name="T16" fmla="*/ 0 60000 65536"/>
                <a:gd name="T17" fmla="*/ 0 60000 65536"/>
                <a:gd name="T18" fmla="*/ 0 w 57"/>
                <a:gd name="T19" fmla="*/ 0 h 52"/>
                <a:gd name="T20" fmla="*/ 57 w 57"/>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7" h="52">
                  <a:moveTo>
                    <a:pt x="44" y="52"/>
                  </a:moveTo>
                  <a:lnTo>
                    <a:pt x="55" y="40"/>
                  </a:lnTo>
                  <a:lnTo>
                    <a:pt x="57" y="5"/>
                  </a:lnTo>
                  <a:lnTo>
                    <a:pt x="2" y="0"/>
                  </a:lnTo>
                  <a:lnTo>
                    <a:pt x="0" y="35"/>
                  </a:lnTo>
                  <a:lnTo>
                    <a:pt x="6" y="50"/>
                  </a:lnTo>
                </a:path>
              </a:pathLst>
            </a:custGeom>
            <a:noFill/>
            <a:ln w="25400">
              <a:solidFill>
                <a:schemeClr val="tx1"/>
              </a:solidFill>
              <a:prstDash val="solid"/>
              <a:round/>
              <a:headEnd/>
              <a:tailEnd/>
            </a:ln>
          </p:spPr>
          <p:txBody>
            <a:bodyPr/>
            <a:lstStyle/>
            <a:p>
              <a:endParaRPr lang="en-GB" sz="2400" b="1"/>
            </a:p>
          </p:txBody>
        </p:sp>
        <p:sp>
          <p:nvSpPr>
            <p:cNvPr id="22804" name="Freeform 669"/>
            <p:cNvSpPr>
              <a:spLocks/>
            </p:cNvSpPr>
            <p:nvPr/>
          </p:nvSpPr>
          <p:spPr bwMode="auto">
            <a:xfrm>
              <a:off x="3381" y="2106"/>
              <a:ext cx="57" cy="54"/>
            </a:xfrm>
            <a:custGeom>
              <a:avLst/>
              <a:gdLst>
                <a:gd name="T0" fmla="*/ 40 w 57"/>
                <a:gd name="T1" fmla="*/ 51 h 54"/>
                <a:gd name="T2" fmla="*/ 43 w 57"/>
                <a:gd name="T3" fmla="*/ 54 h 54"/>
                <a:gd name="T4" fmla="*/ 54 w 57"/>
                <a:gd name="T5" fmla="*/ 43 h 54"/>
                <a:gd name="T6" fmla="*/ 57 w 57"/>
                <a:gd name="T7" fmla="*/ 6 h 54"/>
                <a:gd name="T8" fmla="*/ 0 w 57"/>
                <a:gd name="T9" fmla="*/ 0 h 54"/>
                <a:gd name="T10" fmla="*/ 0 w 57"/>
                <a:gd name="T11" fmla="*/ 3 h 54"/>
                <a:gd name="T12" fmla="*/ 54 w 57"/>
                <a:gd name="T13" fmla="*/ 6 h 54"/>
                <a:gd name="T14" fmla="*/ 52 w 57"/>
                <a:gd name="T15" fmla="*/ 40 h 54"/>
                <a:gd name="T16" fmla="*/ 40 w 57"/>
                <a:gd name="T17" fmla="*/ 5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4"/>
                <a:gd name="T29" fmla="*/ 57 w 57"/>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4">
                  <a:moveTo>
                    <a:pt x="40" y="51"/>
                  </a:moveTo>
                  <a:lnTo>
                    <a:pt x="43" y="54"/>
                  </a:lnTo>
                  <a:lnTo>
                    <a:pt x="54" y="43"/>
                  </a:lnTo>
                  <a:lnTo>
                    <a:pt x="57" y="6"/>
                  </a:lnTo>
                  <a:lnTo>
                    <a:pt x="0" y="0"/>
                  </a:lnTo>
                  <a:lnTo>
                    <a:pt x="0" y="3"/>
                  </a:lnTo>
                  <a:lnTo>
                    <a:pt x="54" y="6"/>
                  </a:lnTo>
                  <a:lnTo>
                    <a:pt x="52" y="40"/>
                  </a:lnTo>
                  <a:lnTo>
                    <a:pt x="40" y="51"/>
                  </a:lnTo>
                  <a:close/>
                </a:path>
              </a:pathLst>
            </a:custGeom>
            <a:solidFill>
              <a:srgbClr val="000000"/>
            </a:solidFill>
            <a:ln w="25400">
              <a:solidFill>
                <a:schemeClr val="tx1"/>
              </a:solidFill>
              <a:round/>
              <a:headEnd/>
              <a:tailEnd/>
            </a:ln>
          </p:spPr>
          <p:txBody>
            <a:bodyPr/>
            <a:lstStyle/>
            <a:p>
              <a:endParaRPr lang="en-GB" sz="2400" b="1"/>
            </a:p>
          </p:txBody>
        </p:sp>
        <p:sp>
          <p:nvSpPr>
            <p:cNvPr id="22805" name="Freeform 670"/>
            <p:cNvSpPr>
              <a:spLocks/>
            </p:cNvSpPr>
            <p:nvPr/>
          </p:nvSpPr>
          <p:spPr bwMode="auto">
            <a:xfrm>
              <a:off x="3378" y="2106"/>
              <a:ext cx="8" cy="51"/>
            </a:xfrm>
            <a:custGeom>
              <a:avLst/>
              <a:gdLst>
                <a:gd name="T0" fmla="*/ 3 w 8"/>
                <a:gd name="T1" fmla="*/ 0 h 51"/>
                <a:gd name="T2" fmla="*/ 0 w 8"/>
                <a:gd name="T3" fmla="*/ 36 h 51"/>
                <a:gd name="T4" fmla="*/ 6 w 8"/>
                <a:gd name="T5" fmla="*/ 51 h 51"/>
                <a:gd name="T6" fmla="*/ 8 w 8"/>
                <a:gd name="T7" fmla="*/ 51 h 51"/>
                <a:gd name="T8" fmla="*/ 2 w 8"/>
                <a:gd name="T9" fmla="*/ 36 h 51"/>
                <a:gd name="T10" fmla="*/ 3 w 8"/>
                <a:gd name="T11" fmla="*/ 3 h 51"/>
                <a:gd name="T12" fmla="*/ 3 w 8"/>
                <a:gd name="T13" fmla="*/ 0 h 51"/>
                <a:gd name="T14" fmla="*/ 0 60000 65536"/>
                <a:gd name="T15" fmla="*/ 0 60000 65536"/>
                <a:gd name="T16" fmla="*/ 0 60000 65536"/>
                <a:gd name="T17" fmla="*/ 0 60000 65536"/>
                <a:gd name="T18" fmla="*/ 0 60000 65536"/>
                <a:gd name="T19" fmla="*/ 0 60000 65536"/>
                <a:gd name="T20" fmla="*/ 0 60000 65536"/>
                <a:gd name="T21" fmla="*/ 0 w 8"/>
                <a:gd name="T22" fmla="*/ 0 h 51"/>
                <a:gd name="T23" fmla="*/ 8 w 8"/>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1">
                  <a:moveTo>
                    <a:pt x="3" y="0"/>
                  </a:moveTo>
                  <a:lnTo>
                    <a:pt x="0" y="36"/>
                  </a:lnTo>
                  <a:lnTo>
                    <a:pt x="6" y="51"/>
                  </a:lnTo>
                  <a:lnTo>
                    <a:pt x="8" y="51"/>
                  </a:lnTo>
                  <a:lnTo>
                    <a:pt x="2" y="36"/>
                  </a:lnTo>
                  <a:lnTo>
                    <a:pt x="3" y="3"/>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2806" name="Line 671"/>
            <p:cNvSpPr>
              <a:spLocks noChangeShapeType="1"/>
            </p:cNvSpPr>
            <p:nvPr/>
          </p:nvSpPr>
          <p:spPr bwMode="auto">
            <a:xfrm flipH="1" flipV="1">
              <a:off x="3380" y="2217"/>
              <a:ext cx="38" cy="3"/>
            </a:xfrm>
            <a:prstGeom prst="line">
              <a:avLst/>
            </a:prstGeom>
            <a:noFill/>
            <a:ln w="25400">
              <a:solidFill>
                <a:schemeClr val="tx1"/>
              </a:solidFill>
              <a:round/>
              <a:headEnd/>
              <a:tailEnd/>
            </a:ln>
          </p:spPr>
          <p:txBody>
            <a:bodyPr/>
            <a:lstStyle/>
            <a:p>
              <a:endParaRPr lang="en-GB" sz="2400" b="1"/>
            </a:p>
          </p:txBody>
        </p:sp>
        <p:sp>
          <p:nvSpPr>
            <p:cNvPr id="22807" name="Freeform 672"/>
            <p:cNvSpPr>
              <a:spLocks/>
            </p:cNvSpPr>
            <p:nvPr/>
          </p:nvSpPr>
          <p:spPr bwMode="auto">
            <a:xfrm>
              <a:off x="3380" y="2216"/>
              <a:ext cx="38" cy="5"/>
            </a:xfrm>
            <a:custGeom>
              <a:avLst/>
              <a:gdLst>
                <a:gd name="T0" fmla="*/ 38 w 38"/>
                <a:gd name="T1" fmla="*/ 5 h 5"/>
                <a:gd name="T2" fmla="*/ 38 w 38"/>
                <a:gd name="T3" fmla="*/ 2 h 5"/>
                <a:gd name="T4" fmla="*/ 0 w 38"/>
                <a:gd name="T5" fmla="*/ 0 h 5"/>
                <a:gd name="T6" fmla="*/ 0 w 38"/>
                <a:gd name="T7" fmla="*/ 2 h 5"/>
                <a:gd name="T8" fmla="*/ 38 w 38"/>
                <a:gd name="T9" fmla="*/ 5 h 5"/>
                <a:gd name="T10" fmla="*/ 0 60000 65536"/>
                <a:gd name="T11" fmla="*/ 0 60000 65536"/>
                <a:gd name="T12" fmla="*/ 0 60000 65536"/>
                <a:gd name="T13" fmla="*/ 0 60000 65536"/>
                <a:gd name="T14" fmla="*/ 0 60000 65536"/>
                <a:gd name="T15" fmla="*/ 0 w 38"/>
                <a:gd name="T16" fmla="*/ 0 h 5"/>
                <a:gd name="T17" fmla="*/ 38 w 38"/>
                <a:gd name="T18" fmla="*/ 5 h 5"/>
              </a:gdLst>
              <a:ahLst/>
              <a:cxnLst>
                <a:cxn ang="T10">
                  <a:pos x="T0" y="T1"/>
                </a:cxn>
                <a:cxn ang="T11">
                  <a:pos x="T2" y="T3"/>
                </a:cxn>
                <a:cxn ang="T12">
                  <a:pos x="T4" y="T5"/>
                </a:cxn>
                <a:cxn ang="T13">
                  <a:pos x="T6" y="T7"/>
                </a:cxn>
                <a:cxn ang="T14">
                  <a:pos x="T8" y="T9"/>
                </a:cxn>
              </a:cxnLst>
              <a:rect l="T15" t="T16" r="T17" b="T18"/>
              <a:pathLst>
                <a:path w="38" h="5">
                  <a:moveTo>
                    <a:pt x="38" y="5"/>
                  </a:moveTo>
                  <a:lnTo>
                    <a:pt x="38" y="2"/>
                  </a:lnTo>
                  <a:lnTo>
                    <a:pt x="0" y="0"/>
                  </a:lnTo>
                  <a:lnTo>
                    <a:pt x="0" y="2"/>
                  </a:lnTo>
                  <a:lnTo>
                    <a:pt x="38" y="5"/>
                  </a:lnTo>
                  <a:close/>
                </a:path>
              </a:pathLst>
            </a:custGeom>
            <a:solidFill>
              <a:srgbClr val="000000"/>
            </a:solidFill>
            <a:ln w="25400">
              <a:solidFill>
                <a:schemeClr val="tx1"/>
              </a:solidFill>
              <a:round/>
              <a:headEnd/>
              <a:tailEnd/>
            </a:ln>
          </p:spPr>
          <p:txBody>
            <a:bodyPr/>
            <a:lstStyle/>
            <a:p>
              <a:endParaRPr lang="en-GB" sz="2400" b="1"/>
            </a:p>
          </p:txBody>
        </p:sp>
        <p:sp>
          <p:nvSpPr>
            <p:cNvPr id="22808" name="Line 673"/>
            <p:cNvSpPr>
              <a:spLocks noChangeShapeType="1"/>
            </p:cNvSpPr>
            <p:nvPr/>
          </p:nvSpPr>
          <p:spPr bwMode="auto">
            <a:xfrm flipH="1" flipV="1">
              <a:off x="1849" y="1815"/>
              <a:ext cx="1531" cy="304"/>
            </a:xfrm>
            <a:prstGeom prst="line">
              <a:avLst/>
            </a:prstGeom>
            <a:noFill/>
            <a:ln w="25400">
              <a:solidFill>
                <a:schemeClr val="tx1"/>
              </a:solidFill>
              <a:round/>
              <a:headEnd/>
              <a:tailEnd/>
            </a:ln>
          </p:spPr>
          <p:txBody>
            <a:bodyPr/>
            <a:lstStyle/>
            <a:p>
              <a:endParaRPr lang="en-GB" sz="2400" b="1"/>
            </a:p>
          </p:txBody>
        </p:sp>
        <p:sp>
          <p:nvSpPr>
            <p:cNvPr id="22809" name="Freeform 674"/>
            <p:cNvSpPr>
              <a:spLocks/>
            </p:cNvSpPr>
            <p:nvPr/>
          </p:nvSpPr>
          <p:spPr bwMode="auto">
            <a:xfrm>
              <a:off x="1849" y="1814"/>
              <a:ext cx="1531" cy="306"/>
            </a:xfrm>
            <a:custGeom>
              <a:avLst/>
              <a:gdLst>
                <a:gd name="T0" fmla="*/ 1531 w 1531"/>
                <a:gd name="T1" fmla="*/ 306 h 306"/>
                <a:gd name="T2" fmla="*/ 1531 w 1531"/>
                <a:gd name="T3" fmla="*/ 303 h 306"/>
                <a:gd name="T4" fmla="*/ 0 w 1531"/>
                <a:gd name="T5" fmla="*/ 0 h 306"/>
                <a:gd name="T6" fmla="*/ 0 w 1531"/>
                <a:gd name="T7" fmla="*/ 3 h 306"/>
                <a:gd name="T8" fmla="*/ 1531 w 1531"/>
                <a:gd name="T9" fmla="*/ 306 h 306"/>
                <a:gd name="T10" fmla="*/ 0 60000 65536"/>
                <a:gd name="T11" fmla="*/ 0 60000 65536"/>
                <a:gd name="T12" fmla="*/ 0 60000 65536"/>
                <a:gd name="T13" fmla="*/ 0 60000 65536"/>
                <a:gd name="T14" fmla="*/ 0 60000 65536"/>
                <a:gd name="T15" fmla="*/ 0 w 1531"/>
                <a:gd name="T16" fmla="*/ 0 h 306"/>
                <a:gd name="T17" fmla="*/ 1531 w 1531"/>
                <a:gd name="T18" fmla="*/ 306 h 306"/>
              </a:gdLst>
              <a:ahLst/>
              <a:cxnLst>
                <a:cxn ang="T10">
                  <a:pos x="T0" y="T1"/>
                </a:cxn>
                <a:cxn ang="T11">
                  <a:pos x="T2" y="T3"/>
                </a:cxn>
                <a:cxn ang="T12">
                  <a:pos x="T4" y="T5"/>
                </a:cxn>
                <a:cxn ang="T13">
                  <a:pos x="T6" y="T7"/>
                </a:cxn>
                <a:cxn ang="T14">
                  <a:pos x="T8" y="T9"/>
                </a:cxn>
              </a:cxnLst>
              <a:rect l="T15" t="T16" r="T17" b="T18"/>
              <a:pathLst>
                <a:path w="1531" h="306">
                  <a:moveTo>
                    <a:pt x="1531" y="306"/>
                  </a:moveTo>
                  <a:lnTo>
                    <a:pt x="1531" y="303"/>
                  </a:lnTo>
                  <a:lnTo>
                    <a:pt x="0" y="0"/>
                  </a:lnTo>
                  <a:lnTo>
                    <a:pt x="0" y="3"/>
                  </a:lnTo>
                  <a:lnTo>
                    <a:pt x="1531" y="306"/>
                  </a:lnTo>
                  <a:close/>
                </a:path>
              </a:pathLst>
            </a:custGeom>
            <a:solidFill>
              <a:srgbClr val="000000"/>
            </a:solidFill>
            <a:ln w="25400">
              <a:solidFill>
                <a:schemeClr val="tx1"/>
              </a:solidFill>
              <a:round/>
              <a:headEnd/>
              <a:tailEnd/>
            </a:ln>
          </p:spPr>
          <p:txBody>
            <a:bodyPr/>
            <a:lstStyle/>
            <a:p>
              <a:endParaRPr lang="en-GB" sz="2400" b="1"/>
            </a:p>
          </p:txBody>
        </p:sp>
        <p:sp>
          <p:nvSpPr>
            <p:cNvPr id="22810" name="Line 675"/>
            <p:cNvSpPr>
              <a:spLocks noChangeShapeType="1"/>
            </p:cNvSpPr>
            <p:nvPr/>
          </p:nvSpPr>
          <p:spPr bwMode="auto">
            <a:xfrm flipH="1" flipV="1">
              <a:off x="1847" y="1815"/>
              <a:ext cx="1531" cy="325"/>
            </a:xfrm>
            <a:prstGeom prst="line">
              <a:avLst/>
            </a:prstGeom>
            <a:noFill/>
            <a:ln w="25400">
              <a:solidFill>
                <a:schemeClr val="tx1"/>
              </a:solidFill>
              <a:round/>
              <a:headEnd/>
              <a:tailEnd/>
            </a:ln>
          </p:spPr>
          <p:txBody>
            <a:bodyPr/>
            <a:lstStyle/>
            <a:p>
              <a:endParaRPr lang="en-GB" sz="2400" b="1"/>
            </a:p>
          </p:txBody>
        </p:sp>
        <p:sp>
          <p:nvSpPr>
            <p:cNvPr id="22811" name="Freeform 676"/>
            <p:cNvSpPr>
              <a:spLocks/>
            </p:cNvSpPr>
            <p:nvPr/>
          </p:nvSpPr>
          <p:spPr bwMode="auto">
            <a:xfrm>
              <a:off x="1847" y="1814"/>
              <a:ext cx="1531" cy="327"/>
            </a:xfrm>
            <a:custGeom>
              <a:avLst/>
              <a:gdLst>
                <a:gd name="T0" fmla="*/ 1531 w 1531"/>
                <a:gd name="T1" fmla="*/ 327 h 327"/>
                <a:gd name="T2" fmla="*/ 1531 w 1531"/>
                <a:gd name="T3" fmla="*/ 325 h 327"/>
                <a:gd name="T4" fmla="*/ 0 w 1531"/>
                <a:gd name="T5" fmla="*/ 0 h 327"/>
                <a:gd name="T6" fmla="*/ 0 w 1531"/>
                <a:gd name="T7" fmla="*/ 3 h 327"/>
                <a:gd name="T8" fmla="*/ 1531 w 1531"/>
                <a:gd name="T9" fmla="*/ 327 h 327"/>
                <a:gd name="T10" fmla="*/ 0 60000 65536"/>
                <a:gd name="T11" fmla="*/ 0 60000 65536"/>
                <a:gd name="T12" fmla="*/ 0 60000 65536"/>
                <a:gd name="T13" fmla="*/ 0 60000 65536"/>
                <a:gd name="T14" fmla="*/ 0 60000 65536"/>
                <a:gd name="T15" fmla="*/ 0 w 1531"/>
                <a:gd name="T16" fmla="*/ 0 h 327"/>
                <a:gd name="T17" fmla="*/ 1531 w 1531"/>
                <a:gd name="T18" fmla="*/ 327 h 327"/>
              </a:gdLst>
              <a:ahLst/>
              <a:cxnLst>
                <a:cxn ang="T10">
                  <a:pos x="T0" y="T1"/>
                </a:cxn>
                <a:cxn ang="T11">
                  <a:pos x="T2" y="T3"/>
                </a:cxn>
                <a:cxn ang="T12">
                  <a:pos x="T4" y="T5"/>
                </a:cxn>
                <a:cxn ang="T13">
                  <a:pos x="T6" y="T7"/>
                </a:cxn>
                <a:cxn ang="T14">
                  <a:pos x="T8" y="T9"/>
                </a:cxn>
              </a:cxnLst>
              <a:rect l="T15" t="T16" r="T17" b="T18"/>
              <a:pathLst>
                <a:path w="1531" h="327">
                  <a:moveTo>
                    <a:pt x="1531" y="327"/>
                  </a:moveTo>
                  <a:lnTo>
                    <a:pt x="1531" y="325"/>
                  </a:lnTo>
                  <a:lnTo>
                    <a:pt x="0" y="0"/>
                  </a:lnTo>
                  <a:lnTo>
                    <a:pt x="0" y="3"/>
                  </a:lnTo>
                  <a:lnTo>
                    <a:pt x="1531" y="327"/>
                  </a:lnTo>
                  <a:close/>
                </a:path>
              </a:pathLst>
            </a:custGeom>
            <a:solidFill>
              <a:srgbClr val="000000"/>
            </a:solidFill>
            <a:ln w="25400">
              <a:solidFill>
                <a:schemeClr val="tx1"/>
              </a:solidFill>
              <a:round/>
              <a:headEnd/>
              <a:tailEnd/>
            </a:ln>
          </p:spPr>
          <p:txBody>
            <a:bodyPr/>
            <a:lstStyle/>
            <a:p>
              <a:endParaRPr lang="en-GB" sz="2400" b="1"/>
            </a:p>
          </p:txBody>
        </p:sp>
        <p:sp>
          <p:nvSpPr>
            <p:cNvPr id="22812" name="Line 677"/>
            <p:cNvSpPr>
              <a:spLocks noChangeShapeType="1"/>
            </p:cNvSpPr>
            <p:nvPr/>
          </p:nvSpPr>
          <p:spPr bwMode="auto">
            <a:xfrm flipV="1">
              <a:off x="3436" y="2067"/>
              <a:ext cx="1562" cy="55"/>
            </a:xfrm>
            <a:prstGeom prst="line">
              <a:avLst/>
            </a:prstGeom>
            <a:noFill/>
            <a:ln w="25400">
              <a:solidFill>
                <a:schemeClr val="tx1"/>
              </a:solidFill>
              <a:round/>
              <a:headEnd/>
              <a:tailEnd/>
            </a:ln>
          </p:spPr>
          <p:txBody>
            <a:bodyPr/>
            <a:lstStyle/>
            <a:p>
              <a:endParaRPr lang="en-GB" sz="2400" b="1"/>
            </a:p>
          </p:txBody>
        </p:sp>
        <p:sp>
          <p:nvSpPr>
            <p:cNvPr id="22813" name="Freeform 678"/>
            <p:cNvSpPr>
              <a:spLocks/>
            </p:cNvSpPr>
            <p:nvPr/>
          </p:nvSpPr>
          <p:spPr bwMode="auto">
            <a:xfrm>
              <a:off x="3436" y="2066"/>
              <a:ext cx="1562" cy="58"/>
            </a:xfrm>
            <a:custGeom>
              <a:avLst/>
              <a:gdLst>
                <a:gd name="T0" fmla="*/ 0 w 1562"/>
                <a:gd name="T1" fmla="*/ 55 h 58"/>
                <a:gd name="T2" fmla="*/ 0 w 1562"/>
                <a:gd name="T3" fmla="*/ 58 h 58"/>
                <a:gd name="T4" fmla="*/ 1562 w 1562"/>
                <a:gd name="T5" fmla="*/ 3 h 58"/>
                <a:gd name="T6" fmla="*/ 1562 w 1562"/>
                <a:gd name="T7" fmla="*/ 0 h 58"/>
                <a:gd name="T8" fmla="*/ 0 w 1562"/>
                <a:gd name="T9" fmla="*/ 55 h 58"/>
                <a:gd name="T10" fmla="*/ 0 60000 65536"/>
                <a:gd name="T11" fmla="*/ 0 60000 65536"/>
                <a:gd name="T12" fmla="*/ 0 60000 65536"/>
                <a:gd name="T13" fmla="*/ 0 60000 65536"/>
                <a:gd name="T14" fmla="*/ 0 60000 65536"/>
                <a:gd name="T15" fmla="*/ 0 w 1562"/>
                <a:gd name="T16" fmla="*/ 0 h 58"/>
                <a:gd name="T17" fmla="*/ 1562 w 1562"/>
                <a:gd name="T18" fmla="*/ 58 h 58"/>
              </a:gdLst>
              <a:ahLst/>
              <a:cxnLst>
                <a:cxn ang="T10">
                  <a:pos x="T0" y="T1"/>
                </a:cxn>
                <a:cxn ang="T11">
                  <a:pos x="T2" y="T3"/>
                </a:cxn>
                <a:cxn ang="T12">
                  <a:pos x="T4" y="T5"/>
                </a:cxn>
                <a:cxn ang="T13">
                  <a:pos x="T6" y="T7"/>
                </a:cxn>
                <a:cxn ang="T14">
                  <a:pos x="T8" y="T9"/>
                </a:cxn>
              </a:cxnLst>
              <a:rect l="T15" t="T16" r="T17" b="T18"/>
              <a:pathLst>
                <a:path w="1562" h="58">
                  <a:moveTo>
                    <a:pt x="0" y="55"/>
                  </a:moveTo>
                  <a:lnTo>
                    <a:pt x="0" y="58"/>
                  </a:lnTo>
                  <a:lnTo>
                    <a:pt x="1562" y="3"/>
                  </a:lnTo>
                  <a:lnTo>
                    <a:pt x="1562" y="0"/>
                  </a:lnTo>
                  <a:lnTo>
                    <a:pt x="0" y="55"/>
                  </a:lnTo>
                  <a:close/>
                </a:path>
              </a:pathLst>
            </a:custGeom>
            <a:solidFill>
              <a:srgbClr val="000000"/>
            </a:solidFill>
            <a:ln w="25400">
              <a:solidFill>
                <a:schemeClr val="tx1"/>
              </a:solidFill>
              <a:round/>
              <a:headEnd/>
              <a:tailEnd/>
            </a:ln>
          </p:spPr>
          <p:txBody>
            <a:bodyPr/>
            <a:lstStyle/>
            <a:p>
              <a:endParaRPr lang="en-GB" sz="2400" b="1"/>
            </a:p>
          </p:txBody>
        </p:sp>
        <p:sp>
          <p:nvSpPr>
            <p:cNvPr id="22814" name="Line 679"/>
            <p:cNvSpPr>
              <a:spLocks noChangeShapeType="1"/>
            </p:cNvSpPr>
            <p:nvPr/>
          </p:nvSpPr>
          <p:spPr bwMode="auto">
            <a:xfrm flipV="1">
              <a:off x="3435" y="2067"/>
              <a:ext cx="1564" cy="77"/>
            </a:xfrm>
            <a:prstGeom prst="line">
              <a:avLst/>
            </a:prstGeom>
            <a:noFill/>
            <a:ln w="25400">
              <a:solidFill>
                <a:schemeClr val="tx1"/>
              </a:solidFill>
              <a:round/>
              <a:headEnd/>
              <a:tailEnd/>
            </a:ln>
          </p:spPr>
          <p:txBody>
            <a:bodyPr/>
            <a:lstStyle/>
            <a:p>
              <a:endParaRPr lang="en-GB" sz="2400" b="1"/>
            </a:p>
          </p:txBody>
        </p:sp>
        <p:sp>
          <p:nvSpPr>
            <p:cNvPr id="22815" name="Freeform 680"/>
            <p:cNvSpPr>
              <a:spLocks/>
            </p:cNvSpPr>
            <p:nvPr/>
          </p:nvSpPr>
          <p:spPr bwMode="auto">
            <a:xfrm>
              <a:off x="3435" y="2066"/>
              <a:ext cx="1564" cy="79"/>
            </a:xfrm>
            <a:custGeom>
              <a:avLst/>
              <a:gdLst>
                <a:gd name="T0" fmla="*/ 0 w 1564"/>
                <a:gd name="T1" fmla="*/ 76 h 79"/>
                <a:gd name="T2" fmla="*/ 0 w 1564"/>
                <a:gd name="T3" fmla="*/ 79 h 79"/>
                <a:gd name="T4" fmla="*/ 1564 w 1564"/>
                <a:gd name="T5" fmla="*/ 3 h 79"/>
                <a:gd name="T6" fmla="*/ 1564 w 1564"/>
                <a:gd name="T7" fmla="*/ 0 h 79"/>
                <a:gd name="T8" fmla="*/ 0 w 1564"/>
                <a:gd name="T9" fmla="*/ 76 h 79"/>
                <a:gd name="T10" fmla="*/ 0 60000 65536"/>
                <a:gd name="T11" fmla="*/ 0 60000 65536"/>
                <a:gd name="T12" fmla="*/ 0 60000 65536"/>
                <a:gd name="T13" fmla="*/ 0 60000 65536"/>
                <a:gd name="T14" fmla="*/ 0 60000 65536"/>
                <a:gd name="T15" fmla="*/ 0 w 1564"/>
                <a:gd name="T16" fmla="*/ 0 h 79"/>
                <a:gd name="T17" fmla="*/ 1564 w 1564"/>
                <a:gd name="T18" fmla="*/ 79 h 79"/>
              </a:gdLst>
              <a:ahLst/>
              <a:cxnLst>
                <a:cxn ang="T10">
                  <a:pos x="T0" y="T1"/>
                </a:cxn>
                <a:cxn ang="T11">
                  <a:pos x="T2" y="T3"/>
                </a:cxn>
                <a:cxn ang="T12">
                  <a:pos x="T4" y="T5"/>
                </a:cxn>
                <a:cxn ang="T13">
                  <a:pos x="T6" y="T7"/>
                </a:cxn>
                <a:cxn ang="T14">
                  <a:pos x="T8" y="T9"/>
                </a:cxn>
              </a:cxnLst>
              <a:rect l="T15" t="T16" r="T17" b="T18"/>
              <a:pathLst>
                <a:path w="1564" h="79">
                  <a:moveTo>
                    <a:pt x="0" y="76"/>
                  </a:moveTo>
                  <a:lnTo>
                    <a:pt x="0" y="79"/>
                  </a:lnTo>
                  <a:lnTo>
                    <a:pt x="1564" y="3"/>
                  </a:lnTo>
                  <a:lnTo>
                    <a:pt x="1564" y="0"/>
                  </a:lnTo>
                  <a:lnTo>
                    <a:pt x="0" y="76"/>
                  </a:lnTo>
                  <a:close/>
                </a:path>
              </a:pathLst>
            </a:custGeom>
            <a:solidFill>
              <a:srgbClr val="000000"/>
            </a:solidFill>
            <a:ln w="25400">
              <a:solidFill>
                <a:schemeClr val="tx1"/>
              </a:solidFill>
              <a:round/>
              <a:headEnd/>
              <a:tailEnd/>
            </a:ln>
          </p:spPr>
          <p:txBody>
            <a:bodyPr/>
            <a:lstStyle/>
            <a:p>
              <a:endParaRPr lang="en-GB" sz="2400" b="1"/>
            </a:p>
          </p:txBody>
        </p:sp>
        <p:sp>
          <p:nvSpPr>
            <p:cNvPr id="22816" name="Line 681"/>
            <p:cNvSpPr>
              <a:spLocks noChangeShapeType="1"/>
            </p:cNvSpPr>
            <p:nvPr/>
          </p:nvSpPr>
          <p:spPr bwMode="auto">
            <a:xfrm>
              <a:off x="3056" y="2449"/>
              <a:ext cx="6" cy="42"/>
            </a:xfrm>
            <a:prstGeom prst="line">
              <a:avLst/>
            </a:prstGeom>
            <a:noFill/>
            <a:ln w="25400">
              <a:solidFill>
                <a:schemeClr val="tx1"/>
              </a:solidFill>
              <a:round/>
              <a:headEnd/>
              <a:tailEnd/>
            </a:ln>
          </p:spPr>
          <p:txBody>
            <a:bodyPr/>
            <a:lstStyle/>
            <a:p>
              <a:endParaRPr lang="en-GB" sz="2400" b="1"/>
            </a:p>
          </p:txBody>
        </p:sp>
        <p:sp>
          <p:nvSpPr>
            <p:cNvPr id="22817" name="Freeform 682"/>
            <p:cNvSpPr>
              <a:spLocks/>
            </p:cNvSpPr>
            <p:nvPr/>
          </p:nvSpPr>
          <p:spPr bwMode="auto">
            <a:xfrm>
              <a:off x="3054" y="2449"/>
              <a:ext cx="9" cy="42"/>
            </a:xfrm>
            <a:custGeom>
              <a:avLst/>
              <a:gdLst>
                <a:gd name="T0" fmla="*/ 3 w 9"/>
                <a:gd name="T1" fmla="*/ 0 h 42"/>
                <a:gd name="T2" fmla="*/ 0 w 9"/>
                <a:gd name="T3" fmla="*/ 0 h 42"/>
                <a:gd name="T4" fmla="*/ 7 w 9"/>
                <a:gd name="T5" fmla="*/ 42 h 42"/>
                <a:gd name="T6" fmla="*/ 9 w 9"/>
                <a:gd name="T7" fmla="*/ 42 h 42"/>
                <a:gd name="T8" fmla="*/ 3 w 9"/>
                <a:gd name="T9" fmla="*/ 0 h 42"/>
                <a:gd name="T10" fmla="*/ 0 60000 65536"/>
                <a:gd name="T11" fmla="*/ 0 60000 65536"/>
                <a:gd name="T12" fmla="*/ 0 60000 65536"/>
                <a:gd name="T13" fmla="*/ 0 60000 65536"/>
                <a:gd name="T14" fmla="*/ 0 60000 65536"/>
                <a:gd name="T15" fmla="*/ 0 w 9"/>
                <a:gd name="T16" fmla="*/ 0 h 42"/>
                <a:gd name="T17" fmla="*/ 9 w 9"/>
                <a:gd name="T18" fmla="*/ 42 h 42"/>
              </a:gdLst>
              <a:ahLst/>
              <a:cxnLst>
                <a:cxn ang="T10">
                  <a:pos x="T0" y="T1"/>
                </a:cxn>
                <a:cxn ang="T11">
                  <a:pos x="T2" y="T3"/>
                </a:cxn>
                <a:cxn ang="T12">
                  <a:pos x="T4" y="T5"/>
                </a:cxn>
                <a:cxn ang="T13">
                  <a:pos x="T6" y="T7"/>
                </a:cxn>
                <a:cxn ang="T14">
                  <a:pos x="T8" y="T9"/>
                </a:cxn>
              </a:cxnLst>
              <a:rect l="T15" t="T16" r="T17" b="T18"/>
              <a:pathLst>
                <a:path w="9" h="42">
                  <a:moveTo>
                    <a:pt x="3" y="0"/>
                  </a:moveTo>
                  <a:lnTo>
                    <a:pt x="0" y="0"/>
                  </a:lnTo>
                  <a:lnTo>
                    <a:pt x="7" y="42"/>
                  </a:lnTo>
                  <a:lnTo>
                    <a:pt x="9" y="42"/>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2818" name="Freeform 683"/>
            <p:cNvSpPr>
              <a:spLocks/>
            </p:cNvSpPr>
            <p:nvPr/>
          </p:nvSpPr>
          <p:spPr bwMode="auto">
            <a:xfrm>
              <a:off x="3718" y="2067"/>
              <a:ext cx="1281" cy="69"/>
            </a:xfrm>
            <a:custGeom>
              <a:avLst/>
              <a:gdLst>
                <a:gd name="T0" fmla="*/ 1281 w 1281"/>
                <a:gd name="T1" fmla="*/ 0 h 69"/>
                <a:gd name="T2" fmla="*/ 0 w 1281"/>
                <a:gd name="T3" fmla="*/ 42 h 69"/>
                <a:gd name="T4" fmla="*/ 7 w 1281"/>
                <a:gd name="T5" fmla="*/ 69 h 69"/>
                <a:gd name="T6" fmla="*/ 1281 w 1281"/>
                <a:gd name="T7" fmla="*/ 0 h 69"/>
                <a:gd name="T8" fmla="*/ 1281 w 1281"/>
                <a:gd name="T9" fmla="*/ 0 h 69"/>
                <a:gd name="T10" fmla="*/ 0 60000 65536"/>
                <a:gd name="T11" fmla="*/ 0 60000 65536"/>
                <a:gd name="T12" fmla="*/ 0 60000 65536"/>
                <a:gd name="T13" fmla="*/ 0 60000 65536"/>
                <a:gd name="T14" fmla="*/ 0 60000 65536"/>
                <a:gd name="T15" fmla="*/ 0 w 1281"/>
                <a:gd name="T16" fmla="*/ 0 h 69"/>
                <a:gd name="T17" fmla="*/ 1281 w 1281"/>
                <a:gd name="T18" fmla="*/ 69 h 69"/>
              </a:gdLst>
              <a:ahLst/>
              <a:cxnLst>
                <a:cxn ang="T10">
                  <a:pos x="T0" y="T1"/>
                </a:cxn>
                <a:cxn ang="T11">
                  <a:pos x="T2" y="T3"/>
                </a:cxn>
                <a:cxn ang="T12">
                  <a:pos x="T4" y="T5"/>
                </a:cxn>
                <a:cxn ang="T13">
                  <a:pos x="T6" y="T7"/>
                </a:cxn>
                <a:cxn ang="T14">
                  <a:pos x="T8" y="T9"/>
                </a:cxn>
              </a:cxnLst>
              <a:rect l="T15" t="T16" r="T17" b="T18"/>
              <a:pathLst>
                <a:path w="1281" h="69">
                  <a:moveTo>
                    <a:pt x="1281" y="0"/>
                  </a:moveTo>
                  <a:lnTo>
                    <a:pt x="0" y="42"/>
                  </a:lnTo>
                  <a:lnTo>
                    <a:pt x="7" y="69"/>
                  </a:lnTo>
                  <a:lnTo>
                    <a:pt x="1281" y="0"/>
                  </a:lnTo>
                  <a:close/>
                </a:path>
              </a:pathLst>
            </a:custGeom>
            <a:solidFill>
              <a:srgbClr val="000000"/>
            </a:solidFill>
            <a:ln w="25400">
              <a:solidFill>
                <a:schemeClr val="tx1"/>
              </a:solidFill>
              <a:round/>
              <a:headEnd/>
              <a:tailEnd/>
            </a:ln>
          </p:spPr>
          <p:txBody>
            <a:bodyPr/>
            <a:lstStyle/>
            <a:p>
              <a:endParaRPr lang="en-GB" sz="2400" b="1"/>
            </a:p>
          </p:txBody>
        </p:sp>
        <p:sp>
          <p:nvSpPr>
            <p:cNvPr id="22819" name="Freeform 684"/>
            <p:cNvSpPr>
              <a:spLocks/>
            </p:cNvSpPr>
            <p:nvPr/>
          </p:nvSpPr>
          <p:spPr bwMode="auto">
            <a:xfrm>
              <a:off x="3718" y="2067"/>
              <a:ext cx="1281" cy="69"/>
            </a:xfrm>
            <a:custGeom>
              <a:avLst/>
              <a:gdLst>
                <a:gd name="T0" fmla="*/ 1281 w 1281"/>
                <a:gd name="T1" fmla="*/ 0 h 69"/>
                <a:gd name="T2" fmla="*/ 0 w 1281"/>
                <a:gd name="T3" fmla="*/ 42 h 69"/>
                <a:gd name="T4" fmla="*/ 7 w 1281"/>
                <a:gd name="T5" fmla="*/ 69 h 69"/>
                <a:gd name="T6" fmla="*/ 1281 w 1281"/>
                <a:gd name="T7" fmla="*/ 0 h 69"/>
                <a:gd name="T8" fmla="*/ 1281 w 1281"/>
                <a:gd name="T9" fmla="*/ 0 h 69"/>
                <a:gd name="T10" fmla="*/ 0 60000 65536"/>
                <a:gd name="T11" fmla="*/ 0 60000 65536"/>
                <a:gd name="T12" fmla="*/ 0 60000 65536"/>
                <a:gd name="T13" fmla="*/ 0 60000 65536"/>
                <a:gd name="T14" fmla="*/ 0 60000 65536"/>
                <a:gd name="T15" fmla="*/ 0 w 1281"/>
                <a:gd name="T16" fmla="*/ 0 h 69"/>
                <a:gd name="T17" fmla="*/ 1281 w 1281"/>
                <a:gd name="T18" fmla="*/ 69 h 69"/>
              </a:gdLst>
              <a:ahLst/>
              <a:cxnLst>
                <a:cxn ang="T10">
                  <a:pos x="T0" y="T1"/>
                </a:cxn>
                <a:cxn ang="T11">
                  <a:pos x="T2" y="T3"/>
                </a:cxn>
                <a:cxn ang="T12">
                  <a:pos x="T4" y="T5"/>
                </a:cxn>
                <a:cxn ang="T13">
                  <a:pos x="T6" y="T7"/>
                </a:cxn>
                <a:cxn ang="T14">
                  <a:pos x="T8" y="T9"/>
                </a:cxn>
              </a:cxnLst>
              <a:rect l="T15" t="T16" r="T17" b="T18"/>
              <a:pathLst>
                <a:path w="1281" h="69">
                  <a:moveTo>
                    <a:pt x="1281" y="0"/>
                  </a:moveTo>
                  <a:lnTo>
                    <a:pt x="0" y="42"/>
                  </a:lnTo>
                  <a:lnTo>
                    <a:pt x="7" y="69"/>
                  </a:lnTo>
                  <a:lnTo>
                    <a:pt x="1281" y="0"/>
                  </a:lnTo>
                </a:path>
              </a:pathLst>
            </a:custGeom>
            <a:noFill/>
            <a:ln w="25400">
              <a:solidFill>
                <a:schemeClr val="tx1"/>
              </a:solidFill>
              <a:prstDash val="solid"/>
              <a:round/>
              <a:headEnd/>
              <a:tailEnd/>
            </a:ln>
          </p:spPr>
          <p:txBody>
            <a:bodyPr/>
            <a:lstStyle/>
            <a:p>
              <a:endParaRPr lang="en-GB" sz="2400" b="1"/>
            </a:p>
          </p:txBody>
        </p:sp>
        <p:sp>
          <p:nvSpPr>
            <p:cNvPr id="22820" name="Freeform 685"/>
            <p:cNvSpPr>
              <a:spLocks/>
            </p:cNvSpPr>
            <p:nvPr/>
          </p:nvSpPr>
          <p:spPr bwMode="auto">
            <a:xfrm>
              <a:off x="3717" y="2066"/>
              <a:ext cx="1282" cy="71"/>
            </a:xfrm>
            <a:custGeom>
              <a:avLst/>
              <a:gdLst>
                <a:gd name="T0" fmla="*/ 1282 w 1282"/>
                <a:gd name="T1" fmla="*/ 3 h 71"/>
                <a:gd name="T2" fmla="*/ 1282 w 1282"/>
                <a:gd name="T3" fmla="*/ 0 h 71"/>
                <a:gd name="T4" fmla="*/ 0 w 1282"/>
                <a:gd name="T5" fmla="*/ 41 h 71"/>
                <a:gd name="T6" fmla="*/ 6 w 1282"/>
                <a:gd name="T7" fmla="*/ 71 h 71"/>
                <a:gd name="T8" fmla="*/ 9 w 1282"/>
                <a:gd name="T9" fmla="*/ 69 h 71"/>
                <a:gd name="T10" fmla="*/ 3 w 1282"/>
                <a:gd name="T11" fmla="*/ 44 h 71"/>
                <a:gd name="T12" fmla="*/ 1282 w 1282"/>
                <a:gd name="T13" fmla="*/ 3 h 71"/>
                <a:gd name="T14" fmla="*/ 0 60000 65536"/>
                <a:gd name="T15" fmla="*/ 0 60000 65536"/>
                <a:gd name="T16" fmla="*/ 0 60000 65536"/>
                <a:gd name="T17" fmla="*/ 0 60000 65536"/>
                <a:gd name="T18" fmla="*/ 0 60000 65536"/>
                <a:gd name="T19" fmla="*/ 0 60000 65536"/>
                <a:gd name="T20" fmla="*/ 0 60000 65536"/>
                <a:gd name="T21" fmla="*/ 0 w 1282"/>
                <a:gd name="T22" fmla="*/ 0 h 71"/>
                <a:gd name="T23" fmla="*/ 1282 w 1282"/>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2" h="71">
                  <a:moveTo>
                    <a:pt x="1282" y="3"/>
                  </a:moveTo>
                  <a:lnTo>
                    <a:pt x="1282" y="0"/>
                  </a:lnTo>
                  <a:lnTo>
                    <a:pt x="0" y="41"/>
                  </a:lnTo>
                  <a:lnTo>
                    <a:pt x="6" y="71"/>
                  </a:lnTo>
                  <a:lnTo>
                    <a:pt x="9" y="69"/>
                  </a:lnTo>
                  <a:lnTo>
                    <a:pt x="3" y="44"/>
                  </a:lnTo>
                  <a:lnTo>
                    <a:pt x="1282" y="3"/>
                  </a:lnTo>
                  <a:close/>
                </a:path>
              </a:pathLst>
            </a:custGeom>
            <a:solidFill>
              <a:srgbClr val="000000"/>
            </a:solidFill>
            <a:ln w="25400">
              <a:solidFill>
                <a:schemeClr val="tx1"/>
              </a:solidFill>
              <a:round/>
              <a:headEnd/>
              <a:tailEnd/>
            </a:ln>
          </p:spPr>
          <p:txBody>
            <a:bodyPr/>
            <a:lstStyle/>
            <a:p>
              <a:endParaRPr lang="en-GB" sz="2400" b="1"/>
            </a:p>
          </p:txBody>
        </p:sp>
        <p:sp>
          <p:nvSpPr>
            <p:cNvPr id="22821" name="Freeform 686"/>
            <p:cNvSpPr>
              <a:spLocks/>
            </p:cNvSpPr>
            <p:nvPr/>
          </p:nvSpPr>
          <p:spPr bwMode="auto">
            <a:xfrm>
              <a:off x="3723" y="2066"/>
              <a:ext cx="1276" cy="71"/>
            </a:xfrm>
            <a:custGeom>
              <a:avLst/>
              <a:gdLst>
                <a:gd name="T0" fmla="*/ 0 w 1276"/>
                <a:gd name="T1" fmla="*/ 71 h 71"/>
                <a:gd name="T2" fmla="*/ 1276 w 1276"/>
                <a:gd name="T3" fmla="*/ 3 h 71"/>
                <a:gd name="T4" fmla="*/ 1276 w 1276"/>
                <a:gd name="T5" fmla="*/ 0 h 71"/>
                <a:gd name="T6" fmla="*/ 1161 w 1276"/>
                <a:gd name="T7" fmla="*/ 5 h 71"/>
                <a:gd name="T8" fmla="*/ 3 w 1276"/>
                <a:gd name="T9" fmla="*/ 69 h 71"/>
                <a:gd name="T10" fmla="*/ 0 w 1276"/>
                <a:gd name="T11" fmla="*/ 71 h 71"/>
                <a:gd name="T12" fmla="*/ 0 60000 65536"/>
                <a:gd name="T13" fmla="*/ 0 60000 65536"/>
                <a:gd name="T14" fmla="*/ 0 60000 65536"/>
                <a:gd name="T15" fmla="*/ 0 60000 65536"/>
                <a:gd name="T16" fmla="*/ 0 60000 65536"/>
                <a:gd name="T17" fmla="*/ 0 60000 65536"/>
                <a:gd name="T18" fmla="*/ 0 w 1276"/>
                <a:gd name="T19" fmla="*/ 0 h 71"/>
                <a:gd name="T20" fmla="*/ 1276 w 1276"/>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276" h="71">
                  <a:moveTo>
                    <a:pt x="0" y="71"/>
                  </a:moveTo>
                  <a:lnTo>
                    <a:pt x="1276" y="3"/>
                  </a:lnTo>
                  <a:lnTo>
                    <a:pt x="1276" y="0"/>
                  </a:lnTo>
                  <a:lnTo>
                    <a:pt x="1161" y="5"/>
                  </a:lnTo>
                  <a:lnTo>
                    <a:pt x="3" y="69"/>
                  </a:lnTo>
                  <a:lnTo>
                    <a:pt x="0" y="71"/>
                  </a:lnTo>
                  <a:close/>
                </a:path>
              </a:pathLst>
            </a:custGeom>
            <a:noFill/>
            <a:ln w="25400">
              <a:solidFill>
                <a:schemeClr val="tx1"/>
              </a:solidFill>
              <a:round/>
              <a:headEnd/>
              <a:tailEnd/>
            </a:ln>
          </p:spPr>
          <p:txBody>
            <a:bodyPr/>
            <a:lstStyle/>
            <a:p>
              <a:endParaRPr lang="en-GB" sz="2400" b="1"/>
            </a:p>
          </p:txBody>
        </p:sp>
        <p:sp>
          <p:nvSpPr>
            <p:cNvPr id="22822" name="Freeform 687"/>
            <p:cNvSpPr>
              <a:spLocks/>
            </p:cNvSpPr>
            <p:nvPr/>
          </p:nvSpPr>
          <p:spPr bwMode="auto">
            <a:xfrm>
              <a:off x="1847" y="1814"/>
              <a:ext cx="1151" cy="250"/>
            </a:xfrm>
            <a:custGeom>
              <a:avLst/>
              <a:gdLst>
                <a:gd name="T0" fmla="*/ 0 w 1151"/>
                <a:gd name="T1" fmla="*/ 0 h 250"/>
                <a:gd name="T2" fmla="*/ 1151 w 1151"/>
                <a:gd name="T3" fmla="*/ 229 h 250"/>
                <a:gd name="T4" fmla="*/ 1149 w 1151"/>
                <a:gd name="T5" fmla="*/ 250 h 250"/>
                <a:gd name="T6" fmla="*/ 0 w 1151"/>
                <a:gd name="T7" fmla="*/ 0 h 250"/>
                <a:gd name="T8" fmla="*/ 0 w 1151"/>
                <a:gd name="T9" fmla="*/ 0 h 250"/>
                <a:gd name="T10" fmla="*/ 0 60000 65536"/>
                <a:gd name="T11" fmla="*/ 0 60000 65536"/>
                <a:gd name="T12" fmla="*/ 0 60000 65536"/>
                <a:gd name="T13" fmla="*/ 0 60000 65536"/>
                <a:gd name="T14" fmla="*/ 0 60000 65536"/>
                <a:gd name="T15" fmla="*/ 0 w 1151"/>
                <a:gd name="T16" fmla="*/ 0 h 250"/>
                <a:gd name="T17" fmla="*/ 1151 w 1151"/>
                <a:gd name="T18" fmla="*/ 250 h 250"/>
              </a:gdLst>
              <a:ahLst/>
              <a:cxnLst>
                <a:cxn ang="T10">
                  <a:pos x="T0" y="T1"/>
                </a:cxn>
                <a:cxn ang="T11">
                  <a:pos x="T2" y="T3"/>
                </a:cxn>
                <a:cxn ang="T12">
                  <a:pos x="T4" y="T5"/>
                </a:cxn>
                <a:cxn ang="T13">
                  <a:pos x="T6" y="T7"/>
                </a:cxn>
                <a:cxn ang="T14">
                  <a:pos x="T8" y="T9"/>
                </a:cxn>
              </a:cxnLst>
              <a:rect l="T15" t="T16" r="T17" b="T18"/>
              <a:pathLst>
                <a:path w="1151" h="250">
                  <a:moveTo>
                    <a:pt x="0" y="0"/>
                  </a:moveTo>
                  <a:lnTo>
                    <a:pt x="1151" y="229"/>
                  </a:lnTo>
                  <a:lnTo>
                    <a:pt x="1149" y="250"/>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2823" name="Freeform 688"/>
            <p:cNvSpPr>
              <a:spLocks/>
            </p:cNvSpPr>
            <p:nvPr/>
          </p:nvSpPr>
          <p:spPr bwMode="auto">
            <a:xfrm>
              <a:off x="1847" y="1814"/>
              <a:ext cx="1151" cy="250"/>
            </a:xfrm>
            <a:custGeom>
              <a:avLst/>
              <a:gdLst>
                <a:gd name="T0" fmla="*/ 0 w 1151"/>
                <a:gd name="T1" fmla="*/ 0 h 250"/>
                <a:gd name="T2" fmla="*/ 1151 w 1151"/>
                <a:gd name="T3" fmla="*/ 229 h 250"/>
                <a:gd name="T4" fmla="*/ 1149 w 1151"/>
                <a:gd name="T5" fmla="*/ 250 h 250"/>
                <a:gd name="T6" fmla="*/ 0 w 1151"/>
                <a:gd name="T7" fmla="*/ 0 h 250"/>
                <a:gd name="T8" fmla="*/ 0 w 1151"/>
                <a:gd name="T9" fmla="*/ 0 h 250"/>
                <a:gd name="T10" fmla="*/ 0 60000 65536"/>
                <a:gd name="T11" fmla="*/ 0 60000 65536"/>
                <a:gd name="T12" fmla="*/ 0 60000 65536"/>
                <a:gd name="T13" fmla="*/ 0 60000 65536"/>
                <a:gd name="T14" fmla="*/ 0 60000 65536"/>
                <a:gd name="T15" fmla="*/ 0 w 1151"/>
                <a:gd name="T16" fmla="*/ 0 h 250"/>
                <a:gd name="T17" fmla="*/ 1151 w 1151"/>
                <a:gd name="T18" fmla="*/ 250 h 250"/>
              </a:gdLst>
              <a:ahLst/>
              <a:cxnLst>
                <a:cxn ang="T10">
                  <a:pos x="T0" y="T1"/>
                </a:cxn>
                <a:cxn ang="T11">
                  <a:pos x="T2" y="T3"/>
                </a:cxn>
                <a:cxn ang="T12">
                  <a:pos x="T4" y="T5"/>
                </a:cxn>
                <a:cxn ang="T13">
                  <a:pos x="T6" y="T7"/>
                </a:cxn>
                <a:cxn ang="T14">
                  <a:pos x="T8" y="T9"/>
                </a:cxn>
              </a:cxnLst>
              <a:rect l="T15" t="T16" r="T17" b="T18"/>
              <a:pathLst>
                <a:path w="1151" h="250">
                  <a:moveTo>
                    <a:pt x="0" y="0"/>
                  </a:moveTo>
                  <a:lnTo>
                    <a:pt x="1151" y="229"/>
                  </a:lnTo>
                  <a:lnTo>
                    <a:pt x="1149" y="250"/>
                  </a:lnTo>
                  <a:lnTo>
                    <a:pt x="0" y="0"/>
                  </a:lnTo>
                </a:path>
              </a:pathLst>
            </a:custGeom>
            <a:noFill/>
            <a:ln w="25400">
              <a:solidFill>
                <a:schemeClr val="tx1"/>
              </a:solidFill>
              <a:prstDash val="solid"/>
              <a:round/>
              <a:headEnd/>
              <a:tailEnd/>
            </a:ln>
          </p:spPr>
          <p:txBody>
            <a:bodyPr/>
            <a:lstStyle/>
            <a:p>
              <a:endParaRPr lang="en-GB" sz="2400" b="1"/>
            </a:p>
          </p:txBody>
        </p:sp>
        <p:sp>
          <p:nvSpPr>
            <p:cNvPr id="22824" name="Freeform 689"/>
            <p:cNvSpPr>
              <a:spLocks/>
            </p:cNvSpPr>
            <p:nvPr/>
          </p:nvSpPr>
          <p:spPr bwMode="auto">
            <a:xfrm>
              <a:off x="1847" y="1813"/>
              <a:ext cx="1152" cy="252"/>
            </a:xfrm>
            <a:custGeom>
              <a:avLst/>
              <a:gdLst>
                <a:gd name="T0" fmla="*/ 0 w 1152"/>
                <a:gd name="T1" fmla="*/ 0 h 252"/>
                <a:gd name="T2" fmla="*/ 0 w 1152"/>
                <a:gd name="T3" fmla="*/ 2 h 252"/>
                <a:gd name="T4" fmla="*/ 1150 w 1152"/>
                <a:gd name="T5" fmla="*/ 231 h 252"/>
                <a:gd name="T6" fmla="*/ 1147 w 1152"/>
                <a:gd name="T7" fmla="*/ 249 h 252"/>
                <a:gd name="T8" fmla="*/ 1150 w 1152"/>
                <a:gd name="T9" fmla="*/ 252 h 252"/>
                <a:gd name="T10" fmla="*/ 1152 w 1152"/>
                <a:gd name="T11" fmla="*/ 228 h 252"/>
                <a:gd name="T12" fmla="*/ 0 w 1152"/>
                <a:gd name="T13" fmla="*/ 0 h 252"/>
                <a:gd name="T14" fmla="*/ 0 60000 65536"/>
                <a:gd name="T15" fmla="*/ 0 60000 65536"/>
                <a:gd name="T16" fmla="*/ 0 60000 65536"/>
                <a:gd name="T17" fmla="*/ 0 60000 65536"/>
                <a:gd name="T18" fmla="*/ 0 60000 65536"/>
                <a:gd name="T19" fmla="*/ 0 60000 65536"/>
                <a:gd name="T20" fmla="*/ 0 60000 65536"/>
                <a:gd name="T21" fmla="*/ 0 w 1152"/>
                <a:gd name="T22" fmla="*/ 0 h 252"/>
                <a:gd name="T23" fmla="*/ 1152 w 1152"/>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252">
                  <a:moveTo>
                    <a:pt x="0" y="0"/>
                  </a:moveTo>
                  <a:lnTo>
                    <a:pt x="0" y="2"/>
                  </a:lnTo>
                  <a:lnTo>
                    <a:pt x="1150" y="231"/>
                  </a:lnTo>
                  <a:lnTo>
                    <a:pt x="1147" y="249"/>
                  </a:lnTo>
                  <a:lnTo>
                    <a:pt x="1150" y="252"/>
                  </a:lnTo>
                  <a:lnTo>
                    <a:pt x="1152" y="228"/>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2825" name="Freeform 690"/>
            <p:cNvSpPr>
              <a:spLocks/>
            </p:cNvSpPr>
            <p:nvPr/>
          </p:nvSpPr>
          <p:spPr bwMode="auto">
            <a:xfrm>
              <a:off x="1847" y="1813"/>
              <a:ext cx="1150" cy="252"/>
            </a:xfrm>
            <a:custGeom>
              <a:avLst/>
              <a:gdLst>
                <a:gd name="T0" fmla="*/ 1147 w 1150"/>
                <a:gd name="T1" fmla="*/ 249 h 252"/>
                <a:gd name="T2" fmla="*/ 131 w 1150"/>
                <a:gd name="T3" fmla="*/ 27 h 252"/>
                <a:gd name="T4" fmla="*/ 0 w 1150"/>
                <a:gd name="T5" fmla="*/ 0 h 252"/>
                <a:gd name="T6" fmla="*/ 0 w 1150"/>
                <a:gd name="T7" fmla="*/ 2 h 252"/>
                <a:gd name="T8" fmla="*/ 1150 w 1150"/>
                <a:gd name="T9" fmla="*/ 252 h 252"/>
                <a:gd name="T10" fmla="*/ 1147 w 1150"/>
                <a:gd name="T11" fmla="*/ 249 h 252"/>
                <a:gd name="T12" fmla="*/ 0 60000 65536"/>
                <a:gd name="T13" fmla="*/ 0 60000 65536"/>
                <a:gd name="T14" fmla="*/ 0 60000 65536"/>
                <a:gd name="T15" fmla="*/ 0 60000 65536"/>
                <a:gd name="T16" fmla="*/ 0 60000 65536"/>
                <a:gd name="T17" fmla="*/ 0 60000 65536"/>
                <a:gd name="T18" fmla="*/ 0 w 1150"/>
                <a:gd name="T19" fmla="*/ 0 h 252"/>
                <a:gd name="T20" fmla="*/ 1150 w 1150"/>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1150" h="252">
                  <a:moveTo>
                    <a:pt x="1147" y="249"/>
                  </a:moveTo>
                  <a:lnTo>
                    <a:pt x="131" y="27"/>
                  </a:lnTo>
                  <a:lnTo>
                    <a:pt x="0" y="0"/>
                  </a:lnTo>
                  <a:lnTo>
                    <a:pt x="0" y="2"/>
                  </a:lnTo>
                  <a:lnTo>
                    <a:pt x="1150" y="252"/>
                  </a:lnTo>
                  <a:lnTo>
                    <a:pt x="1147" y="249"/>
                  </a:lnTo>
                  <a:close/>
                </a:path>
              </a:pathLst>
            </a:custGeom>
            <a:solidFill>
              <a:srgbClr val="000000"/>
            </a:solidFill>
            <a:ln w="25400">
              <a:solidFill>
                <a:schemeClr val="tx1"/>
              </a:solidFill>
              <a:round/>
              <a:headEnd/>
              <a:tailEnd/>
            </a:ln>
          </p:spPr>
          <p:txBody>
            <a:bodyPr/>
            <a:lstStyle/>
            <a:p>
              <a:endParaRPr lang="en-GB" sz="2400" b="1"/>
            </a:p>
          </p:txBody>
        </p:sp>
        <p:sp>
          <p:nvSpPr>
            <p:cNvPr id="22826" name="Freeform 691"/>
            <p:cNvSpPr>
              <a:spLocks/>
            </p:cNvSpPr>
            <p:nvPr/>
          </p:nvSpPr>
          <p:spPr bwMode="auto">
            <a:xfrm>
              <a:off x="3755" y="2915"/>
              <a:ext cx="198" cy="90"/>
            </a:xfrm>
            <a:custGeom>
              <a:avLst/>
              <a:gdLst>
                <a:gd name="T0" fmla="*/ 5 w 198"/>
                <a:gd name="T1" fmla="*/ 0 h 90"/>
                <a:gd name="T2" fmla="*/ 0 w 198"/>
                <a:gd name="T3" fmla="*/ 73 h 90"/>
                <a:gd name="T4" fmla="*/ 192 w 198"/>
                <a:gd name="T5" fmla="*/ 90 h 90"/>
                <a:gd name="T6" fmla="*/ 198 w 198"/>
                <a:gd name="T7" fmla="*/ 20 h 90"/>
                <a:gd name="T8" fmla="*/ 0 60000 65536"/>
                <a:gd name="T9" fmla="*/ 0 60000 65536"/>
                <a:gd name="T10" fmla="*/ 0 60000 65536"/>
                <a:gd name="T11" fmla="*/ 0 60000 65536"/>
                <a:gd name="T12" fmla="*/ 0 w 198"/>
                <a:gd name="T13" fmla="*/ 0 h 90"/>
                <a:gd name="T14" fmla="*/ 198 w 198"/>
                <a:gd name="T15" fmla="*/ 90 h 90"/>
              </a:gdLst>
              <a:ahLst/>
              <a:cxnLst>
                <a:cxn ang="T8">
                  <a:pos x="T0" y="T1"/>
                </a:cxn>
                <a:cxn ang="T9">
                  <a:pos x="T2" y="T3"/>
                </a:cxn>
                <a:cxn ang="T10">
                  <a:pos x="T4" y="T5"/>
                </a:cxn>
                <a:cxn ang="T11">
                  <a:pos x="T6" y="T7"/>
                </a:cxn>
              </a:cxnLst>
              <a:rect l="T12" t="T13" r="T14" b="T15"/>
              <a:pathLst>
                <a:path w="198" h="90">
                  <a:moveTo>
                    <a:pt x="5" y="0"/>
                  </a:moveTo>
                  <a:lnTo>
                    <a:pt x="0" y="73"/>
                  </a:lnTo>
                  <a:lnTo>
                    <a:pt x="192" y="90"/>
                  </a:lnTo>
                  <a:lnTo>
                    <a:pt x="198" y="20"/>
                  </a:lnTo>
                </a:path>
              </a:pathLst>
            </a:custGeom>
            <a:noFill/>
            <a:ln w="25400">
              <a:solidFill>
                <a:schemeClr val="tx1"/>
              </a:solidFill>
              <a:prstDash val="solid"/>
              <a:round/>
              <a:headEnd/>
              <a:tailEnd/>
            </a:ln>
          </p:spPr>
          <p:txBody>
            <a:bodyPr/>
            <a:lstStyle/>
            <a:p>
              <a:endParaRPr lang="en-GB" sz="2400" b="1"/>
            </a:p>
          </p:txBody>
        </p:sp>
        <p:sp>
          <p:nvSpPr>
            <p:cNvPr id="22827" name="Freeform 692"/>
            <p:cNvSpPr>
              <a:spLocks/>
            </p:cNvSpPr>
            <p:nvPr/>
          </p:nvSpPr>
          <p:spPr bwMode="auto">
            <a:xfrm>
              <a:off x="3753" y="2915"/>
              <a:ext cx="201" cy="91"/>
            </a:xfrm>
            <a:custGeom>
              <a:avLst/>
              <a:gdLst>
                <a:gd name="T0" fmla="*/ 8 w 201"/>
                <a:gd name="T1" fmla="*/ 0 h 91"/>
                <a:gd name="T2" fmla="*/ 5 w 201"/>
                <a:gd name="T3" fmla="*/ 0 h 91"/>
                <a:gd name="T4" fmla="*/ 0 w 201"/>
                <a:gd name="T5" fmla="*/ 73 h 91"/>
                <a:gd name="T6" fmla="*/ 194 w 201"/>
                <a:gd name="T7" fmla="*/ 91 h 91"/>
                <a:gd name="T8" fmla="*/ 201 w 201"/>
                <a:gd name="T9" fmla="*/ 20 h 91"/>
                <a:gd name="T10" fmla="*/ 199 w 201"/>
                <a:gd name="T11" fmla="*/ 20 h 91"/>
                <a:gd name="T12" fmla="*/ 194 w 201"/>
                <a:gd name="T13" fmla="*/ 88 h 91"/>
                <a:gd name="T14" fmla="*/ 3 w 201"/>
                <a:gd name="T15" fmla="*/ 73 h 91"/>
                <a:gd name="T16" fmla="*/ 8 w 201"/>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
                <a:gd name="T28" fmla="*/ 0 h 91"/>
                <a:gd name="T29" fmla="*/ 201 w 20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 h="91">
                  <a:moveTo>
                    <a:pt x="8" y="0"/>
                  </a:moveTo>
                  <a:lnTo>
                    <a:pt x="5" y="0"/>
                  </a:lnTo>
                  <a:lnTo>
                    <a:pt x="0" y="73"/>
                  </a:lnTo>
                  <a:lnTo>
                    <a:pt x="194" y="91"/>
                  </a:lnTo>
                  <a:lnTo>
                    <a:pt x="201" y="20"/>
                  </a:lnTo>
                  <a:lnTo>
                    <a:pt x="199" y="20"/>
                  </a:lnTo>
                  <a:lnTo>
                    <a:pt x="194" y="88"/>
                  </a:lnTo>
                  <a:lnTo>
                    <a:pt x="3" y="73"/>
                  </a:lnTo>
                  <a:lnTo>
                    <a:pt x="8" y="0"/>
                  </a:lnTo>
                  <a:close/>
                </a:path>
              </a:pathLst>
            </a:custGeom>
            <a:solidFill>
              <a:srgbClr val="000000"/>
            </a:solidFill>
            <a:ln w="25400">
              <a:solidFill>
                <a:schemeClr val="tx1"/>
              </a:solidFill>
              <a:round/>
              <a:headEnd/>
              <a:tailEnd/>
            </a:ln>
          </p:spPr>
          <p:txBody>
            <a:bodyPr/>
            <a:lstStyle/>
            <a:p>
              <a:endParaRPr lang="en-GB" sz="2400" b="1"/>
            </a:p>
          </p:txBody>
        </p:sp>
        <p:sp>
          <p:nvSpPr>
            <p:cNvPr id="22828" name="Line 693"/>
            <p:cNvSpPr>
              <a:spLocks noChangeShapeType="1"/>
            </p:cNvSpPr>
            <p:nvPr/>
          </p:nvSpPr>
          <p:spPr bwMode="auto">
            <a:xfrm flipH="1">
              <a:off x="4053" y="2942"/>
              <a:ext cx="7" cy="100"/>
            </a:xfrm>
            <a:prstGeom prst="line">
              <a:avLst/>
            </a:prstGeom>
            <a:noFill/>
            <a:ln w="25400">
              <a:solidFill>
                <a:schemeClr val="tx1"/>
              </a:solidFill>
              <a:round/>
              <a:headEnd/>
              <a:tailEnd/>
            </a:ln>
          </p:spPr>
          <p:txBody>
            <a:bodyPr/>
            <a:lstStyle/>
            <a:p>
              <a:endParaRPr lang="en-GB" sz="2400" b="1"/>
            </a:p>
          </p:txBody>
        </p:sp>
        <p:sp>
          <p:nvSpPr>
            <p:cNvPr id="22829" name="Freeform 694"/>
            <p:cNvSpPr>
              <a:spLocks/>
            </p:cNvSpPr>
            <p:nvPr/>
          </p:nvSpPr>
          <p:spPr bwMode="auto">
            <a:xfrm>
              <a:off x="4052" y="2942"/>
              <a:ext cx="10" cy="100"/>
            </a:xfrm>
            <a:custGeom>
              <a:avLst/>
              <a:gdLst>
                <a:gd name="T0" fmla="*/ 10 w 10"/>
                <a:gd name="T1" fmla="*/ 0 h 100"/>
                <a:gd name="T2" fmla="*/ 7 w 10"/>
                <a:gd name="T3" fmla="*/ 0 h 100"/>
                <a:gd name="T4" fmla="*/ 0 w 10"/>
                <a:gd name="T5" fmla="*/ 100 h 100"/>
                <a:gd name="T6" fmla="*/ 2 w 10"/>
                <a:gd name="T7" fmla="*/ 100 h 100"/>
                <a:gd name="T8" fmla="*/ 10 w 10"/>
                <a:gd name="T9" fmla="*/ 0 h 100"/>
                <a:gd name="T10" fmla="*/ 0 60000 65536"/>
                <a:gd name="T11" fmla="*/ 0 60000 65536"/>
                <a:gd name="T12" fmla="*/ 0 60000 65536"/>
                <a:gd name="T13" fmla="*/ 0 60000 65536"/>
                <a:gd name="T14" fmla="*/ 0 60000 65536"/>
                <a:gd name="T15" fmla="*/ 0 w 10"/>
                <a:gd name="T16" fmla="*/ 0 h 100"/>
                <a:gd name="T17" fmla="*/ 10 w 10"/>
                <a:gd name="T18" fmla="*/ 100 h 100"/>
              </a:gdLst>
              <a:ahLst/>
              <a:cxnLst>
                <a:cxn ang="T10">
                  <a:pos x="T0" y="T1"/>
                </a:cxn>
                <a:cxn ang="T11">
                  <a:pos x="T2" y="T3"/>
                </a:cxn>
                <a:cxn ang="T12">
                  <a:pos x="T4" y="T5"/>
                </a:cxn>
                <a:cxn ang="T13">
                  <a:pos x="T6" y="T7"/>
                </a:cxn>
                <a:cxn ang="T14">
                  <a:pos x="T8" y="T9"/>
                </a:cxn>
              </a:cxnLst>
              <a:rect l="T15" t="T16" r="T17" b="T18"/>
              <a:pathLst>
                <a:path w="10" h="100">
                  <a:moveTo>
                    <a:pt x="10" y="0"/>
                  </a:moveTo>
                  <a:lnTo>
                    <a:pt x="7" y="0"/>
                  </a:lnTo>
                  <a:lnTo>
                    <a:pt x="0" y="100"/>
                  </a:lnTo>
                  <a:lnTo>
                    <a:pt x="2" y="100"/>
                  </a:lnTo>
                  <a:lnTo>
                    <a:pt x="10" y="0"/>
                  </a:lnTo>
                  <a:close/>
                </a:path>
              </a:pathLst>
            </a:custGeom>
            <a:solidFill>
              <a:srgbClr val="000000"/>
            </a:solidFill>
            <a:ln w="25400">
              <a:solidFill>
                <a:schemeClr val="tx1"/>
              </a:solidFill>
              <a:round/>
              <a:headEnd/>
              <a:tailEnd/>
            </a:ln>
          </p:spPr>
          <p:txBody>
            <a:bodyPr/>
            <a:lstStyle/>
            <a:p>
              <a:endParaRPr lang="en-GB" sz="2400" b="1"/>
            </a:p>
          </p:txBody>
        </p:sp>
        <p:sp>
          <p:nvSpPr>
            <p:cNvPr id="22830" name="Freeform 695"/>
            <p:cNvSpPr>
              <a:spLocks/>
            </p:cNvSpPr>
            <p:nvPr/>
          </p:nvSpPr>
          <p:spPr bwMode="auto">
            <a:xfrm>
              <a:off x="3455" y="2620"/>
              <a:ext cx="46" cy="36"/>
            </a:xfrm>
            <a:custGeom>
              <a:avLst/>
              <a:gdLst>
                <a:gd name="T0" fmla="*/ 3 w 46"/>
                <a:gd name="T1" fmla="*/ 0 h 36"/>
                <a:gd name="T2" fmla="*/ 0 w 46"/>
                <a:gd name="T3" fmla="*/ 33 h 36"/>
                <a:gd name="T4" fmla="*/ 44 w 46"/>
                <a:gd name="T5" fmla="*/ 36 h 36"/>
                <a:gd name="T6" fmla="*/ 46 w 46"/>
                <a:gd name="T7" fmla="*/ 4 h 36"/>
                <a:gd name="T8" fmla="*/ 3 w 46"/>
                <a:gd name="T9" fmla="*/ 0 h 36"/>
                <a:gd name="T10" fmla="*/ 3 w 46"/>
                <a:gd name="T11" fmla="*/ 0 h 36"/>
                <a:gd name="T12" fmla="*/ 0 60000 65536"/>
                <a:gd name="T13" fmla="*/ 0 60000 65536"/>
                <a:gd name="T14" fmla="*/ 0 60000 65536"/>
                <a:gd name="T15" fmla="*/ 0 60000 65536"/>
                <a:gd name="T16" fmla="*/ 0 60000 65536"/>
                <a:gd name="T17" fmla="*/ 0 60000 65536"/>
                <a:gd name="T18" fmla="*/ 0 w 46"/>
                <a:gd name="T19" fmla="*/ 0 h 36"/>
                <a:gd name="T20" fmla="*/ 46 w 4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6" h="36">
                  <a:moveTo>
                    <a:pt x="3" y="0"/>
                  </a:moveTo>
                  <a:lnTo>
                    <a:pt x="0" y="33"/>
                  </a:lnTo>
                  <a:lnTo>
                    <a:pt x="44" y="36"/>
                  </a:lnTo>
                  <a:lnTo>
                    <a:pt x="46" y="4"/>
                  </a:lnTo>
                  <a:lnTo>
                    <a:pt x="3" y="0"/>
                  </a:lnTo>
                </a:path>
              </a:pathLst>
            </a:custGeom>
            <a:noFill/>
            <a:ln w="25400">
              <a:solidFill>
                <a:schemeClr val="tx1"/>
              </a:solidFill>
              <a:prstDash val="solid"/>
              <a:round/>
              <a:headEnd/>
              <a:tailEnd/>
            </a:ln>
          </p:spPr>
          <p:txBody>
            <a:bodyPr/>
            <a:lstStyle/>
            <a:p>
              <a:endParaRPr lang="en-GB" sz="2400" b="1"/>
            </a:p>
          </p:txBody>
        </p:sp>
        <p:sp>
          <p:nvSpPr>
            <p:cNvPr id="22831" name="Freeform 696"/>
            <p:cNvSpPr>
              <a:spLocks/>
            </p:cNvSpPr>
            <p:nvPr/>
          </p:nvSpPr>
          <p:spPr bwMode="auto">
            <a:xfrm>
              <a:off x="3454" y="2620"/>
              <a:ext cx="45" cy="38"/>
            </a:xfrm>
            <a:custGeom>
              <a:avLst/>
              <a:gdLst>
                <a:gd name="T0" fmla="*/ 5 w 45"/>
                <a:gd name="T1" fmla="*/ 0 h 38"/>
                <a:gd name="T2" fmla="*/ 2 w 45"/>
                <a:gd name="T3" fmla="*/ 0 h 38"/>
                <a:gd name="T4" fmla="*/ 0 w 45"/>
                <a:gd name="T5" fmla="*/ 33 h 38"/>
                <a:gd name="T6" fmla="*/ 45 w 45"/>
                <a:gd name="T7" fmla="*/ 38 h 38"/>
                <a:gd name="T8" fmla="*/ 45 w 45"/>
                <a:gd name="T9" fmla="*/ 35 h 38"/>
                <a:gd name="T10" fmla="*/ 2 w 45"/>
                <a:gd name="T11" fmla="*/ 33 h 38"/>
                <a:gd name="T12" fmla="*/ 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5" y="0"/>
                  </a:moveTo>
                  <a:lnTo>
                    <a:pt x="2" y="0"/>
                  </a:lnTo>
                  <a:lnTo>
                    <a:pt x="0" y="33"/>
                  </a:lnTo>
                  <a:lnTo>
                    <a:pt x="45" y="38"/>
                  </a:lnTo>
                  <a:lnTo>
                    <a:pt x="45" y="35"/>
                  </a:lnTo>
                  <a:lnTo>
                    <a:pt x="2" y="33"/>
                  </a:lnTo>
                  <a:lnTo>
                    <a:pt x="5" y="0"/>
                  </a:lnTo>
                  <a:close/>
                </a:path>
              </a:pathLst>
            </a:custGeom>
            <a:solidFill>
              <a:srgbClr val="000000"/>
            </a:solidFill>
            <a:ln w="25400">
              <a:solidFill>
                <a:schemeClr val="tx1"/>
              </a:solidFill>
              <a:round/>
              <a:headEnd/>
              <a:tailEnd/>
            </a:ln>
          </p:spPr>
          <p:txBody>
            <a:bodyPr/>
            <a:lstStyle/>
            <a:p>
              <a:endParaRPr lang="en-GB" sz="2400" b="1"/>
            </a:p>
          </p:txBody>
        </p:sp>
        <p:sp>
          <p:nvSpPr>
            <p:cNvPr id="22832" name="Freeform 697"/>
            <p:cNvSpPr>
              <a:spLocks/>
            </p:cNvSpPr>
            <p:nvPr/>
          </p:nvSpPr>
          <p:spPr bwMode="auto">
            <a:xfrm>
              <a:off x="3456" y="2619"/>
              <a:ext cx="47" cy="39"/>
            </a:xfrm>
            <a:custGeom>
              <a:avLst/>
              <a:gdLst>
                <a:gd name="T0" fmla="*/ 43 w 47"/>
                <a:gd name="T1" fmla="*/ 39 h 39"/>
                <a:gd name="T2" fmla="*/ 47 w 47"/>
                <a:gd name="T3" fmla="*/ 5 h 39"/>
                <a:gd name="T4" fmla="*/ 2 w 47"/>
                <a:gd name="T5" fmla="*/ 0 h 39"/>
                <a:gd name="T6" fmla="*/ 0 w 47"/>
                <a:gd name="T7" fmla="*/ 1 h 39"/>
                <a:gd name="T8" fmla="*/ 2 w 47"/>
                <a:gd name="T9" fmla="*/ 3 h 39"/>
                <a:gd name="T10" fmla="*/ 44 w 47"/>
                <a:gd name="T11" fmla="*/ 5 h 39"/>
                <a:gd name="T12" fmla="*/ 43 w 47"/>
                <a:gd name="T13" fmla="*/ 36 h 39"/>
                <a:gd name="T14" fmla="*/ 43 w 47"/>
                <a:gd name="T15" fmla="*/ 39 h 39"/>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9"/>
                <a:gd name="T26" fmla="*/ 47 w 47"/>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9">
                  <a:moveTo>
                    <a:pt x="43" y="39"/>
                  </a:moveTo>
                  <a:lnTo>
                    <a:pt x="47" y="5"/>
                  </a:lnTo>
                  <a:lnTo>
                    <a:pt x="2" y="0"/>
                  </a:lnTo>
                  <a:lnTo>
                    <a:pt x="0" y="1"/>
                  </a:lnTo>
                  <a:lnTo>
                    <a:pt x="2" y="3"/>
                  </a:lnTo>
                  <a:lnTo>
                    <a:pt x="44" y="5"/>
                  </a:lnTo>
                  <a:lnTo>
                    <a:pt x="43" y="36"/>
                  </a:lnTo>
                  <a:lnTo>
                    <a:pt x="43" y="39"/>
                  </a:lnTo>
                  <a:close/>
                </a:path>
              </a:pathLst>
            </a:custGeom>
            <a:solidFill>
              <a:srgbClr val="000000"/>
            </a:solidFill>
            <a:ln w="25400">
              <a:solidFill>
                <a:schemeClr val="tx1"/>
              </a:solidFill>
              <a:round/>
              <a:headEnd/>
              <a:tailEnd/>
            </a:ln>
          </p:spPr>
          <p:txBody>
            <a:bodyPr/>
            <a:lstStyle/>
            <a:p>
              <a:endParaRPr lang="en-GB" sz="2400" b="1"/>
            </a:p>
          </p:txBody>
        </p:sp>
        <p:sp>
          <p:nvSpPr>
            <p:cNvPr id="22833" name="Freeform 698"/>
            <p:cNvSpPr>
              <a:spLocks/>
            </p:cNvSpPr>
            <p:nvPr/>
          </p:nvSpPr>
          <p:spPr bwMode="auto">
            <a:xfrm>
              <a:off x="4159" y="2513"/>
              <a:ext cx="91" cy="508"/>
            </a:xfrm>
            <a:custGeom>
              <a:avLst/>
              <a:gdLst>
                <a:gd name="T0" fmla="*/ 89 w 91"/>
                <a:gd name="T1" fmla="*/ 508 h 508"/>
                <a:gd name="T2" fmla="*/ 91 w 91"/>
                <a:gd name="T3" fmla="*/ 508 h 508"/>
                <a:gd name="T4" fmla="*/ 3 w 91"/>
                <a:gd name="T5" fmla="*/ 0 h 508"/>
                <a:gd name="T6" fmla="*/ 0 w 91"/>
                <a:gd name="T7" fmla="*/ 0 h 508"/>
                <a:gd name="T8" fmla="*/ 89 w 91"/>
                <a:gd name="T9" fmla="*/ 508 h 508"/>
                <a:gd name="T10" fmla="*/ 0 60000 65536"/>
                <a:gd name="T11" fmla="*/ 0 60000 65536"/>
                <a:gd name="T12" fmla="*/ 0 60000 65536"/>
                <a:gd name="T13" fmla="*/ 0 60000 65536"/>
                <a:gd name="T14" fmla="*/ 0 60000 65536"/>
                <a:gd name="T15" fmla="*/ 0 w 91"/>
                <a:gd name="T16" fmla="*/ 0 h 508"/>
                <a:gd name="T17" fmla="*/ 91 w 91"/>
                <a:gd name="T18" fmla="*/ 508 h 508"/>
              </a:gdLst>
              <a:ahLst/>
              <a:cxnLst>
                <a:cxn ang="T10">
                  <a:pos x="T0" y="T1"/>
                </a:cxn>
                <a:cxn ang="T11">
                  <a:pos x="T2" y="T3"/>
                </a:cxn>
                <a:cxn ang="T12">
                  <a:pos x="T4" y="T5"/>
                </a:cxn>
                <a:cxn ang="T13">
                  <a:pos x="T6" y="T7"/>
                </a:cxn>
                <a:cxn ang="T14">
                  <a:pos x="T8" y="T9"/>
                </a:cxn>
              </a:cxnLst>
              <a:rect l="T15" t="T16" r="T17" b="T18"/>
              <a:pathLst>
                <a:path w="91" h="508">
                  <a:moveTo>
                    <a:pt x="89" y="508"/>
                  </a:moveTo>
                  <a:lnTo>
                    <a:pt x="91" y="508"/>
                  </a:lnTo>
                  <a:lnTo>
                    <a:pt x="3" y="0"/>
                  </a:lnTo>
                  <a:lnTo>
                    <a:pt x="0" y="0"/>
                  </a:lnTo>
                  <a:lnTo>
                    <a:pt x="89" y="508"/>
                  </a:lnTo>
                  <a:close/>
                </a:path>
              </a:pathLst>
            </a:custGeom>
            <a:solidFill>
              <a:srgbClr val="000000"/>
            </a:solidFill>
            <a:ln w="25400">
              <a:solidFill>
                <a:schemeClr val="tx1"/>
              </a:solidFill>
              <a:round/>
              <a:headEnd/>
              <a:tailEnd/>
            </a:ln>
          </p:spPr>
          <p:txBody>
            <a:bodyPr/>
            <a:lstStyle/>
            <a:p>
              <a:endParaRPr lang="en-GB" sz="2400" b="1"/>
            </a:p>
          </p:txBody>
        </p:sp>
        <p:sp>
          <p:nvSpPr>
            <p:cNvPr id="22834" name="Freeform 699"/>
            <p:cNvSpPr>
              <a:spLocks/>
            </p:cNvSpPr>
            <p:nvPr/>
          </p:nvSpPr>
          <p:spPr bwMode="auto">
            <a:xfrm>
              <a:off x="3541" y="2439"/>
              <a:ext cx="543" cy="78"/>
            </a:xfrm>
            <a:custGeom>
              <a:avLst/>
              <a:gdLst>
                <a:gd name="T0" fmla="*/ 0 w 543"/>
                <a:gd name="T1" fmla="*/ 0 h 78"/>
                <a:gd name="T2" fmla="*/ 0 w 543"/>
                <a:gd name="T3" fmla="*/ 3 h 78"/>
                <a:gd name="T4" fmla="*/ 56 w 543"/>
                <a:gd name="T5" fmla="*/ 5 h 78"/>
                <a:gd name="T6" fmla="*/ 109 w 543"/>
                <a:gd name="T7" fmla="*/ 8 h 78"/>
                <a:gd name="T8" fmla="*/ 159 w 543"/>
                <a:gd name="T9" fmla="*/ 12 h 78"/>
                <a:gd name="T10" fmla="*/ 207 w 543"/>
                <a:gd name="T11" fmla="*/ 15 h 78"/>
                <a:gd name="T12" fmla="*/ 255 w 543"/>
                <a:gd name="T13" fmla="*/ 19 h 78"/>
                <a:gd name="T14" fmla="*/ 300 w 543"/>
                <a:gd name="T15" fmla="*/ 25 h 78"/>
                <a:gd name="T16" fmla="*/ 343 w 543"/>
                <a:gd name="T17" fmla="*/ 32 h 78"/>
                <a:gd name="T18" fmla="*/ 386 w 543"/>
                <a:gd name="T19" fmla="*/ 38 h 78"/>
                <a:gd name="T20" fmla="*/ 426 w 543"/>
                <a:gd name="T21" fmla="*/ 47 h 78"/>
                <a:gd name="T22" fmla="*/ 506 w 543"/>
                <a:gd name="T23" fmla="*/ 66 h 78"/>
                <a:gd name="T24" fmla="*/ 543 w 543"/>
                <a:gd name="T25" fmla="*/ 78 h 78"/>
                <a:gd name="T26" fmla="*/ 543 w 543"/>
                <a:gd name="T27" fmla="*/ 75 h 78"/>
                <a:gd name="T28" fmla="*/ 506 w 543"/>
                <a:gd name="T29" fmla="*/ 64 h 78"/>
                <a:gd name="T30" fmla="*/ 426 w 543"/>
                <a:gd name="T31" fmla="*/ 44 h 78"/>
                <a:gd name="T32" fmla="*/ 386 w 543"/>
                <a:gd name="T33" fmla="*/ 35 h 78"/>
                <a:gd name="T34" fmla="*/ 343 w 543"/>
                <a:gd name="T35" fmla="*/ 29 h 78"/>
                <a:gd name="T36" fmla="*/ 300 w 543"/>
                <a:gd name="T37" fmla="*/ 23 h 78"/>
                <a:gd name="T38" fmla="*/ 255 w 543"/>
                <a:gd name="T39" fmla="*/ 17 h 78"/>
                <a:gd name="T40" fmla="*/ 207 w 543"/>
                <a:gd name="T41" fmla="*/ 13 h 78"/>
                <a:gd name="T42" fmla="*/ 159 w 543"/>
                <a:gd name="T43" fmla="*/ 9 h 78"/>
                <a:gd name="T44" fmla="*/ 109 w 543"/>
                <a:gd name="T45" fmla="*/ 5 h 78"/>
                <a:gd name="T46" fmla="*/ 56 w 543"/>
                <a:gd name="T47" fmla="*/ 3 h 78"/>
                <a:gd name="T48" fmla="*/ 0 w 543"/>
                <a:gd name="T49" fmla="*/ 0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3"/>
                <a:gd name="T76" fmla="*/ 0 h 78"/>
                <a:gd name="T77" fmla="*/ 543 w 543"/>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3" h="78">
                  <a:moveTo>
                    <a:pt x="0" y="0"/>
                  </a:moveTo>
                  <a:lnTo>
                    <a:pt x="0" y="3"/>
                  </a:lnTo>
                  <a:lnTo>
                    <a:pt x="56" y="5"/>
                  </a:lnTo>
                  <a:lnTo>
                    <a:pt x="109" y="8"/>
                  </a:lnTo>
                  <a:lnTo>
                    <a:pt x="159" y="12"/>
                  </a:lnTo>
                  <a:lnTo>
                    <a:pt x="207" y="15"/>
                  </a:lnTo>
                  <a:lnTo>
                    <a:pt x="255" y="19"/>
                  </a:lnTo>
                  <a:lnTo>
                    <a:pt x="300" y="25"/>
                  </a:lnTo>
                  <a:lnTo>
                    <a:pt x="343" y="32"/>
                  </a:lnTo>
                  <a:lnTo>
                    <a:pt x="386" y="38"/>
                  </a:lnTo>
                  <a:lnTo>
                    <a:pt x="426" y="47"/>
                  </a:lnTo>
                  <a:lnTo>
                    <a:pt x="506" y="66"/>
                  </a:lnTo>
                  <a:lnTo>
                    <a:pt x="543" y="78"/>
                  </a:lnTo>
                  <a:lnTo>
                    <a:pt x="543" y="75"/>
                  </a:lnTo>
                  <a:lnTo>
                    <a:pt x="506" y="64"/>
                  </a:lnTo>
                  <a:lnTo>
                    <a:pt x="426" y="44"/>
                  </a:lnTo>
                  <a:lnTo>
                    <a:pt x="386" y="35"/>
                  </a:lnTo>
                  <a:lnTo>
                    <a:pt x="343" y="29"/>
                  </a:lnTo>
                  <a:lnTo>
                    <a:pt x="300" y="23"/>
                  </a:lnTo>
                  <a:lnTo>
                    <a:pt x="255" y="17"/>
                  </a:lnTo>
                  <a:lnTo>
                    <a:pt x="207" y="13"/>
                  </a:lnTo>
                  <a:lnTo>
                    <a:pt x="159" y="9"/>
                  </a:lnTo>
                  <a:lnTo>
                    <a:pt x="109" y="5"/>
                  </a:lnTo>
                  <a:lnTo>
                    <a:pt x="56" y="3"/>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2835" name="Freeform 700"/>
            <p:cNvSpPr>
              <a:spLocks/>
            </p:cNvSpPr>
            <p:nvPr/>
          </p:nvSpPr>
          <p:spPr bwMode="auto">
            <a:xfrm>
              <a:off x="1882" y="1815"/>
              <a:ext cx="105" cy="17"/>
            </a:xfrm>
            <a:custGeom>
              <a:avLst/>
              <a:gdLst>
                <a:gd name="T0" fmla="*/ 3 w 105"/>
                <a:gd name="T1" fmla="*/ 0 h 17"/>
                <a:gd name="T2" fmla="*/ 2 w 105"/>
                <a:gd name="T3" fmla="*/ 2 h 17"/>
                <a:gd name="T4" fmla="*/ 0 w 105"/>
                <a:gd name="T5" fmla="*/ 3 h 17"/>
                <a:gd name="T6" fmla="*/ 0 w 105"/>
                <a:gd name="T7" fmla="*/ 4 h 17"/>
                <a:gd name="T8" fmla="*/ 0 w 105"/>
                <a:gd name="T9" fmla="*/ 5 h 17"/>
                <a:gd name="T10" fmla="*/ 2 w 105"/>
                <a:gd name="T11" fmla="*/ 7 h 17"/>
                <a:gd name="T12" fmla="*/ 3 w 105"/>
                <a:gd name="T13" fmla="*/ 8 h 17"/>
                <a:gd name="T14" fmla="*/ 103 w 105"/>
                <a:gd name="T15" fmla="*/ 17 h 17"/>
                <a:gd name="T16" fmla="*/ 104 w 105"/>
                <a:gd name="T17" fmla="*/ 15 h 17"/>
                <a:gd name="T18" fmla="*/ 105 w 105"/>
                <a:gd name="T19" fmla="*/ 14 h 17"/>
                <a:gd name="T20" fmla="*/ 105 w 105"/>
                <a:gd name="T21" fmla="*/ 13 h 17"/>
                <a:gd name="T22" fmla="*/ 105 w 105"/>
                <a:gd name="T23" fmla="*/ 12 h 17"/>
                <a:gd name="T24" fmla="*/ 104 w 105"/>
                <a:gd name="T25" fmla="*/ 10 h 17"/>
                <a:gd name="T26" fmla="*/ 103 w 105"/>
                <a:gd name="T27" fmla="*/ 9 h 17"/>
                <a:gd name="T28" fmla="*/ 3 w 10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7"/>
                <a:gd name="T47" fmla="*/ 105 w 10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7">
                  <a:moveTo>
                    <a:pt x="3" y="0"/>
                  </a:moveTo>
                  <a:lnTo>
                    <a:pt x="2" y="2"/>
                  </a:lnTo>
                  <a:lnTo>
                    <a:pt x="0" y="3"/>
                  </a:lnTo>
                  <a:lnTo>
                    <a:pt x="0" y="4"/>
                  </a:lnTo>
                  <a:lnTo>
                    <a:pt x="0" y="5"/>
                  </a:lnTo>
                  <a:lnTo>
                    <a:pt x="2" y="7"/>
                  </a:lnTo>
                  <a:lnTo>
                    <a:pt x="3" y="8"/>
                  </a:lnTo>
                  <a:lnTo>
                    <a:pt x="103" y="17"/>
                  </a:lnTo>
                  <a:lnTo>
                    <a:pt x="104" y="15"/>
                  </a:lnTo>
                  <a:lnTo>
                    <a:pt x="105" y="14"/>
                  </a:lnTo>
                  <a:lnTo>
                    <a:pt x="105" y="13"/>
                  </a:lnTo>
                  <a:lnTo>
                    <a:pt x="105" y="12"/>
                  </a:lnTo>
                  <a:lnTo>
                    <a:pt x="104" y="10"/>
                  </a:lnTo>
                  <a:lnTo>
                    <a:pt x="103" y="9"/>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2836" name="Freeform 701"/>
            <p:cNvSpPr>
              <a:spLocks/>
            </p:cNvSpPr>
            <p:nvPr/>
          </p:nvSpPr>
          <p:spPr bwMode="auto">
            <a:xfrm>
              <a:off x="4869" y="2056"/>
              <a:ext cx="104" cy="16"/>
            </a:xfrm>
            <a:custGeom>
              <a:avLst/>
              <a:gdLst>
                <a:gd name="T0" fmla="*/ 3 w 104"/>
                <a:gd name="T1" fmla="*/ 0 h 16"/>
                <a:gd name="T2" fmla="*/ 2 w 104"/>
                <a:gd name="T3" fmla="*/ 1 h 16"/>
                <a:gd name="T4" fmla="*/ 0 w 104"/>
                <a:gd name="T5" fmla="*/ 3 h 16"/>
                <a:gd name="T6" fmla="*/ 0 w 104"/>
                <a:gd name="T7" fmla="*/ 4 h 16"/>
                <a:gd name="T8" fmla="*/ 0 w 104"/>
                <a:gd name="T9" fmla="*/ 5 h 16"/>
                <a:gd name="T10" fmla="*/ 2 w 104"/>
                <a:gd name="T11" fmla="*/ 6 h 16"/>
                <a:gd name="T12" fmla="*/ 3 w 104"/>
                <a:gd name="T13" fmla="*/ 8 h 16"/>
                <a:gd name="T14" fmla="*/ 101 w 104"/>
                <a:gd name="T15" fmla="*/ 16 h 16"/>
                <a:gd name="T16" fmla="*/ 103 w 104"/>
                <a:gd name="T17" fmla="*/ 15 h 16"/>
                <a:gd name="T18" fmla="*/ 104 w 104"/>
                <a:gd name="T19" fmla="*/ 14 h 16"/>
                <a:gd name="T20" fmla="*/ 104 w 104"/>
                <a:gd name="T21" fmla="*/ 13 h 16"/>
                <a:gd name="T22" fmla="*/ 104 w 104"/>
                <a:gd name="T23" fmla="*/ 11 h 16"/>
                <a:gd name="T24" fmla="*/ 103 w 104"/>
                <a:gd name="T25" fmla="*/ 10 h 16"/>
                <a:gd name="T26" fmla="*/ 101 w 104"/>
                <a:gd name="T27" fmla="*/ 9 h 16"/>
                <a:gd name="T28" fmla="*/ 3 w 104"/>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6"/>
                <a:gd name="T47" fmla="*/ 104 w 104"/>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6">
                  <a:moveTo>
                    <a:pt x="3" y="0"/>
                  </a:moveTo>
                  <a:lnTo>
                    <a:pt x="2" y="1"/>
                  </a:lnTo>
                  <a:lnTo>
                    <a:pt x="0" y="3"/>
                  </a:lnTo>
                  <a:lnTo>
                    <a:pt x="0" y="4"/>
                  </a:lnTo>
                  <a:lnTo>
                    <a:pt x="0" y="5"/>
                  </a:lnTo>
                  <a:lnTo>
                    <a:pt x="2" y="6"/>
                  </a:lnTo>
                  <a:lnTo>
                    <a:pt x="3" y="8"/>
                  </a:lnTo>
                  <a:lnTo>
                    <a:pt x="101" y="16"/>
                  </a:lnTo>
                  <a:lnTo>
                    <a:pt x="103" y="15"/>
                  </a:lnTo>
                  <a:lnTo>
                    <a:pt x="104" y="14"/>
                  </a:lnTo>
                  <a:lnTo>
                    <a:pt x="104" y="13"/>
                  </a:lnTo>
                  <a:lnTo>
                    <a:pt x="104" y="11"/>
                  </a:lnTo>
                  <a:lnTo>
                    <a:pt x="103" y="10"/>
                  </a:lnTo>
                  <a:lnTo>
                    <a:pt x="101" y="9"/>
                  </a:lnTo>
                  <a:lnTo>
                    <a:pt x="3" y="0"/>
                  </a:lnTo>
                  <a:close/>
                </a:path>
              </a:pathLst>
            </a:custGeom>
            <a:solidFill>
              <a:srgbClr val="000000"/>
            </a:solidFill>
            <a:ln w="25400">
              <a:solidFill>
                <a:schemeClr val="tx1"/>
              </a:solidFill>
              <a:round/>
              <a:headEnd/>
              <a:tailEnd/>
            </a:ln>
          </p:spPr>
          <p:txBody>
            <a:bodyPr/>
            <a:lstStyle/>
            <a:p>
              <a:endParaRPr lang="en-GB" sz="2400" b="1"/>
            </a:p>
          </p:txBody>
        </p:sp>
      </p:grpSp>
      <p:sp>
        <p:nvSpPr>
          <p:cNvPr id="378559" name="Text Box 703"/>
          <p:cNvSpPr txBox="1">
            <a:spLocks noChangeArrowheads="1"/>
          </p:cNvSpPr>
          <p:nvPr/>
        </p:nvSpPr>
        <p:spPr bwMode="auto">
          <a:xfrm rot="624929">
            <a:off x="3562028" y="3739704"/>
            <a:ext cx="2016125" cy="461665"/>
          </a:xfrm>
          <a:prstGeom prst="rect">
            <a:avLst/>
          </a:prstGeom>
          <a:noFill/>
          <a:ln w="0" algn="ctr">
            <a:noFill/>
            <a:miter lim="800000"/>
            <a:headEnd/>
            <a:tailEnd/>
          </a:ln>
        </p:spPr>
        <p:txBody>
          <a:bodyPr>
            <a:spAutoFit/>
          </a:bodyPr>
          <a:lstStyle/>
          <a:p>
            <a:pPr>
              <a:spcBef>
                <a:spcPct val="50000"/>
              </a:spcBef>
            </a:pPr>
            <a:r>
              <a:rPr lang="en-GB" sz="2400" b="1" dirty="0">
                <a:solidFill>
                  <a:schemeClr val="bg2"/>
                </a:solidFill>
              </a:rPr>
              <a:t>Chord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7861">
                                            <p:txEl>
                                              <p:pRg st="1" end="1"/>
                                            </p:txEl>
                                          </p:spTgt>
                                        </p:tgtEl>
                                        <p:attrNameLst>
                                          <p:attrName>style.visibility</p:attrName>
                                        </p:attrNameLst>
                                      </p:cBhvr>
                                      <p:to>
                                        <p:strVal val="visible"/>
                                      </p:to>
                                    </p:set>
                                    <p:animEffect transition="in" filter="wipe(left)">
                                      <p:cBhvr>
                                        <p:cTn id="7" dur="1000"/>
                                        <p:tgtEl>
                                          <p:spTgt spid="377861">
                                            <p:txEl>
                                              <p:pRg st="1" end="1"/>
                                            </p:txEl>
                                          </p:spTgt>
                                        </p:tgtEl>
                                      </p:cBhvr>
                                    </p:animEffect>
                                  </p:childTnLst>
                                </p:cTn>
                              </p:par>
                              <p:par>
                                <p:cTn id="8" presetID="10" presetClass="exit" presetSubtype="0" fill="hold" grpId="0" nodeType="withEffect">
                                  <p:stCondLst>
                                    <p:cond delay="0"/>
                                  </p:stCondLst>
                                  <p:childTnLst>
                                    <p:animEffect transition="out" filter="fade">
                                      <p:cBhvr>
                                        <p:cTn id="9" dur="2000"/>
                                        <p:tgtEl>
                                          <p:spTgt spid="377869"/>
                                        </p:tgtEl>
                                      </p:cBhvr>
                                    </p:animEffect>
                                    <p:set>
                                      <p:cBhvr>
                                        <p:cTn id="10" dur="1" fill="hold">
                                          <p:stCondLst>
                                            <p:cond delay="1999"/>
                                          </p:stCondLst>
                                        </p:cTn>
                                        <p:tgtEl>
                                          <p:spTgt spid="37786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377874"/>
                                        </p:tgtEl>
                                      </p:cBhvr>
                                    </p:animEffect>
                                    <p:set>
                                      <p:cBhvr>
                                        <p:cTn id="13" dur="1" fill="hold">
                                          <p:stCondLst>
                                            <p:cond delay="1999"/>
                                          </p:stCondLst>
                                        </p:cTn>
                                        <p:tgtEl>
                                          <p:spTgt spid="37787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378559"/>
                                        </p:tgtEl>
                                      </p:cBhvr>
                                    </p:animEffect>
                                    <p:set>
                                      <p:cBhvr>
                                        <p:cTn id="16" dur="1" fill="hold">
                                          <p:stCondLst>
                                            <p:cond delay="1999"/>
                                          </p:stCondLst>
                                        </p:cTn>
                                        <p:tgtEl>
                                          <p:spTgt spid="37855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377872"/>
                                        </p:tgtEl>
                                      </p:cBhvr>
                                    </p:animEffect>
                                    <p:set>
                                      <p:cBhvr>
                                        <p:cTn id="19" dur="1" fill="hold">
                                          <p:stCondLst>
                                            <p:cond delay="1999"/>
                                          </p:stCondLst>
                                        </p:cTn>
                                        <p:tgtEl>
                                          <p:spTgt spid="37787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377873"/>
                                        </p:tgtEl>
                                      </p:cBhvr>
                                    </p:animEffect>
                                    <p:set>
                                      <p:cBhvr>
                                        <p:cTn id="22" dur="1" fill="hold">
                                          <p:stCondLst>
                                            <p:cond delay="1999"/>
                                          </p:stCondLst>
                                        </p:cTn>
                                        <p:tgtEl>
                                          <p:spTgt spid="37787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377871"/>
                                        </p:tgtEl>
                                      </p:cBhvr>
                                    </p:animEffect>
                                    <p:set>
                                      <p:cBhvr>
                                        <p:cTn id="25" dur="1" fill="hold">
                                          <p:stCondLst>
                                            <p:cond delay="1999"/>
                                          </p:stCondLst>
                                        </p:cTn>
                                        <p:tgtEl>
                                          <p:spTgt spid="37787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7890"/>
                                        </p:tgtEl>
                                        <p:attrNameLst>
                                          <p:attrName>style.visibility</p:attrName>
                                        </p:attrNameLst>
                                      </p:cBhvr>
                                      <p:to>
                                        <p:strVal val="visible"/>
                                      </p:to>
                                    </p:set>
                                    <p:animEffect transition="in" filter="wipe(left)">
                                      <p:cBhvr>
                                        <p:cTn id="30" dur="2000"/>
                                        <p:tgtEl>
                                          <p:spTgt spid="37789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childTnLst>
                                    <p:animRot by="600000">
                                      <p:cBhvr>
                                        <p:cTn id="39" dur="2000" fill="hold"/>
                                        <p:tgtEl>
                                          <p:spTgt spid="2"/>
                                        </p:tgtEl>
                                        <p:attrNameLst>
                                          <p:attrName>r</p:attrName>
                                        </p:attrNameLst>
                                      </p:cBhvr>
                                    </p:animRot>
                                  </p:childTnLst>
                                </p:cTn>
                              </p:par>
                              <p:par>
                                <p:cTn id="40" presetID="0" presetClass="path" presetSubtype="0" accel="50000" decel="50000" fill="hold" grpId="0" nodeType="withEffect">
                                  <p:stCondLst>
                                    <p:cond delay="0"/>
                                  </p:stCondLst>
                                  <p:childTnLst>
                                    <p:animMotion origin="layout" path="M -1.38889E-6 2.60116E-6 L -1.38889E-6 -0.13619 " pathEditMode="relative" rAng="0" ptsTypes="AA">
                                      <p:cBhvr>
                                        <p:cTn id="41" dur="2000" fill="hold"/>
                                        <p:tgtEl>
                                          <p:spTgt spid="377858"/>
                                        </p:tgtEl>
                                        <p:attrNameLst>
                                          <p:attrName>ppt_x</p:attrName>
                                          <p:attrName>ppt_y</p:attrName>
                                        </p:attrNameLst>
                                      </p:cBhvr>
                                      <p:rCtr x="0" y="-68"/>
                                    </p:animMotion>
                                  </p:childTnLst>
                                </p:cTn>
                              </p:par>
                              <p:par>
                                <p:cTn id="42" presetID="0" presetClass="path" presetSubtype="0" accel="50000" decel="50000" fill="hold" nodeType="withEffect">
                                  <p:stCondLst>
                                    <p:cond delay="0"/>
                                  </p:stCondLst>
                                  <p:childTnLst>
                                    <p:animMotion origin="layout" path="M 5.55556E-7 -3.45051E-6 L -0.00382 -0.09644 " pathEditMode="relative" rAng="0" ptsTypes="AA">
                                      <p:cBhvr>
                                        <p:cTn id="43" dur="2000" fill="hold"/>
                                        <p:tgtEl>
                                          <p:spTgt spid="377875"/>
                                        </p:tgtEl>
                                        <p:attrNameLst>
                                          <p:attrName>ppt_x</p:attrName>
                                          <p:attrName>ppt_y</p:attrName>
                                        </p:attrNameLst>
                                      </p:cBhvr>
                                      <p:rCtr x="-2" y="-48"/>
                                    </p:animMotion>
                                  </p:childTnLst>
                                </p:cTn>
                              </p:par>
                              <p:par>
                                <p:cTn id="44" presetID="0" presetClass="path" presetSubtype="0" accel="50000" decel="50000" fill="hold" grpId="0" nodeType="withEffect">
                                  <p:stCondLst>
                                    <p:cond delay="0"/>
                                  </p:stCondLst>
                                  <p:childTnLst>
                                    <p:animMotion origin="layout" path="M 3.61111E-6 -9.24855E-7 L 3.61111E-6 -0.07353 " pathEditMode="relative" ptsTypes="AA">
                                      <p:cBhvr>
                                        <p:cTn id="45" dur="2000" fill="hold"/>
                                        <p:tgtEl>
                                          <p:spTgt spid="377859"/>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2.5E-6 3.52601E-6 L 2.5E-6 -0.14682 " pathEditMode="relative" ptsTypes="AA">
                                      <p:cBhvr>
                                        <p:cTn id="47"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animBg="1"/>
      <p:bldP spid="377859" grpId="0" animBg="1"/>
      <p:bldP spid="377869" grpId="0"/>
      <p:bldP spid="377871" grpId="0" animBg="1"/>
      <p:bldP spid="377872" grpId="0"/>
      <p:bldP spid="377873" grpId="0" animBg="1"/>
      <p:bldP spid="377874" grpId="0"/>
      <p:bldP spid="377890" grpId="0"/>
      <p:bldP spid="37855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906" name="AutoShape 2"/>
          <p:cNvSpPr>
            <a:spLocks noChangeArrowheads="1"/>
          </p:cNvSpPr>
          <p:nvPr/>
        </p:nvSpPr>
        <p:spPr bwMode="auto">
          <a:xfrm>
            <a:off x="4284663" y="1915765"/>
            <a:ext cx="215900" cy="2592388"/>
          </a:xfrm>
          <a:prstGeom prst="upArrow">
            <a:avLst>
              <a:gd name="adj1" fmla="val 50000"/>
              <a:gd name="adj2" fmla="val 300184"/>
            </a:avLst>
          </a:prstGeom>
          <a:solidFill>
            <a:srgbClr val="00CC00"/>
          </a:solidFill>
          <a:ln w="0" algn="ctr">
            <a:solidFill>
              <a:schemeClr val="bg2"/>
            </a:solidFill>
            <a:miter lim="800000"/>
            <a:headEnd/>
            <a:tailEnd/>
          </a:ln>
        </p:spPr>
        <p:txBody>
          <a:bodyPr wrap="none" anchor="ctr"/>
          <a:lstStyle/>
          <a:p>
            <a:endParaRPr lang="en-GB" sz="2400" b="1"/>
          </a:p>
        </p:txBody>
      </p:sp>
      <p:sp useBgFill="1">
        <p:nvSpPr>
          <p:cNvPr id="379907" name="Rectangle 3"/>
          <p:cNvSpPr>
            <a:spLocks noChangeArrowheads="1"/>
          </p:cNvSpPr>
          <p:nvPr/>
        </p:nvSpPr>
        <p:spPr bwMode="auto">
          <a:xfrm>
            <a:off x="3636963" y="4147790"/>
            <a:ext cx="1295400" cy="1584325"/>
          </a:xfrm>
          <a:prstGeom prst="rect">
            <a:avLst/>
          </a:prstGeom>
          <a:ln w="0" algn="ctr">
            <a:noFill/>
            <a:miter lim="800000"/>
            <a:headEnd/>
            <a:tailEnd/>
          </a:ln>
        </p:spPr>
        <p:txBody>
          <a:bodyPr wrap="none" anchor="ctr"/>
          <a:lstStyle/>
          <a:p>
            <a:endParaRPr lang="en-GB" sz="2400" b="1"/>
          </a:p>
        </p:txBody>
      </p:sp>
      <p:sp>
        <p:nvSpPr>
          <p:cNvPr id="379909" name="Text Box 5"/>
          <p:cNvSpPr txBox="1">
            <a:spLocks noChangeArrowheads="1"/>
          </p:cNvSpPr>
          <p:nvPr/>
        </p:nvSpPr>
        <p:spPr bwMode="auto">
          <a:xfrm>
            <a:off x="0" y="188640"/>
            <a:ext cx="9144000" cy="1169551"/>
          </a:xfrm>
          <a:prstGeom prst="rect">
            <a:avLst/>
          </a:prstGeom>
          <a:noFill/>
          <a:ln w="0" algn="ctr">
            <a:noFill/>
            <a:miter lim="800000"/>
            <a:headEnd/>
            <a:tailEnd/>
          </a:ln>
        </p:spPr>
        <p:txBody>
          <a:bodyPr wrap="square">
            <a:spAutoFit/>
          </a:bodyPr>
          <a:lstStyle/>
          <a:p>
            <a:pPr algn="ctr">
              <a:spcBef>
                <a:spcPct val="50000"/>
              </a:spcBef>
            </a:pPr>
            <a:r>
              <a:rPr lang="en-GB" sz="2800" b="1" dirty="0" smtClean="0">
                <a:solidFill>
                  <a:srgbClr val="FFFF00"/>
                </a:solidFill>
              </a:rPr>
              <a:t>Descending</a:t>
            </a:r>
          </a:p>
          <a:p>
            <a:pPr algn="ctr">
              <a:spcBef>
                <a:spcPct val="50000"/>
              </a:spcBef>
            </a:pPr>
            <a:r>
              <a:rPr lang="en-GB" sz="2800" b="1" dirty="0" smtClean="0">
                <a:solidFill>
                  <a:srgbClr val="FFFF00"/>
                </a:solidFill>
              </a:rPr>
              <a:t>How </a:t>
            </a:r>
            <a:r>
              <a:rPr lang="en-GB" sz="2800" b="1" dirty="0">
                <a:solidFill>
                  <a:srgbClr val="FFFF00"/>
                </a:solidFill>
              </a:rPr>
              <a:t>can the </a:t>
            </a:r>
            <a:r>
              <a:rPr lang="en-GB" sz="2800" b="1" dirty="0" smtClean="0">
                <a:solidFill>
                  <a:srgbClr val="FFFF00"/>
                </a:solidFill>
              </a:rPr>
              <a:t>“wing” </a:t>
            </a:r>
            <a:r>
              <a:rPr lang="en-GB" sz="2800" b="1" dirty="0">
                <a:solidFill>
                  <a:srgbClr val="FFFF00"/>
                </a:solidFill>
              </a:rPr>
              <a:t>produce less </a:t>
            </a:r>
            <a:r>
              <a:rPr lang="en-GB" sz="2800" b="1" dirty="0" smtClean="0">
                <a:solidFill>
                  <a:srgbClr val="FFFF00"/>
                </a:solidFill>
              </a:rPr>
              <a:t>lift</a:t>
            </a:r>
            <a:r>
              <a:rPr lang="en-GB" sz="2800" b="1" dirty="0">
                <a:solidFill>
                  <a:srgbClr val="FFFF00"/>
                </a:solidFill>
              </a:rPr>
              <a:t>?</a:t>
            </a:r>
          </a:p>
        </p:txBody>
      </p:sp>
      <p:sp>
        <p:nvSpPr>
          <p:cNvPr id="23558" name="Line 6"/>
          <p:cNvSpPr>
            <a:spLocks noChangeShapeType="1"/>
          </p:cNvSpPr>
          <p:nvPr/>
        </p:nvSpPr>
        <p:spPr bwMode="auto">
          <a:xfrm>
            <a:off x="144463" y="5012978"/>
            <a:ext cx="6588125" cy="0"/>
          </a:xfrm>
          <a:prstGeom prst="line">
            <a:avLst/>
          </a:prstGeom>
          <a:noFill/>
          <a:ln w="63500">
            <a:solidFill>
              <a:srgbClr val="FFFF00"/>
            </a:solidFill>
            <a:round/>
            <a:headEnd/>
            <a:tailEnd type="triangle" w="med" len="med"/>
          </a:ln>
        </p:spPr>
        <p:txBody>
          <a:bodyPr/>
          <a:lstStyle/>
          <a:p>
            <a:endParaRPr lang="en-GB" sz="2400" b="1"/>
          </a:p>
        </p:txBody>
      </p:sp>
      <p:sp>
        <p:nvSpPr>
          <p:cNvPr id="379916" name="Text Box 12"/>
          <p:cNvSpPr txBox="1">
            <a:spLocks noChangeArrowheads="1"/>
          </p:cNvSpPr>
          <p:nvPr/>
        </p:nvSpPr>
        <p:spPr bwMode="auto">
          <a:xfrm>
            <a:off x="4067943" y="1387128"/>
            <a:ext cx="1002531" cy="461665"/>
          </a:xfrm>
          <a:prstGeom prst="rect">
            <a:avLst/>
          </a:prstGeom>
          <a:noFill/>
          <a:ln w="0" algn="ctr">
            <a:noFill/>
            <a:miter lim="800000"/>
            <a:headEnd/>
            <a:tailEnd/>
          </a:ln>
        </p:spPr>
        <p:txBody>
          <a:bodyPr wrap="square">
            <a:spAutoFit/>
          </a:bodyPr>
          <a:lstStyle/>
          <a:p>
            <a:pPr>
              <a:spcBef>
                <a:spcPct val="50000"/>
              </a:spcBef>
            </a:pPr>
            <a:r>
              <a:rPr lang="en-GB" sz="2400" b="1" dirty="0">
                <a:solidFill>
                  <a:srgbClr val="66FF33"/>
                </a:solidFill>
                <a:effectLst>
                  <a:outerShdw blurRad="38100" dist="38100" dir="2700000" algn="tl">
                    <a:srgbClr val="000000">
                      <a:alpha val="43137"/>
                    </a:srgbClr>
                  </a:outerShdw>
                </a:effectLst>
              </a:rPr>
              <a:t>Lift</a:t>
            </a:r>
          </a:p>
        </p:txBody>
      </p:sp>
      <p:grpSp>
        <p:nvGrpSpPr>
          <p:cNvPr id="2" name="Group 13"/>
          <p:cNvGrpSpPr>
            <a:grpSpLocks/>
          </p:cNvGrpSpPr>
          <p:nvPr/>
        </p:nvGrpSpPr>
        <p:grpSpPr bwMode="auto">
          <a:xfrm rot="579160">
            <a:off x="2879725" y="5157589"/>
            <a:ext cx="7451725" cy="1366838"/>
            <a:chOff x="1814" y="2886"/>
            <a:chExt cx="4694" cy="861"/>
          </a:xfrm>
        </p:grpSpPr>
        <p:grpSp>
          <p:nvGrpSpPr>
            <p:cNvPr id="3" name="Group 14"/>
            <p:cNvGrpSpPr>
              <a:grpSpLocks/>
            </p:cNvGrpSpPr>
            <p:nvPr/>
          </p:nvGrpSpPr>
          <p:grpSpPr bwMode="auto">
            <a:xfrm rot="544717">
              <a:off x="1814" y="2931"/>
              <a:ext cx="2449" cy="251"/>
              <a:chOff x="945" y="2159"/>
              <a:chExt cx="4328" cy="525"/>
            </a:xfrm>
          </p:grpSpPr>
          <p:grpSp>
            <p:nvGrpSpPr>
              <p:cNvPr id="4" name="Group 15"/>
              <p:cNvGrpSpPr>
                <a:grpSpLocks/>
              </p:cNvGrpSpPr>
              <p:nvPr/>
            </p:nvGrpSpPr>
            <p:grpSpPr bwMode="auto">
              <a:xfrm>
                <a:off x="945" y="2159"/>
                <a:ext cx="4328" cy="525"/>
                <a:chOff x="945" y="2159"/>
                <a:chExt cx="4328" cy="525"/>
              </a:xfrm>
            </p:grpSpPr>
            <p:sp>
              <p:nvSpPr>
                <p:cNvPr id="23866" name="Freeform 16"/>
                <p:cNvSpPr>
                  <a:spLocks/>
                </p:cNvSpPr>
                <p:nvPr/>
              </p:nvSpPr>
              <p:spPr bwMode="auto">
                <a:xfrm>
                  <a:off x="3862" y="2325"/>
                  <a:ext cx="1411" cy="351"/>
                </a:xfrm>
                <a:custGeom>
                  <a:avLst/>
                  <a:gdLst>
                    <a:gd name="T0" fmla="*/ 238 w 1411"/>
                    <a:gd name="T1" fmla="*/ 13 h 351"/>
                    <a:gd name="T2" fmla="*/ 357 w 1411"/>
                    <a:gd name="T3" fmla="*/ 38 h 351"/>
                    <a:gd name="T4" fmla="*/ 474 w 1411"/>
                    <a:gd name="T5" fmla="*/ 65 h 351"/>
                    <a:gd name="T6" fmla="*/ 587 w 1411"/>
                    <a:gd name="T7" fmla="*/ 92 h 351"/>
                    <a:gd name="T8" fmla="*/ 696 w 1411"/>
                    <a:gd name="T9" fmla="*/ 122 h 351"/>
                    <a:gd name="T10" fmla="*/ 801 w 1411"/>
                    <a:gd name="T11" fmla="*/ 150 h 351"/>
                    <a:gd name="T12" fmla="*/ 900 w 1411"/>
                    <a:gd name="T13" fmla="*/ 177 h 351"/>
                    <a:gd name="T14" fmla="*/ 993 w 1411"/>
                    <a:gd name="T15" fmla="*/ 203 h 351"/>
                    <a:gd name="T16" fmla="*/ 1078 w 1411"/>
                    <a:gd name="T17" fmla="*/ 229 h 351"/>
                    <a:gd name="T18" fmla="*/ 1156 w 1411"/>
                    <a:gd name="T19" fmla="*/ 253 h 351"/>
                    <a:gd name="T20" fmla="*/ 1224 w 1411"/>
                    <a:gd name="T21" fmla="*/ 274 h 351"/>
                    <a:gd name="T22" fmla="*/ 1284 w 1411"/>
                    <a:gd name="T23" fmla="*/ 294 h 351"/>
                    <a:gd name="T24" fmla="*/ 1333 w 1411"/>
                    <a:gd name="T25" fmla="*/ 309 h 351"/>
                    <a:gd name="T26" fmla="*/ 1370 w 1411"/>
                    <a:gd name="T27" fmla="*/ 322 h 351"/>
                    <a:gd name="T28" fmla="*/ 1396 w 1411"/>
                    <a:gd name="T29" fmla="*/ 332 h 351"/>
                    <a:gd name="T30" fmla="*/ 1409 w 1411"/>
                    <a:gd name="T31" fmla="*/ 335 h 351"/>
                    <a:gd name="T32" fmla="*/ 1408 w 1411"/>
                    <a:gd name="T33" fmla="*/ 336 h 351"/>
                    <a:gd name="T34" fmla="*/ 1392 w 1411"/>
                    <a:gd name="T35" fmla="*/ 336 h 351"/>
                    <a:gd name="T36" fmla="*/ 1361 w 1411"/>
                    <a:gd name="T37" fmla="*/ 337 h 351"/>
                    <a:gd name="T38" fmla="*/ 1317 w 1411"/>
                    <a:gd name="T39" fmla="*/ 337 h 351"/>
                    <a:gd name="T40" fmla="*/ 1259 w 1411"/>
                    <a:gd name="T41" fmla="*/ 338 h 351"/>
                    <a:gd name="T42" fmla="*/ 1191 w 1411"/>
                    <a:gd name="T43" fmla="*/ 339 h 351"/>
                    <a:gd name="T44" fmla="*/ 1112 w 1411"/>
                    <a:gd name="T45" fmla="*/ 340 h 351"/>
                    <a:gd name="T46" fmla="*/ 1026 w 1411"/>
                    <a:gd name="T47" fmla="*/ 341 h 351"/>
                    <a:gd name="T48" fmla="*/ 930 w 1411"/>
                    <a:gd name="T49" fmla="*/ 342 h 351"/>
                    <a:gd name="T50" fmla="*/ 829 w 1411"/>
                    <a:gd name="T51" fmla="*/ 343 h 351"/>
                    <a:gd name="T52" fmla="*/ 723 w 1411"/>
                    <a:gd name="T53" fmla="*/ 344 h 351"/>
                    <a:gd name="T54" fmla="*/ 613 w 1411"/>
                    <a:gd name="T55" fmla="*/ 345 h 351"/>
                    <a:gd name="T56" fmla="*/ 498 w 1411"/>
                    <a:gd name="T57" fmla="*/ 347 h 351"/>
                    <a:gd name="T58" fmla="*/ 384 w 1411"/>
                    <a:gd name="T59" fmla="*/ 347 h 351"/>
                    <a:gd name="T60" fmla="*/ 269 w 1411"/>
                    <a:gd name="T61" fmla="*/ 348 h 351"/>
                    <a:gd name="T62" fmla="*/ 155 w 1411"/>
                    <a:gd name="T63" fmla="*/ 349 h 351"/>
                    <a:gd name="T64" fmla="*/ 69 w 1411"/>
                    <a:gd name="T65" fmla="*/ 336 h 351"/>
                    <a:gd name="T66" fmla="*/ 25 w 1411"/>
                    <a:gd name="T67" fmla="*/ 299 h 351"/>
                    <a:gd name="T68" fmla="*/ 3 w 1411"/>
                    <a:gd name="T69" fmla="*/ 250 h 351"/>
                    <a:gd name="T70" fmla="*/ 0 w 1411"/>
                    <a:gd name="T71" fmla="*/ 194 h 351"/>
                    <a:gd name="T72" fmla="*/ 16 w 1411"/>
                    <a:gd name="T73" fmla="*/ 137 h 351"/>
                    <a:gd name="T74" fmla="*/ 46 w 1411"/>
                    <a:gd name="T75" fmla="*/ 85 h 351"/>
                    <a:gd name="T76" fmla="*/ 90 w 1411"/>
                    <a:gd name="T77" fmla="*/ 40 h 351"/>
                    <a:gd name="T78" fmla="*/ 146 w 1411"/>
                    <a:gd name="T79" fmla="*/ 9 h 3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1"/>
                    <a:gd name="T121" fmla="*/ 0 h 351"/>
                    <a:gd name="T122" fmla="*/ 1411 w 1411"/>
                    <a:gd name="T123" fmla="*/ 351 h 3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1" h="351">
                      <a:moveTo>
                        <a:pt x="178" y="0"/>
                      </a:moveTo>
                      <a:lnTo>
                        <a:pt x="238" y="13"/>
                      </a:lnTo>
                      <a:lnTo>
                        <a:pt x="298" y="25"/>
                      </a:lnTo>
                      <a:lnTo>
                        <a:pt x="357" y="38"/>
                      </a:lnTo>
                      <a:lnTo>
                        <a:pt x="415" y="52"/>
                      </a:lnTo>
                      <a:lnTo>
                        <a:pt x="474" y="65"/>
                      </a:lnTo>
                      <a:lnTo>
                        <a:pt x="530" y="79"/>
                      </a:lnTo>
                      <a:lnTo>
                        <a:pt x="587" y="92"/>
                      </a:lnTo>
                      <a:lnTo>
                        <a:pt x="641" y="107"/>
                      </a:lnTo>
                      <a:lnTo>
                        <a:pt x="696" y="122"/>
                      </a:lnTo>
                      <a:lnTo>
                        <a:pt x="749" y="135"/>
                      </a:lnTo>
                      <a:lnTo>
                        <a:pt x="801" y="150"/>
                      </a:lnTo>
                      <a:lnTo>
                        <a:pt x="851" y="163"/>
                      </a:lnTo>
                      <a:lnTo>
                        <a:pt x="900" y="177"/>
                      </a:lnTo>
                      <a:lnTo>
                        <a:pt x="947" y="191"/>
                      </a:lnTo>
                      <a:lnTo>
                        <a:pt x="993" y="203"/>
                      </a:lnTo>
                      <a:lnTo>
                        <a:pt x="1037" y="217"/>
                      </a:lnTo>
                      <a:lnTo>
                        <a:pt x="1078" y="229"/>
                      </a:lnTo>
                      <a:lnTo>
                        <a:pt x="1118" y="241"/>
                      </a:lnTo>
                      <a:lnTo>
                        <a:pt x="1156" y="253"/>
                      </a:lnTo>
                      <a:lnTo>
                        <a:pt x="1192" y="264"/>
                      </a:lnTo>
                      <a:lnTo>
                        <a:pt x="1224" y="274"/>
                      </a:lnTo>
                      <a:lnTo>
                        <a:pt x="1255" y="284"/>
                      </a:lnTo>
                      <a:lnTo>
                        <a:pt x="1284" y="294"/>
                      </a:lnTo>
                      <a:lnTo>
                        <a:pt x="1310" y="301"/>
                      </a:lnTo>
                      <a:lnTo>
                        <a:pt x="1333" y="309"/>
                      </a:lnTo>
                      <a:lnTo>
                        <a:pt x="1352" y="317"/>
                      </a:lnTo>
                      <a:lnTo>
                        <a:pt x="1370" y="322"/>
                      </a:lnTo>
                      <a:lnTo>
                        <a:pt x="1384" y="328"/>
                      </a:lnTo>
                      <a:lnTo>
                        <a:pt x="1396" y="332"/>
                      </a:lnTo>
                      <a:lnTo>
                        <a:pt x="1404" y="334"/>
                      </a:lnTo>
                      <a:lnTo>
                        <a:pt x="1409" y="335"/>
                      </a:lnTo>
                      <a:lnTo>
                        <a:pt x="1410" y="336"/>
                      </a:lnTo>
                      <a:lnTo>
                        <a:pt x="1408" y="336"/>
                      </a:lnTo>
                      <a:lnTo>
                        <a:pt x="1402" y="336"/>
                      </a:lnTo>
                      <a:lnTo>
                        <a:pt x="1392" y="336"/>
                      </a:lnTo>
                      <a:lnTo>
                        <a:pt x="1378" y="337"/>
                      </a:lnTo>
                      <a:lnTo>
                        <a:pt x="1361" y="337"/>
                      </a:lnTo>
                      <a:lnTo>
                        <a:pt x="1340" y="337"/>
                      </a:lnTo>
                      <a:lnTo>
                        <a:pt x="1317" y="337"/>
                      </a:lnTo>
                      <a:lnTo>
                        <a:pt x="1289" y="338"/>
                      </a:lnTo>
                      <a:lnTo>
                        <a:pt x="1259" y="338"/>
                      </a:lnTo>
                      <a:lnTo>
                        <a:pt x="1226" y="338"/>
                      </a:lnTo>
                      <a:lnTo>
                        <a:pt x="1191" y="339"/>
                      </a:lnTo>
                      <a:lnTo>
                        <a:pt x="1153" y="340"/>
                      </a:lnTo>
                      <a:lnTo>
                        <a:pt x="1112" y="340"/>
                      </a:lnTo>
                      <a:lnTo>
                        <a:pt x="1069" y="340"/>
                      </a:lnTo>
                      <a:lnTo>
                        <a:pt x="1026" y="341"/>
                      </a:lnTo>
                      <a:lnTo>
                        <a:pt x="979" y="341"/>
                      </a:lnTo>
                      <a:lnTo>
                        <a:pt x="930" y="342"/>
                      </a:lnTo>
                      <a:lnTo>
                        <a:pt x="881" y="343"/>
                      </a:lnTo>
                      <a:lnTo>
                        <a:pt x="829" y="343"/>
                      </a:lnTo>
                      <a:lnTo>
                        <a:pt x="776" y="344"/>
                      </a:lnTo>
                      <a:lnTo>
                        <a:pt x="723" y="344"/>
                      </a:lnTo>
                      <a:lnTo>
                        <a:pt x="668" y="345"/>
                      </a:lnTo>
                      <a:lnTo>
                        <a:pt x="613" y="345"/>
                      </a:lnTo>
                      <a:lnTo>
                        <a:pt x="556" y="346"/>
                      </a:lnTo>
                      <a:lnTo>
                        <a:pt x="498" y="347"/>
                      </a:lnTo>
                      <a:lnTo>
                        <a:pt x="442" y="347"/>
                      </a:lnTo>
                      <a:lnTo>
                        <a:pt x="384" y="347"/>
                      </a:lnTo>
                      <a:lnTo>
                        <a:pt x="327" y="348"/>
                      </a:lnTo>
                      <a:lnTo>
                        <a:pt x="269" y="348"/>
                      </a:lnTo>
                      <a:lnTo>
                        <a:pt x="212" y="349"/>
                      </a:lnTo>
                      <a:lnTo>
                        <a:pt x="155" y="349"/>
                      </a:lnTo>
                      <a:lnTo>
                        <a:pt x="98" y="350"/>
                      </a:lnTo>
                      <a:lnTo>
                        <a:pt x="69" y="336"/>
                      </a:lnTo>
                      <a:lnTo>
                        <a:pt x="44" y="320"/>
                      </a:lnTo>
                      <a:lnTo>
                        <a:pt x="25" y="299"/>
                      </a:lnTo>
                      <a:lnTo>
                        <a:pt x="12" y="276"/>
                      </a:lnTo>
                      <a:lnTo>
                        <a:pt x="3" y="250"/>
                      </a:lnTo>
                      <a:lnTo>
                        <a:pt x="0" y="223"/>
                      </a:lnTo>
                      <a:lnTo>
                        <a:pt x="0" y="194"/>
                      </a:lnTo>
                      <a:lnTo>
                        <a:pt x="6" y="166"/>
                      </a:lnTo>
                      <a:lnTo>
                        <a:pt x="16" y="137"/>
                      </a:lnTo>
                      <a:lnTo>
                        <a:pt x="29" y="110"/>
                      </a:lnTo>
                      <a:lnTo>
                        <a:pt x="46" y="85"/>
                      </a:lnTo>
                      <a:lnTo>
                        <a:pt x="67" y="60"/>
                      </a:lnTo>
                      <a:lnTo>
                        <a:pt x="90" y="40"/>
                      </a:lnTo>
                      <a:lnTo>
                        <a:pt x="116" y="22"/>
                      </a:lnTo>
                      <a:lnTo>
                        <a:pt x="146" y="9"/>
                      </a:lnTo>
                      <a:lnTo>
                        <a:pt x="178" y="0"/>
                      </a:lnTo>
                    </a:path>
                  </a:pathLst>
                </a:custGeom>
                <a:solidFill>
                  <a:srgbClr val="FFFFFF"/>
                </a:solidFill>
                <a:ln w="12700" cap="rnd" cmpd="sng">
                  <a:noFill/>
                  <a:prstDash val="solid"/>
                  <a:round/>
                  <a:headEnd type="none" w="med" len="med"/>
                  <a:tailEnd type="none" w="med" len="med"/>
                </a:ln>
              </p:spPr>
              <p:txBody>
                <a:bodyPr/>
                <a:lstStyle/>
                <a:p>
                  <a:endParaRPr lang="en-GB" sz="2400" b="1"/>
                </a:p>
              </p:txBody>
            </p:sp>
            <p:sp>
              <p:nvSpPr>
                <p:cNvPr id="23867" name="Freeform 17"/>
                <p:cNvSpPr>
                  <a:spLocks/>
                </p:cNvSpPr>
                <p:nvPr/>
              </p:nvSpPr>
              <p:spPr bwMode="auto">
                <a:xfrm>
                  <a:off x="1417" y="2159"/>
                  <a:ext cx="2693" cy="525"/>
                </a:xfrm>
                <a:custGeom>
                  <a:avLst/>
                  <a:gdLst>
                    <a:gd name="T0" fmla="*/ 2658 w 2693"/>
                    <a:gd name="T1" fmla="*/ 182 h 525"/>
                    <a:gd name="T2" fmla="*/ 2596 w 2693"/>
                    <a:gd name="T3" fmla="*/ 201 h 525"/>
                    <a:gd name="T4" fmla="*/ 2543 w 2693"/>
                    <a:gd name="T5" fmla="*/ 234 h 525"/>
                    <a:gd name="T6" fmla="*/ 2502 w 2693"/>
                    <a:gd name="T7" fmla="*/ 276 h 525"/>
                    <a:gd name="T8" fmla="*/ 2476 w 2693"/>
                    <a:gd name="T9" fmla="*/ 325 h 525"/>
                    <a:gd name="T10" fmla="*/ 2466 w 2693"/>
                    <a:gd name="T11" fmla="*/ 379 h 525"/>
                    <a:gd name="T12" fmla="*/ 2475 w 2693"/>
                    <a:gd name="T13" fmla="*/ 433 h 525"/>
                    <a:gd name="T14" fmla="*/ 2507 w 2693"/>
                    <a:gd name="T15" fmla="*/ 486 h 525"/>
                    <a:gd name="T16" fmla="*/ 2468 w 2693"/>
                    <a:gd name="T17" fmla="*/ 512 h 525"/>
                    <a:gd name="T18" fmla="*/ 2334 w 2693"/>
                    <a:gd name="T19" fmla="*/ 515 h 525"/>
                    <a:gd name="T20" fmla="*/ 2194 w 2693"/>
                    <a:gd name="T21" fmla="*/ 518 h 525"/>
                    <a:gd name="T22" fmla="*/ 2046 w 2693"/>
                    <a:gd name="T23" fmla="*/ 520 h 525"/>
                    <a:gd name="T24" fmla="*/ 1892 w 2693"/>
                    <a:gd name="T25" fmla="*/ 522 h 525"/>
                    <a:gd name="T26" fmla="*/ 1735 w 2693"/>
                    <a:gd name="T27" fmla="*/ 523 h 525"/>
                    <a:gd name="T28" fmla="*/ 1574 w 2693"/>
                    <a:gd name="T29" fmla="*/ 523 h 525"/>
                    <a:gd name="T30" fmla="*/ 1412 w 2693"/>
                    <a:gd name="T31" fmla="*/ 523 h 525"/>
                    <a:gd name="T32" fmla="*/ 1249 w 2693"/>
                    <a:gd name="T33" fmla="*/ 523 h 525"/>
                    <a:gd name="T34" fmla="*/ 1087 w 2693"/>
                    <a:gd name="T35" fmla="*/ 521 h 525"/>
                    <a:gd name="T36" fmla="*/ 927 w 2693"/>
                    <a:gd name="T37" fmla="*/ 520 h 525"/>
                    <a:gd name="T38" fmla="*/ 770 w 2693"/>
                    <a:gd name="T39" fmla="*/ 517 h 525"/>
                    <a:gd name="T40" fmla="*/ 618 w 2693"/>
                    <a:gd name="T41" fmla="*/ 513 h 525"/>
                    <a:gd name="T42" fmla="*/ 470 w 2693"/>
                    <a:gd name="T43" fmla="*/ 509 h 525"/>
                    <a:gd name="T44" fmla="*/ 331 w 2693"/>
                    <a:gd name="T45" fmla="*/ 504 h 525"/>
                    <a:gd name="T46" fmla="*/ 199 w 2693"/>
                    <a:gd name="T47" fmla="*/ 499 h 525"/>
                    <a:gd name="T48" fmla="*/ 135 w 2693"/>
                    <a:gd name="T49" fmla="*/ 497 h 525"/>
                    <a:gd name="T50" fmla="*/ 125 w 2693"/>
                    <a:gd name="T51" fmla="*/ 495 h 525"/>
                    <a:gd name="T52" fmla="*/ 111 w 2693"/>
                    <a:gd name="T53" fmla="*/ 491 h 525"/>
                    <a:gd name="T54" fmla="*/ 94 w 2693"/>
                    <a:gd name="T55" fmla="*/ 486 h 525"/>
                    <a:gd name="T56" fmla="*/ 75 w 2693"/>
                    <a:gd name="T57" fmla="*/ 478 h 525"/>
                    <a:gd name="T58" fmla="*/ 56 w 2693"/>
                    <a:gd name="T59" fmla="*/ 467 h 525"/>
                    <a:gd name="T60" fmla="*/ 38 w 2693"/>
                    <a:gd name="T61" fmla="*/ 452 h 525"/>
                    <a:gd name="T62" fmla="*/ 22 w 2693"/>
                    <a:gd name="T63" fmla="*/ 434 h 525"/>
                    <a:gd name="T64" fmla="*/ 10 w 2693"/>
                    <a:gd name="T65" fmla="*/ 411 h 525"/>
                    <a:gd name="T66" fmla="*/ 2 w 2693"/>
                    <a:gd name="T67" fmla="*/ 385 h 525"/>
                    <a:gd name="T68" fmla="*/ 0 w 2693"/>
                    <a:gd name="T69" fmla="*/ 352 h 525"/>
                    <a:gd name="T70" fmla="*/ 5 w 2693"/>
                    <a:gd name="T71" fmla="*/ 315 h 525"/>
                    <a:gd name="T72" fmla="*/ 19 w 2693"/>
                    <a:gd name="T73" fmla="*/ 272 h 525"/>
                    <a:gd name="T74" fmla="*/ 43 w 2693"/>
                    <a:gd name="T75" fmla="*/ 222 h 525"/>
                    <a:gd name="T76" fmla="*/ 77 w 2693"/>
                    <a:gd name="T77" fmla="*/ 166 h 525"/>
                    <a:gd name="T78" fmla="*/ 124 w 2693"/>
                    <a:gd name="T79" fmla="*/ 102 h 525"/>
                    <a:gd name="T80" fmla="*/ 219 w 2693"/>
                    <a:gd name="T81" fmla="*/ 54 h 525"/>
                    <a:gd name="T82" fmla="*/ 360 w 2693"/>
                    <a:gd name="T83" fmla="*/ 33 h 525"/>
                    <a:gd name="T84" fmla="*/ 507 w 2693"/>
                    <a:gd name="T85" fmla="*/ 18 h 525"/>
                    <a:gd name="T86" fmla="*/ 662 w 2693"/>
                    <a:gd name="T87" fmla="*/ 7 h 525"/>
                    <a:gd name="T88" fmla="*/ 821 w 2693"/>
                    <a:gd name="T89" fmla="*/ 1 h 525"/>
                    <a:gd name="T90" fmla="*/ 985 w 2693"/>
                    <a:gd name="T91" fmla="*/ 0 h 525"/>
                    <a:gd name="T92" fmla="*/ 1152 w 2693"/>
                    <a:gd name="T93" fmla="*/ 4 h 525"/>
                    <a:gd name="T94" fmla="*/ 1322 w 2693"/>
                    <a:gd name="T95" fmla="*/ 10 h 525"/>
                    <a:gd name="T96" fmla="*/ 1492 w 2693"/>
                    <a:gd name="T97" fmla="*/ 21 h 525"/>
                    <a:gd name="T98" fmla="*/ 1663 w 2693"/>
                    <a:gd name="T99" fmla="*/ 34 h 525"/>
                    <a:gd name="T100" fmla="*/ 1831 w 2693"/>
                    <a:gd name="T101" fmla="*/ 50 h 525"/>
                    <a:gd name="T102" fmla="*/ 1999 w 2693"/>
                    <a:gd name="T103" fmla="*/ 70 h 525"/>
                    <a:gd name="T104" fmla="*/ 2162 w 2693"/>
                    <a:gd name="T105" fmla="*/ 90 h 525"/>
                    <a:gd name="T106" fmla="*/ 2321 w 2693"/>
                    <a:gd name="T107" fmla="*/ 114 h 525"/>
                    <a:gd name="T108" fmla="*/ 2475 w 2693"/>
                    <a:gd name="T109" fmla="*/ 138 h 525"/>
                    <a:gd name="T110" fmla="*/ 2622 w 2693"/>
                    <a:gd name="T111" fmla="*/ 165 h 5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93"/>
                    <a:gd name="T169" fmla="*/ 0 h 525"/>
                    <a:gd name="T170" fmla="*/ 2693 w 2693"/>
                    <a:gd name="T171" fmla="*/ 525 h 5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93" h="525">
                      <a:moveTo>
                        <a:pt x="2692" y="178"/>
                      </a:moveTo>
                      <a:lnTo>
                        <a:pt x="2658" y="182"/>
                      </a:lnTo>
                      <a:lnTo>
                        <a:pt x="2626" y="189"/>
                      </a:lnTo>
                      <a:lnTo>
                        <a:pt x="2596" y="201"/>
                      </a:lnTo>
                      <a:lnTo>
                        <a:pt x="2567" y="216"/>
                      </a:lnTo>
                      <a:lnTo>
                        <a:pt x="2543" y="234"/>
                      </a:lnTo>
                      <a:lnTo>
                        <a:pt x="2521" y="254"/>
                      </a:lnTo>
                      <a:lnTo>
                        <a:pt x="2502" y="276"/>
                      </a:lnTo>
                      <a:lnTo>
                        <a:pt x="2487" y="299"/>
                      </a:lnTo>
                      <a:lnTo>
                        <a:pt x="2476" y="325"/>
                      </a:lnTo>
                      <a:lnTo>
                        <a:pt x="2469" y="351"/>
                      </a:lnTo>
                      <a:lnTo>
                        <a:pt x="2466" y="379"/>
                      </a:lnTo>
                      <a:lnTo>
                        <a:pt x="2469" y="405"/>
                      </a:lnTo>
                      <a:lnTo>
                        <a:pt x="2475" y="433"/>
                      </a:lnTo>
                      <a:lnTo>
                        <a:pt x="2488" y="460"/>
                      </a:lnTo>
                      <a:lnTo>
                        <a:pt x="2507" y="486"/>
                      </a:lnTo>
                      <a:lnTo>
                        <a:pt x="2531" y="510"/>
                      </a:lnTo>
                      <a:lnTo>
                        <a:pt x="2468" y="512"/>
                      </a:lnTo>
                      <a:lnTo>
                        <a:pt x="2402" y="514"/>
                      </a:lnTo>
                      <a:lnTo>
                        <a:pt x="2334" y="515"/>
                      </a:lnTo>
                      <a:lnTo>
                        <a:pt x="2266" y="517"/>
                      </a:lnTo>
                      <a:lnTo>
                        <a:pt x="2194" y="518"/>
                      </a:lnTo>
                      <a:lnTo>
                        <a:pt x="2120" y="519"/>
                      </a:lnTo>
                      <a:lnTo>
                        <a:pt x="2046" y="520"/>
                      </a:lnTo>
                      <a:lnTo>
                        <a:pt x="1970" y="521"/>
                      </a:lnTo>
                      <a:lnTo>
                        <a:pt x="1892" y="522"/>
                      </a:lnTo>
                      <a:lnTo>
                        <a:pt x="1814" y="523"/>
                      </a:lnTo>
                      <a:lnTo>
                        <a:pt x="1735" y="523"/>
                      </a:lnTo>
                      <a:lnTo>
                        <a:pt x="1655" y="523"/>
                      </a:lnTo>
                      <a:lnTo>
                        <a:pt x="1574" y="523"/>
                      </a:lnTo>
                      <a:lnTo>
                        <a:pt x="1493" y="524"/>
                      </a:lnTo>
                      <a:lnTo>
                        <a:pt x="1412" y="523"/>
                      </a:lnTo>
                      <a:lnTo>
                        <a:pt x="1330" y="523"/>
                      </a:lnTo>
                      <a:lnTo>
                        <a:pt x="1249" y="523"/>
                      </a:lnTo>
                      <a:lnTo>
                        <a:pt x="1168" y="522"/>
                      </a:lnTo>
                      <a:lnTo>
                        <a:pt x="1087" y="521"/>
                      </a:lnTo>
                      <a:lnTo>
                        <a:pt x="1006" y="521"/>
                      </a:lnTo>
                      <a:lnTo>
                        <a:pt x="927" y="520"/>
                      </a:lnTo>
                      <a:lnTo>
                        <a:pt x="848" y="519"/>
                      </a:lnTo>
                      <a:lnTo>
                        <a:pt x="770" y="517"/>
                      </a:lnTo>
                      <a:lnTo>
                        <a:pt x="693" y="515"/>
                      </a:lnTo>
                      <a:lnTo>
                        <a:pt x="618" y="513"/>
                      </a:lnTo>
                      <a:lnTo>
                        <a:pt x="544" y="511"/>
                      </a:lnTo>
                      <a:lnTo>
                        <a:pt x="470" y="509"/>
                      </a:lnTo>
                      <a:lnTo>
                        <a:pt x="401" y="507"/>
                      </a:lnTo>
                      <a:lnTo>
                        <a:pt x="331" y="504"/>
                      </a:lnTo>
                      <a:lnTo>
                        <a:pt x="264" y="501"/>
                      </a:lnTo>
                      <a:lnTo>
                        <a:pt x="199" y="499"/>
                      </a:lnTo>
                      <a:lnTo>
                        <a:pt x="137" y="497"/>
                      </a:lnTo>
                      <a:lnTo>
                        <a:pt x="135" y="497"/>
                      </a:lnTo>
                      <a:lnTo>
                        <a:pt x="130" y="496"/>
                      </a:lnTo>
                      <a:lnTo>
                        <a:pt x="125" y="495"/>
                      </a:lnTo>
                      <a:lnTo>
                        <a:pt x="118" y="493"/>
                      </a:lnTo>
                      <a:lnTo>
                        <a:pt x="111" y="491"/>
                      </a:lnTo>
                      <a:lnTo>
                        <a:pt x="103" y="489"/>
                      </a:lnTo>
                      <a:lnTo>
                        <a:pt x="94" y="486"/>
                      </a:lnTo>
                      <a:lnTo>
                        <a:pt x="85" y="482"/>
                      </a:lnTo>
                      <a:lnTo>
                        <a:pt x="75" y="478"/>
                      </a:lnTo>
                      <a:lnTo>
                        <a:pt x="66" y="473"/>
                      </a:lnTo>
                      <a:lnTo>
                        <a:pt x="56" y="467"/>
                      </a:lnTo>
                      <a:lnTo>
                        <a:pt x="47" y="460"/>
                      </a:lnTo>
                      <a:lnTo>
                        <a:pt x="38" y="452"/>
                      </a:lnTo>
                      <a:lnTo>
                        <a:pt x="30" y="444"/>
                      </a:lnTo>
                      <a:lnTo>
                        <a:pt x="22" y="434"/>
                      </a:lnTo>
                      <a:lnTo>
                        <a:pt x="15" y="424"/>
                      </a:lnTo>
                      <a:lnTo>
                        <a:pt x="10" y="411"/>
                      </a:lnTo>
                      <a:lnTo>
                        <a:pt x="5" y="398"/>
                      </a:lnTo>
                      <a:lnTo>
                        <a:pt x="2" y="385"/>
                      </a:lnTo>
                      <a:lnTo>
                        <a:pt x="0" y="369"/>
                      </a:lnTo>
                      <a:lnTo>
                        <a:pt x="0" y="352"/>
                      </a:lnTo>
                      <a:lnTo>
                        <a:pt x="2" y="335"/>
                      </a:lnTo>
                      <a:lnTo>
                        <a:pt x="5" y="315"/>
                      </a:lnTo>
                      <a:lnTo>
                        <a:pt x="11" y="294"/>
                      </a:lnTo>
                      <a:lnTo>
                        <a:pt x="19" y="272"/>
                      </a:lnTo>
                      <a:lnTo>
                        <a:pt x="30" y="247"/>
                      </a:lnTo>
                      <a:lnTo>
                        <a:pt x="43" y="222"/>
                      </a:lnTo>
                      <a:lnTo>
                        <a:pt x="58" y="194"/>
                      </a:lnTo>
                      <a:lnTo>
                        <a:pt x="77" y="166"/>
                      </a:lnTo>
                      <a:lnTo>
                        <a:pt x="100" y="134"/>
                      </a:lnTo>
                      <a:lnTo>
                        <a:pt x="124" y="102"/>
                      </a:lnTo>
                      <a:lnTo>
                        <a:pt x="152" y="67"/>
                      </a:lnTo>
                      <a:lnTo>
                        <a:pt x="219" y="54"/>
                      </a:lnTo>
                      <a:lnTo>
                        <a:pt x="288" y="43"/>
                      </a:lnTo>
                      <a:lnTo>
                        <a:pt x="360" y="33"/>
                      </a:lnTo>
                      <a:lnTo>
                        <a:pt x="432" y="26"/>
                      </a:lnTo>
                      <a:lnTo>
                        <a:pt x="507" y="18"/>
                      </a:lnTo>
                      <a:lnTo>
                        <a:pt x="584" y="12"/>
                      </a:lnTo>
                      <a:lnTo>
                        <a:pt x="662" y="7"/>
                      </a:lnTo>
                      <a:lnTo>
                        <a:pt x="741" y="4"/>
                      </a:lnTo>
                      <a:lnTo>
                        <a:pt x="821" y="1"/>
                      </a:lnTo>
                      <a:lnTo>
                        <a:pt x="903" y="0"/>
                      </a:lnTo>
                      <a:lnTo>
                        <a:pt x="985" y="0"/>
                      </a:lnTo>
                      <a:lnTo>
                        <a:pt x="1068" y="1"/>
                      </a:lnTo>
                      <a:lnTo>
                        <a:pt x="1152" y="4"/>
                      </a:lnTo>
                      <a:lnTo>
                        <a:pt x="1236" y="7"/>
                      </a:lnTo>
                      <a:lnTo>
                        <a:pt x="1322" y="10"/>
                      </a:lnTo>
                      <a:lnTo>
                        <a:pt x="1407" y="16"/>
                      </a:lnTo>
                      <a:lnTo>
                        <a:pt x="1492" y="21"/>
                      </a:lnTo>
                      <a:lnTo>
                        <a:pt x="1577" y="26"/>
                      </a:lnTo>
                      <a:lnTo>
                        <a:pt x="1663" y="34"/>
                      </a:lnTo>
                      <a:lnTo>
                        <a:pt x="1747" y="42"/>
                      </a:lnTo>
                      <a:lnTo>
                        <a:pt x="1831" y="50"/>
                      </a:lnTo>
                      <a:lnTo>
                        <a:pt x="1915" y="60"/>
                      </a:lnTo>
                      <a:lnTo>
                        <a:pt x="1999" y="70"/>
                      </a:lnTo>
                      <a:lnTo>
                        <a:pt x="2081" y="79"/>
                      </a:lnTo>
                      <a:lnTo>
                        <a:pt x="2162" y="90"/>
                      </a:lnTo>
                      <a:lnTo>
                        <a:pt x="2242" y="102"/>
                      </a:lnTo>
                      <a:lnTo>
                        <a:pt x="2321" y="114"/>
                      </a:lnTo>
                      <a:lnTo>
                        <a:pt x="2399" y="126"/>
                      </a:lnTo>
                      <a:lnTo>
                        <a:pt x="2475" y="138"/>
                      </a:lnTo>
                      <a:lnTo>
                        <a:pt x="2549" y="151"/>
                      </a:lnTo>
                      <a:lnTo>
                        <a:pt x="2622" y="165"/>
                      </a:lnTo>
                      <a:lnTo>
                        <a:pt x="2692" y="178"/>
                      </a:lnTo>
                    </a:path>
                  </a:pathLst>
                </a:custGeom>
                <a:solidFill>
                  <a:srgbClr val="FFFFFF"/>
                </a:solidFill>
                <a:ln w="12700" cap="rnd" cmpd="sng">
                  <a:noFill/>
                  <a:prstDash val="solid"/>
                  <a:round/>
                  <a:headEnd type="none" w="med" len="med"/>
                  <a:tailEnd type="none" w="med" len="med"/>
                </a:ln>
              </p:spPr>
              <p:txBody>
                <a:bodyPr/>
                <a:lstStyle/>
                <a:p>
                  <a:endParaRPr lang="en-GB" sz="2400" b="1"/>
                </a:p>
              </p:txBody>
            </p:sp>
            <p:sp>
              <p:nvSpPr>
                <p:cNvPr id="23868" name="Freeform 18"/>
                <p:cNvSpPr>
                  <a:spLocks/>
                </p:cNvSpPr>
                <p:nvPr/>
              </p:nvSpPr>
              <p:spPr bwMode="auto">
                <a:xfrm>
                  <a:off x="945" y="2229"/>
                  <a:ext cx="616" cy="422"/>
                </a:xfrm>
                <a:custGeom>
                  <a:avLst/>
                  <a:gdLst>
                    <a:gd name="T0" fmla="*/ 587 w 616"/>
                    <a:gd name="T1" fmla="*/ 33 h 422"/>
                    <a:gd name="T2" fmla="*/ 542 w 616"/>
                    <a:gd name="T3" fmla="*/ 96 h 422"/>
                    <a:gd name="T4" fmla="*/ 511 w 616"/>
                    <a:gd name="T5" fmla="*/ 150 h 422"/>
                    <a:gd name="T6" fmla="*/ 491 w 616"/>
                    <a:gd name="T7" fmla="*/ 200 h 422"/>
                    <a:gd name="T8" fmla="*/ 480 w 616"/>
                    <a:gd name="T9" fmla="*/ 244 h 422"/>
                    <a:gd name="T10" fmla="*/ 479 w 616"/>
                    <a:gd name="T11" fmla="*/ 281 h 422"/>
                    <a:gd name="T12" fmla="*/ 483 w 616"/>
                    <a:gd name="T13" fmla="*/ 314 h 422"/>
                    <a:gd name="T14" fmla="*/ 494 w 616"/>
                    <a:gd name="T15" fmla="*/ 341 h 422"/>
                    <a:gd name="T16" fmla="*/ 508 w 616"/>
                    <a:gd name="T17" fmla="*/ 364 h 422"/>
                    <a:gd name="T18" fmla="*/ 524 w 616"/>
                    <a:gd name="T19" fmla="*/ 383 h 422"/>
                    <a:gd name="T20" fmla="*/ 541 w 616"/>
                    <a:gd name="T21" fmla="*/ 397 h 422"/>
                    <a:gd name="T22" fmla="*/ 557 w 616"/>
                    <a:gd name="T23" fmla="*/ 407 h 422"/>
                    <a:gd name="T24" fmla="*/ 571 w 616"/>
                    <a:gd name="T25" fmla="*/ 415 h 422"/>
                    <a:gd name="T26" fmla="*/ 580 w 616"/>
                    <a:gd name="T27" fmla="*/ 419 h 422"/>
                    <a:gd name="T28" fmla="*/ 583 w 616"/>
                    <a:gd name="T29" fmla="*/ 421 h 422"/>
                    <a:gd name="T30" fmla="*/ 575 w 616"/>
                    <a:gd name="T31" fmla="*/ 419 h 422"/>
                    <a:gd name="T32" fmla="*/ 506 w 616"/>
                    <a:gd name="T33" fmla="*/ 415 h 422"/>
                    <a:gd name="T34" fmla="*/ 441 w 616"/>
                    <a:gd name="T35" fmla="*/ 410 h 422"/>
                    <a:gd name="T36" fmla="*/ 378 w 616"/>
                    <a:gd name="T37" fmla="*/ 403 h 422"/>
                    <a:gd name="T38" fmla="*/ 319 w 616"/>
                    <a:gd name="T39" fmla="*/ 395 h 422"/>
                    <a:gd name="T40" fmla="*/ 265 w 616"/>
                    <a:gd name="T41" fmla="*/ 386 h 422"/>
                    <a:gd name="T42" fmla="*/ 214 w 616"/>
                    <a:gd name="T43" fmla="*/ 374 h 422"/>
                    <a:gd name="T44" fmla="*/ 167 w 616"/>
                    <a:gd name="T45" fmla="*/ 363 h 422"/>
                    <a:gd name="T46" fmla="*/ 126 w 616"/>
                    <a:gd name="T47" fmla="*/ 350 h 422"/>
                    <a:gd name="T48" fmla="*/ 90 w 616"/>
                    <a:gd name="T49" fmla="*/ 336 h 422"/>
                    <a:gd name="T50" fmla="*/ 59 w 616"/>
                    <a:gd name="T51" fmla="*/ 321 h 422"/>
                    <a:gd name="T52" fmla="*/ 34 w 616"/>
                    <a:gd name="T53" fmla="*/ 307 h 422"/>
                    <a:gd name="T54" fmla="*/ 16 w 616"/>
                    <a:gd name="T55" fmla="*/ 291 h 422"/>
                    <a:gd name="T56" fmla="*/ 4 w 616"/>
                    <a:gd name="T57" fmla="*/ 275 h 422"/>
                    <a:gd name="T58" fmla="*/ 0 w 616"/>
                    <a:gd name="T59" fmla="*/ 260 h 422"/>
                    <a:gd name="T60" fmla="*/ 3 w 616"/>
                    <a:gd name="T61" fmla="*/ 243 h 422"/>
                    <a:gd name="T62" fmla="*/ 14 w 616"/>
                    <a:gd name="T63" fmla="*/ 228 h 422"/>
                    <a:gd name="T64" fmla="*/ 41 w 616"/>
                    <a:gd name="T65" fmla="*/ 206 h 422"/>
                    <a:gd name="T66" fmla="*/ 72 w 616"/>
                    <a:gd name="T67" fmla="*/ 187 h 422"/>
                    <a:gd name="T68" fmla="*/ 104 w 616"/>
                    <a:gd name="T69" fmla="*/ 168 h 422"/>
                    <a:gd name="T70" fmla="*/ 137 w 616"/>
                    <a:gd name="T71" fmla="*/ 150 h 422"/>
                    <a:gd name="T72" fmla="*/ 172 w 616"/>
                    <a:gd name="T73" fmla="*/ 134 h 422"/>
                    <a:gd name="T74" fmla="*/ 209 w 616"/>
                    <a:gd name="T75" fmla="*/ 117 h 422"/>
                    <a:gd name="T76" fmla="*/ 246 w 616"/>
                    <a:gd name="T77" fmla="*/ 103 h 422"/>
                    <a:gd name="T78" fmla="*/ 284 w 616"/>
                    <a:gd name="T79" fmla="*/ 88 h 422"/>
                    <a:gd name="T80" fmla="*/ 324 w 616"/>
                    <a:gd name="T81" fmla="*/ 74 h 422"/>
                    <a:gd name="T82" fmla="*/ 364 w 616"/>
                    <a:gd name="T83" fmla="*/ 62 h 422"/>
                    <a:gd name="T84" fmla="*/ 404 w 616"/>
                    <a:gd name="T85" fmla="*/ 49 h 422"/>
                    <a:gd name="T86" fmla="*/ 446 w 616"/>
                    <a:gd name="T87" fmla="*/ 38 h 422"/>
                    <a:gd name="T88" fmla="*/ 488 w 616"/>
                    <a:gd name="T89" fmla="*/ 27 h 422"/>
                    <a:gd name="T90" fmla="*/ 530 w 616"/>
                    <a:gd name="T91" fmla="*/ 18 h 422"/>
                    <a:gd name="T92" fmla="*/ 573 w 616"/>
                    <a:gd name="T93" fmla="*/ 8 h 422"/>
                    <a:gd name="T94" fmla="*/ 615 w 616"/>
                    <a:gd name="T95" fmla="*/ 0 h 4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6"/>
                    <a:gd name="T145" fmla="*/ 0 h 422"/>
                    <a:gd name="T146" fmla="*/ 616 w 616"/>
                    <a:gd name="T147" fmla="*/ 422 h 4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6" h="422">
                      <a:moveTo>
                        <a:pt x="615" y="0"/>
                      </a:moveTo>
                      <a:lnTo>
                        <a:pt x="587" y="33"/>
                      </a:lnTo>
                      <a:lnTo>
                        <a:pt x="563" y="64"/>
                      </a:lnTo>
                      <a:lnTo>
                        <a:pt x="542" y="96"/>
                      </a:lnTo>
                      <a:lnTo>
                        <a:pt x="525" y="124"/>
                      </a:lnTo>
                      <a:lnTo>
                        <a:pt x="511" y="150"/>
                      </a:lnTo>
                      <a:lnTo>
                        <a:pt x="500" y="176"/>
                      </a:lnTo>
                      <a:lnTo>
                        <a:pt x="491" y="200"/>
                      </a:lnTo>
                      <a:lnTo>
                        <a:pt x="484" y="223"/>
                      </a:lnTo>
                      <a:lnTo>
                        <a:pt x="480" y="244"/>
                      </a:lnTo>
                      <a:lnTo>
                        <a:pt x="479" y="264"/>
                      </a:lnTo>
                      <a:lnTo>
                        <a:pt x="479" y="281"/>
                      </a:lnTo>
                      <a:lnTo>
                        <a:pt x="480" y="298"/>
                      </a:lnTo>
                      <a:lnTo>
                        <a:pt x="483" y="314"/>
                      </a:lnTo>
                      <a:lnTo>
                        <a:pt x="488" y="328"/>
                      </a:lnTo>
                      <a:lnTo>
                        <a:pt x="494" y="341"/>
                      </a:lnTo>
                      <a:lnTo>
                        <a:pt x="501" y="354"/>
                      </a:lnTo>
                      <a:lnTo>
                        <a:pt x="508" y="364"/>
                      </a:lnTo>
                      <a:lnTo>
                        <a:pt x="516" y="374"/>
                      </a:lnTo>
                      <a:lnTo>
                        <a:pt x="524" y="383"/>
                      </a:lnTo>
                      <a:lnTo>
                        <a:pt x="532" y="391"/>
                      </a:lnTo>
                      <a:lnTo>
                        <a:pt x="541" y="397"/>
                      </a:lnTo>
                      <a:lnTo>
                        <a:pt x="549" y="403"/>
                      </a:lnTo>
                      <a:lnTo>
                        <a:pt x="557" y="407"/>
                      </a:lnTo>
                      <a:lnTo>
                        <a:pt x="565" y="412"/>
                      </a:lnTo>
                      <a:lnTo>
                        <a:pt x="571" y="415"/>
                      </a:lnTo>
                      <a:lnTo>
                        <a:pt x="576" y="417"/>
                      </a:lnTo>
                      <a:lnTo>
                        <a:pt x="580" y="419"/>
                      </a:lnTo>
                      <a:lnTo>
                        <a:pt x="583" y="420"/>
                      </a:lnTo>
                      <a:lnTo>
                        <a:pt x="583" y="421"/>
                      </a:lnTo>
                      <a:lnTo>
                        <a:pt x="580" y="420"/>
                      </a:lnTo>
                      <a:lnTo>
                        <a:pt x="575" y="419"/>
                      </a:lnTo>
                      <a:lnTo>
                        <a:pt x="540" y="417"/>
                      </a:lnTo>
                      <a:lnTo>
                        <a:pt x="506" y="415"/>
                      </a:lnTo>
                      <a:lnTo>
                        <a:pt x="473" y="413"/>
                      </a:lnTo>
                      <a:lnTo>
                        <a:pt x="441" y="410"/>
                      </a:lnTo>
                      <a:lnTo>
                        <a:pt x="409" y="406"/>
                      </a:lnTo>
                      <a:lnTo>
                        <a:pt x="378" y="403"/>
                      </a:lnTo>
                      <a:lnTo>
                        <a:pt x="348" y="400"/>
                      </a:lnTo>
                      <a:lnTo>
                        <a:pt x="319" y="395"/>
                      </a:lnTo>
                      <a:lnTo>
                        <a:pt x="291" y="390"/>
                      </a:lnTo>
                      <a:lnTo>
                        <a:pt x="265" y="386"/>
                      </a:lnTo>
                      <a:lnTo>
                        <a:pt x="238" y="380"/>
                      </a:lnTo>
                      <a:lnTo>
                        <a:pt x="214" y="374"/>
                      </a:lnTo>
                      <a:lnTo>
                        <a:pt x="190" y="369"/>
                      </a:lnTo>
                      <a:lnTo>
                        <a:pt x="167" y="363"/>
                      </a:lnTo>
                      <a:lnTo>
                        <a:pt x="146" y="357"/>
                      </a:lnTo>
                      <a:lnTo>
                        <a:pt x="126" y="350"/>
                      </a:lnTo>
                      <a:lnTo>
                        <a:pt x="106" y="344"/>
                      </a:lnTo>
                      <a:lnTo>
                        <a:pt x="90" y="336"/>
                      </a:lnTo>
                      <a:lnTo>
                        <a:pt x="74" y="329"/>
                      </a:lnTo>
                      <a:lnTo>
                        <a:pt x="59" y="321"/>
                      </a:lnTo>
                      <a:lnTo>
                        <a:pt x="45" y="315"/>
                      </a:lnTo>
                      <a:lnTo>
                        <a:pt x="34" y="307"/>
                      </a:lnTo>
                      <a:lnTo>
                        <a:pt x="25" y="299"/>
                      </a:lnTo>
                      <a:lnTo>
                        <a:pt x="16" y="291"/>
                      </a:lnTo>
                      <a:lnTo>
                        <a:pt x="9" y="284"/>
                      </a:lnTo>
                      <a:lnTo>
                        <a:pt x="4" y="275"/>
                      </a:lnTo>
                      <a:lnTo>
                        <a:pt x="1" y="268"/>
                      </a:lnTo>
                      <a:lnTo>
                        <a:pt x="0" y="260"/>
                      </a:lnTo>
                      <a:lnTo>
                        <a:pt x="0" y="252"/>
                      </a:lnTo>
                      <a:lnTo>
                        <a:pt x="3" y="243"/>
                      </a:lnTo>
                      <a:lnTo>
                        <a:pt x="7" y="235"/>
                      </a:lnTo>
                      <a:lnTo>
                        <a:pt x="14" y="228"/>
                      </a:lnTo>
                      <a:lnTo>
                        <a:pt x="28" y="217"/>
                      </a:lnTo>
                      <a:lnTo>
                        <a:pt x="41" y="206"/>
                      </a:lnTo>
                      <a:lnTo>
                        <a:pt x="57" y="196"/>
                      </a:lnTo>
                      <a:lnTo>
                        <a:pt x="72" y="187"/>
                      </a:lnTo>
                      <a:lnTo>
                        <a:pt x="89" y="178"/>
                      </a:lnTo>
                      <a:lnTo>
                        <a:pt x="104" y="168"/>
                      </a:lnTo>
                      <a:lnTo>
                        <a:pt x="121" y="159"/>
                      </a:lnTo>
                      <a:lnTo>
                        <a:pt x="137" y="150"/>
                      </a:lnTo>
                      <a:lnTo>
                        <a:pt x="155" y="142"/>
                      </a:lnTo>
                      <a:lnTo>
                        <a:pt x="172" y="134"/>
                      </a:lnTo>
                      <a:lnTo>
                        <a:pt x="190" y="126"/>
                      </a:lnTo>
                      <a:lnTo>
                        <a:pt x="209" y="117"/>
                      </a:lnTo>
                      <a:lnTo>
                        <a:pt x="227" y="109"/>
                      </a:lnTo>
                      <a:lnTo>
                        <a:pt x="246" y="103"/>
                      </a:lnTo>
                      <a:lnTo>
                        <a:pt x="265" y="95"/>
                      </a:lnTo>
                      <a:lnTo>
                        <a:pt x="284" y="88"/>
                      </a:lnTo>
                      <a:lnTo>
                        <a:pt x="304" y="81"/>
                      </a:lnTo>
                      <a:lnTo>
                        <a:pt x="324" y="74"/>
                      </a:lnTo>
                      <a:lnTo>
                        <a:pt x="343" y="67"/>
                      </a:lnTo>
                      <a:lnTo>
                        <a:pt x="364" y="62"/>
                      </a:lnTo>
                      <a:lnTo>
                        <a:pt x="384" y="55"/>
                      </a:lnTo>
                      <a:lnTo>
                        <a:pt x="404" y="49"/>
                      </a:lnTo>
                      <a:lnTo>
                        <a:pt x="425" y="43"/>
                      </a:lnTo>
                      <a:lnTo>
                        <a:pt x="446" y="38"/>
                      </a:lnTo>
                      <a:lnTo>
                        <a:pt x="467" y="32"/>
                      </a:lnTo>
                      <a:lnTo>
                        <a:pt x="488" y="27"/>
                      </a:lnTo>
                      <a:lnTo>
                        <a:pt x="510" y="21"/>
                      </a:lnTo>
                      <a:lnTo>
                        <a:pt x="530" y="18"/>
                      </a:lnTo>
                      <a:lnTo>
                        <a:pt x="552" y="13"/>
                      </a:lnTo>
                      <a:lnTo>
                        <a:pt x="573" y="8"/>
                      </a:lnTo>
                      <a:lnTo>
                        <a:pt x="594" y="4"/>
                      </a:lnTo>
                      <a:lnTo>
                        <a:pt x="615" y="0"/>
                      </a:lnTo>
                    </a:path>
                  </a:pathLst>
                </a:custGeom>
                <a:solidFill>
                  <a:srgbClr val="FFFFFF"/>
                </a:solidFill>
                <a:ln w="12700" cap="rnd" cmpd="sng">
                  <a:noFill/>
                  <a:prstDash val="solid"/>
                  <a:round/>
                  <a:headEnd type="none" w="med" len="med"/>
                  <a:tailEnd type="none" w="med" len="med"/>
                </a:ln>
              </p:spPr>
              <p:txBody>
                <a:bodyPr/>
                <a:lstStyle/>
                <a:p>
                  <a:endParaRPr lang="en-GB" sz="2400" b="1"/>
                </a:p>
              </p:txBody>
            </p:sp>
          </p:grpSp>
          <p:sp>
            <p:nvSpPr>
              <p:cNvPr id="23865" name="Freeform 19"/>
              <p:cNvSpPr>
                <a:spLocks/>
              </p:cNvSpPr>
              <p:nvPr/>
            </p:nvSpPr>
            <p:spPr bwMode="auto">
              <a:xfrm>
                <a:off x="945" y="2229"/>
                <a:ext cx="626" cy="432"/>
              </a:xfrm>
              <a:custGeom>
                <a:avLst/>
                <a:gdLst>
                  <a:gd name="T0" fmla="*/ 625 w 626"/>
                  <a:gd name="T1" fmla="*/ 0 h 432"/>
                  <a:gd name="T2" fmla="*/ 572 w 626"/>
                  <a:gd name="T3" fmla="*/ 66 h 432"/>
                  <a:gd name="T4" fmla="*/ 534 w 626"/>
                  <a:gd name="T5" fmla="*/ 127 h 432"/>
                  <a:gd name="T6" fmla="*/ 508 w 626"/>
                  <a:gd name="T7" fmla="*/ 180 h 432"/>
                  <a:gd name="T8" fmla="*/ 492 w 626"/>
                  <a:gd name="T9" fmla="*/ 228 h 432"/>
                  <a:gd name="T10" fmla="*/ 487 w 626"/>
                  <a:gd name="T11" fmla="*/ 270 h 432"/>
                  <a:gd name="T12" fmla="*/ 488 w 626"/>
                  <a:gd name="T13" fmla="*/ 305 h 432"/>
                  <a:gd name="T14" fmla="*/ 496 w 626"/>
                  <a:gd name="T15" fmla="*/ 336 h 432"/>
                  <a:gd name="T16" fmla="*/ 509 w 626"/>
                  <a:gd name="T17" fmla="*/ 362 h 432"/>
                  <a:gd name="T18" fmla="*/ 524 w 626"/>
                  <a:gd name="T19" fmla="*/ 383 h 432"/>
                  <a:gd name="T20" fmla="*/ 541 w 626"/>
                  <a:gd name="T21" fmla="*/ 400 h 432"/>
                  <a:gd name="T22" fmla="*/ 558 w 626"/>
                  <a:gd name="T23" fmla="*/ 413 h 432"/>
                  <a:gd name="T24" fmla="*/ 574 w 626"/>
                  <a:gd name="T25" fmla="*/ 422 h 432"/>
                  <a:gd name="T26" fmla="*/ 585 w 626"/>
                  <a:gd name="T27" fmla="*/ 427 h 432"/>
                  <a:gd name="T28" fmla="*/ 592 w 626"/>
                  <a:gd name="T29" fmla="*/ 430 h 432"/>
                  <a:gd name="T30" fmla="*/ 589 w 626"/>
                  <a:gd name="T31" fmla="*/ 430 h 432"/>
                  <a:gd name="T32" fmla="*/ 549 w 626"/>
                  <a:gd name="T33" fmla="*/ 427 h 432"/>
                  <a:gd name="T34" fmla="*/ 481 w 626"/>
                  <a:gd name="T35" fmla="*/ 423 h 432"/>
                  <a:gd name="T36" fmla="*/ 416 w 626"/>
                  <a:gd name="T37" fmla="*/ 416 h 432"/>
                  <a:gd name="T38" fmla="*/ 354 w 626"/>
                  <a:gd name="T39" fmla="*/ 409 h 432"/>
                  <a:gd name="T40" fmla="*/ 296 w 626"/>
                  <a:gd name="T41" fmla="*/ 399 h 432"/>
                  <a:gd name="T42" fmla="*/ 242 w 626"/>
                  <a:gd name="T43" fmla="*/ 389 h 432"/>
                  <a:gd name="T44" fmla="*/ 193 w 626"/>
                  <a:gd name="T45" fmla="*/ 378 h 432"/>
                  <a:gd name="T46" fmla="*/ 148 w 626"/>
                  <a:gd name="T47" fmla="*/ 365 h 432"/>
                  <a:gd name="T48" fmla="*/ 108 w 626"/>
                  <a:gd name="T49" fmla="*/ 352 h 432"/>
                  <a:gd name="T50" fmla="*/ 75 w 626"/>
                  <a:gd name="T51" fmla="*/ 337 h 432"/>
                  <a:gd name="T52" fmla="*/ 46 w 626"/>
                  <a:gd name="T53" fmla="*/ 322 h 432"/>
                  <a:gd name="T54" fmla="*/ 25 w 626"/>
                  <a:gd name="T55" fmla="*/ 306 h 432"/>
                  <a:gd name="T56" fmla="*/ 9 w 626"/>
                  <a:gd name="T57" fmla="*/ 291 h 432"/>
                  <a:gd name="T58" fmla="*/ 1 w 626"/>
                  <a:gd name="T59" fmla="*/ 274 h 432"/>
                  <a:gd name="T60" fmla="*/ 0 w 626"/>
                  <a:gd name="T61" fmla="*/ 258 h 432"/>
                  <a:gd name="T62" fmla="*/ 7 w 626"/>
                  <a:gd name="T63" fmla="*/ 241 h 432"/>
                  <a:gd name="T64" fmla="*/ 28 w 626"/>
                  <a:gd name="T65" fmla="*/ 222 h 432"/>
                  <a:gd name="T66" fmla="*/ 58 w 626"/>
                  <a:gd name="T67" fmla="*/ 201 h 432"/>
                  <a:gd name="T68" fmla="*/ 90 w 626"/>
                  <a:gd name="T69" fmla="*/ 182 h 432"/>
                  <a:gd name="T70" fmla="*/ 123 w 626"/>
                  <a:gd name="T71" fmla="*/ 163 h 432"/>
                  <a:gd name="T72" fmla="*/ 158 w 626"/>
                  <a:gd name="T73" fmla="*/ 145 h 432"/>
                  <a:gd name="T74" fmla="*/ 193 w 626"/>
                  <a:gd name="T75" fmla="*/ 129 h 432"/>
                  <a:gd name="T76" fmla="*/ 231 w 626"/>
                  <a:gd name="T77" fmla="*/ 112 h 432"/>
                  <a:gd name="T78" fmla="*/ 269 w 626"/>
                  <a:gd name="T79" fmla="*/ 97 h 432"/>
                  <a:gd name="T80" fmla="*/ 309 w 626"/>
                  <a:gd name="T81" fmla="*/ 83 h 432"/>
                  <a:gd name="T82" fmla="*/ 349 w 626"/>
                  <a:gd name="T83" fmla="*/ 69 h 432"/>
                  <a:gd name="T84" fmla="*/ 390 w 626"/>
                  <a:gd name="T85" fmla="*/ 56 h 432"/>
                  <a:gd name="T86" fmla="*/ 432 w 626"/>
                  <a:gd name="T87" fmla="*/ 44 h 432"/>
                  <a:gd name="T88" fmla="*/ 475 w 626"/>
                  <a:gd name="T89" fmla="*/ 33 h 432"/>
                  <a:gd name="T90" fmla="*/ 518 w 626"/>
                  <a:gd name="T91" fmla="*/ 22 h 432"/>
                  <a:gd name="T92" fmla="*/ 561 w 626"/>
                  <a:gd name="T93" fmla="*/ 13 h 432"/>
                  <a:gd name="T94" fmla="*/ 604 w 626"/>
                  <a:gd name="T95" fmla="*/ 4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6"/>
                  <a:gd name="T145" fmla="*/ 0 h 432"/>
                  <a:gd name="T146" fmla="*/ 626 w 626"/>
                  <a:gd name="T147" fmla="*/ 432 h 4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6" h="432">
                    <a:moveTo>
                      <a:pt x="625" y="0"/>
                    </a:moveTo>
                    <a:lnTo>
                      <a:pt x="625" y="0"/>
                    </a:lnTo>
                    <a:lnTo>
                      <a:pt x="597" y="34"/>
                    </a:lnTo>
                    <a:lnTo>
                      <a:pt x="572" y="66"/>
                    </a:lnTo>
                    <a:lnTo>
                      <a:pt x="551" y="98"/>
                    </a:lnTo>
                    <a:lnTo>
                      <a:pt x="534" y="127"/>
                    </a:lnTo>
                    <a:lnTo>
                      <a:pt x="519" y="154"/>
                    </a:lnTo>
                    <a:lnTo>
                      <a:pt x="508" y="180"/>
                    </a:lnTo>
                    <a:lnTo>
                      <a:pt x="499" y="205"/>
                    </a:lnTo>
                    <a:lnTo>
                      <a:pt x="492" y="228"/>
                    </a:lnTo>
                    <a:lnTo>
                      <a:pt x="488" y="250"/>
                    </a:lnTo>
                    <a:lnTo>
                      <a:pt x="487" y="270"/>
                    </a:lnTo>
                    <a:lnTo>
                      <a:pt x="487" y="288"/>
                    </a:lnTo>
                    <a:lnTo>
                      <a:pt x="488" y="305"/>
                    </a:lnTo>
                    <a:lnTo>
                      <a:pt x="491" y="321"/>
                    </a:lnTo>
                    <a:lnTo>
                      <a:pt x="496" y="336"/>
                    </a:lnTo>
                    <a:lnTo>
                      <a:pt x="502" y="349"/>
                    </a:lnTo>
                    <a:lnTo>
                      <a:pt x="509" y="362"/>
                    </a:lnTo>
                    <a:lnTo>
                      <a:pt x="516" y="373"/>
                    </a:lnTo>
                    <a:lnTo>
                      <a:pt x="524" y="383"/>
                    </a:lnTo>
                    <a:lnTo>
                      <a:pt x="533" y="392"/>
                    </a:lnTo>
                    <a:lnTo>
                      <a:pt x="541" y="400"/>
                    </a:lnTo>
                    <a:lnTo>
                      <a:pt x="550" y="406"/>
                    </a:lnTo>
                    <a:lnTo>
                      <a:pt x="558" y="413"/>
                    </a:lnTo>
                    <a:lnTo>
                      <a:pt x="566" y="417"/>
                    </a:lnTo>
                    <a:lnTo>
                      <a:pt x="574" y="422"/>
                    </a:lnTo>
                    <a:lnTo>
                      <a:pt x="580" y="425"/>
                    </a:lnTo>
                    <a:lnTo>
                      <a:pt x="585" y="427"/>
                    </a:lnTo>
                    <a:lnTo>
                      <a:pt x="589" y="429"/>
                    </a:lnTo>
                    <a:lnTo>
                      <a:pt x="592" y="430"/>
                    </a:lnTo>
                    <a:lnTo>
                      <a:pt x="592" y="431"/>
                    </a:lnTo>
                    <a:lnTo>
                      <a:pt x="589" y="430"/>
                    </a:lnTo>
                    <a:lnTo>
                      <a:pt x="584" y="429"/>
                    </a:lnTo>
                    <a:lnTo>
                      <a:pt x="549" y="427"/>
                    </a:lnTo>
                    <a:lnTo>
                      <a:pt x="514" y="425"/>
                    </a:lnTo>
                    <a:lnTo>
                      <a:pt x="481" y="423"/>
                    </a:lnTo>
                    <a:lnTo>
                      <a:pt x="448" y="420"/>
                    </a:lnTo>
                    <a:lnTo>
                      <a:pt x="416" y="416"/>
                    </a:lnTo>
                    <a:lnTo>
                      <a:pt x="384" y="413"/>
                    </a:lnTo>
                    <a:lnTo>
                      <a:pt x="354" y="409"/>
                    </a:lnTo>
                    <a:lnTo>
                      <a:pt x="324" y="404"/>
                    </a:lnTo>
                    <a:lnTo>
                      <a:pt x="296" y="399"/>
                    </a:lnTo>
                    <a:lnTo>
                      <a:pt x="269" y="395"/>
                    </a:lnTo>
                    <a:lnTo>
                      <a:pt x="242" y="389"/>
                    </a:lnTo>
                    <a:lnTo>
                      <a:pt x="217" y="383"/>
                    </a:lnTo>
                    <a:lnTo>
                      <a:pt x="193" y="378"/>
                    </a:lnTo>
                    <a:lnTo>
                      <a:pt x="170" y="372"/>
                    </a:lnTo>
                    <a:lnTo>
                      <a:pt x="148" y="365"/>
                    </a:lnTo>
                    <a:lnTo>
                      <a:pt x="128" y="358"/>
                    </a:lnTo>
                    <a:lnTo>
                      <a:pt x="108" y="352"/>
                    </a:lnTo>
                    <a:lnTo>
                      <a:pt x="91" y="344"/>
                    </a:lnTo>
                    <a:lnTo>
                      <a:pt x="75" y="337"/>
                    </a:lnTo>
                    <a:lnTo>
                      <a:pt x="60" y="329"/>
                    </a:lnTo>
                    <a:lnTo>
                      <a:pt x="46" y="322"/>
                    </a:lnTo>
                    <a:lnTo>
                      <a:pt x="35" y="314"/>
                    </a:lnTo>
                    <a:lnTo>
                      <a:pt x="25" y="306"/>
                    </a:lnTo>
                    <a:lnTo>
                      <a:pt x="16" y="298"/>
                    </a:lnTo>
                    <a:lnTo>
                      <a:pt x="9" y="291"/>
                    </a:lnTo>
                    <a:lnTo>
                      <a:pt x="4" y="282"/>
                    </a:lnTo>
                    <a:lnTo>
                      <a:pt x="1" y="274"/>
                    </a:lnTo>
                    <a:lnTo>
                      <a:pt x="0" y="266"/>
                    </a:lnTo>
                    <a:lnTo>
                      <a:pt x="0" y="258"/>
                    </a:lnTo>
                    <a:lnTo>
                      <a:pt x="3" y="249"/>
                    </a:lnTo>
                    <a:lnTo>
                      <a:pt x="7" y="241"/>
                    </a:lnTo>
                    <a:lnTo>
                      <a:pt x="14" y="233"/>
                    </a:lnTo>
                    <a:lnTo>
                      <a:pt x="28" y="222"/>
                    </a:lnTo>
                    <a:lnTo>
                      <a:pt x="42" y="211"/>
                    </a:lnTo>
                    <a:lnTo>
                      <a:pt x="58" y="201"/>
                    </a:lnTo>
                    <a:lnTo>
                      <a:pt x="73" y="191"/>
                    </a:lnTo>
                    <a:lnTo>
                      <a:pt x="90" y="182"/>
                    </a:lnTo>
                    <a:lnTo>
                      <a:pt x="106" y="172"/>
                    </a:lnTo>
                    <a:lnTo>
                      <a:pt x="123" y="163"/>
                    </a:lnTo>
                    <a:lnTo>
                      <a:pt x="139" y="154"/>
                    </a:lnTo>
                    <a:lnTo>
                      <a:pt x="158" y="145"/>
                    </a:lnTo>
                    <a:lnTo>
                      <a:pt x="175" y="137"/>
                    </a:lnTo>
                    <a:lnTo>
                      <a:pt x="193" y="129"/>
                    </a:lnTo>
                    <a:lnTo>
                      <a:pt x="212" y="120"/>
                    </a:lnTo>
                    <a:lnTo>
                      <a:pt x="231" y="112"/>
                    </a:lnTo>
                    <a:lnTo>
                      <a:pt x="250" y="105"/>
                    </a:lnTo>
                    <a:lnTo>
                      <a:pt x="269" y="97"/>
                    </a:lnTo>
                    <a:lnTo>
                      <a:pt x="289" y="90"/>
                    </a:lnTo>
                    <a:lnTo>
                      <a:pt x="309" y="83"/>
                    </a:lnTo>
                    <a:lnTo>
                      <a:pt x="329" y="76"/>
                    </a:lnTo>
                    <a:lnTo>
                      <a:pt x="349" y="69"/>
                    </a:lnTo>
                    <a:lnTo>
                      <a:pt x="370" y="63"/>
                    </a:lnTo>
                    <a:lnTo>
                      <a:pt x="390" y="56"/>
                    </a:lnTo>
                    <a:lnTo>
                      <a:pt x="411" y="50"/>
                    </a:lnTo>
                    <a:lnTo>
                      <a:pt x="432" y="44"/>
                    </a:lnTo>
                    <a:lnTo>
                      <a:pt x="453" y="39"/>
                    </a:lnTo>
                    <a:lnTo>
                      <a:pt x="475" y="33"/>
                    </a:lnTo>
                    <a:lnTo>
                      <a:pt x="496" y="28"/>
                    </a:lnTo>
                    <a:lnTo>
                      <a:pt x="518" y="22"/>
                    </a:lnTo>
                    <a:lnTo>
                      <a:pt x="539" y="18"/>
                    </a:lnTo>
                    <a:lnTo>
                      <a:pt x="561" y="13"/>
                    </a:lnTo>
                    <a:lnTo>
                      <a:pt x="582" y="8"/>
                    </a:lnTo>
                    <a:lnTo>
                      <a:pt x="604" y="4"/>
                    </a:lnTo>
                    <a:lnTo>
                      <a:pt x="625" y="0"/>
                    </a:lnTo>
                  </a:path>
                </a:pathLst>
              </a:custGeom>
              <a:noFill/>
              <a:ln w="12700" cap="rnd" cmpd="sng">
                <a:solidFill>
                  <a:srgbClr val="FFFFFF"/>
                </a:solidFill>
                <a:prstDash val="solid"/>
                <a:round/>
                <a:headEnd type="none" w="med" len="med"/>
                <a:tailEnd type="none" w="med" len="med"/>
              </a:ln>
            </p:spPr>
            <p:txBody>
              <a:bodyPr/>
              <a:lstStyle/>
              <a:p>
                <a:endParaRPr lang="en-GB" sz="2400" b="1"/>
              </a:p>
            </p:txBody>
          </p:sp>
        </p:grpSp>
        <p:sp>
          <p:nvSpPr>
            <p:cNvPr id="23857" name="Line 20"/>
            <p:cNvSpPr>
              <a:spLocks noChangeShapeType="1"/>
            </p:cNvSpPr>
            <p:nvPr/>
          </p:nvSpPr>
          <p:spPr bwMode="auto">
            <a:xfrm>
              <a:off x="1814" y="2886"/>
              <a:ext cx="2359" cy="453"/>
            </a:xfrm>
            <a:prstGeom prst="line">
              <a:avLst/>
            </a:prstGeom>
            <a:noFill/>
            <a:ln w="25400">
              <a:solidFill>
                <a:schemeClr val="tx1"/>
              </a:solidFill>
              <a:round/>
              <a:headEnd/>
              <a:tailEnd/>
            </a:ln>
          </p:spPr>
          <p:txBody>
            <a:bodyPr/>
            <a:lstStyle/>
            <a:p>
              <a:endParaRPr lang="en-GB" sz="2400" b="1"/>
            </a:p>
          </p:txBody>
        </p:sp>
        <p:grpSp>
          <p:nvGrpSpPr>
            <p:cNvPr id="5" name="Group 21"/>
            <p:cNvGrpSpPr>
              <a:grpSpLocks/>
            </p:cNvGrpSpPr>
            <p:nvPr/>
          </p:nvGrpSpPr>
          <p:grpSpPr bwMode="auto">
            <a:xfrm rot="544717" flipH="1" flipV="1">
              <a:off x="4059" y="3496"/>
              <a:ext cx="2449" cy="251"/>
              <a:chOff x="945" y="2159"/>
              <a:chExt cx="4328" cy="525"/>
            </a:xfrm>
          </p:grpSpPr>
          <p:grpSp>
            <p:nvGrpSpPr>
              <p:cNvPr id="6" name="Group 22"/>
              <p:cNvGrpSpPr>
                <a:grpSpLocks/>
              </p:cNvGrpSpPr>
              <p:nvPr/>
            </p:nvGrpSpPr>
            <p:grpSpPr bwMode="auto">
              <a:xfrm>
                <a:off x="945" y="2159"/>
                <a:ext cx="4328" cy="525"/>
                <a:chOff x="945" y="2159"/>
                <a:chExt cx="4328" cy="525"/>
              </a:xfrm>
            </p:grpSpPr>
            <p:sp useBgFill="1">
              <p:nvSpPr>
                <p:cNvPr id="23861" name="Freeform 23"/>
                <p:cNvSpPr>
                  <a:spLocks/>
                </p:cNvSpPr>
                <p:nvPr/>
              </p:nvSpPr>
              <p:spPr bwMode="auto">
                <a:xfrm>
                  <a:off x="3862" y="2325"/>
                  <a:ext cx="1411" cy="351"/>
                </a:xfrm>
                <a:custGeom>
                  <a:avLst/>
                  <a:gdLst>
                    <a:gd name="T0" fmla="*/ 238 w 1411"/>
                    <a:gd name="T1" fmla="*/ 13 h 351"/>
                    <a:gd name="T2" fmla="*/ 357 w 1411"/>
                    <a:gd name="T3" fmla="*/ 38 h 351"/>
                    <a:gd name="T4" fmla="*/ 474 w 1411"/>
                    <a:gd name="T5" fmla="*/ 65 h 351"/>
                    <a:gd name="T6" fmla="*/ 587 w 1411"/>
                    <a:gd name="T7" fmla="*/ 92 h 351"/>
                    <a:gd name="T8" fmla="*/ 696 w 1411"/>
                    <a:gd name="T9" fmla="*/ 122 h 351"/>
                    <a:gd name="T10" fmla="*/ 801 w 1411"/>
                    <a:gd name="T11" fmla="*/ 150 h 351"/>
                    <a:gd name="T12" fmla="*/ 900 w 1411"/>
                    <a:gd name="T13" fmla="*/ 177 h 351"/>
                    <a:gd name="T14" fmla="*/ 993 w 1411"/>
                    <a:gd name="T15" fmla="*/ 203 h 351"/>
                    <a:gd name="T16" fmla="*/ 1078 w 1411"/>
                    <a:gd name="T17" fmla="*/ 229 h 351"/>
                    <a:gd name="T18" fmla="*/ 1156 w 1411"/>
                    <a:gd name="T19" fmla="*/ 253 h 351"/>
                    <a:gd name="T20" fmla="*/ 1224 w 1411"/>
                    <a:gd name="T21" fmla="*/ 274 h 351"/>
                    <a:gd name="T22" fmla="*/ 1284 w 1411"/>
                    <a:gd name="T23" fmla="*/ 294 h 351"/>
                    <a:gd name="T24" fmla="*/ 1333 w 1411"/>
                    <a:gd name="T25" fmla="*/ 309 h 351"/>
                    <a:gd name="T26" fmla="*/ 1370 w 1411"/>
                    <a:gd name="T27" fmla="*/ 322 h 351"/>
                    <a:gd name="T28" fmla="*/ 1396 w 1411"/>
                    <a:gd name="T29" fmla="*/ 332 h 351"/>
                    <a:gd name="T30" fmla="*/ 1409 w 1411"/>
                    <a:gd name="T31" fmla="*/ 335 h 351"/>
                    <a:gd name="T32" fmla="*/ 1408 w 1411"/>
                    <a:gd name="T33" fmla="*/ 336 h 351"/>
                    <a:gd name="T34" fmla="*/ 1392 w 1411"/>
                    <a:gd name="T35" fmla="*/ 336 h 351"/>
                    <a:gd name="T36" fmla="*/ 1361 w 1411"/>
                    <a:gd name="T37" fmla="*/ 337 h 351"/>
                    <a:gd name="T38" fmla="*/ 1317 w 1411"/>
                    <a:gd name="T39" fmla="*/ 337 h 351"/>
                    <a:gd name="T40" fmla="*/ 1259 w 1411"/>
                    <a:gd name="T41" fmla="*/ 338 h 351"/>
                    <a:gd name="T42" fmla="*/ 1191 w 1411"/>
                    <a:gd name="T43" fmla="*/ 339 h 351"/>
                    <a:gd name="T44" fmla="*/ 1112 w 1411"/>
                    <a:gd name="T45" fmla="*/ 340 h 351"/>
                    <a:gd name="T46" fmla="*/ 1026 w 1411"/>
                    <a:gd name="T47" fmla="*/ 341 h 351"/>
                    <a:gd name="T48" fmla="*/ 930 w 1411"/>
                    <a:gd name="T49" fmla="*/ 342 h 351"/>
                    <a:gd name="T50" fmla="*/ 829 w 1411"/>
                    <a:gd name="T51" fmla="*/ 343 h 351"/>
                    <a:gd name="T52" fmla="*/ 723 w 1411"/>
                    <a:gd name="T53" fmla="*/ 344 h 351"/>
                    <a:gd name="T54" fmla="*/ 613 w 1411"/>
                    <a:gd name="T55" fmla="*/ 345 h 351"/>
                    <a:gd name="T56" fmla="*/ 498 w 1411"/>
                    <a:gd name="T57" fmla="*/ 347 h 351"/>
                    <a:gd name="T58" fmla="*/ 384 w 1411"/>
                    <a:gd name="T59" fmla="*/ 347 h 351"/>
                    <a:gd name="T60" fmla="*/ 269 w 1411"/>
                    <a:gd name="T61" fmla="*/ 348 h 351"/>
                    <a:gd name="T62" fmla="*/ 155 w 1411"/>
                    <a:gd name="T63" fmla="*/ 349 h 351"/>
                    <a:gd name="T64" fmla="*/ 69 w 1411"/>
                    <a:gd name="T65" fmla="*/ 336 h 351"/>
                    <a:gd name="T66" fmla="*/ 25 w 1411"/>
                    <a:gd name="T67" fmla="*/ 299 h 351"/>
                    <a:gd name="T68" fmla="*/ 3 w 1411"/>
                    <a:gd name="T69" fmla="*/ 250 h 351"/>
                    <a:gd name="T70" fmla="*/ 0 w 1411"/>
                    <a:gd name="T71" fmla="*/ 194 h 351"/>
                    <a:gd name="T72" fmla="*/ 16 w 1411"/>
                    <a:gd name="T73" fmla="*/ 137 h 351"/>
                    <a:gd name="T74" fmla="*/ 46 w 1411"/>
                    <a:gd name="T75" fmla="*/ 85 h 351"/>
                    <a:gd name="T76" fmla="*/ 90 w 1411"/>
                    <a:gd name="T77" fmla="*/ 40 h 351"/>
                    <a:gd name="T78" fmla="*/ 146 w 1411"/>
                    <a:gd name="T79" fmla="*/ 9 h 3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1"/>
                    <a:gd name="T121" fmla="*/ 0 h 351"/>
                    <a:gd name="T122" fmla="*/ 1411 w 1411"/>
                    <a:gd name="T123" fmla="*/ 351 h 3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1" h="351">
                      <a:moveTo>
                        <a:pt x="178" y="0"/>
                      </a:moveTo>
                      <a:lnTo>
                        <a:pt x="238" y="13"/>
                      </a:lnTo>
                      <a:lnTo>
                        <a:pt x="298" y="25"/>
                      </a:lnTo>
                      <a:lnTo>
                        <a:pt x="357" y="38"/>
                      </a:lnTo>
                      <a:lnTo>
                        <a:pt x="415" y="52"/>
                      </a:lnTo>
                      <a:lnTo>
                        <a:pt x="474" y="65"/>
                      </a:lnTo>
                      <a:lnTo>
                        <a:pt x="530" y="79"/>
                      </a:lnTo>
                      <a:lnTo>
                        <a:pt x="587" y="92"/>
                      </a:lnTo>
                      <a:lnTo>
                        <a:pt x="641" y="107"/>
                      </a:lnTo>
                      <a:lnTo>
                        <a:pt x="696" y="122"/>
                      </a:lnTo>
                      <a:lnTo>
                        <a:pt x="749" y="135"/>
                      </a:lnTo>
                      <a:lnTo>
                        <a:pt x="801" y="150"/>
                      </a:lnTo>
                      <a:lnTo>
                        <a:pt x="851" y="163"/>
                      </a:lnTo>
                      <a:lnTo>
                        <a:pt x="900" y="177"/>
                      </a:lnTo>
                      <a:lnTo>
                        <a:pt x="947" y="191"/>
                      </a:lnTo>
                      <a:lnTo>
                        <a:pt x="993" y="203"/>
                      </a:lnTo>
                      <a:lnTo>
                        <a:pt x="1037" y="217"/>
                      </a:lnTo>
                      <a:lnTo>
                        <a:pt x="1078" y="229"/>
                      </a:lnTo>
                      <a:lnTo>
                        <a:pt x="1118" y="241"/>
                      </a:lnTo>
                      <a:lnTo>
                        <a:pt x="1156" y="253"/>
                      </a:lnTo>
                      <a:lnTo>
                        <a:pt x="1192" y="264"/>
                      </a:lnTo>
                      <a:lnTo>
                        <a:pt x="1224" y="274"/>
                      </a:lnTo>
                      <a:lnTo>
                        <a:pt x="1255" y="284"/>
                      </a:lnTo>
                      <a:lnTo>
                        <a:pt x="1284" y="294"/>
                      </a:lnTo>
                      <a:lnTo>
                        <a:pt x="1310" y="301"/>
                      </a:lnTo>
                      <a:lnTo>
                        <a:pt x="1333" y="309"/>
                      </a:lnTo>
                      <a:lnTo>
                        <a:pt x="1352" y="317"/>
                      </a:lnTo>
                      <a:lnTo>
                        <a:pt x="1370" y="322"/>
                      </a:lnTo>
                      <a:lnTo>
                        <a:pt x="1384" y="328"/>
                      </a:lnTo>
                      <a:lnTo>
                        <a:pt x="1396" y="332"/>
                      </a:lnTo>
                      <a:lnTo>
                        <a:pt x="1404" y="334"/>
                      </a:lnTo>
                      <a:lnTo>
                        <a:pt x="1409" y="335"/>
                      </a:lnTo>
                      <a:lnTo>
                        <a:pt x="1410" y="336"/>
                      </a:lnTo>
                      <a:lnTo>
                        <a:pt x="1408" y="336"/>
                      </a:lnTo>
                      <a:lnTo>
                        <a:pt x="1402" y="336"/>
                      </a:lnTo>
                      <a:lnTo>
                        <a:pt x="1392" y="336"/>
                      </a:lnTo>
                      <a:lnTo>
                        <a:pt x="1378" y="337"/>
                      </a:lnTo>
                      <a:lnTo>
                        <a:pt x="1361" y="337"/>
                      </a:lnTo>
                      <a:lnTo>
                        <a:pt x="1340" y="337"/>
                      </a:lnTo>
                      <a:lnTo>
                        <a:pt x="1317" y="337"/>
                      </a:lnTo>
                      <a:lnTo>
                        <a:pt x="1289" y="338"/>
                      </a:lnTo>
                      <a:lnTo>
                        <a:pt x="1259" y="338"/>
                      </a:lnTo>
                      <a:lnTo>
                        <a:pt x="1226" y="338"/>
                      </a:lnTo>
                      <a:lnTo>
                        <a:pt x="1191" y="339"/>
                      </a:lnTo>
                      <a:lnTo>
                        <a:pt x="1153" y="340"/>
                      </a:lnTo>
                      <a:lnTo>
                        <a:pt x="1112" y="340"/>
                      </a:lnTo>
                      <a:lnTo>
                        <a:pt x="1069" y="340"/>
                      </a:lnTo>
                      <a:lnTo>
                        <a:pt x="1026" y="341"/>
                      </a:lnTo>
                      <a:lnTo>
                        <a:pt x="979" y="341"/>
                      </a:lnTo>
                      <a:lnTo>
                        <a:pt x="930" y="342"/>
                      </a:lnTo>
                      <a:lnTo>
                        <a:pt x="881" y="343"/>
                      </a:lnTo>
                      <a:lnTo>
                        <a:pt x="829" y="343"/>
                      </a:lnTo>
                      <a:lnTo>
                        <a:pt x="776" y="344"/>
                      </a:lnTo>
                      <a:lnTo>
                        <a:pt x="723" y="344"/>
                      </a:lnTo>
                      <a:lnTo>
                        <a:pt x="668" y="345"/>
                      </a:lnTo>
                      <a:lnTo>
                        <a:pt x="613" y="345"/>
                      </a:lnTo>
                      <a:lnTo>
                        <a:pt x="556" y="346"/>
                      </a:lnTo>
                      <a:lnTo>
                        <a:pt x="498" y="347"/>
                      </a:lnTo>
                      <a:lnTo>
                        <a:pt x="442" y="347"/>
                      </a:lnTo>
                      <a:lnTo>
                        <a:pt x="384" y="347"/>
                      </a:lnTo>
                      <a:lnTo>
                        <a:pt x="327" y="348"/>
                      </a:lnTo>
                      <a:lnTo>
                        <a:pt x="269" y="348"/>
                      </a:lnTo>
                      <a:lnTo>
                        <a:pt x="212" y="349"/>
                      </a:lnTo>
                      <a:lnTo>
                        <a:pt x="155" y="349"/>
                      </a:lnTo>
                      <a:lnTo>
                        <a:pt x="98" y="350"/>
                      </a:lnTo>
                      <a:lnTo>
                        <a:pt x="69" y="336"/>
                      </a:lnTo>
                      <a:lnTo>
                        <a:pt x="44" y="320"/>
                      </a:lnTo>
                      <a:lnTo>
                        <a:pt x="25" y="299"/>
                      </a:lnTo>
                      <a:lnTo>
                        <a:pt x="12" y="276"/>
                      </a:lnTo>
                      <a:lnTo>
                        <a:pt x="3" y="250"/>
                      </a:lnTo>
                      <a:lnTo>
                        <a:pt x="0" y="223"/>
                      </a:lnTo>
                      <a:lnTo>
                        <a:pt x="0" y="194"/>
                      </a:lnTo>
                      <a:lnTo>
                        <a:pt x="6" y="166"/>
                      </a:lnTo>
                      <a:lnTo>
                        <a:pt x="16" y="137"/>
                      </a:lnTo>
                      <a:lnTo>
                        <a:pt x="29" y="110"/>
                      </a:lnTo>
                      <a:lnTo>
                        <a:pt x="46" y="85"/>
                      </a:lnTo>
                      <a:lnTo>
                        <a:pt x="67" y="60"/>
                      </a:lnTo>
                      <a:lnTo>
                        <a:pt x="90" y="40"/>
                      </a:lnTo>
                      <a:lnTo>
                        <a:pt x="116" y="22"/>
                      </a:lnTo>
                      <a:lnTo>
                        <a:pt x="146" y="9"/>
                      </a:lnTo>
                      <a:lnTo>
                        <a:pt x="178" y="0"/>
                      </a:lnTo>
                    </a:path>
                  </a:pathLst>
                </a:custGeom>
                <a:ln w="12700" cap="rnd" cmpd="sng">
                  <a:noFill/>
                  <a:prstDash val="solid"/>
                  <a:round/>
                  <a:headEnd type="none" w="med" len="med"/>
                  <a:tailEnd type="none" w="med" len="med"/>
                </a:ln>
              </p:spPr>
              <p:txBody>
                <a:bodyPr/>
                <a:lstStyle/>
                <a:p>
                  <a:endParaRPr lang="en-GB" sz="2400" b="1"/>
                </a:p>
              </p:txBody>
            </p:sp>
            <p:sp useBgFill="1">
              <p:nvSpPr>
                <p:cNvPr id="23862" name="Freeform 24"/>
                <p:cNvSpPr>
                  <a:spLocks/>
                </p:cNvSpPr>
                <p:nvPr/>
              </p:nvSpPr>
              <p:spPr bwMode="auto">
                <a:xfrm>
                  <a:off x="1417" y="2159"/>
                  <a:ext cx="2693" cy="525"/>
                </a:xfrm>
                <a:custGeom>
                  <a:avLst/>
                  <a:gdLst>
                    <a:gd name="T0" fmla="*/ 2658 w 2693"/>
                    <a:gd name="T1" fmla="*/ 182 h 525"/>
                    <a:gd name="T2" fmla="*/ 2596 w 2693"/>
                    <a:gd name="T3" fmla="*/ 201 h 525"/>
                    <a:gd name="T4" fmla="*/ 2543 w 2693"/>
                    <a:gd name="T5" fmla="*/ 234 h 525"/>
                    <a:gd name="T6" fmla="*/ 2502 w 2693"/>
                    <a:gd name="T7" fmla="*/ 276 h 525"/>
                    <a:gd name="T8" fmla="*/ 2476 w 2693"/>
                    <a:gd name="T9" fmla="*/ 325 h 525"/>
                    <a:gd name="T10" fmla="*/ 2466 w 2693"/>
                    <a:gd name="T11" fmla="*/ 379 h 525"/>
                    <a:gd name="T12" fmla="*/ 2475 w 2693"/>
                    <a:gd name="T13" fmla="*/ 433 h 525"/>
                    <a:gd name="T14" fmla="*/ 2507 w 2693"/>
                    <a:gd name="T15" fmla="*/ 486 h 525"/>
                    <a:gd name="T16" fmla="*/ 2468 w 2693"/>
                    <a:gd name="T17" fmla="*/ 512 h 525"/>
                    <a:gd name="T18" fmla="*/ 2334 w 2693"/>
                    <a:gd name="T19" fmla="*/ 515 h 525"/>
                    <a:gd name="T20" fmla="*/ 2194 w 2693"/>
                    <a:gd name="T21" fmla="*/ 518 h 525"/>
                    <a:gd name="T22" fmla="*/ 2046 w 2693"/>
                    <a:gd name="T23" fmla="*/ 520 h 525"/>
                    <a:gd name="T24" fmla="*/ 1892 w 2693"/>
                    <a:gd name="T25" fmla="*/ 522 h 525"/>
                    <a:gd name="T26" fmla="*/ 1735 w 2693"/>
                    <a:gd name="T27" fmla="*/ 523 h 525"/>
                    <a:gd name="T28" fmla="*/ 1574 w 2693"/>
                    <a:gd name="T29" fmla="*/ 523 h 525"/>
                    <a:gd name="T30" fmla="*/ 1412 w 2693"/>
                    <a:gd name="T31" fmla="*/ 523 h 525"/>
                    <a:gd name="T32" fmla="*/ 1249 w 2693"/>
                    <a:gd name="T33" fmla="*/ 523 h 525"/>
                    <a:gd name="T34" fmla="*/ 1087 w 2693"/>
                    <a:gd name="T35" fmla="*/ 521 h 525"/>
                    <a:gd name="T36" fmla="*/ 927 w 2693"/>
                    <a:gd name="T37" fmla="*/ 520 h 525"/>
                    <a:gd name="T38" fmla="*/ 770 w 2693"/>
                    <a:gd name="T39" fmla="*/ 517 h 525"/>
                    <a:gd name="T40" fmla="*/ 618 w 2693"/>
                    <a:gd name="T41" fmla="*/ 513 h 525"/>
                    <a:gd name="T42" fmla="*/ 470 w 2693"/>
                    <a:gd name="T43" fmla="*/ 509 h 525"/>
                    <a:gd name="T44" fmla="*/ 331 w 2693"/>
                    <a:gd name="T45" fmla="*/ 504 h 525"/>
                    <a:gd name="T46" fmla="*/ 199 w 2693"/>
                    <a:gd name="T47" fmla="*/ 499 h 525"/>
                    <a:gd name="T48" fmla="*/ 135 w 2693"/>
                    <a:gd name="T49" fmla="*/ 497 h 525"/>
                    <a:gd name="T50" fmla="*/ 125 w 2693"/>
                    <a:gd name="T51" fmla="*/ 495 h 525"/>
                    <a:gd name="T52" fmla="*/ 111 w 2693"/>
                    <a:gd name="T53" fmla="*/ 491 h 525"/>
                    <a:gd name="T54" fmla="*/ 94 w 2693"/>
                    <a:gd name="T55" fmla="*/ 486 h 525"/>
                    <a:gd name="T56" fmla="*/ 75 w 2693"/>
                    <a:gd name="T57" fmla="*/ 478 h 525"/>
                    <a:gd name="T58" fmla="*/ 56 w 2693"/>
                    <a:gd name="T59" fmla="*/ 467 h 525"/>
                    <a:gd name="T60" fmla="*/ 38 w 2693"/>
                    <a:gd name="T61" fmla="*/ 452 h 525"/>
                    <a:gd name="T62" fmla="*/ 22 w 2693"/>
                    <a:gd name="T63" fmla="*/ 434 h 525"/>
                    <a:gd name="T64" fmla="*/ 10 w 2693"/>
                    <a:gd name="T65" fmla="*/ 411 h 525"/>
                    <a:gd name="T66" fmla="*/ 2 w 2693"/>
                    <a:gd name="T67" fmla="*/ 385 h 525"/>
                    <a:gd name="T68" fmla="*/ 0 w 2693"/>
                    <a:gd name="T69" fmla="*/ 352 h 525"/>
                    <a:gd name="T70" fmla="*/ 5 w 2693"/>
                    <a:gd name="T71" fmla="*/ 315 h 525"/>
                    <a:gd name="T72" fmla="*/ 19 w 2693"/>
                    <a:gd name="T73" fmla="*/ 272 h 525"/>
                    <a:gd name="T74" fmla="*/ 43 w 2693"/>
                    <a:gd name="T75" fmla="*/ 222 h 525"/>
                    <a:gd name="T76" fmla="*/ 77 w 2693"/>
                    <a:gd name="T77" fmla="*/ 166 h 525"/>
                    <a:gd name="T78" fmla="*/ 124 w 2693"/>
                    <a:gd name="T79" fmla="*/ 102 h 525"/>
                    <a:gd name="T80" fmla="*/ 219 w 2693"/>
                    <a:gd name="T81" fmla="*/ 54 h 525"/>
                    <a:gd name="T82" fmla="*/ 360 w 2693"/>
                    <a:gd name="T83" fmla="*/ 33 h 525"/>
                    <a:gd name="T84" fmla="*/ 507 w 2693"/>
                    <a:gd name="T85" fmla="*/ 18 h 525"/>
                    <a:gd name="T86" fmla="*/ 662 w 2693"/>
                    <a:gd name="T87" fmla="*/ 7 h 525"/>
                    <a:gd name="T88" fmla="*/ 821 w 2693"/>
                    <a:gd name="T89" fmla="*/ 1 h 525"/>
                    <a:gd name="T90" fmla="*/ 985 w 2693"/>
                    <a:gd name="T91" fmla="*/ 0 h 525"/>
                    <a:gd name="T92" fmla="*/ 1152 w 2693"/>
                    <a:gd name="T93" fmla="*/ 4 h 525"/>
                    <a:gd name="T94" fmla="*/ 1322 w 2693"/>
                    <a:gd name="T95" fmla="*/ 10 h 525"/>
                    <a:gd name="T96" fmla="*/ 1492 w 2693"/>
                    <a:gd name="T97" fmla="*/ 21 h 525"/>
                    <a:gd name="T98" fmla="*/ 1663 w 2693"/>
                    <a:gd name="T99" fmla="*/ 34 h 525"/>
                    <a:gd name="T100" fmla="*/ 1831 w 2693"/>
                    <a:gd name="T101" fmla="*/ 50 h 525"/>
                    <a:gd name="T102" fmla="*/ 1999 w 2693"/>
                    <a:gd name="T103" fmla="*/ 70 h 525"/>
                    <a:gd name="T104" fmla="*/ 2162 w 2693"/>
                    <a:gd name="T105" fmla="*/ 90 h 525"/>
                    <a:gd name="T106" fmla="*/ 2321 w 2693"/>
                    <a:gd name="T107" fmla="*/ 114 h 525"/>
                    <a:gd name="T108" fmla="*/ 2475 w 2693"/>
                    <a:gd name="T109" fmla="*/ 138 h 525"/>
                    <a:gd name="T110" fmla="*/ 2622 w 2693"/>
                    <a:gd name="T111" fmla="*/ 165 h 5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93"/>
                    <a:gd name="T169" fmla="*/ 0 h 525"/>
                    <a:gd name="T170" fmla="*/ 2693 w 2693"/>
                    <a:gd name="T171" fmla="*/ 525 h 5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93" h="525">
                      <a:moveTo>
                        <a:pt x="2692" y="178"/>
                      </a:moveTo>
                      <a:lnTo>
                        <a:pt x="2658" y="182"/>
                      </a:lnTo>
                      <a:lnTo>
                        <a:pt x="2626" y="189"/>
                      </a:lnTo>
                      <a:lnTo>
                        <a:pt x="2596" y="201"/>
                      </a:lnTo>
                      <a:lnTo>
                        <a:pt x="2567" y="216"/>
                      </a:lnTo>
                      <a:lnTo>
                        <a:pt x="2543" y="234"/>
                      </a:lnTo>
                      <a:lnTo>
                        <a:pt x="2521" y="254"/>
                      </a:lnTo>
                      <a:lnTo>
                        <a:pt x="2502" y="276"/>
                      </a:lnTo>
                      <a:lnTo>
                        <a:pt x="2487" y="299"/>
                      </a:lnTo>
                      <a:lnTo>
                        <a:pt x="2476" y="325"/>
                      </a:lnTo>
                      <a:lnTo>
                        <a:pt x="2469" y="351"/>
                      </a:lnTo>
                      <a:lnTo>
                        <a:pt x="2466" y="379"/>
                      </a:lnTo>
                      <a:lnTo>
                        <a:pt x="2469" y="405"/>
                      </a:lnTo>
                      <a:lnTo>
                        <a:pt x="2475" y="433"/>
                      </a:lnTo>
                      <a:lnTo>
                        <a:pt x="2488" y="460"/>
                      </a:lnTo>
                      <a:lnTo>
                        <a:pt x="2507" y="486"/>
                      </a:lnTo>
                      <a:lnTo>
                        <a:pt x="2531" y="510"/>
                      </a:lnTo>
                      <a:lnTo>
                        <a:pt x="2468" y="512"/>
                      </a:lnTo>
                      <a:lnTo>
                        <a:pt x="2402" y="514"/>
                      </a:lnTo>
                      <a:lnTo>
                        <a:pt x="2334" y="515"/>
                      </a:lnTo>
                      <a:lnTo>
                        <a:pt x="2266" y="517"/>
                      </a:lnTo>
                      <a:lnTo>
                        <a:pt x="2194" y="518"/>
                      </a:lnTo>
                      <a:lnTo>
                        <a:pt x="2120" y="519"/>
                      </a:lnTo>
                      <a:lnTo>
                        <a:pt x="2046" y="520"/>
                      </a:lnTo>
                      <a:lnTo>
                        <a:pt x="1970" y="521"/>
                      </a:lnTo>
                      <a:lnTo>
                        <a:pt x="1892" y="522"/>
                      </a:lnTo>
                      <a:lnTo>
                        <a:pt x="1814" y="523"/>
                      </a:lnTo>
                      <a:lnTo>
                        <a:pt x="1735" y="523"/>
                      </a:lnTo>
                      <a:lnTo>
                        <a:pt x="1655" y="523"/>
                      </a:lnTo>
                      <a:lnTo>
                        <a:pt x="1574" y="523"/>
                      </a:lnTo>
                      <a:lnTo>
                        <a:pt x="1493" y="524"/>
                      </a:lnTo>
                      <a:lnTo>
                        <a:pt x="1412" y="523"/>
                      </a:lnTo>
                      <a:lnTo>
                        <a:pt x="1330" y="523"/>
                      </a:lnTo>
                      <a:lnTo>
                        <a:pt x="1249" y="523"/>
                      </a:lnTo>
                      <a:lnTo>
                        <a:pt x="1168" y="522"/>
                      </a:lnTo>
                      <a:lnTo>
                        <a:pt x="1087" y="521"/>
                      </a:lnTo>
                      <a:lnTo>
                        <a:pt x="1006" y="521"/>
                      </a:lnTo>
                      <a:lnTo>
                        <a:pt x="927" y="520"/>
                      </a:lnTo>
                      <a:lnTo>
                        <a:pt x="848" y="519"/>
                      </a:lnTo>
                      <a:lnTo>
                        <a:pt x="770" y="517"/>
                      </a:lnTo>
                      <a:lnTo>
                        <a:pt x="693" y="515"/>
                      </a:lnTo>
                      <a:lnTo>
                        <a:pt x="618" y="513"/>
                      </a:lnTo>
                      <a:lnTo>
                        <a:pt x="544" y="511"/>
                      </a:lnTo>
                      <a:lnTo>
                        <a:pt x="470" y="509"/>
                      </a:lnTo>
                      <a:lnTo>
                        <a:pt x="401" y="507"/>
                      </a:lnTo>
                      <a:lnTo>
                        <a:pt x="331" y="504"/>
                      </a:lnTo>
                      <a:lnTo>
                        <a:pt x="264" y="501"/>
                      </a:lnTo>
                      <a:lnTo>
                        <a:pt x="199" y="499"/>
                      </a:lnTo>
                      <a:lnTo>
                        <a:pt x="137" y="497"/>
                      </a:lnTo>
                      <a:lnTo>
                        <a:pt x="135" y="497"/>
                      </a:lnTo>
                      <a:lnTo>
                        <a:pt x="130" y="496"/>
                      </a:lnTo>
                      <a:lnTo>
                        <a:pt x="125" y="495"/>
                      </a:lnTo>
                      <a:lnTo>
                        <a:pt x="118" y="493"/>
                      </a:lnTo>
                      <a:lnTo>
                        <a:pt x="111" y="491"/>
                      </a:lnTo>
                      <a:lnTo>
                        <a:pt x="103" y="489"/>
                      </a:lnTo>
                      <a:lnTo>
                        <a:pt x="94" y="486"/>
                      </a:lnTo>
                      <a:lnTo>
                        <a:pt x="85" y="482"/>
                      </a:lnTo>
                      <a:lnTo>
                        <a:pt x="75" y="478"/>
                      </a:lnTo>
                      <a:lnTo>
                        <a:pt x="66" y="473"/>
                      </a:lnTo>
                      <a:lnTo>
                        <a:pt x="56" y="467"/>
                      </a:lnTo>
                      <a:lnTo>
                        <a:pt x="47" y="460"/>
                      </a:lnTo>
                      <a:lnTo>
                        <a:pt x="38" y="452"/>
                      </a:lnTo>
                      <a:lnTo>
                        <a:pt x="30" y="444"/>
                      </a:lnTo>
                      <a:lnTo>
                        <a:pt x="22" y="434"/>
                      </a:lnTo>
                      <a:lnTo>
                        <a:pt x="15" y="424"/>
                      </a:lnTo>
                      <a:lnTo>
                        <a:pt x="10" y="411"/>
                      </a:lnTo>
                      <a:lnTo>
                        <a:pt x="5" y="398"/>
                      </a:lnTo>
                      <a:lnTo>
                        <a:pt x="2" y="385"/>
                      </a:lnTo>
                      <a:lnTo>
                        <a:pt x="0" y="369"/>
                      </a:lnTo>
                      <a:lnTo>
                        <a:pt x="0" y="352"/>
                      </a:lnTo>
                      <a:lnTo>
                        <a:pt x="2" y="335"/>
                      </a:lnTo>
                      <a:lnTo>
                        <a:pt x="5" y="315"/>
                      </a:lnTo>
                      <a:lnTo>
                        <a:pt x="11" y="294"/>
                      </a:lnTo>
                      <a:lnTo>
                        <a:pt x="19" y="272"/>
                      </a:lnTo>
                      <a:lnTo>
                        <a:pt x="30" y="247"/>
                      </a:lnTo>
                      <a:lnTo>
                        <a:pt x="43" y="222"/>
                      </a:lnTo>
                      <a:lnTo>
                        <a:pt x="58" y="194"/>
                      </a:lnTo>
                      <a:lnTo>
                        <a:pt x="77" y="166"/>
                      </a:lnTo>
                      <a:lnTo>
                        <a:pt x="100" y="134"/>
                      </a:lnTo>
                      <a:lnTo>
                        <a:pt x="124" y="102"/>
                      </a:lnTo>
                      <a:lnTo>
                        <a:pt x="152" y="67"/>
                      </a:lnTo>
                      <a:lnTo>
                        <a:pt x="219" y="54"/>
                      </a:lnTo>
                      <a:lnTo>
                        <a:pt x="288" y="43"/>
                      </a:lnTo>
                      <a:lnTo>
                        <a:pt x="360" y="33"/>
                      </a:lnTo>
                      <a:lnTo>
                        <a:pt x="432" y="26"/>
                      </a:lnTo>
                      <a:lnTo>
                        <a:pt x="507" y="18"/>
                      </a:lnTo>
                      <a:lnTo>
                        <a:pt x="584" y="12"/>
                      </a:lnTo>
                      <a:lnTo>
                        <a:pt x="662" y="7"/>
                      </a:lnTo>
                      <a:lnTo>
                        <a:pt x="741" y="4"/>
                      </a:lnTo>
                      <a:lnTo>
                        <a:pt x="821" y="1"/>
                      </a:lnTo>
                      <a:lnTo>
                        <a:pt x="903" y="0"/>
                      </a:lnTo>
                      <a:lnTo>
                        <a:pt x="985" y="0"/>
                      </a:lnTo>
                      <a:lnTo>
                        <a:pt x="1068" y="1"/>
                      </a:lnTo>
                      <a:lnTo>
                        <a:pt x="1152" y="4"/>
                      </a:lnTo>
                      <a:lnTo>
                        <a:pt x="1236" y="7"/>
                      </a:lnTo>
                      <a:lnTo>
                        <a:pt x="1322" y="10"/>
                      </a:lnTo>
                      <a:lnTo>
                        <a:pt x="1407" y="16"/>
                      </a:lnTo>
                      <a:lnTo>
                        <a:pt x="1492" y="21"/>
                      </a:lnTo>
                      <a:lnTo>
                        <a:pt x="1577" y="26"/>
                      </a:lnTo>
                      <a:lnTo>
                        <a:pt x="1663" y="34"/>
                      </a:lnTo>
                      <a:lnTo>
                        <a:pt x="1747" y="42"/>
                      </a:lnTo>
                      <a:lnTo>
                        <a:pt x="1831" y="50"/>
                      </a:lnTo>
                      <a:lnTo>
                        <a:pt x="1915" y="60"/>
                      </a:lnTo>
                      <a:lnTo>
                        <a:pt x="1999" y="70"/>
                      </a:lnTo>
                      <a:lnTo>
                        <a:pt x="2081" y="79"/>
                      </a:lnTo>
                      <a:lnTo>
                        <a:pt x="2162" y="90"/>
                      </a:lnTo>
                      <a:lnTo>
                        <a:pt x="2242" y="102"/>
                      </a:lnTo>
                      <a:lnTo>
                        <a:pt x="2321" y="114"/>
                      </a:lnTo>
                      <a:lnTo>
                        <a:pt x="2399" y="126"/>
                      </a:lnTo>
                      <a:lnTo>
                        <a:pt x="2475" y="138"/>
                      </a:lnTo>
                      <a:lnTo>
                        <a:pt x="2549" y="151"/>
                      </a:lnTo>
                      <a:lnTo>
                        <a:pt x="2622" y="165"/>
                      </a:lnTo>
                      <a:lnTo>
                        <a:pt x="2692" y="178"/>
                      </a:lnTo>
                    </a:path>
                  </a:pathLst>
                </a:custGeom>
                <a:ln w="12700" cap="rnd" cmpd="sng">
                  <a:noFill/>
                  <a:prstDash val="solid"/>
                  <a:round/>
                  <a:headEnd type="none" w="med" len="med"/>
                  <a:tailEnd type="none" w="med" len="med"/>
                </a:ln>
              </p:spPr>
              <p:txBody>
                <a:bodyPr/>
                <a:lstStyle/>
                <a:p>
                  <a:endParaRPr lang="en-GB" sz="2400" b="1"/>
                </a:p>
              </p:txBody>
            </p:sp>
            <p:sp useBgFill="1">
              <p:nvSpPr>
                <p:cNvPr id="23863" name="Freeform 25"/>
                <p:cNvSpPr>
                  <a:spLocks/>
                </p:cNvSpPr>
                <p:nvPr/>
              </p:nvSpPr>
              <p:spPr bwMode="auto">
                <a:xfrm>
                  <a:off x="945" y="2229"/>
                  <a:ext cx="616" cy="422"/>
                </a:xfrm>
                <a:custGeom>
                  <a:avLst/>
                  <a:gdLst>
                    <a:gd name="T0" fmla="*/ 587 w 616"/>
                    <a:gd name="T1" fmla="*/ 33 h 422"/>
                    <a:gd name="T2" fmla="*/ 542 w 616"/>
                    <a:gd name="T3" fmla="*/ 96 h 422"/>
                    <a:gd name="T4" fmla="*/ 511 w 616"/>
                    <a:gd name="T5" fmla="*/ 150 h 422"/>
                    <a:gd name="T6" fmla="*/ 491 w 616"/>
                    <a:gd name="T7" fmla="*/ 200 h 422"/>
                    <a:gd name="T8" fmla="*/ 480 w 616"/>
                    <a:gd name="T9" fmla="*/ 244 h 422"/>
                    <a:gd name="T10" fmla="*/ 479 w 616"/>
                    <a:gd name="T11" fmla="*/ 281 h 422"/>
                    <a:gd name="T12" fmla="*/ 483 w 616"/>
                    <a:gd name="T13" fmla="*/ 314 h 422"/>
                    <a:gd name="T14" fmla="*/ 494 w 616"/>
                    <a:gd name="T15" fmla="*/ 341 h 422"/>
                    <a:gd name="T16" fmla="*/ 508 w 616"/>
                    <a:gd name="T17" fmla="*/ 364 h 422"/>
                    <a:gd name="T18" fmla="*/ 524 w 616"/>
                    <a:gd name="T19" fmla="*/ 383 h 422"/>
                    <a:gd name="T20" fmla="*/ 541 w 616"/>
                    <a:gd name="T21" fmla="*/ 397 h 422"/>
                    <a:gd name="T22" fmla="*/ 557 w 616"/>
                    <a:gd name="T23" fmla="*/ 407 h 422"/>
                    <a:gd name="T24" fmla="*/ 571 w 616"/>
                    <a:gd name="T25" fmla="*/ 415 h 422"/>
                    <a:gd name="T26" fmla="*/ 580 w 616"/>
                    <a:gd name="T27" fmla="*/ 419 h 422"/>
                    <a:gd name="T28" fmla="*/ 583 w 616"/>
                    <a:gd name="T29" fmla="*/ 421 h 422"/>
                    <a:gd name="T30" fmla="*/ 575 w 616"/>
                    <a:gd name="T31" fmla="*/ 419 h 422"/>
                    <a:gd name="T32" fmla="*/ 506 w 616"/>
                    <a:gd name="T33" fmla="*/ 415 h 422"/>
                    <a:gd name="T34" fmla="*/ 441 w 616"/>
                    <a:gd name="T35" fmla="*/ 410 h 422"/>
                    <a:gd name="T36" fmla="*/ 378 w 616"/>
                    <a:gd name="T37" fmla="*/ 403 h 422"/>
                    <a:gd name="T38" fmla="*/ 319 w 616"/>
                    <a:gd name="T39" fmla="*/ 395 h 422"/>
                    <a:gd name="T40" fmla="*/ 265 w 616"/>
                    <a:gd name="T41" fmla="*/ 386 h 422"/>
                    <a:gd name="T42" fmla="*/ 214 w 616"/>
                    <a:gd name="T43" fmla="*/ 374 h 422"/>
                    <a:gd name="T44" fmla="*/ 167 w 616"/>
                    <a:gd name="T45" fmla="*/ 363 h 422"/>
                    <a:gd name="T46" fmla="*/ 126 w 616"/>
                    <a:gd name="T47" fmla="*/ 350 h 422"/>
                    <a:gd name="T48" fmla="*/ 90 w 616"/>
                    <a:gd name="T49" fmla="*/ 336 h 422"/>
                    <a:gd name="T50" fmla="*/ 59 w 616"/>
                    <a:gd name="T51" fmla="*/ 321 h 422"/>
                    <a:gd name="T52" fmla="*/ 34 w 616"/>
                    <a:gd name="T53" fmla="*/ 307 h 422"/>
                    <a:gd name="T54" fmla="*/ 16 w 616"/>
                    <a:gd name="T55" fmla="*/ 291 h 422"/>
                    <a:gd name="T56" fmla="*/ 4 w 616"/>
                    <a:gd name="T57" fmla="*/ 275 h 422"/>
                    <a:gd name="T58" fmla="*/ 0 w 616"/>
                    <a:gd name="T59" fmla="*/ 260 h 422"/>
                    <a:gd name="T60" fmla="*/ 3 w 616"/>
                    <a:gd name="T61" fmla="*/ 243 h 422"/>
                    <a:gd name="T62" fmla="*/ 14 w 616"/>
                    <a:gd name="T63" fmla="*/ 228 h 422"/>
                    <a:gd name="T64" fmla="*/ 41 w 616"/>
                    <a:gd name="T65" fmla="*/ 206 h 422"/>
                    <a:gd name="T66" fmla="*/ 72 w 616"/>
                    <a:gd name="T67" fmla="*/ 187 h 422"/>
                    <a:gd name="T68" fmla="*/ 104 w 616"/>
                    <a:gd name="T69" fmla="*/ 168 h 422"/>
                    <a:gd name="T70" fmla="*/ 137 w 616"/>
                    <a:gd name="T71" fmla="*/ 150 h 422"/>
                    <a:gd name="T72" fmla="*/ 172 w 616"/>
                    <a:gd name="T73" fmla="*/ 134 h 422"/>
                    <a:gd name="T74" fmla="*/ 209 w 616"/>
                    <a:gd name="T75" fmla="*/ 117 h 422"/>
                    <a:gd name="T76" fmla="*/ 246 w 616"/>
                    <a:gd name="T77" fmla="*/ 103 h 422"/>
                    <a:gd name="T78" fmla="*/ 284 w 616"/>
                    <a:gd name="T79" fmla="*/ 88 h 422"/>
                    <a:gd name="T80" fmla="*/ 324 w 616"/>
                    <a:gd name="T81" fmla="*/ 74 h 422"/>
                    <a:gd name="T82" fmla="*/ 364 w 616"/>
                    <a:gd name="T83" fmla="*/ 62 h 422"/>
                    <a:gd name="T84" fmla="*/ 404 w 616"/>
                    <a:gd name="T85" fmla="*/ 49 h 422"/>
                    <a:gd name="T86" fmla="*/ 446 w 616"/>
                    <a:gd name="T87" fmla="*/ 38 h 422"/>
                    <a:gd name="T88" fmla="*/ 488 w 616"/>
                    <a:gd name="T89" fmla="*/ 27 h 422"/>
                    <a:gd name="T90" fmla="*/ 530 w 616"/>
                    <a:gd name="T91" fmla="*/ 18 h 422"/>
                    <a:gd name="T92" fmla="*/ 573 w 616"/>
                    <a:gd name="T93" fmla="*/ 8 h 422"/>
                    <a:gd name="T94" fmla="*/ 615 w 616"/>
                    <a:gd name="T95" fmla="*/ 0 h 4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6"/>
                    <a:gd name="T145" fmla="*/ 0 h 422"/>
                    <a:gd name="T146" fmla="*/ 616 w 616"/>
                    <a:gd name="T147" fmla="*/ 422 h 4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6" h="422">
                      <a:moveTo>
                        <a:pt x="615" y="0"/>
                      </a:moveTo>
                      <a:lnTo>
                        <a:pt x="587" y="33"/>
                      </a:lnTo>
                      <a:lnTo>
                        <a:pt x="563" y="64"/>
                      </a:lnTo>
                      <a:lnTo>
                        <a:pt x="542" y="96"/>
                      </a:lnTo>
                      <a:lnTo>
                        <a:pt x="525" y="124"/>
                      </a:lnTo>
                      <a:lnTo>
                        <a:pt x="511" y="150"/>
                      </a:lnTo>
                      <a:lnTo>
                        <a:pt x="500" y="176"/>
                      </a:lnTo>
                      <a:lnTo>
                        <a:pt x="491" y="200"/>
                      </a:lnTo>
                      <a:lnTo>
                        <a:pt x="484" y="223"/>
                      </a:lnTo>
                      <a:lnTo>
                        <a:pt x="480" y="244"/>
                      </a:lnTo>
                      <a:lnTo>
                        <a:pt x="479" y="264"/>
                      </a:lnTo>
                      <a:lnTo>
                        <a:pt x="479" y="281"/>
                      </a:lnTo>
                      <a:lnTo>
                        <a:pt x="480" y="298"/>
                      </a:lnTo>
                      <a:lnTo>
                        <a:pt x="483" y="314"/>
                      </a:lnTo>
                      <a:lnTo>
                        <a:pt x="488" y="328"/>
                      </a:lnTo>
                      <a:lnTo>
                        <a:pt x="494" y="341"/>
                      </a:lnTo>
                      <a:lnTo>
                        <a:pt x="501" y="354"/>
                      </a:lnTo>
                      <a:lnTo>
                        <a:pt x="508" y="364"/>
                      </a:lnTo>
                      <a:lnTo>
                        <a:pt x="516" y="374"/>
                      </a:lnTo>
                      <a:lnTo>
                        <a:pt x="524" y="383"/>
                      </a:lnTo>
                      <a:lnTo>
                        <a:pt x="532" y="391"/>
                      </a:lnTo>
                      <a:lnTo>
                        <a:pt x="541" y="397"/>
                      </a:lnTo>
                      <a:lnTo>
                        <a:pt x="549" y="403"/>
                      </a:lnTo>
                      <a:lnTo>
                        <a:pt x="557" y="407"/>
                      </a:lnTo>
                      <a:lnTo>
                        <a:pt x="565" y="412"/>
                      </a:lnTo>
                      <a:lnTo>
                        <a:pt x="571" y="415"/>
                      </a:lnTo>
                      <a:lnTo>
                        <a:pt x="576" y="417"/>
                      </a:lnTo>
                      <a:lnTo>
                        <a:pt x="580" y="419"/>
                      </a:lnTo>
                      <a:lnTo>
                        <a:pt x="583" y="420"/>
                      </a:lnTo>
                      <a:lnTo>
                        <a:pt x="583" y="421"/>
                      </a:lnTo>
                      <a:lnTo>
                        <a:pt x="580" y="420"/>
                      </a:lnTo>
                      <a:lnTo>
                        <a:pt x="575" y="419"/>
                      </a:lnTo>
                      <a:lnTo>
                        <a:pt x="540" y="417"/>
                      </a:lnTo>
                      <a:lnTo>
                        <a:pt x="506" y="415"/>
                      </a:lnTo>
                      <a:lnTo>
                        <a:pt x="473" y="413"/>
                      </a:lnTo>
                      <a:lnTo>
                        <a:pt x="441" y="410"/>
                      </a:lnTo>
                      <a:lnTo>
                        <a:pt x="409" y="406"/>
                      </a:lnTo>
                      <a:lnTo>
                        <a:pt x="378" y="403"/>
                      </a:lnTo>
                      <a:lnTo>
                        <a:pt x="348" y="400"/>
                      </a:lnTo>
                      <a:lnTo>
                        <a:pt x="319" y="395"/>
                      </a:lnTo>
                      <a:lnTo>
                        <a:pt x="291" y="390"/>
                      </a:lnTo>
                      <a:lnTo>
                        <a:pt x="265" y="386"/>
                      </a:lnTo>
                      <a:lnTo>
                        <a:pt x="238" y="380"/>
                      </a:lnTo>
                      <a:lnTo>
                        <a:pt x="214" y="374"/>
                      </a:lnTo>
                      <a:lnTo>
                        <a:pt x="190" y="369"/>
                      </a:lnTo>
                      <a:lnTo>
                        <a:pt x="167" y="363"/>
                      </a:lnTo>
                      <a:lnTo>
                        <a:pt x="146" y="357"/>
                      </a:lnTo>
                      <a:lnTo>
                        <a:pt x="126" y="350"/>
                      </a:lnTo>
                      <a:lnTo>
                        <a:pt x="106" y="344"/>
                      </a:lnTo>
                      <a:lnTo>
                        <a:pt x="90" y="336"/>
                      </a:lnTo>
                      <a:lnTo>
                        <a:pt x="74" y="329"/>
                      </a:lnTo>
                      <a:lnTo>
                        <a:pt x="59" y="321"/>
                      </a:lnTo>
                      <a:lnTo>
                        <a:pt x="45" y="315"/>
                      </a:lnTo>
                      <a:lnTo>
                        <a:pt x="34" y="307"/>
                      </a:lnTo>
                      <a:lnTo>
                        <a:pt x="25" y="299"/>
                      </a:lnTo>
                      <a:lnTo>
                        <a:pt x="16" y="291"/>
                      </a:lnTo>
                      <a:lnTo>
                        <a:pt x="9" y="284"/>
                      </a:lnTo>
                      <a:lnTo>
                        <a:pt x="4" y="275"/>
                      </a:lnTo>
                      <a:lnTo>
                        <a:pt x="1" y="268"/>
                      </a:lnTo>
                      <a:lnTo>
                        <a:pt x="0" y="260"/>
                      </a:lnTo>
                      <a:lnTo>
                        <a:pt x="0" y="252"/>
                      </a:lnTo>
                      <a:lnTo>
                        <a:pt x="3" y="243"/>
                      </a:lnTo>
                      <a:lnTo>
                        <a:pt x="7" y="235"/>
                      </a:lnTo>
                      <a:lnTo>
                        <a:pt x="14" y="228"/>
                      </a:lnTo>
                      <a:lnTo>
                        <a:pt x="28" y="217"/>
                      </a:lnTo>
                      <a:lnTo>
                        <a:pt x="41" y="206"/>
                      </a:lnTo>
                      <a:lnTo>
                        <a:pt x="57" y="196"/>
                      </a:lnTo>
                      <a:lnTo>
                        <a:pt x="72" y="187"/>
                      </a:lnTo>
                      <a:lnTo>
                        <a:pt x="89" y="178"/>
                      </a:lnTo>
                      <a:lnTo>
                        <a:pt x="104" y="168"/>
                      </a:lnTo>
                      <a:lnTo>
                        <a:pt x="121" y="159"/>
                      </a:lnTo>
                      <a:lnTo>
                        <a:pt x="137" y="150"/>
                      </a:lnTo>
                      <a:lnTo>
                        <a:pt x="155" y="142"/>
                      </a:lnTo>
                      <a:lnTo>
                        <a:pt x="172" y="134"/>
                      </a:lnTo>
                      <a:lnTo>
                        <a:pt x="190" y="126"/>
                      </a:lnTo>
                      <a:lnTo>
                        <a:pt x="209" y="117"/>
                      </a:lnTo>
                      <a:lnTo>
                        <a:pt x="227" y="109"/>
                      </a:lnTo>
                      <a:lnTo>
                        <a:pt x="246" y="103"/>
                      </a:lnTo>
                      <a:lnTo>
                        <a:pt x="265" y="95"/>
                      </a:lnTo>
                      <a:lnTo>
                        <a:pt x="284" y="88"/>
                      </a:lnTo>
                      <a:lnTo>
                        <a:pt x="304" y="81"/>
                      </a:lnTo>
                      <a:lnTo>
                        <a:pt x="324" y="74"/>
                      </a:lnTo>
                      <a:lnTo>
                        <a:pt x="343" y="67"/>
                      </a:lnTo>
                      <a:lnTo>
                        <a:pt x="364" y="62"/>
                      </a:lnTo>
                      <a:lnTo>
                        <a:pt x="384" y="55"/>
                      </a:lnTo>
                      <a:lnTo>
                        <a:pt x="404" y="49"/>
                      </a:lnTo>
                      <a:lnTo>
                        <a:pt x="425" y="43"/>
                      </a:lnTo>
                      <a:lnTo>
                        <a:pt x="446" y="38"/>
                      </a:lnTo>
                      <a:lnTo>
                        <a:pt x="467" y="32"/>
                      </a:lnTo>
                      <a:lnTo>
                        <a:pt x="488" y="27"/>
                      </a:lnTo>
                      <a:lnTo>
                        <a:pt x="510" y="21"/>
                      </a:lnTo>
                      <a:lnTo>
                        <a:pt x="530" y="18"/>
                      </a:lnTo>
                      <a:lnTo>
                        <a:pt x="552" y="13"/>
                      </a:lnTo>
                      <a:lnTo>
                        <a:pt x="573" y="8"/>
                      </a:lnTo>
                      <a:lnTo>
                        <a:pt x="594" y="4"/>
                      </a:lnTo>
                      <a:lnTo>
                        <a:pt x="615" y="0"/>
                      </a:lnTo>
                    </a:path>
                  </a:pathLst>
                </a:custGeom>
                <a:ln w="12700" cap="rnd" cmpd="sng">
                  <a:noFill/>
                  <a:prstDash val="solid"/>
                  <a:round/>
                  <a:headEnd type="none" w="med" len="med"/>
                  <a:tailEnd type="none" w="med" len="med"/>
                </a:ln>
              </p:spPr>
              <p:txBody>
                <a:bodyPr/>
                <a:lstStyle/>
                <a:p>
                  <a:endParaRPr lang="en-GB" sz="2400" b="1"/>
                </a:p>
              </p:txBody>
            </p:sp>
          </p:grpSp>
          <p:sp useBgFill="1">
            <p:nvSpPr>
              <p:cNvPr id="23860" name="Freeform 26"/>
              <p:cNvSpPr>
                <a:spLocks/>
              </p:cNvSpPr>
              <p:nvPr/>
            </p:nvSpPr>
            <p:spPr bwMode="auto">
              <a:xfrm>
                <a:off x="945" y="2229"/>
                <a:ext cx="626" cy="432"/>
              </a:xfrm>
              <a:custGeom>
                <a:avLst/>
                <a:gdLst>
                  <a:gd name="T0" fmla="*/ 625 w 626"/>
                  <a:gd name="T1" fmla="*/ 0 h 432"/>
                  <a:gd name="T2" fmla="*/ 572 w 626"/>
                  <a:gd name="T3" fmla="*/ 66 h 432"/>
                  <a:gd name="T4" fmla="*/ 534 w 626"/>
                  <a:gd name="T5" fmla="*/ 127 h 432"/>
                  <a:gd name="T6" fmla="*/ 508 w 626"/>
                  <a:gd name="T7" fmla="*/ 180 h 432"/>
                  <a:gd name="T8" fmla="*/ 492 w 626"/>
                  <a:gd name="T9" fmla="*/ 228 h 432"/>
                  <a:gd name="T10" fmla="*/ 487 w 626"/>
                  <a:gd name="T11" fmla="*/ 270 h 432"/>
                  <a:gd name="T12" fmla="*/ 488 w 626"/>
                  <a:gd name="T13" fmla="*/ 305 h 432"/>
                  <a:gd name="T14" fmla="*/ 496 w 626"/>
                  <a:gd name="T15" fmla="*/ 336 h 432"/>
                  <a:gd name="T16" fmla="*/ 509 w 626"/>
                  <a:gd name="T17" fmla="*/ 362 h 432"/>
                  <a:gd name="T18" fmla="*/ 524 w 626"/>
                  <a:gd name="T19" fmla="*/ 383 h 432"/>
                  <a:gd name="T20" fmla="*/ 541 w 626"/>
                  <a:gd name="T21" fmla="*/ 400 h 432"/>
                  <a:gd name="T22" fmla="*/ 558 w 626"/>
                  <a:gd name="T23" fmla="*/ 413 h 432"/>
                  <a:gd name="T24" fmla="*/ 574 w 626"/>
                  <a:gd name="T25" fmla="*/ 422 h 432"/>
                  <a:gd name="T26" fmla="*/ 585 w 626"/>
                  <a:gd name="T27" fmla="*/ 427 h 432"/>
                  <a:gd name="T28" fmla="*/ 592 w 626"/>
                  <a:gd name="T29" fmla="*/ 430 h 432"/>
                  <a:gd name="T30" fmla="*/ 589 w 626"/>
                  <a:gd name="T31" fmla="*/ 430 h 432"/>
                  <a:gd name="T32" fmla="*/ 549 w 626"/>
                  <a:gd name="T33" fmla="*/ 427 h 432"/>
                  <a:gd name="T34" fmla="*/ 481 w 626"/>
                  <a:gd name="T35" fmla="*/ 423 h 432"/>
                  <a:gd name="T36" fmla="*/ 416 w 626"/>
                  <a:gd name="T37" fmla="*/ 416 h 432"/>
                  <a:gd name="T38" fmla="*/ 354 w 626"/>
                  <a:gd name="T39" fmla="*/ 409 h 432"/>
                  <a:gd name="T40" fmla="*/ 296 w 626"/>
                  <a:gd name="T41" fmla="*/ 399 h 432"/>
                  <a:gd name="T42" fmla="*/ 242 w 626"/>
                  <a:gd name="T43" fmla="*/ 389 h 432"/>
                  <a:gd name="T44" fmla="*/ 193 w 626"/>
                  <a:gd name="T45" fmla="*/ 378 h 432"/>
                  <a:gd name="T46" fmla="*/ 148 w 626"/>
                  <a:gd name="T47" fmla="*/ 365 h 432"/>
                  <a:gd name="T48" fmla="*/ 108 w 626"/>
                  <a:gd name="T49" fmla="*/ 352 h 432"/>
                  <a:gd name="T50" fmla="*/ 75 w 626"/>
                  <a:gd name="T51" fmla="*/ 337 h 432"/>
                  <a:gd name="T52" fmla="*/ 46 w 626"/>
                  <a:gd name="T53" fmla="*/ 322 h 432"/>
                  <a:gd name="T54" fmla="*/ 25 w 626"/>
                  <a:gd name="T55" fmla="*/ 306 h 432"/>
                  <a:gd name="T56" fmla="*/ 9 w 626"/>
                  <a:gd name="T57" fmla="*/ 291 h 432"/>
                  <a:gd name="T58" fmla="*/ 1 w 626"/>
                  <a:gd name="T59" fmla="*/ 274 h 432"/>
                  <a:gd name="T60" fmla="*/ 0 w 626"/>
                  <a:gd name="T61" fmla="*/ 258 h 432"/>
                  <a:gd name="T62" fmla="*/ 7 w 626"/>
                  <a:gd name="T63" fmla="*/ 241 h 432"/>
                  <a:gd name="T64" fmla="*/ 28 w 626"/>
                  <a:gd name="T65" fmla="*/ 222 h 432"/>
                  <a:gd name="T66" fmla="*/ 58 w 626"/>
                  <a:gd name="T67" fmla="*/ 201 h 432"/>
                  <a:gd name="T68" fmla="*/ 90 w 626"/>
                  <a:gd name="T69" fmla="*/ 182 h 432"/>
                  <a:gd name="T70" fmla="*/ 123 w 626"/>
                  <a:gd name="T71" fmla="*/ 163 h 432"/>
                  <a:gd name="T72" fmla="*/ 158 w 626"/>
                  <a:gd name="T73" fmla="*/ 145 h 432"/>
                  <a:gd name="T74" fmla="*/ 193 w 626"/>
                  <a:gd name="T75" fmla="*/ 129 h 432"/>
                  <a:gd name="T76" fmla="*/ 231 w 626"/>
                  <a:gd name="T77" fmla="*/ 112 h 432"/>
                  <a:gd name="T78" fmla="*/ 269 w 626"/>
                  <a:gd name="T79" fmla="*/ 97 h 432"/>
                  <a:gd name="T80" fmla="*/ 309 w 626"/>
                  <a:gd name="T81" fmla="*/ 83 h 432"/>
                  <a:gd name="T82" fmla="*/ 349 w 626"/>
                  <a:gd name="T83" fmla="*/ 69 h 432"/>
                  <a:gd name="T84" fmla="*/ 390 w 626"/>
                  <a:gd name="T85" fmla="*/ 56 h 432"/>
                  <a:gd name="T86" fmla="*/ 432 w 626"/>
                  <a:gd name="T87" fmla="*/ 44 h 432"/>
                  <a:gd name="T88" fmla="*/ 475 w 626"/>
                  <a:gd name="T89" fmla="*/ 33 h 432"/>
                  <a:gd name="T90" fmla="*/ 518 w 626"/>
                  <a:gd name="T91" fmla="*/ 22 h 432"/>
                  <a:gd name="T92" fmla="*/ 561 w 626"/>
                  <a:gd name="T93" fmla="*/ 13 h 432"/>
                  <a:gd name="T94" fmla="*/ 604 w 626"/>
                  <a:gd name="T95" fmla="*/ 4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6"/>
                  <a:gd name="T145" fmla="*/ 0 h 432"/>
                  <a:gd name="T146" fmla="*/ 626 w 626"/>
                  <a:gd name="T147" fmla="*/ 432 h 4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6" h="432">
                    <a:moveTo>
                      <a:pt x="625" y="0"/>
                    </a:moveTo>
                    <a:lnTo>
                      <a:pt x="625" y="0"/>
                    </a:lnTo>
                    <a:lnTo>
                      <a:pt x="597" y="34"/>
                    </a:lnTo>
                    <a:lnTo>
                      <a:pt x="572" y="66"/>
                    </a:lnTo>
                    <a:lnTo>
                      <a:pt x="551" y="98"/>
                    </a:lnTo>
                    <a:lnTo>
                      <a:pt x="534" y="127"/>
                    </a:lnTo>
                    <a:lnTo>
                      <a:pt x="519" y="154"/>
                    </a:lnTo>
                    <a:lnTo>
                      <a:pt x="508" y="180"/>
                    </a:lnTo>
                    <a:lnTo>
                      <a:pt x="499" y="205"/>
                    </a:lnTo>
                    <a:lnTo>
                      <a:pt x="492" y="228"/>
                    </a:lnTo>
                    <a:lnTo>
                      <a:pt x="488" y="250"/>
                    </a:lnTo>
                    <a:lnTo>
                      <a:pt x="487" y="270"/>
                    </a:lnTo>
                    <a:lnTo>
                      <a:pt x="487" y="288"/>
                    </a:lnTo>
                    <a:lnTo>
                      <a:pt x="488" y="305"/>
                    </a:lnTo>
                    <a:lnTo>
                      <a:pt x="491" y="321"/>
                    </a:lnTo>
                    <a:lnTo>
                      <a:pt x="496" y="336"/>
                    </a:lnTo>
                    <a:lnTo>
                      <a:pt x="502" y="349"/>
                    </a:lnTo>
                    <a:lnTo>
                      <a:pt x="509" y="362"/>
                    </a:lnTo>
                    <a:lnTo>
                      <a:pt x="516" y="373"/>
                    </a:lnTo>
                    <a:lnTo>
                      <a:pt x="524" y="383"/>
                    </a:lnTo>
                    <a:lnTo>
                      <a:pt x="533" y="392"/>
                    </a:lnTo>
                    <a:lnTo>
                      <a:pt x="541" y="400"/>
                    </a:lnTo>
                    <a:lnTo>
                      <a:pt x="550" y="406"/>
                    </a:lnTo>
                    <a:lnTo>
                      <a:pt x="558" y="413"/>
                    </a:lnTo>
                    <a:lnTo>
                      <a:pt x="566" y="417"/>
                    </a:lnTo>
                    <a:lnTo>
                      <a:pt x="574" y="422"/>
                    </a:lnTo>
                    <a:lnTo>
                      <a:pt x="580" y="425"/>
                    </a:lnTo>
                    <a:lnTo>
                      <a:pt x="585" y="427"/>
                    </a:lnTo>
                    <a:lnTo>
                      <a:pt x="589" y="429"/>
                    </a:lnTo>
                    <a:lnTo>
                      <a:pt x="592" y="430"/>
                    </a:lnTo>
                    <a:lnTo>
                      <a:pt x="592" y="431"/>
                    </a:lnTo>
                    <a:lnTo>
                      <a:pt x="589" y="430"/>
                    </a:lnTo>
                    <a:lnTo>
                      <a:pt x="584" y="429"/>
                    </a:lnTo>
                    <a:lnTo>
                      <a:pt x="549" y="427"/>
                    </a:lnTo>
                    <a:lnTo>
                      <a:pt x="514" y="425"/>
                    </a:lnTo>
                    <a:lnTo>
                      <a:pt x="481" y="423"/>
                    </a:lnTo>
                    <a:lnTo>
                      <a:pt x="448" y="420"/>
                    </a:lnTo>
                    <a:lnTo>
                      <a:pt x="416" y="416"/>
                    </a:lnTo>
                    <a:lnTo>
                      <a:pt x="384" y="413"/>
                    </a:lnTo>
                    <a:lnTo>
                      <a:pt x="354" y="409"/>
                    </a:lnTo>
                    <a:lnTo>
                      <a:pt x="324" y="404"/>
                    </a:lnTo>
                    <a:lnTo>
                      <a:pt x="296" y="399"/>
                    </a:lnTo>
                    <a:lnTo>
                      <a:pt x="269" y="395"/>
                    </a:lnTo>
                    <a:lnTo>
                      <a:pt x="242" y="389"/>
                    </a:lnTo>
                    <a:lnTo>
                      <a:pt x="217" y="383"/>
                    </a:lnTo>
                    <a:lnTo>
                      <a:pt x="193" y="378"/>
                    </a:lnTo>
                    <a:lnTo>
                      <a:pt x="170" y="372"/>
                    </a:lnTo>
                    <a:lnTo>
                      <a:pt x="148" y="365"/>
                    </a:lnTo>
                    <a:lnTo>
                      <a:pt x="128" y="358"/>
                    </a:lnTo>
                    <a:lnTo>
                      <a:pt x="108" y="352"/>
                    </a:lnTo>
                    <a:lnTo>
                      <a:pt x="91" y="344"/>
                    </a:lnTo>
                    <a:lnTo>
                      <a:pt x="75" y="337"/>
                    </a:lnTo>
                    <a:lnTo>
                      <a:pt x="60" y="329"/>
                    </a:lnTo>
                    <a:lnTo>
                      <a:pt x="46" y="322"/>
                    </a:lnTo>
                    <a:lnTo>
                      <a:pt x="35" y="314"/>
                    </a:lnTo>
                    <a:lnTo>
                      <a:pt x="25" y="306"/>
                    </a:lnTo>
                    <a:lnTo>
                      <a:pt x="16" y="298"/>
                    </a:lnTo>
                    <a:lnTo>
                      <a:pt x="9" y="291"/>
                    </a:lnTo>
                    <a:lnTo>
                      <a:pt x="4" y="282"/>
                    </a:lnTo>
                    <a:lnTo>
                      <a:pt x="1" y="274"/>
                    </a:lnTo>
                    <a:lnTo>
                      <a:pt x="0" y="266"/>
                    </a:lnTo>
                    <a:lnTo>
                      <a:pt x="0" y="258"/>
                    </a:lnTo>
                    <a:lnTo>
                      <a:pt x="3" y="249"/>
                    </a:lnTo>
                    <a:lnTo>
                      <a:pt x="7" y="241"/>
                    </a:lnTo>
                    <a:lnTo>
                      <a:pt x="14" y="233"/>
                    </a:lnTo>
                    <a:lnTo>
                      <a:pt x="28" y="222"/>
                    </a:lnTo>
                    <a:lnTo>
                      <a:pt x="42" y="211"/>
                    </a:lnTo>
                    <a:lnTo>
                      <a:pt x="58" y="201"/>
                    </a:lnTo>
                    <a:lnTo>
                      <a:pt x="73" y="191"/>
                    </a:lnTo>
                    <a:lnTo>
                      <a:pt x="90" y="182"/>
                    </a:lnTo>
                    <a:lnTo>
                      <a:pt x="106" y="172"/>
                    </a:lnTo>
                    <a:lnTo>
                      <a:pt x="123" y="163"/>
                    </a:lnTo>
                    <a:lnTo>
                      <a:pt x="139" y="154"/>
                    </a:lnTo>
                    <a:lnTo>
                      <a:pt x="158" y="145"/>
                    </a:lnTo>
                    <a:lnTo>
                      <a:pt x="175" y="137"/>
                    </a:lnTo>
                    <a:lnTo>
                      <a:pt x="193" y="129"/>
                    </a:lnTo>
                    <a:lnTo>
                      <a:pt x="212" y="120"/>
                    </a:lnTo>
                    <a:lnTo>
                      <a:pt x="231" y="112"/>
                    </a:lnTo>
                    <a:lnTo>
                      <a:pt x="250" y="105"/>
                    </a:lnTo>
                    <a:lnTo>
                      <a:pt x="269" y="97"/>
                    </a:lnTo>
                    <a:lnTo>
                      <a:pt x="289" y="90"/>
                    </a:lnTo>
                    <a:lnTo>
                      <a:pt x="309" y="83"/>
                    </a:lnTo>
                    <a:lnTo>
                      <a:pt x="329" y="76"/>
                    </a:lnTo>
                    <a:lnTo>
                      <a:pt x="349" y="69"/>
                    </a:lnTo>
                    <a:lnTo>
                      <a:pt x="370" y="63"/>
                    </a:lnTo>
                    <a:lnTo>
                      <a:pt x="390" y="56"/>
                    </a:lnTo>
                    <a:lnTo>
                      <a:pt x="411" y="50"/>
                    </a:lnTo>
                    <a:lnTo>
                      <a:pt x="432" y="44"/>
                    </a:lnTo>
                    <a:lnTo>
                      <a:pt x="453" y="39"/>
                    </a:lnTo>
                    <a:lnTo>
                      <a:pt x="475" y="33"/>
                    </a:lnTo>
                    <a:lnTo>
                      <a:pt x="496" y="28"/>
                    </a:lnTo>
                    <a:lnTo>
                      <a:pt x="518" y="22"/>
                    </a:lnTo>
                    <a:lnTo>
                      <a:pt x="539" y="18"/>
                    </a:lnTo>
                    <a:lnTo>
                      <a:pt x="561" y="13"/>
                    </a:lnTo>
                    <a:lnTo>
                      <a:pt x="582" y="8"/>
                    </a:lnTo>
                    <a:lnTo>
                      <a:pt x="604" y="4"/>
                    </a:lnTo>
                    <a:lnTo>
                      <a:pt x="625" y="0"/>
                    </a:lnTo>
                  </a:path>
                </a:pathLst>
              </a:custGeom>
              <a:ln w="12700" cap="rnd" cmpd="sng">
                <a:noFill/>
                <a:prstDash val="solid"/>
                <a:round/>
                <a:headEnd type="none" w="med" len="med"/>
                <a:tailEnd type="none" w="med" len="med"/>
              </a:ln>
            </p:spPr>
            <p:txBody>
              <a:bodyPr/>
              <a:lstStyle/>
              <a:p>
                <a:endParaRPr lang="en-GB" sz="2400" b="1"/>
              </a:p>
            </p:txBody>
          </p:sp>
        </p:grpSp>
      </p:grpSp>
      <p:sp>
        <p:nvSpPr>
          <p:cNvPr id="23561" name="Line 27"/>
          <p:cNvSpPr>
            <a:spLocks noChangeShapeType="1"/>
          </p:cNvSpPr>
          <p:nvPr/>
        </p:nvSpPr>
        <p:spPr bwMode="auto">
          <a:xfrm flipH="1" flipV="1">
            <a:off x="6586538" y="4939953"/>
            <a:ext cx="3744912" cy="719137"/>
          </a:xfrm>
          <a:prstGeom prst="line">
            <a:avLst/>
          </a:prstGeom>
          <a:noFill/>
          <a:ln w="0">
            <a:noFill/>
            <a:round/>
            <a:headEnd/>
            <a:tailEnd/>
          </a:ln>
        </p:spPr>
        <p:txBody>
          <a:bodyPr/>
          <a:lstStyle/>
          <a:p>
            <a:endParaRPr lang="en-GB" sz="2400" b="1"/>
          </a:p>
        </p:txBody>
      </p:sp>
      <p:sp>
        <p:nvSpPr>
          <p:cNvPr id="379932" name="Text Box 28"/>
          <p:cNvSpPr txBox="1">
            <a:spLocks noChangeArrowheads="1"/>
          </p:cNvSpPr>
          <p:nvPr/>
        </p:nvSpPr>
        <p:spPr bwMode="auto">
          <a:xfrm>
            <a:off x="251520" y="2492896"/>
            <a:ext cx="3528392" cy="830997"/>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FF00"/>
                </a:solidFill>
              </a:rPr>
              <a:t>Decrease </a:t>
            </a:r>
            <a:r>
              <a:rPr lang="en-GB" sz="2400" b="1" dirty="0" smtClean="0">
                <a:solidFill>
                  <a:srgbClr val="FFFF00"/>
                </a:solidFill>
              </a:rPr>
              <a:t>the angle of attack (</a:t>
            </a:r>
            <a:r>
              <a:rPr lang="en-GB" sz="2400" b="1" dirty="0" err="1" smtClean="0">
                <a:solidFill>
                  <a:srgbClr val="FFFF00"/>
                </a:solidFill>
              </a:rPr>
              <a:t>AoA</a:t>
            </a:r>
            <a:r>
              <a:rPr lang="en-GB" sz="2400" b="1" dirty="0" smtClean="0">
                <a:solidFill>
                  <a:srgbClr val="FFFF00"/>
                </a:solidFill>
              </a:rPr>
              <a:t>)</a:t>
            </a:r>
            <a:endParaRPr lang="en-GB" sz="2400" b="1" dirty="0">
              <a:solidFill>
                <a:srgbClr val="FFFF00"/>
              </a:solidFill>
            </a:endParaRPr>
          </a:p>
        </p:txBody>
      </p:sp>
      <p:grpSp>
        <p:nvGrpSpPr>
          <p:cNvPr id="7" name="Group 29"/>
          <p:cNvGrpSpPr>
            <a:grpSpLocks/>
          </p:cNvGrpSpPr>
          <p:nvPr/>
        </p:nvGrpSpPr>
        <p:grpSpPr bwMode="auto">
          <a:xfrm flipH="1">
            <a:off x="5795963" y="2331690"/>
            <a:ext cx="2951162" cy="952500"/>
            <a:chOff x="936" y="1727"/>
            <a:chExt cx="4063" cy="1417"/>
          </a:xfrm>
        </p:grpSpPr>
        <p:sp>
          <p:nvSpPr>
            <p:cNvPr id="23565" name="Freeform 30"/>
            <p:cNvSpPr>
              <a:spLocks/>
            </p:cNvSpPr>
            <p:nvPr/>
          </p:nvSpPr>
          <p:spPr bwMode="auto">
            <a:xfrm>
              <a:off x="1705" y="2407"/>
              <a:ext cx="2792" cy="635"/>
            </a:xfrm>
            <a:custGeom>
              <a:avLst/>
              <a:gdLst>
                <a:gd name="T0" fmla="*/ 1835 w 2792"/>
                <a:gd name="T1" fmla="*/ 34 h 635"/>
                <a:gd name="T2" fmla="*/ 1836 w 2792"/>
                <a:gd name="T3" fmla="*/ 24 h 635"/>
                <a:gd name="T4" fmla="*/ 1841 w 2792"/>
                <a:gd name="T5" fmla="*/ 15 h 635"/>
                <a:gd name="T6" fmla="*/ 1850 w 2792"/>
                <a:gd name="T7" fmla="*/ 9 h 635"/>
                <a:gd name="T8" fmla="*/ 1861 w 2792"/>
                <a:gd name="T9" fmla="*/ 5 h 635"/>
                <a:gd name="T10" fmla="*/ 1876 w 2792"/>
                <a:gd name="T11" fmla="*/ 2 h 635"/>
                <a:gd name="T12" fmla="*/ 1892 w 2792"/>
                <a:gd name="T13" fmla="*/ 0 h 635"/>
                <a:gd name="T14" fmla="*/ 2182 w 2792"/>
                <a:gd name="T15" fmla="*/ 20 h 635"/>
                <a:gd name="T16" fmla="*/ 2303 w 2792"/>
                <a:gd name="T17" fmla="*/ 50 h 635"/>
                <a:gd name="T18" fmla="*/ 2420 w 2792"/>
                <a:gd name="T19" fmla="*/ 90 h 635"/>
                <a:gd name="T20" fmla="*/ 2529 w 2792"/>
                <a:gd name="T21" fmla="*/ 142 h 635"/>
                <a:gd name="T22" fmla="*/ 2626 w 2792"/>
                <a:gd name="T23" fmla="*/ 206 h 635"/>
                <a:gd name="T24" fmla="*/ 2710 w 2792"/>
                <a:gd name="T25" fmla="*/ 279 h 635"/>
                <a:gd name="T26" fmla="*/ 2767 w 2792"/>
                <a:gd name="T27" fmla="*/ 348 h 635"/>
                <a:gd name="T28" fmla="*/ 2791 w 2792"/>
                <a:gd name="T29" fmla="*/ 405 h 635"/>
                <a:gd name="T30" fmla="*/ 2787 w 2792"/>
                <a:gd name="T31" fmla="*/ 463 h 635"/>
                <a:gd name="T32" fmla="*/ 2760 w 2792"/>
                <a:gd name="T33" fmla="*/ 515 h 635"/>
                <a:gd name="T34" fmla="*/ 2709 w 2792"/>
                <a:gd name="T35" fmla="*/ 560 h 635"/>
                <a:gd name="T36" fmla="*/ 2638 w 2792"/>
                <a:gd name="T37" fmla="*/ 595 h 635"/>
                <a:gd name="T38" fmla="*/ 2516 w 2792"/>
                <a:gd name="T39" fmla="*/ 621 h 635"/>
                <a:gd name="T40" fmla="*/ 2357 w 2792"/>
                <a:gd name="T41" fmla="*/ 634 h 635"/>
                <a:gd name="T42" fmla="*/ 2197 w 2792"/>
                <a:gd name="T43" fmla="*/ 633 h 635"/>
                <a:gd name="T44" fmla="*/ 2037 w 2792"/>
                <a:gd name="T45" fmla="*/ 620 h 635"/>
                <a:gd name="T46" fmla="*/ 1877 w 2792"/>
                <a:gd name="T47" fmla="*/ 601 h 635"/>
                <a:gd name="T48" fmla="*/ 1720 w 2792"/>
                <a:gd name="T49" fmla="*/ 580 h 635"/>
                <a:gd name="T50" fmla="*/ 1599 w 2792"/>
                <a:gd name="T51" fmla="*/ 564 h 635"/>
                <a:gd name="T52" fmla="*/ 1513 w 2792"/>
                <a:gd name="T53" fmla="*/ 545 h 635"/>
                <a:gd name="T54" fmla="*/ 1428 w 2792"/>
                <a:gd name="T55" fmla="*/ 522 h 635"/>
                <a:gd name="T56" fmla="*/ 1344 w 2792"/>
                <a:gd name="T57" fmla="*/ 493 h 635"/>
                <a:gd name="T58" fmla="*/ 1266 w 2792"/>
                <a:gd name="T59" fmla="*/ 458 h 635"/>
                <a:gd name="T60" fmla="*/ 1192 w 2792"/>
                <a:gd name="T61" fmla="*/ 417 h 635"/>
                <a:gd name="T62" fmla="*/ 0 w 2792"/>
                <a:gd name="T63" fmla="*/ 128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92"/>
                <a:gd name="T97" fmla="*/ 0 h 635"/>
                <a:gd name="T98" fmla="*/ 2792 w 2792"/>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92" h="635">
                  <a:moveTo>
                    <a:pt x="1791" y="593"/>
                  </a:moveTo>
                  <a:lnTo>
                    <a:pt x="1835" y="34"/>
                  </a:lnTo>
                  <a:lnTo>
                    <a:pt x="1836" y="29"/>
                  </a:lnTo>
                  <a:lnTo>
                    <a:pt x="1836" y="24"/>
                  </a:lnTo>
                  <a:lnTo>
                    <a:pt x="1839" y="19"/>
                  </a:lnTo>
                  <a:lnTo>
                    <a:pt x="1841" y="15"/>
                  </a:lnTo>
                  <a:lnTo>
                    <a:pt x="1845" y="11"/>
                  </a:lnTo>
                  <a:lnTo>
                    <a:pt x="1850" y="9"/>
                  </a:lnTo>
                  <a:lnTo>
                    <a:pt x="1855" y="6"/>
                  </a:lnTo>
                  <a:lnTo>
                    <a:pt x="1861" y="5"/>
                  </a:lnTo>
                  <a:lnTo>
                    <a:pt x="1869" y="4"/>
                  </a:lnTo>
                  <a:lnTo>
                    <a:pt x="1876" y="2"/>
                  </a:lnTo>
                  <a:lnTo>
                    <a:pt x="1884" y="1"/>
                  </a:lnTo>
                  <a:lnTo>
                    <a:pt x="1892" y="0"/>
                  </a:lnTo>
                  <a:lnTo>
                    <a:pt x="2120" y="10"/>
                  </a:lnTo>
                  <a:lnTo>
                    <a:pt x="2182" y="20"/>
                  </a:lnTo>
                  <a:lnTo>
                    <a:pt x="2243" y="34"/>
                  </a:lnTo>
                  <a:lnTo>
                    <a:pt x="2303" y="50"/>
                  </a:lnTo>
                  <a:lnTo>
                    <a:pt x="2363" y="69"/>
                  </a:lnTo>
                  <a:lnTo>
                    <a:pt x="2420" y="90"/>
                  </a:lnTo>
                  <a:lnTo>
                    <a:pt x="2475" y="115"/>
                  </a:lnTo>
                  <a:lnTo>
                    <a:pt x="2529" y="142"/>
                  </a:lnTo>
                  <a:lnTo>
                    <a:pt x="2579" y="172"/>
                  </a:lnTo>
                  <a:lnTo>
                    <a:pt x="2626" y="206"/>
                  </a:lnTo>
                  <a:lnTo>
                    <a:pt x="2670" y="241"/>
                  </a:lnTo>
                  <a:lnTo>
                    <a:pt x="2710" y="279"/>
                  </a:lnTo>
                  <a:lnTo>
                    <a:pt x="2745" y="319"/>
                  </a:lnTo>
                  <a:lnTo>
                    <a:pt x="2767" y="348"/>
                  </a:lnTo>
                  <a:lnTo>
                    <a:pt x="2782" y="377"/>
                  </a:lnTo>
                  <a:lnTo>
                    <a:pt x="2791" y="405"/>
                  </a:lnTo>
                  <a:lnTo>
                    <a:pt x="2792" y="434"/>
                  </a:lnTo>
                  <a:lnTo>
                    <a:pt x="2787" y="463"/>
                  </a:lnTo>
                  <a:lnTo>
                    <a:pt x="2776" y="489"/>
                  </a:lnTo>
                  <a:lnTo>
                    <a:pt x="2760" y="515"/>
                  </a:lnTo>
                  <a:lnTo>
                    <a:pt x="2737" y="539"/>
                  </a:lnTo>
                  <a:lnTo>
                    <a:pt x="2709" y="560"/>
                  </a:lnTo>
                  <a:lnTo>
                    <a:pt x="2676" y="579"/>
                  </a:lnTo>
                  <a:lnTo>
                    <a:pt x="2638" y="595"/>
                  </a:lnTo>
                  <a:lnTo>
                    <a:pt x="2595" y="608"/>
                  </a:lnTo>
                  <a:lnTo>
                    <a:pt x="2516" y="621"/>
                  </a:lnTo>
                  <a:lnTo>
                    <a:pt x="2437" y="630"/>
                  </a:lnTo>
                  <a:lnTo>
                    <a:pt x="2357" y="634"/>
                  </a:lnTo>
                  <a:lnTo>
                    <a:pt x="2277" y="635"/>
                  </a:lnTo>
                  <a:lnTo>
                    <a:pt x="2197" y="633"/>
                  </a:lnTo>
                  <a:lnTo>
                    <a:pt x="2117" y="626"/>
                  </a:lnTo>
                  <a:lnTo>
                    <a:pt x="2037" y="620"/>
                  </a:lnTo>
                  <a:lnTo>
                    <a:pt x="1957" y="610"/>
                  </a:lnTo>
                  <a:lnTo>
                    <a:pt x="1877" y="601"/>
                  </a:lnTo>
                  <a:lnTo>
                    <a:pt x="1799" y="590"/>
                  </a:lnTo>
                  <a:lnTo>
                    <a:pt x="1720" y="580"/>
                  </a:lnTo>
                  <a:lnTo>
                    <a:pt x="1640" y="570"/>
                  </a:lnTo>
                  <a:lnTo>
                    <a:pt x="1599" y="564"/>
                  </a:lnTo>
                  <a:lnTo>
                    <a:pt x="1555" y="555"/>
                  </a:lnTo>
                  <a:lnTo>
                    <a:pt x="1513" y="545"/>
                  </a:lnTo>
                  <a:lnTo>
                    <a:pt x="1470" y="535"/>
                  </a:lnTo>
                  <a:lnTo>
                    <a:pt x="1428" y="522"/>
                  </a:lnTo>
                  <a:lnTo>
                    <a:pt x="1386" y="508"/>
                  </a:lnTo>
                  <a:lnTo>
                    <a:pt x="1344" y="493"/>
                  </a:lnTo>
                  <a:lnTo>
                    <a:pt x="1304" y="475"/>
                  </a:lnTo>
                  <a:lnTo>
                    <a:pt x="1266" y="458"/>
                  </a:lnTo>
                  <a:lnTo>
                    <a:pt x="1228" y="438"/>
                  </a:lnTo>
                  <a:lnTo>
                    <a:pt x="1192" y="417"/>
                  </a:lnTo>
                  <a:lnTo>
                    <a:pt x="1157" y="394"/>
                  </a:lnTo>
                  <a:lnTo>
                    <a:pt x="0" y="128"/>
                  </a:lnTo>
                </a:path>
              </a:pathLst>
            </a:custGeom>
            <a:noFill/>
            <a:ln w="25400">
              <a:solidFill>
                <a:schemeClr val="tx1"/>
              </a:solidFill>
              <a:prstDash val="solid"/>
              <a:round/>
              <a:headEnd/>
              <a:tailEnd/>
            </a:ln>
          </p:spPr>
          <p:txBody>
            <a:bodyPr/>
            <a:lstStyle/>
            <a:p>
              <a:endParaRPr lang="en-GB" sz="2400" b="1"/>
            </a:p>
          </p:txBody>
        </p:sp>
        <p:sp>
          <p:nvSpPr>
            <p:cNvPr id="23566" name="Freeform 31"/>
            <p:cNvSpPr>
              <a:spLocks/>
            </p:cNvSpPr>
            <p:nvPr/>
          </p:nvSpPr>
          <p:spPr bwMode="auto">
            <a:xfrm>
              <a:off x="3495" y="2436"/>
              <a:ext cx="47" cy="564"/>
            </a:xfrm>
            <a:custGeom>
              <a:avLst/>
              <a:gdLst>
                <a:gd name="T0" fmla="*/ 0 w 47"/>
                <a:gd name="T1" fmla="*/ 564 h 564"/>
                <a:gd name="T2" fmla="*/ 3 w 47"/>
                <a:gd name="T3" fmla="*/ 564 h 564"/>
                <a:gd name="T4" fmla="*/ 46 w 47"/>
                <a:gd name="T5" fmla="*/ 5 h 564"/>
                <a:gd name="T6" fmla="*/ 47 w 47"/>
                <a:gd name="T7" fmla="*/ 0 h 564"/>
                <a:gd name="T8" fmla="*/ 46 w 47"/>
                <a:gd name="T9" fmla="*/ 0 h 564"/>
                <a:gd name="T10" fmla="*/ 45 w 47"/>
                <a:gd name="T11" fmla="*/ 0 h 564"/>
                <a:gd name="T12" fmla="*/ 44 w 47"/>
                <a:gd name="T13" fmla="*/ 5 h 564"/>
                <a:gd name="T14" fmla="*/ 0 w 47"/>
                <a:gd name="T15" fmla="*/ 564 h 564"/>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564"/>
                <a:gd name="T26" fmla="*/ 47 w 47"/>
                <a:gd name="T27" fmla="*/ 564 h 5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564">
                  <a:moveTo>
                    <a:pt x="0" y="564"/>
                  </a:moveTo>
                  <a:lnTo>
                    <a:pt x="3" y="564"/>
                  </a:lnTo>
                  <a:lnTo>
                    <a:pt x="46" y="5"/>
                  </a:lnTo>
                  <a:lnTo>
                    <a:pt x="47" y="0"/>
                  </a:lnTo>
                  <a:lnTo>
                    <a:pt x="46" y="0"/>
                  </a:lnTo>
                  <a:lnTo>
                    <a:pt x="45" y="0"/>
                  </a:lnTo>
                  <a:lnTo>
                    <a:pt x="44" y="5"/>
                  </a:lnTo>
                  <a:lnTo>
                    <a:pt x="0" y="564"/>
                  </a:lnTo>
                  <a:close/>
                </a:path>
              </a:pathLst>
            </a:custGeom>
            <a:solidFill>
              <a:srgbClr val="000000"/>
            </a:solidFill>
            <a:ln w="25400">
              <a:solidFill>
                <a:schemeClr val="tx1"/>
              </a:solidFill>
              <a:round/>
              <a:headEnd/>
              <a:tailEnd/>
            </a:ln>
          </p:spPr>
          <p:txBody>
            <a:bodyPr/>
            <a:lstStyle/>
            <a:p>
              <a:endParaRPr lang="en-GB" sz="2400" b="1"/>
            </a:p>
          </p:txBody>
        </p:sp>
        <p:sp>
          <p:nvSpPr>
            <p:cNvPr id="23567" name="Freeform 32"/>
            <p:cNvSpPr>
              <a:spLocks/>
            </p:cNvSpPr>
            <p:nvPr/>
          </p:nvSpPr>
          <p:spPr bwMode="auto">
            <a:xfrm>
              <a:off x="3539" y="2426"/>
              <a:ext cx="6" cy="10"/>
            </a:xfrm>
            <a:custGeom>
              <a:avLst/>
              <a:gdLst>
                <a:gd name="T0" fmla="*/ 3 w 6"/>
                <a:gd name="T1" fmla="*/ 10 h 10"/>
                <a:gd name="T2" fmla="*/ 5 w 6"/>
                <a:gd name="T3" fmla="*/ 5 h 10"/>
                <a:gd name="T4" fmla="*/ 5 w 6"/>
                <a:gd name="T5" fmla="*/ 2 h 10"/>
                <a:gd name="T6" fmla="*/ 6 w 6"/>
                <a:gd name="T7" fmla="*/ 0 h 10"/>
                <a:gd name="T8" fmla="*/ 5 w 6"/>
                <a:gd name="T9" fmla="*/ 0 h 10"/>
                <a:gd name="T10" fmla="*/ 3 w 6"/>
                <a:gd name="T11" fmla="*/ 0 h 10"/>
                <a:gd name="T12" fmla="*/ 0 w 6"/>
                <a:gd name="T13" fmla="*/ 7 h 10"/>
                <a:gd name="T14" fmla="*/ 0 w 6"/>
                <a:gd name="T15" fmla="*/ 10 h 10"/>
                <a:gd name="T16" fmla="*/ 2 w 6"/>
                <a:gd name="T17" fmla="*/ 10 h 10"/>
                <a:gd name="T18" fmla="*/ 3 w 6"/>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5" y="5"/>
                  </a:lnTo>
                  <a:lnTo>
                    <a:pt x="5" y="2"/>
                  </a:lnTo>
                  <a:lnTo>
                    <a:pt x="6" y="0"/>
                  </a:lnTo>
                  <a:lnTo>
                    <a:pt x="5" y="0"/>
                  </a:lnTo>
                  <a:lnTo>
                    <a:pt x="3" y="0"/>
                  </a:lnTo>
                  <a:lnTo>
                    <a:pt x="0" y="7"/>
                  </a:lnTo>
                  <a:lnTo>
                    <a:pt x="0" y="10"/>
                  </a:lnTo>
                  <a:lnTo>
                    <a:pt x="2" y="10"/>
                  </a:lnTo>
                  <a:lnTo>
                    <a:pt x="3" y="10"/>
                  </a:lnTo>
                  <a:close/>
                </a:path>
              </a:pathLst>
            </a:custGeom>
            <a:solidFill>
              <a:srgbClr val="000000"/>
            </a:solidFill>
            <a:ln w="25400">
              <a:solidFill>
                <a:schemeClr val="tx1"/>
              </a:solidFill>
              <a:round/>
              <a:headEnd/>
              <a:tailEnd/>
            </a:ln>
          </p:spPr>
          <p:txBody>
            <a:bodyPr/>
            <a:lstStyle/>
            <a:p>
              <a:endParaRPr lang="en-GB" sz="2400" b="1"/>
            </a:p>
          </p:txBody>
        </p:sp>
        <p:sp>
          <p:nvSpPr>
            <p:cNvPr id="23568" name="Freeform 33"/>
            <p:cNvSpPr>
              <a:spLocks/>
            </p:cNvSpPr>
            <p:nvPr/>
          </p:nvSpPr>
          <p:spPr bwMode="auto">
            <a:xfrm>
              <a:off x="3542" y="2406"/>
              <a:ext cx="957" cy="435"/>
            </a:xfrm>
            <a:custGeom>
              <a:avLst/>
              <a:gdLst>
                <a:gd name="T0" fmla="*/ 2 w 957"/>
                <a:gd name="T1" fmla="*/ 20 h 435"/>
                <a:gd name="T2" fmla="*/ 3 w 957"/>
                <a:gd name="T3" fmla="*/ 21 h 435"/>
                <a:gd name="T4" fmla="*/ 5 w 957"/>
                <a:gd name="T5" fmla="*/ 17 h 435"/>
                <a:gd name="T6" fmla="*/ 10 w 957"/>
                <a:gd name="T7" fmla="*/ 12 h 435"/>
                <a:gd name="T8" fmla="*/ 18 w 957"/>
                <a:gd name="T9" fmla="*/ 8 h 435"/>
                <a:gd name="T10" fmla="*/ 24 w 957"/>
                <a:gd name="T11" fmla="*/ 7 h 435"/>
                <a:gd name="T12" fmla="*/ 47 w 957"/>
                <a:gd name="T13" fmla="*/ 3 h 435"/>
                <a:gd name="T14" fmla="*/ 55 w 957"/>
                <a:gd name="T15" fmla="*/ 2 h 435"/>
                <a:gd name="T16" fmla="*/ 283 w 957"/>
                <a:gd name="T17" fmla="*/ 12 h 435"/>
                <a:gd name="T18" fmla="*/ 345 w 957"/>
                <a:gd name="T19" fmla="*/ 22 h 435"/>
                <a:gd name="T20" fmla="*/ 406 w 957"/>
                <a:gd name="T21" fmla="*/ 36 h 435"/>
                <a:gd name="T22" fmla="*/ 466 w 957"/>
                <a:gd name="T23" fmla="*/ 52 h 435"/>
                <a:gd name="T24" fmla="*/ 526 w 957"/>
                <a:gd name="T25" fmla="*/ 71 h 435"/>
                <a:gd name="T26" fmla="*/ 583 w 957"/>
                <a:gd name="T27" fmla="*/ 92 h 435"/>
                <a:gd name="T28" fmla="*/ 638 w 957"/>
                <a:gd name="T29" fmla="*/ 117 h 435"/>
                <a:gd name="T30" fmla="*/ 684 w 957"/>
                <a:gd name="T31" fmla="*/ 141 h 435"/>
                <a:gd name="T32" fmla="*/ 741 w 957"/>
                <a:gd name="T33" fmla="*/ 174 h 435"/>
                <a:gd name="T34" fmla="*/ 788 w 957"/>
                <a:gd name="T35" fmla="*/ 208 h 435"/>
                <a:gd name="T36" fmla="*/ 832 w 957"/>
                <a:gd name="T37" fmla="*/ 243 h 435"/>
                <a:gd name="T38" fmla="*/ 872 w 957"/>
                <a:gd name="T39" fmla="*/ 282 h 435"/>
                <a:gd name="T40" fmla="*/ 907 w 957"/>
                <a:gd name="T41" fmla="*/ 322 h 435"/>
                <a:gd name="T42" fmla="*/ 930 w 957"/>
                <a:gd name="T43" fmla="*/ 353 h 435"/>
                <a:gd name="T44" fmla="*/ 944 w 957"/>
                <a:gd name="T45" fmla="*/ 378 h 435"/>
                <a:gd name="T46" fmla="*/ 953 w 957"/>
                <a:gd name="T47" fmla="*/ 406 h 435"/>
                <a:gd name="T48" fmla="*/ 954 w 957"/>
                <a:gd name="T49" fmla="*/ 435 h 435"/>
                <a:gd name="T50" fmla="*/ 957 w 957"/>
                <a:gd name="T51" fmla="*/ 435 h 435"/>
                <a:gd name="T52" fmla="*/ 955 w 957"/>
                <a:gd name="T53" fmla="*/ 406 h 435"/>
                <a:gd name="T54" fmla="*/ 947 w 957"/>
                <a:gd name="T55" fmla="*/ 378 h 435"/>
                <a:gd name="T56" fmla="*/ 930 w 957"/>
                <a:gd name="T57" fmla="*/ 345 h 435"/>
                <a:gd name="T58" fmla="*/ 909 w 957"/>
                <a:gd name="T59" fmla="*/ 319 h 435"/>
                <a:gd name="T60" fmla="*/ 874 w 957"/>
                <a:gd name="T61" fmla="*/ 279 h 435"/>
                <a:gd name="T62" fmla="*/ 834 w 957"/>
                <a:gd name="T63" fmla="*/ 241 h 435"/>
                <a:gd name="T64" fmla="*/ 791 w 957"/>
                <a:gd name="T65" fmla="*/ 206 h 435"/>
                <a:gd name="T66" fmla="*/ 743 w 957"/>
                <a:gd name="T67" fmla="*/ 172 h 435"/>
                <a:gd name="T68" fmla="*/ 699 w 957"/>
                <a:gd name="T69" fmla="*/ 146 h 435"/>
                <a:gd name="T70" fmla="*/ 638 w 957"/>
                <a:gd name="T71" fmla="*/ 114 h 435"/>
                <a:gd name="T72" fmla="*/ 583 w 957"/>
                <a:gd name="T73" fmla="*/ 90 h 435"/>
                <a:gd name="T74" fmla="*/ 526 w 957"/>
                <a:gd name="T75" fmla="*/ 68 h 435"/>
                <a:gd name="T76" fmla="*/ 466 w 957"/>
                <a:gd name="T77" fmla="*/ 50 h 435"/>
                <a:gd name="T78" fmla="*/ 406 w 957"/>
                <a:gd name="T79" fmla="*/ 33 h 435"/>
                <a:gd name="T80" fmla="*/ 345 w 957"/>
                <a:gd name="T81" fmla="*/ 20 h 435"/>
                <a:gd name="T82" fmla="*/ 283 w 957"/>
                <a:gd name="T83" fmla="*/ 10 h 435"/>
                <a:gd name="T84" fmla="*/ 55 w 957"/>
                <a:gd name="T85" fmla="*/ 0 h 435"/>
                <a:gd name="T86" fmla="*/ 47 w 957"/>
                <a:gd name="T87" fmla="*/ 1 h 435"/>
                <a:gd name="T88" fmla="*/ 24 w 957"/>
                <a:gd name="T89" fmla="*/ 5 h 435"/>
                <a:gd name="T90" fmla="*/ 18 w 957"/>
                <a:gd name="T91" fmla="*/ 6 h 435"/>
                <a:gd name="T92" fmla="*/ 5 w 957"/>
                <a:gd name="T93" fmla="*/ 12 h 435"/>
                <a:gd name="T94" fmla="*/ 3 w 957"/>
                <a:gd name="T95" fmla="*/ 15 h 435"/>
                <a:gd name="T96" fmla="*/ 3 w 957"/>
                <a:gd name="T97" fmla="*/ 15 h 435"/>
                <a:gd name="T98" fmla="*/ 0 w 957"/>
                <a:gd name="T99" fmla="*/ 20 h 435"/>
                <a:gd name="T100" fmla="*/ 2 w 957"/>
                <a:gd name="T101" fmla="*/ 20 h 4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57"/>
                <a:gd name="T154" fmla="*/ 0 h 435"/>
                <a:gd name="T155" fmla="*/ 957 w 957"/>
                <a:gd name="T156" fmla="*/ 435 h 4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57" h="435">
                  <a:moveTo>
                    <a:pt x="2" y="20"/>
                  </a:moveTo>
                  <a:lnTo>
                    <a:pt x="3" y="21"/>
                  </a:lnTo>
                  <a:lnTo>
                    <a:pt x="5" y="17"/>
                  </a:lnTo>
                  <a:lnTo>
                    <a:pt x="10" y="12"/>
                  </a:lnTo>
                  <a:lnTo>
                    <a:pt x="18" y="8"/>
                  </a:lnTo>
                  <a:lnTo>
                    <a:pt x="24" y="7"/>
                  </a:lnTo>
                  <a:lnTo>
                    <a:pt x="47" y="3"/>
                  </a:lnTo>
                  <a:lnTo>
                    <a:pt x="55" y="2"/>
                  </a:lnTo>
                  <a:lnTo>
                    <a:pt x="283" y="12"/>
                  </a:lnTo>
                  <a:lnTo>
                    <a:pt x="345" y="22"/>
                  </a:lnTo>
                  <a:lnTo>
                    <a:pt x="406" y="36"/>
                  </a:lnTo>
                  <a:lnTo>
                    <a:pt x="466" y="52"/>
                  </a:lnTo>
                  <a:lnTo>
                    <a:pt x="526" y="71"/>
                  </a:lnTo>
                  <a:lnTo>
                    <a:pt x="583" y="92"/>
                  </a:lnTo>
                  <a:lnTo>
                    <a:pt x="638" y="117"/>
                  </a:lnTo>
                  <a:lnTo>
                    <a:pt x="684" y="141"/>
                  </a:lnTo>
                  <a:lnTo>
                    <a:pt x="741" y="174"/>
                  </a:lnTo>
                  <a:lnTo>
                    <a:pt x="788" y="208"/>
                  </a:lnTo>
                  <a:lnTo>
                    <a:pt x="832" y="243"/>
                  </a:lnTo>
                  <a:lnTo>
                    <a:pt x="872" y="282"/>
                  </a:lnTo>
                  <a:lnTo>
                    <a:pt x="907" y="322"/>
                  </a:lnTo>
                  <a:lnTo>
                    <a:pt x="930" y="353"/>
                  </a:lnTo>
                  <a:lnTo>
                    <a:pt x="944" y="378"/>
                  </a:lnTo>
                  <a:lnTo>
                    <a:pt x="953" y="406"/>
                  </a:lnTo>
                  <a:lnTo>
                    <a:pt x="954" y="435"/>
                  </a:lnTo>
                  <a:lnTo>
                    <a:pt x="957" y="435"/>
                  </a:lnTo>
                  <a:lnTo>
                    <a:pt x="955" y="406"/>
                  </a:lnTo>
                  <a:lnTo>
                    <a:pt x="947" y="378"/>
                  </a:lnTo>
                  <a:lnTo>
                    <a:pt x="930" y="345"/>
                  </a:lnTo>
                  <a:lnTo>
                    <a:pt x="909" y="319"/>
                  </a:lnTo>
                  <a:lnTo>
                    <a:pt x="874" y="279"/>
                  </a:lnTo>
                  <a:lnTo>
                    <a:pt x="834" y="241"/>
                  </a:lnTo>
                  <a:lnTo>
                    <a:pt x="791" y="206"/>
                  </a:lnTo>
                  <a:lnTo>
                    <a:pt x="743" y="172"/>
                  </a:lnTo>
                  <a:lnTo>
                    <a:pt x="699" y="146"/>
                  </a:lnTo>
                  <a:lnTo>
                    <a:pt x="638" y="114"/>
                  </a:lnTo>
                  <a:lnTo>
                    <a:pt x="583" y="90"/>
                  </a:lnTo>
                  <a:lnTo>
                    <a:pt x="526" y="68"/>
                  </a:lnTo>
                  <a:lnTo>
                    <a:pt x="466" y="50"/>
                  </a:lnTo>
                  <a:lnTo>
                    <a:pt x="406" y="33"/>
                  </a:lnTo>
                  <a:lnTo>
                    <a:pt x="345" y="20"/>
                  </a:lnTo>
                  <a:lnTo>
                    <a:pt x="283" y="10"/>
                  </a:lnTo>
                  <a:lnTo>
                    <a:pt x="55" y="0"/>
                  </a:lnTo>
                  <a:lnTo>
                    <a:pt x="47" y="1"/>
                  </a:lnTo>
                  <a:lnTo>
                    <a:pt x="24" y="5"/>
                  </a:lnTo>
                  <a:lnTo>
                    <a:pt x="18" y="6"/>
                  </a:lnTo>
                  <a:lnTo>
                    <a:pt x="5" y="12"/>
                  </a:lnTo>
                  <a:lnTo>
                    <a:pt x="3" y="15"/>
                  </a:lnTo>
                  <a:lnTo>
                    <a:pt x="0" y="20"/>
                  </a:lnTo>
                  <a:lnTo>
                    <a:pt x="2" y="20"/>
                  </a:lnTo>
                  <a:close/>
                </a:path>
              </a:pathLst>
            </a:custGeom>
            <a:solidFill>
              <a:srgbClr val="000000"/>
            </a:solidFill>
            <a:ln w="25400">
              <a:solidFill>
                <a:schemeClr val="tx1"/>
              </a:solidFill>
              <a:round/>
              <a:headEnd/>
              <a:tailEnd/>
            </a:ln>
          </p:spPr>
          <p:txBody>
            <a:bodyPr/>
            <a:lstStyle/>
            <a:p>
              <a:endParaRPr lang="en-GB" sz="2400" b="1"/>
            </a:p>
          </p:txBody>
        </p:sp>
        <p:sp>
          <p:nvSpPr>
            <p:cNvPr id="23569" name="Freeform 34"/>
            <p:cNvSpPr>
              <a:spLocks/>
            </p:cNvSpPr>
            <p:nvPr/>
          </p:nvSpPr>
          <p:spPr bwMode="auto">
            <a:xfrm>
              <a:off x="1705" y="2534"/>
              <a:ext cx="2794" cy="509"/>
            </a:xfrm>
            <a:custGeom>
              <a:avLst/>
              <a:gdLst>
                <a:gd name="T0" fmla="*/ 2791 w 2794"/>
                <a:gd name="T1" fmla="*/ 307 h 509"/>
                <a:gd name="T2" fmla="*/ 2786 w 2794"/>
                <a:gd name="T3" fmla="*/ 336 h 509"/>
                <a:gd name="T4" fmla="*/ 2776 w 2794"/>
                <a:gd name="T5" fmla="*/ 358 h 509"/>
                <a:gd name="T6" fmla="*/ 2759 w 2794"/>
                <a:gd name="T7" fmla="*/ 387 h 509"/>
                <a:gd name="T8" fmla="*/ 2736 w 2794"/>
                <a:gd name="T9" fmla="*/ 411 h 509"/>
                <a:gd name="T10" fmla="*/ 2704 w 2794"/>
                <a:gd name="T11" fmla="*/ 434 h 509"/>
                <a:gd name="T12" fmla="*/ 2676 w 2794"/>
                <a:gd name="T13" fmla="*/ 451 h 509"/>
                <a:gd name="T14" fmla="*/ 2638 w 2794"/>
                <a:gd name="T15" fmla="*/ 467 h 509"/>
                <a:gd name="T16" fmla="*/ 2595 w 2794"/>
                <a:gd name="T17" fmla="*/ 479 h 509"/>
                <a:gd name="T18" fmla="*/ 2516 w 2794"/>
                <a:gd name="T19" fmla="*/ 493 h 509"/>
                <a:gd name="T20" fmla="*/ 2437 w 2794"/>
                <a:gd name="T21" fmla="*/ 502 h 509"/>
                <a:gd name="T22" fmla="*/ 2357 w 2794"/>
                <a:gd name="T23" fmla="*/ 506 h 509"/>
                <a:gd name="T24" fmla="*/ 2277 w 2794"/>
                <a:gd name="T25" fmla="*/ 507 h 509"/>
                <a:gd name="T26" fmla="*/ 2197 w 2794"/>
                <a:gd name="T27" fmla="*/ 504 h 509"/>
                <a:gd name="T28" fmla="*/ 2037 w 2794"/>
                <a:gd name="T29" fmla="*/ 492 h 509"/>
                <a:gd name="T30" fmla="*/ 1957 w 2794"/>
                <a:gd name="T31" fmla="*/ 482 h 509"/>
                <a:gd name="T32" fmla="*/ 1877 w 2794"/>
                <a:gd name="T33" fmla="*/ 473 h 509"/>
                <a:gd name="T34" fmla="*/ 1799 w 2794"/>
                <a:gd name="T35" fmla="*/ 462 h 509"/>
                <a:gd name="T36" fmla="*/ 1720 w 2794"/>
                <a:gd name="T37" fmla="*/ 452 h 509"/>
                <a:gd name="T38" fmla="*/ 1640 w 2794"/>
                <a:gd name="T39" fmla="*/ 442 h 509"/>
                <a:gd name="T40" fmla="*/ 1599 w 2794"/>
                <a:gd name="T41" fmla="*/ 436 h 509"/>
                <a:gd name="T42" fmla="*/ 1555 w 2794"/>
                <a:gd name="T43" fmla="*/ 427 h 509"/>
                <a:gd name="T44" fmla="*/ 1470 w 2794"/>
                <a:gd name="T45" fmla="*/ 407 h 509"/>
                <a:gd name="T46" fmla="*/ 1386 w 2794"/>
                <a:gd name="T47" fmla="*/ 380 h 509"/>
                <a:gd name="T48" fmla="*/ 1344 w 2794"/>
                <a:gd name="T49" fmla="*/ 365 h 509"/>
                <a:gd name="T50" fmla="*/ 1304 w 2794"/>
                <a:gd name="T51" fmla="*/ 347 h 509"/>
                <a:gd name="T52" fmla="*/ 1266 w 2794"/>
                <a:gd name="T53" fmla="*/ 330 h 509"/>
                <a:gd name="T54" fmla="*/ 1242 w 2794"/>
                <a:gd name="T55" fmla="*/ 316 h 509"/>
                <a:gd name="T56" fmla="*/ 1193 w 2794"/>
                <a:gd name="T57" fmla="*/ 288 h 509"/>
                <a:gd name="T58" fmla="*/ 1158 w 2794"/>
                <a:gd name="T59" fmla="*/ 266 h 509"/>
                <a:gd name="T60" fmla="*/ 0 w 2794"/>
                <a:gd name="T61" fmla="*/ 0 h 509"/>
                <a:gd name="T62" fmla="*/ 0 w 2794"/>
                <a:gd name="T63" fmla="*/ 3 h 509"/>
                <a:gd name="T64" fmla="*/ 1156 w 2794"/>
                <a:gd name="T65" fmla="*/ 269 h 509"/>
                <a:gd name="T66" fmla="*/ 1191 w 2794"/>
                <a:gd name="T67" fmla="*/ 291 h 509"/>
                <a:gd name="T68" fmla="*/ 1215 w 2794"/>
                <a:gd name="T69" fmla="*/ 306 h 509"/>
                <a:gd name="T70" fmla="*/ 1266 w 2794"/>
                <a:gd name="T71" fmla="*/ 332 h 509"/>
                <a:gd name="T72" fmla="*/ 1304 w 2794"/>
                <a:gd name="T73" fmla="*/ 350 h 509"/>
                <a:gd name="T74" fmla="*/ 1344 w 2794"/>
                <a:gd name="T75" fmla="*/ 367 h 509"/>
                <a:gd name="T76" fmla="*/ 1386 w 2794"/>
                <a:gd name="T77" fmla="*/ 382 h 509"/>
                <a:gd name="T78" fmla="*/ 1470 w 2794"/>
                <a:gd name="T79" fmla="*/ 410 h 509"/>
                <a:gd name="T80" fmla="*/ 1555 w 2794"/>
                <a:gd name="T81" fmla="*/ 429 h 509"/>
                <a:gd name="T82" fmla="*/ 1599 w 2794"/>
                <a:gd name="T83" fmla="*/ 438 h 509"/>
                <a:gd name="T84" fmla="*/ 1640 w 2794"/>
                <a:gd name="T85" fmla="*/ 444 h 509"/>
                <a:gd name="T86" fmla="*/ 1720 w 2794"/>
                <a:gd name="T87" fmla="*/ 454 h 509"/>
                <a:gd name="T88" fmla="*/ 1799 w 2794"/>
                <a:gd name="T89" fmla="*/ 464 h 509"/>
                <a:gd name="T90" fmla="*/ 1877 w 2794"/>
                <a:gd name="T91" fmla="*/ 476 h 509"/>
                <a:gd name="T92" fmla="*/ 1957 w 2794"/>
                <a:gd name="T93" fmla="*/ 484 h 509"/>
                <a:gd name="T94" fmla="*/ 2037 w 2794"/>
                <a:gd name="T95" fmla="*/ 494 h 509"/>
                <a:gd name="T96" fmla="*/ 2197 w 2794"/>
                <a:gd name="T97" fmla="*/ 507 h 509"/>
                <a:gd name="T98" fmla="*/ 2277 w 2794"/>
                <a:gd name="T99" fmla="*/ 509 h 509"/>
                <a:gd name="T100" fmla="*/ 2357 w 2794"/>
                <a:gd name="T101" fmla="*/ 508 h 509"/>
                <a:gd name="T102" fmla="*/ 2437 w 2794"/>
                <a:gd name="T103" fmla="*/ 504 h 509"/>
                <a:gd name="T104" fmla="*/ 2516 w 2794"/>
                <a:gd name="T105" fmla="*/ 496 h 509"/>
                <a:gd name="T106" fmla="*/ 2595 w 2794"/>
                <a:gd name="T107" fmla="*/ 482 h 509"/>
                <a:gd name="T108" fmla="*/ 2638 w 2794"/>
                <a:gd name="T109" fmla="*/ 469 h 509"/>
                <a:gd name="T110" fmla="*/ 2676 w 2794"/>
                <a:gd name="T111" fmla="*/ 453 h 509"/>
                <a:gd name="T112" fmla="*/ 2714 w 2794"/>
                <a:gd name="T113" fmla="*/ 432 h 509"/>
                <a:gd name="T114" fmla="*/ 2739 w 2794"/>
                <a:gd name="T115" fmla="*/ 413 h 509"/>
                <a:gd name="T116" fmla="*/ 2761 w 2794"/>
                <a:gd name="T117" fmla="*/ 390 h 509"/>
                <a:gd name="T118" fmla="*/ 2776 w 2794"/>
                <a:gd name="T119" fmla="*/ 366 h 509"/>
                <a:gd name="T120" fmla="*/ 2789 w 2794"/>
                <a:gd name="T121" fmla="*/ 336 h 509"/>
                <a:gd name="T122" fmla="*/ 2794 w 2794"/>
                <a:gd name="T123" fmla="*/ 307 h 509"/>
                <a:gd name="T124" fmla="*/ 2791 w 2794"/>
                <a:gd name="T125" fmla="*/ 307 h 5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94"/>
                <a:gd name="T190" fmla="*/ 0 h 509"/>
                <a:gd name="T191" fmla="*/ 2794 w 2794"/>
                <a:gd name="T192" fmla="*/ 509 h 5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94" h="509">
                  <a:moveTo>
                    <a:pt x="2791" y="307"/>
                  </a:moveTo>
                  <a:lnTo>
                    <a:pt x="2786" y="336"/>
                  </a:lnTo>
                  <a:lnTo>
                    <a:pt x="2776" y="358"/>
                  </a:lnTo>
                  <a:lnTo>
                    <a:pt x="2759" y="387"/>
                  </a:lnTo>
                  <a:lnTo>
                    <a:pt x="2736" y="411"/>
                  </a:lnTo>
                  <a:lnTo>
                    <a:pt x="2704" y="434"/>
                  </a:lnTo>
                  <a:lnTo>
                    <a:pt x="2676" y="451"/>
                  </a:lnTo>
                  <a:lnTo>
                    <a:pt x="2638" y="467"/>
                  </a:lnTo>
                  <a:lnTo>
                    <a:pt x="2595" y="479"/>
                  </a:lnTo>
                  <a:lnTo>
                    <a:pt x="2516" y="493"/>
                  </a:lnTo>
                  <a:lnTo>
                    <a:pt x="2437" y="502"/>
                  </a:lnTo>
                  <a:lnTo>
                    <a:pt x="2357" y="506"/>
                  </a:lnTo>
                  <a:lnTo>
                    <a:pt x="2277" y="507"/>
                  </a:lnTo>
                  <a:lnTo>
                    <a:pt x="2197" y="504"/>
                  </a:lnTo>
                  <a:lnTo>
                    <a:pt x="2037" y="492"/>
                  </a:lnTo>
                  <a:lnTo>
                    <a:pt x="1957" y="482"/>
                  </a:lnTo>
                  <a:lnTo>
                    <a:pt x="1877" y="473"/>
                  </a:lnTo>
                  <a:lnTo>
                    <a:pt x="1799" y="462"/>
                  </a:lnTo>
                  <a:lnTo>
                    <a:pt x="1720" y="452"/>
                  </a:lnTo>
                  <a:lnTo>
                    <a:pt x="1640" y="442"/>
                  </a:lnTo>
                  <a:lnTo>
                    <a:pt x="1599" y="436"/>
                  </a:lnTo>
                  <a:lnTo>
                    <a:pt x="1555" y="427"/>
                  </a:lnTo>
                  <a:lnTo>
                    <a:pt x="1470" y="407"/>
                  </a:lnTo>
                  <a:lnTo>
                    <a:pt x="1386" y="380"/>
                  </a:lnTo>
                  <a:lnTo>
                    <a:pt x="1344" y="365"/>
                  </a:lnTo>
                  <a:lnTo>
                    <a:pt x="1304" y="347"/>
                  </a:lnTo>
                  <a:lnTo>
                    <a:pt x="1266" y="330"/>
                  </a:lnTo>
                  <a:lnTo>
                    <a:pt x="1242" y="316"/>
                  </a:lnTo>
                  <a:lnTo>
                    <a:pt x="1193" y="288"/>
                  </a:lnTo>
                  <a:lnTo>
                    <a:pt x="1158" y="266"/>
                  </a:lnTo>
                  <a:lnTo>
                    <a:pt x="0" y="0"/>
                  </a:lnTo>
                  <a:lnTo>
                    <a:pt x="0" y="3"/>
                  </a:lnTo>
                  <a:lnTo>
                    <a:pt x="1156" y="269"/>
                  </a:lnTo>
                  <a:lnTo>
                    <a:pt x="1191" y="291"/>
                  </a:lnTo>
                  <a:lnTo>
                    <a:pt x="1215" y="306"/>
                  </a:lnTo>
                  <a:lnTo>
                    <a:pt x="1266" y="332"/>
                  </a:lnTo>
                  <a:lnTo>
                    <a:pt x="1304" y="350"/>
                  </a:lnTo>
                  <a:lnTo>
                    <a:pt x="1344" y="367"/>
                  </a:lnTo>
                  <a:lnTo>
                    <a:pt x="1386" y="382"/>
                  </a:lnTo>
                  <a:lnTo>
                    <a:pt x="1470" y="410"/>
                  </a:lnTo>
                  <a:lnTo>
                    <a:pt x="1555" y="429"/>
                  </a:lnTo>
                  <a:lnTo>
                    <a:pt x="1599" y="438"/>
                  </a:lnTo>
                  <a:lnTo>
                    <a:pt x="1640" y="444"/>
                  </a:lnTo>
                  <a:lnTo>
                    <a:pt x="1720" y="454"/>
                  </a:lnTo>
                  <a:lnTo>
                    <a:pt x="1799" y="464"/>
                  </a:lnTo>
                  <a:lnTo>
                    <a:pt x="1877" y="476"/>
                  </a:lnTo>
                  <a:lnTo>
                    <a:pt x="1957" y="484"/>
                  </a:lnTo>
                  <a:lnTo>
                    <a:pt x="2037" y="494"/>
                  </a:lnTo>
                  <a:lnTo>
                    <a:pt x="2197" y="507"/>
                  </a:lnTo>
                  <a:lnTo>
                    <a:pt x="2277" y="509"/>
                  </a:lnTo>
                  <a:lnTo>
                    <a:pt x="2357" y="508"/>
                  </a:lnTo>
                  <a:lnTo>
                    <a:pt x="2437" y="504"/>
                  </a:lnTo>
                  <a:lnTo>
                    <a:pt x="2516" y="496"/>
                  </a:lnTo>
                  <a:lnTo>
                    <a:pt x="2595" y="482"/>
                  </a:lnTo>
                  <a:lnTo>
                    <a:pt x="2638" y="469"/>
                  </a:lnTo>
                  <a:lnTo>
                    <a:pt x="2676" y="453"/>
                  </a:lnTo>
                  <a:lnTo>
                    <a:pt x="2714" y="432"/>
                  </a:lnTo>
                  <a:lnTo>
                    <a:pt x="2739" y="413"/>
                  </a:lnTo>
                  <a:lnTo>
                    <a:pt x="2761" y="390"/>
                  </a:lnTo>
                  <a:lnTo>
                    <a:pt x="2776" y="366"/>
                  </a:lnTo>
                  <a:lnTo>
                    <a:pt x="2789" y="336"/>
                  </a:lnTo>
                  <a:lnTo>
                    <a:pt x="2794" y="307"/>
                  </a:lnTo>
                  <a:lnTo>
                    <a:pt x="2791" y="307"/>
                  </a:lnTo>
                  <a:close/>
                </a:path>
              </a:pathLst>
            </a:custGeom>
            <a:solidFill>
              <a:srgbClr val="000000"/>
            </a:solidFill>
            <a:ln w="25400">
              <a:solidFill>
                <a:schemeClr val="tx1"/>
              </a:solidFill>
              <a:round/>
              <a:headEnd/>
              <a:tailEnd/>
            </a:ln>
          </p:spPr>
          <p:txBody>
            <a:bodyPr/>
            <a:lstStyle/>
            <a:p>
              <a:endParaRPr lang="en-GB" sz="2400" b="1"/>
            </a:p>
          </p:txBody>
        </p:sp>
        <p:sp>
          <p:nvSpPr>
            <p:cNvPr id="23570" name="Freeform 35"/>
            <p:cNvSpPr>
              <a:spLocks/>
            </p:cNvSpPr>
            <p:nvPr/>
          </p:nvSpPr>
          <p:spPr bwMode="auto">
            <a:xfrm>
              <a:off x="3033" y="2891"/>
              <a:ext cx="980" cy="252"/>
            </a:xfrm>
            <a:custGeom>
              <a:avLst/>
              <a:gdLst>
                <a:gd name="T0" fmla="*/ 905 w 980"/>
                <a:gd name="T1" fmla="*/ 251 h 252"/>
                <a:gd name="T2" fmla="*/ 925 w 980"/>
                <a:gd name="T3" fmla="*/ 245 h 252"/>
                <a:gd name="T4" fmla="*/ 945 w 980"/>
                <a:gd name="T5" fmla="*/ 233 h 252"/>
                <a:gd name="T6" fmla="*/ 963 w 980"/>
                <a:gd name="T7" fmla="*/ 218 h 252"/>
                <a:gd name="T8" fmla="*/ 978 w 980"/>
                <a:gd name="T9" fmla="*/ 201 h 252"/>
                <a:gd name="T10" fmla="*/ 979 w 980"/>
                <a:gd name="T11" fmla="*/ 189 h 252"/>
                <a:gd name="T12" fmla="*/ 973 w 980"/>
                <a:gd name="T13" fmla="*/ 184 h 252"/>
                <a:gd name="T14" fmla="*/ 961 w 980"/>
                <a:gd name="T15" fmla="*/ 185 h 252"/>
                <a:gd name="T16" fmla="*/ 950 w 980"/>
                <a:gd name="T17" fmla="*/ 195 h 252"/>
                <a:gd name="T18" fmla="*/ 935 w 980"/>
                <a:gd name="T19" fmla="*/ 209 h 252"/>
                <a:gd name="T20" fmla="*/ 919 w 980"/>
                <a:gd name="T21" fmla="*/ 217 h 252"/>
                <a:gd name="T22" fmla="*/ 900 w 980"/>
                <a:gd name="T23" fmla="*/ 222 h 252"/>
                <a:gd name="T24" fmla="*/ 675 w 980"/>
                <a:gd name="T25" fmla="*/ 206 h 252"/>
                <a:gd name="T26" fmla="*/ 670 w 980"/>
                <a:gd name="T27" fmla="*/ 206 h 252"/>
                <a:gd name="T28" fmla="*/ 665 w 980"/>
                <a:gd name="T29" fmla="*/ 204 h 252"/>
                <a:gd name="T30" fmla="*/ 663 w 980"/>
                <a:gd name="T31" fmla="*/ 199 h 252"/>
                <a:gd name="T32" fmla="*/ 660 w 980"/>
                <a:gd name="T33" fmla="*/ 191 h 252"/>
                <a:gd name="T34" fmla="*/ 668 w 980"/>
                <a:gd name="T35" fmla="*/ 69 h 252"/>
                <a:gd name="T36" fmla="*/ 659 w 980"/>
                <a:gd name="T37" fmla="*/ 63 h 252"/>
                <a:gd name="T38" fmla="*/ 649 w 980"/>
                <a:gd name="T39" fmla="*/ 66 h 252"/>
                <a:gd name="T40" fmla="*/ 643 w 980"/>
                <a:gd name="T41" fmla="*/ 75 h 252"/>
                <a:gd name="T42" fmla="*/ 633 w 980"/>
                <a:gd name="T43" fmla="*/ 192 h 252"/>
                <a:gd name="T44" fmla="*/ 631 w 980"/>
                <a:gd name="T45" fmla="*/ 199 h 252"/>
                <a:gd name="T46" fmla="*/ 627 w 980"/>
                <a:gd name="T47" fmla="*/ 201 h 252"/>
                <a:gd name="T48" fmla="*/ 622 w 980"/>
                <a:gd name="T49" fmla="*/ 201 h 252"/>
                <a:gd name="T50" fmla="*/ 201 w 980"/>
                <a:gd name="T51" fmla="*/ 167 h 252"/>
                <a:gd name="T52" fmla="*/ 196 w 980"/>
                <a:gd name="T53" fmla="*/ 166 h 252"/>
                <a:gd name="T54" fmla="*/ 192 w 980"/>
                <a:gd name="T55" fmla="*/ 162 h 252"/>
                <a:gd name="T56" fmla="*/ 191 w 980"/>
                <a:gd name="T57" fmla="*/ 159 h 252"/>
                <a:gd name="T58" fmla="*/ 190 w 980"/>
                <a:gd name="T59" fmla="*/ 152 h 252"/>
                <a:gd name="T60" fmla="*/ 196 w 980"/>
                <a:gd name="T61" fmla="*/ 8 h 252"/>
                <a:gd name="T62" fmla="*/ 185 w 980"/>
                <a:gd name="T63" fmla="*/ 0 h 252"/>
                <a:gd name="T64" fmla="*/ 174 w 980"/>
                <a:gd name="T65" fmla="*/ 4 h 252"/>
                <a:gd name="T66" fmla="*/ 167 w 980"/>
                <a:gd name="T67" fmla="*/ 13 h 252"/>
                <a:gd name="T68" fmla="*/ 156 w 980"/>
                <a:gd name="T69" fmla="*/ 152 h 252"/>
                <a:gd name="T70" fmla="*/ 155 w 980"/>
                <a:gd name="T71" fmla="*/ 159 h 252"/>
                <a:gd name="T72" fmla="*/ 151 w 980"/>
                <a:gd name="T73" fmla="*/ 161 h 252"/>
                <a:gd name="T74" fmla="*/ 146 w 980"/>
                <a:gd name="T75" fmla="*/ 162 h 252"/>
                <a:gd name="T76" fmla="*/ 63 w 980"/>
                <a:gd name="T77" fmla="*/ 156 h 252"/>
                <a:gd name="T78" fmla="*/ 50 w 980"/>
                <a:gd name="T79" fmla="*/ 152 h 252"/>
                <a:gd name="T80" fmla="*/ 38 w 980"/>
                <a:gd name="T81" fmla="*/ 145 h 252"/>
                <a:gd name="T82" fmla="*/ 28 w 980"/>
                <a:gd name="T83" fmla="*/ 136 h 252"/>
                <a:gd name="T84" fmla="*/ 18 w 980"/>
                <a:gd name="T85" fmla="*/ 126 h 252"/>
                <a:gd name="T86" fmla="*/ 6 w 980"/>
                <a:gd name="T87" fmla="*/ 127 h 252"/>
                <a:gd name="T88" fmla="*/ 0 w 980"/>
                <a:gd name="T89" fmla="*/ 132 h 252"/>
                <a:gd name="T90" fmla="*/ 0 w 980"/>
                <a:gd name="T91" fmla="*/ 140 h 252"/>
                <a:gd name="T92" fmla="*/ 1 w 980"/>
                <a:gd name="T93" fmla="*/ 146 h 252"/>
                <a:gd name="T94" fmla="*/ 13 w 980"/>
                <a:gd name="T95" fmla="*/ 159 h 252"/>
                <a:gd name="T96" fmla="*/ 25 w 980"/>
                <a:gd name="T97" fmla="*/ 171 h 252"/>
                <a:gd name="T98" fmla="*/ 41 w 980"/>
                <a:gd name="T99" fmla="*/ 180 h 252"/>
                <a:gd name="T100" fmla="*/ 58 w 980"/>
                <a:gd name="T101" fmla="*/ 185 h 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0"/>
                <a:gd name="T154" fmla="*/ 0 h 252"/>
                <a:gd name="T155" fmla="*/ 980 w 980"/>
                <a:gd name="T156" fmla="*/ 252 h 2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0" h="252">
                  <a:moveTo>
                    <a:pt x="58" y="185"/>
                  </a:moveTo>
                  <a:lnTo>
                    <a:pt x="898" y="252"/>
                  </a:lnTo>
                  <a:lnTo>
                    <a:pt x="905" y="251"/>
                  </a:lnTo>
                  <a:lnTo>
                    <a:pt x="911" y="250"/>
                  </a:lnTo>
                  <a:lnTo>
                    <a:pt x="919" y="247"/>
                  </a:lnTo>
                  <a:lnTo>
                    <a:pt x="925" y="245"/>
                  </a:lnTo>
                  <a:lnTo>
                    <a:pt x="931" y="241"/>
                  </a:lnTo>
                  <a:lnTo>
                    <a:pt x="938" y="237"/>
                  </a:lnTo>
                  <a:lnTo>
                    <a:pt x="945" y="233"/>
                  </a:lnTo>
                  <a:lnTo>
                    <a:pt x="951" y="228"/>
                  </a:lnTo>
                  <a:lnTo>
                    <a:pt x="956" y="223"/>
                  </a:lnTo>
                  <a:lnTo>
                    <a:pt x="963" y="218"/>
                  </a:lnTo>
                  <a:lnTo>
                    <a:pt x="969" y="212"/>
                  </a:lnTo>
                  <a:lnTo>
                    <a:pt x="974" y="206"/>
                  </a:lnTo>
                  <a:lnTo>
                    <a:pt x="978" y="201"/>
                  </a:lnTo>
                  <a:lnTo>
                    <a:pt x="979" y="196"/>
                  </a:lnTo>
                  <a:lnTo>
                    <a:pt x="980" y="192"/>
                  </a:lnTo>
                  <a:lnTo>
                    <a:pt x="979" y="189"/>
                  </a:lnTo>
                  <a:lnTo>
                    <a:pt x="978" y="186"/>
                  </a:lnTo>
                  <a:lnTo>
                    <a:pt x="975" y="185"/>
                  </a:lnTo>
                  <a:lnTo>
                    <a:pt x="973" y="184"/>
                  </a:lnTo>
                  <a:lnTo>
                    <a:pt x="969" y="184"/>
                  </a:lnTo>
                  <a:lnTo>
                    <a:pt x="965" y="184"/>
                  </a:lnTo>
                  <a:lnTo>
                    <a:pt x="961" y="185"/>
                  </a:lnTo>
                  <a:lnTo>
                    <a:pt x="958" y="187"/>
                  </a:lnTo>
                  <a:lnTo>
                    <a:pt x="954" y="189"/>
                  </a:lnTo>
                  <a:lnTo>
                    <a:pt x="950" y="195"/>
                  </a:lnTo>
                  <a:lnTo>
                    <a:pt x="945" y="200"/>
                  </a:lnTo>
                  <a:lnTo>
                    <a:pt x="940" y="204"/>
                  </a:lnTo>
                  <a:lnTo>
                    <a:pt x="935" y="209"/>
                  </a:lnTo>
                  <a:lnTo>
                    <a:pt x="930" y="211"/>
                  </a:lnTo>
                  <a:lnTo>
                    <a:pt x="924" y="215"/>
                  </a:lnTo>
                  <a:lnTo>
                    <a:pt x="919" y="217"/>
                  </a:lnTo>
                  <a:lnTo>
                    <a:pt x="913" y="218"/>
                  </a:lnTo>
                  <a:lnTo>
                    <a:pt x="906" y="221"/>
                  </a:lnTo>
                  <a:lnTo>
                    <a:pt x="900" y="222"/>
                  </a:lnTo>
                  <a:lnTo>
                    <a:pt x="894" y="222"/>
                  </a:lnTo>
                  <a:lnTo>
                    <a:pt x="888" y="222"/>
                  </a:lnTo>
                  <a:lnTo>
                    <a:pt x="675" y="206"/>
                  </a:lnTo>
                  <a:lnTo>
                    <a:pt x="674" y="206"/>
                  </a:lnTo>
                  <a:lnTo>
                    <a:pt x="672" y="206"/>
                  </a:lnTo>
                  <a:lnTo>
                    <a:pt x="670" y="206"/>
                  </a:lnTo>
                  <a:lnTo>
                    <a:pt x="669" y="205"/>
                  </a:lnTo>
                  <a:lnTo>
                    <a:pt x="667" y="205"/>
                  </a:lnTo>
                  <a:lnTo>
                    <a:pt x="665" y="204"/>
                  </a:lnTo>
                  <a:lnTo>
                    <a:pt x="664" y="202"/>
                  </a:lnTo>
                  <a:lnTo>
                    <a:pt x="663" y="201"/>
                  </a:lnTo>
                  <a:lnTo>
                    <a:pt x="663" y="199"/>
                  </a:lnTo>
                  <a:lnTo>
                    <a:pt x="662" y="197"/>
                  </a:lnTo>
                  <a:lnTo>
                    <a:pt x="662" y="195"/>
                  </a:lnTo>
                  <a:lnTo>
                    <a:pt x="660" y="191"/>
                  </a:lnTo>
                  <a:lnTo>
                    <a:pt x="669" y="80"/>
                  </a:lnTo>
                  <a:lnTo>
                    <a:pt x="669" y="74"/>
                  </a:lnTo>
                  <a:lnTo>
                    <a:pt x="668" y="69"/>
                  </a:lnTo>
                  <a:lnTo>
                    <a:pt x="665" y="65"/>
                  </a:lnTo>
                  <a:lnTo>
                    <a:pt x="662" y="64"/>
                  </a:lnTo>
                  <a:lnTo>
                    <a:pt x="659" y="63"/>
                  </a:lnTo>
                  <a:lnTo>
                    <a:pt x="655" y="63"/>
                  </a:lnTo>
                  <a:lnTo>
                    <a:pt x="652" y="64"/>
                  </a:lnTo>
                  <a:lnTo>
                    <a:pt x="649" y="66"/>
                  </a:lnTo>
                  <a:lnTo>
                    <a:pt x="647" y="69"/>
                  </a:lnTo>
                  <a:lnTo>
                    <a:pt x="644" y="71"/>
                  </a:lnTo>
                  <a:lnTo>
                    <a:pt x="643" y="75"/>
                  </a:lnTo>
                  <a:lnTo>
                    <a:pt x="642" y="79"/>
                  </a:lnTo>
                  <a:lnTo>
                    <a:pt x="633" y="189"/>
                  </a:lnTo>
                  <a:lnTo>
                    <a:pt x="633" y="192"/>
                  </a:lnTo>
                  <a:lnTo>
                    <a:pt x="633" y="195"/>
                  </a:lnTo>
                  <a:lnTo>
                    <a:pt x="632" y="196"/>
                  </a:lnTo>
                  <a:lnTo>
                    <a:pt x="631" y="199"/>
                  </a:lnTo>
                  <a:lnTo>
                    <a:pt x="629" y="199"/>
                  </a:lnTo>
                  <a:lnTo>
                    <a:pt x="628" y="200"/>
                  </a:lnTo>
                  <a:lnTo>
                    <a:pt x="627" y="201"/>
                  </a:lnTo>
                  <a:lnTo>
                    <a:pt x="626" y="201"/>
                  </a:lnTo>
                  <a:lnTo>
                    <a:pt x="623" y="201"/>
                  </a:lnTo>
                  <a:lnTo>
                    <a:pt x="622" y="201"/>
                  </a:lnTo>
                  <a:lnTo>
                    <a:pt x="619" y="201"/>
                  </a:lnTo>
                  <a:lnTo>
                    <a:pt x="617" y="200"/>
                  </a:lnTo>
                  <a:lnTo>
                    <a:pt x="201" y="167"/>
                  </a:lnTo>
                  <a:lnTo>
                    <a:pt x="200" y="167"/>
                  </a:lnTo>
                  <a:lnTo>
                    <a:pt x="197" y="166"/>
                  </a:lnTo>
                  <a:lnTo>
                    <a:pt x="196" y="166"/>
                  </a:lnTo>
                  <a:lnTo>
                    <a:pt x="195" y="165"/>
                  </a:lnTo>
                  <a:lnTo>
                    <a:pt x="194" y="164"/>
                  </a:lnTo>
                  <a:lnTo>
                    <a:pt x="192" y="162"/>
                  </a:lnTo>
                  <a:lnTo>
                    <a:pt x="192" y="161"/>
                  </a:lnTo>
                  <a:lnTo>
                    <a:pt x="191" y="160"/>
                  </a:lnTo>
                  <a:lnTo>
                    <a:pt x="191" y="159"/>
                  </a:lnTo>
                  <a:lnTo>
                    <a:pt x="191" y="156"/>
                  </a:lnTo>
                  <a:lnTo>
                    <a:pt x="191" y="155"/>
                  </a:lnTo>
                  <a:lnTo>
                    <a:pt x="190" y="152"/>
                  </a:lnTo>
                  <a:lnTo>
                    <a:pt x="200" y="18"/>
                  </a:lnTo>
                  <a:lnTo>
                    <a:pt x="199" y="11"/>
                  </a:lnTo>
                  <a:lnTo>
                    <a:pt x="196" y="8"/>
                  </a:lnTo>
                  <a:lnTo>
                    <a:pt x="192" y="4"/>
                  </a:lnTo>
                  <a:lnTo>
                    <a:pt x="190" y="1"/>
                  </a:lnTo>
                  <a:lnTo>
                    <a:pt x="185" y="0"/>
                  </a:lnTo>
                  <a:lnTo>
                    <a:pt x="181" y="0"/>
                  </a:lnTo>
                  <a:lnTo>
                    <a:pt x="177" y="1"/>
                  </a:lnTo>
                  <a:lnTo>
                    <a:pt x="174" y="4"/>
                  </a:lnTo>
                  <a:lnTo>
                    <a:pt x="171" y="6"/>
                  </a:lnTo>
                  <a:lnTo>
                    <a:pt x="169" y="9"/>
                  </a:lnTo>
                  <a:lnTo>
                    <a:pt x="167" y="13"/>
                  </a:lnTo>
                  <a:lnTo>
                    <a:pt x="166" y="15"/>
                  </a:lnTo>
                  <a:lnTo>
                    <a:pt x="156" y="150"/>
                  </a:lnTo>
                  <a:lnTo>
                    <a:pt x="156" y="152"/>
                  </a:lnTo>
                  <a:lnTo>
                    <a:pt x="156" y="155"/>
                  </a:lnTo>
                  <a:lnTo>
                    <a:pt x="156" y="156"/>
                  </a:lnTo>
                  <a:lnTo>
                    <a:pt x="155" y="159"/>
                  </a:lnTo>
                  <a:lnTo>
                    <a:pt x="154" y="160"/>
                  </a:lnTo>
                  <a:lnTo>
                    <a:pt x="152" y="160"/>
                  </a:lnTo>
                  <a:lnTo>
                    <a:pt x="151" y="161"/>
                  </a:lnTo>
                  <a:lnTo>
                    <a:pt x="150" y="162"/>
                  </a:lnTo>
                  <a:lnTo>
                    <a:pt x="149" y="162"/>
                  </a:lnTo>
                  <a:lnTo>
                    <a:pt x="146" y="162"/>
                  </a:lnTo>
                  <a:lnTo>
                    <a:pt x="145" y="162"/>
                  </a:lnTo>
                  <a:lnTo>
                    <a:pt x="142" y="162"/>
                  </a:lnTo>
                  <a:lnTo>
                    <a:pt x="63" y="156"/>
                  </a:lnTo>
                  <a:lnTo>
                    <a:pt x="59" y="156"/>
                  </a:lnTo>
                  <a:lnTo>
                    <a:pt x="54" y="154"/>
                  </a:lnTo>
                  <a:lnTo>
                    <a:pt x="50" y="152"/>
                  </a:lnTo>
                  <a:lnTo>
                    <a:pt x="45" y="150"/>
                  </a:lnTo>
                  <a:lnTo>
                    <a:pt x="41" y="147"/>
                  </a:lnTo>
                  <a:lnTo>
                    <a:pt x="38" y="145"/>
                  </a:lnTo>
                  <a:lnTo>
                    <a:pt x="34" y="141"/>
                  </a:lnTo>
                  <a:lnTo>
                    <a:pt x="31" y="139"/>
                  </a:lnTo>
                  <a:lnTo>
                    <a:pt x="28" y="136"/>
                  </a:lnTo>
                  <a:lnTo>
                    <a:pt x="25" y="132"/>
                  </a:lnTo>
                  <a:lnTo>
                    <a:pt x="21" y="130"/>
                  </a:lnTo>
                  <a:lnTo>
                    <a:pt x="18" y="126"/>
                  </a:lnTo>
                  <a:lnTo>
                    <a:pt x="14" y="126"/>
                  </a:lnTo>
                  <a:lnTo>
                    <a:pt x="10" y="127"/>
                  </a:lnTo>
                  <a:lnTo>
                    <a:pt x="6" y="127"/>
                  </a:lnTo>
                  <a:lnTo>
                    <a:pt x="4" y="129"/>
                  </a:lnTo>
                  <a:lnTo>
                    <a:pt x="3" y="131"/>
                  </a:lnTo>
                  <a:lnTo>
                    <a:pt x="0" y="132"/>
                  </a:lnTo>
                  <a:lnTo>
                    <a:pt x="0" y="135"/>
                  </a:lnTo>
                  <a:lnTo>
                    <a:pt x="0" y="137"/>
                  </a:lnTo>
                  <a:lnTo>
                    <a:pt x="0" y="140"/>
                  </a:lnTo>
                  <a:lnTo>
                    <a:pt x="0" y="142"/>
                  </a:lnTo>
                  <a:lnTo>
                    <a:pt x="1" y="145"/>
                  </a:lnTo>
                  <a:lnTo>
                    <a:pt x="1" y="146"/>
                  </a:lnTo>
                  <a:lnTo>
                    <a:pt x="5" y="151"/>
                  </a:lnTo>
                  <a:lnTo>
                    <a:pt x="9" y="155"/>
                  </a:lnTo>
                  <a:lnTo>
                    <a:pt x="13" y="159"/>
                  </a:lnTo>
                  <a:lnTo>
                    <a:pt x="16" y="164"/>
                  </a:lnTo>
                  <a:lnTo>
                    <a:pt x="20" y="167"/>
                  </a:lnTo>
                  <a:lnTo>
                    <a:pt x="25" y="171"/>
                  </a:lnTo>
                  <a:lnTo>
                    <a:pt x="30" y="175"/>
                  </a:lnTo>
                  <a:lnTo>
                    <a:pt x="35" y="177"/>
                  </a:lnTo>
                  <a:lnTo>
                    <a:pt x="41" y="180"/>
                  </a:lnTo>
                  <a:lnTo>
                    <a:pt x="46" y="182"/>
                  </a:lnTo>
                  <a:lnTo>
                    <a:pt x="53" y="185"/>
                  </a:lnTo>
                  <a:lnTo>
                    <a:pt x="58" y="185"/>
                  </a:lnTo>
                  <a:close/>
                </a:path>
              </a:pathLst>
            </a:custGeom>
            <a:solidFill>
              <a:srgbClr val="FFFFFF"/>
            </a:solidFill>
            <a:ln w="25400">
              <a:solidFill>
                <a:schemeClr val="tx1"/>
              </a:solidFill>
              <a:round/>
              <a:headEnd/>
              <a:tailEnd/>
            </a:ln>
          </p:spPr>
          <p:txBody>
            <a:bodyPr/>
            <a:lstStyle/>
            <a:p>
              <a:endParaRPr lang="en-GB" sz="2400" b="1"/>
            </a:p>
          </p:txBody>
        </p:sp>
        <p:sp>
          <p:nvSpPr>
            <p:cNvPr id="23571" name="Freeform 36"/>
            <p:cNvSpPr>
              <a:spLocks/>
            </p:cNvSpPr>
            <p:nvPr/>
          </p:nvSpPr>
          <p:spPr bwMode="auto">
            <a:xfrm>
              <a:off x="3033" y="2891"/>
              <a:ext cx="980" cy="252"/>
            </a:xfrm>
            <a:custGeom>
              <a:avLst/>
              <a:gdLst>
                <a:gd name="T0" fmla="*/ 905 w 980"/>
                <a:gd name="T1" fmla="*/ 251 h 252"/>
                <a:gd name="T2" fmla="*/ 925 w 980"/>
                <a:gd name="T3" fmla="*/ 245 h 252"/>
                <a:gd name="T4" fmla="*/ 945 w 980"/>
                <a:gd name="T5" fmla="*/ 233 h 252"/>
                <a:gd name="T6" fmla="*/ 963 w 980"/>
                <a:gd name="T7" fmla="*/ 218 h 252"/>
                <a:gd name="T8" fmla="*/ 978 w 980"/>
                <a:gd name="T9" fmla="*/ 201 h 252"/>
                <a:gd name="T10" fmla="*/ 979 w 980"/>
                <a:gd name="T11" fmla="*/ 189 h 252"/>
                <a:gd name="T12" fmla="*/ 973 w 980"/>
                <a:gd name="T13" fmla="*/ 184 h 252"/>
                <a:gd name="T14" fmla="*/ 961 w 980"/>
                <a:gd name="T15" fmla="*/ 185 h 252"/>
                <a:gd name="T16" fmla="*/ 950 w 980"/>
                <a:gd name="T17" fmla="*/ 195 h 252"/>
                <a:gd name="T18" fmla="*/ 935 w 980"/>
                <a:gd name="T19" fmla="*/ 209 h 252"/>
                <a:gd name="T20" fmla="*/ 919 w 980"/>
                <a:gd name="T21" fmla="*/ 217 h 252"/>
                <a:gd name="T22" fmla="*/ 900 w 980"/>
                <a:gd name="T23" fmla="*/ 222 h 252"/>
                <a:gd name="T24" fmla="*/ 675 w 980"/>
                <a:gd name="T25" fmla="*/ 206 h 252"/>
                <a:gd name="T26" fmla="*/ 670 w 980"/>
                <a:gd name="T27" fmla="*/ 206 h 252"/>
                <a:gd name="T28" fmla="*/ 665 w 980"/>
                <a:gd name="T29" fmla="*/ 204 h 252"/>
                <a:gd name="T30" fmla="*/ 663 w 980"/>
                <a:gd name="T31" fmla="*/ 199 h 252"/>
                <a:gd name="T32" fmla="*/ 660 w 980"/>
                <a:gd name="T33" fmla="*/ 191 h 252"/>
                <a:gd name="T34" fmla="*/ 668 w 980"/>
                <a:gd name="T35" fmla="*/ 69 h 252"/>
                <a:gd name="T36" fmla="*/ 659 w 980"/>
                <a:gd name="T37" fmla="*/ 63 h 252"/>
                <a:gd name="T38" fmla="*/ 649 w 980"/>
                <a:gd name="T39" fmla="*/ 66 h 252"/>
                <a:gd name="T40" fmla="*/ 643 w 980"/>
                <a:gd name="T41" fmla="*/ 75 h 252"/>
                <a:gd name="T42" fmla="*/ 633 w 980"/>
                <a:gd name="T43" fmla="*/ 192 h 252"/>
                <a:gd name="T44" fmla="*/ 631 w 980"/>
                <a:gd name="T45" fmla="*/ 199 h 252"/>
                <a:gd name="T46" fmla="*/ 627 w 980"/>
                <a:gd name="T47" fmla="*/ 201 h 252"/>
                <a:gd name="T48" fmla="*/ 622 w 980"/>
                <a:gd name="T49" fmla="*/ 201 h 252"/>
                <a:gd name="T50" fmla="*/ 201 w 980"/>
                <a:gd name="T51" fmla="*/ 167 h 252"/>
                <a:gd name="T52" fmla="*/ 196 w 980"/>
                <a:gd name="T53" fmla="*/ 166 h 252"/>
                <a:gd name="T54" fmla="*/ 192 w 980"/>
                <a:gd name="T55" fmla="*/ 162 h 252"/>
                <a:gd name="T56" fmla="*/ 191 w 980"/>
                <a:gd name="T57" fmla="*/ 159 h 252"/>
                <a:gd name="T58" fmla="*/ 190 w 980"/>
                <a:gd name="T59" fmla="*/ 152 h 252"/>
                <a:gd name="T60" fmla="*/ 196 w 980"/>
                <a:gd name="T61" fmla="*/ 8 h 252"/>
                <a:gd name="T62" fmla="*/ 185 w 980"/>
                <a:gd name="T63" fmla="*/ 0 h 252"/>
                <a:gd name="T64" fmla="*/ 174 w 980"/>
                <a:gd name="T65" fmla="*/ 4 h 252"/>
                <a:gd name="T66" fmla="*/ 167 w 980"/>
                <a:gd name="T67" fmla="*/ 13 h 252"/>
                <a:gd name="T68" fmla="*/ 156 w 980"/>
                <a:gd name="T69" fmla="*/ 152 h 252"/>
                <a:gd name="T70" fmla="*/ 155 w 980"/>
                <a:gd name="T71" fmla="*/ 159 h 252"/>
                <a:gd name="T72" fmla="*/ 151 w 980"/>
                <a:gd name="T73" fmla="*/ 161 h 252"/>
                <a:gd name="T74" fmla="*/ 146 w 980"/>
                <a:gd name="T75" fmla="*/ 162 h 252"/>
                <a:gd name="T76" fmla="*/ 63 w 980"/>
                <a:gd name="T77" fmla="*/ 156 h 252"/>
                <a:gd name="T78" fmla="*/ 50 w 980"/>
                <a:gd name="T79" fmla="*/ 152 h 252"/>
                <a:gd name="T80" fmla="*/ 38 w 980"/>
                <a:gd name="T81" fmla="*/ 145 h 252"/>
                <a:gd name="T82" fmla="*/ 28 w 980"/>
                <a:gd name="T83" fmla="*/ 136 h 252"/>
                <a:gd name="T84" fmla="*/ 18 w 980"/>
                <a:gd name="T85" fmla="*/ 126 h 252"/>
                <a:gd name="T86" fmla="*/ 6 w 980"/>
                <a:gd name="T87" fmla="*/ 127 h 252"/>
                <a:gd name="T88" fmla="*/ 0 w 980"/>
                <a:gd name="T89" fmla="*/ 132 h 252"/>
                <a:gd name="T90" fmla="*/ 0 w 980"/>
                <a:gd name="T91" fmla="*/ 140 h 252"/>
                <a:gd name="T92" fmla="*/ 1 w 980"/>
                <a:gd name="T93" fmla="*/ 146 h 252"/>
                <a:gd name="T94" fmla="*/ 13 w 980"/>
                <a:gd name="T95" fmla="*/ 159 h 252"/>
                <a:gd name="T96" fmla="*/ 25 w 980"/>
                <a:gd name="T97" fmla="*/ 171 h 252"/>
                <a:gd name="T98" fmla="*/ 41 w 980"/>
                <a:gd name="T99" fmla="*/ 180 h 252"/>
                <a:gd name="T100" fmla="*/ 58 w 980"/>
                <a:gd name="T101" fmla="*/ 185 h 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0"/>
                <a:gd name="T154" fmla="*/ 0 h 252"/>
                <a:gd name="T155" fmla="*/ 980 w 980"/>
                <a:gd name="T156" fmla="*/ 252 h 2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0" h="252">
                  <a:moveTo>
                    <a:pt x="58" y="185"/>
                  </a:moveTo>
                  <a:lnTo>
                    <a:pt x="898" y="252"/>
                  </a:lnTo>
                  <a:lnTo>
                    <a:pt x="905" y="251"/>
                  </a:lnTo>
                  <a:lnTo>
                    <a:pt x="911" y="250"/>
                  </a:lnTo>
                  <a:lnTo>
                    <a:pt x="919" y="247"/>
                  </a:lnTo>
                  <a:lnTo>
                    <a:pt x="925" y="245"/>
                  </a:lnTo>
                  <a:lnTo>
                    <a:pt x="931" y="241"/>
                  </a:lnTo>
                  <a:lnTo>
                    <a:pt x="938" y="237"/>
                  </a:lnTo>
                  <a:lnTo>
                    <a:pt x="945" y="233"/>
                  </a:lnTo>
                  <a:lnTo>
                    <a:pt x="951" y="228"/>
                  </a:lnTo>
                  <a:lnTo>
                    <a:pt x="956" y="223"/>
                  </a:lnTo>
                  <a:lnTo>
                    <a:pt x="963" y="218"/>
                  </a:lnTo>
                  <a:lnTo>
                    <a:pt x="969" y="212"/>
                  </a:lnTo>
                  <a:lnTo>
                    <a:pt x="974" y="206"/>
                  </a:lnTo>
                  <a:lnTo>
                    <a:pt x="978" y="201"/>
                  </a:lnTo>
                  <a:lnTo>
                    <a:pt x="979" y="196"/>
                  </a:lnTo>
                  <a:lnTo>
                    <a:pt x="980" y="192"/>
                  </a:lnTo>
                  <a:lnTo>
                    <a:pt x="979" y="189"/>
                  </a:lnTo>
                  <a:lnTo>
                    <a:pt x="978" y="186"/>
                  </a:lnTo>
                  <a:lnTo>
                    <a:pt x="975" y="185"/>
                  </a:lnTo>
                  <a:lnTo>
                    <a:pt x="973" y="184"/>
                  </a:lnTo>
                  <a:lnTo>
                    <a:pt x="969" y="184"/>
                  </a:lnTo>
                  <a:lnTo>
                    <a:pt x="965" y="184"/>
                  </a:lnTo>
                  <a:lnTo>
                    <a:pt x="961" y="185"/>
                  </a:lnTo>
                  <a:lnTo>
                    <a:pt x="958" y="187"/>
                  </a:lnTo>
                  <a:lnTo>
                    <a:pt x="954" y="189"/>
                  </a:lnTo>
                  <a:lnTo>
                    <a:pt x="950" y="195"/>
                  </a:lnTo>
                  <a:lnTo>
                    <a:pt x="945" y="200"/>
                  </a:lnTo>
                  <a:lnTo>
                    <a:pt x="940" y="204"/>
                  </a:lnTo>
                  <a:lnTo>
                    <a:pt x="935" y="209"/>
                  </a:lnTo>
                  <a:lnTo>
                    <a:pt x="930" y="211"/>
                  </a:lnTo>
                  <a:lnTo>
                    <a:pt x="924" y="215"/>
                  </a:lnTo>
                  <a:lnTo>
                    <a:pt x="919" y="217"/>
                  </a:lnTo>
                  <a:lnTo>
                    <a:pt x="913" y="218"/>
                  </a:lnTo>
                  <a:lnTo>
                    <a:pt x="906" y="221"/>
                  </a:lnTo>
                  <a:lnTo>
                    <a:pt x="900" y="222"/>
                  </a:lnTo>
                  <a:lnTo>
                    <a:pt x="894" y="222"/>
                  </a:lnTo>
                  <a:lnTo>
                    <a:pt x="888" y="222"/>
                  </a:lnTo>
                  <a:lnTo>
                    <a:pt x="675" y="206"/>
                  </a:lnTo>
                  <a:lnTo>
                    <a:pt x="674" y="206"/>
                  </a:lnTo>
                  <a:lnTo>
                    <a:pt x="672" y="206"/>
                  </a:lnTo>
                  <a:lnTo>
                    <a:pt x="670" y="206"/>
                  </a:lnTo>
                  <a:lnTo>
                    <a:pt x="669" y="205"/>
                  </a:lnTo>
                  <a:lnTo>
                    <a:pt x="667" y="205"/>
                  </a:lnTo>
                  <a:lnTo>
                    <a:pt x="665" y="204"/>
                  </a:lnTo>
                  <a:lnTo>
                    <a:pt x="664" y="202"/>
                  </a:lnTo>
                  <a:lnTo>
                    <a:pt x="663" y="201"/>
                  </a:lnTo>
                  <a:lnTo>
                    <a:pt x="663" y="199"/>
                  </a:lnTo>
                  <a:lnTo>
                    <a:pt x="662" y="197"/>
                  </a:lnTo>
                  <a:lnTo>
                    <a:pt x="662" y="195"/>
                  </a:lnTo>
                  <a:lnTo>
                    <a:pt x="660" y="191"/>
                  </a:lnTo>
                  <a:lnTo>
                    <a:pt x="669" y="80"/>
                  </a:lnTo>
                  <a:lnTo>
                    <a:pt x="669" y="74"/>
                  </a:lnTo>
                  <a:lnTo>
                    <a:pt x="668" y="69"/>
                  </a:lnTo>
                  <a:lnTo>
                    <a:pt x="665" y="65"/>
                  </a:lnTo>
                  <a:lnTo>
                    <a:pt x="662" y="64"/>
                  </a:lnTo>
                  <a:lnTo>
                    <a:pt x="659" y="63"/>
                  </a:lnTo>
                  <a:lnTo>
                    <a:pt x="655" y="63"/>
                  </a:lnTo>
                  <a:lnTo>
                    <a:pt x="652" y="64"/>
                  </a:lnTo>
                  <a:lnTo>
                    <a:pt x="649" y="66"/>
                  </a:lnTo>
                  <a:lnTo>
                    <a:pt x="647" y="69"/>
                  </a:lnTo>
                  <a:lnTo>
                    <a:pt x="644" y="71"/>
                  </a:lnTo>
                  <a:lnTo>
                    <a:pt x="643" y="75"/>
                  </a:lnTo>
                  <a:lnTo>
                    <a:pt x="642" y="79"/>
                  </a:lnTo>
                  <a:lnTo>
                    <a:pt x="633" y="189"/>
                  </a:lnTo>
                  <a:lnTo>
                    <a:pt x="633" y="192"/>
                  </a:lnTo>
                  <a:lnTo>
                    <a:pt x="633" y="195"/>
                  </a:lnTo>
                  <a:lnTo>
                    <a:pt x="632" y="196"/>
                  </a:lnTo>
                  <a:lnTo>
                    <a:pt x="631" y="199"/>
                  </a:lnTo>
                  <a:lnTo>
                    <a:pt x="629" y="199"/>
                  </a:lnTo>
                  <a:lnTo>
                    <a:pt x="628" y="200"/>
                  </a:lnTo>
                  <a:lnTo>
                    <a:pt x="627" y="201"/>
                  </a:lnTo>
                  <a:lnTo>
                    <a:pt x="626" y="201"/>
                  </a:lnTo>
                  <a:lnTo>
                    <a:pt x="623" y="201"/>
                  </a:lnTo>
                  <a:lnTo>
                    <a:pt x="622" y="201"/>
                  </a:lnTo>
                  <a:lnTo>
                    <a:pt x="619" y="201"/>
                  </a:lnTo>
                  <a:lnTo>
                    <a:pt x="617" y="200"/>
                  </a:lnTo>
                  <a:lnTo>
                    <a:pt x="201" y="167"/>
                  </a:lnTo>
                  <a:lnTo>
                    <a:pt x="200" y="167"/>
                  </a:lnTo>
                  <a:lnTo>
                    <a:pt x="197" y="166"/>
                  </a:lnTo>
                  <a:lnTo>
                    <a:pt x="196" y="166"/>
                  </a:lnTo>
                  <a:lnTo>
                    <a:pt x="195" y="165"/>
                  </a:lnTo>
                  <a:lnTo>
                    <a:pt x="194" y="164"/>
                  </a:lnTo>
                  <a:lnTo>
                    <a:pt x="192" y="162"/>
                  </a:lnTo>
                  <a:lnTo>
                    <a:pt x="192" y="161"/>
                  </a:lnTo>
                  <a:lnTo>
                    <a:pt x="191" y="160"/>
                  </a:lnTo>
                  <a:lnTo>
                    <a:pt x="191" y="159"/>
                  </a:lnTo>
                  <a:lnTo>
                    <a:pt x="191" y="156"/>
                  </a:lnTo>
                  <a:lnTo>
                    <a:pt x="191" y="155"/>
                  </a:lnTo>
                  <a:lnTo>
                    <a:pt x="190" y="152"/>
                  </a:lnTo>
                  <a:lnTo>
                    <a:pt x="200" y="18"/>
                  </a:lnTo>
                  <a:lnTo>
                    <a:pt x="199" y="11"/>
                  </a:lnTo>
                  <a:lnTo>
                    <a:pt x="196" y="8"/>
                  </a:lnTo>
                  <a:lnTo>
                    <a:pt x="192" y="4"/>
                  </a:lnTo>
                  <a:lnTo>
                    <a:pt x="190" y="1"/>
                  </a:lnTo>
                  <a:lnTo>
                    <a:pt x="185" y="0"/>
                  </a:lnTo>
                  <a:lnTo>
                    <a:pt x="181" y="0"/>
                  </a:lnTo>
                  <a:lnTo>
                    <a:pt x="177" y="1"/>
                  </a:lnTo>
                  <a:lnTo>
                    <a:pt x="174" y="4"/>
                  </a:lnTo>
                  <a:lnTo>
                    <a:pt x="171" y="6"/>
                  </a:lnTo>
                  <a:lnTo>
                    <a:pt x="169" y="9"/>
                  </a:lnTo>
                  <a:lnTo>
                    <a:pt x="167" y="13"/>
                  </a:lnTo>
                  <a:lnTo>
                    <a:pt x="166" y="15"/>
                  </a:lnTo>
                  <a:lnTo>
                    <a:pt x="156" y="150"/>
                  </a:lnTo>
                  <a:lnTo>
                    <a:pt x="156" y="152"/>
                  </a:lnTo>
                  <a:lnTo>
                    <a:pt x="156" y="155"/>
                  </a:lnTo>
                  <a:lnTo>
                    <a:pt x="156" y="156"/>
                  </a:lnTo>
                  <a:lnTo>
                    <a:pt x="155" y="159"/>
                  </a:lnTo>
                  <a:lnTo>
                    <a:pt x="154" y="160"/>
                  </a:lnTo>
                  <a:lnTo>
                    <a:pt x="152" y="160"/>
                  </a:lnTo>
                  <a:lnTo>
                    <a:pt x="151" y="161"/>
                  </a:lnTo>
                  <a:lnTo>
                    <a:pt x="150" y="162"/>
                  </a:lnTo>
                  <a:lnTo>
                    <a:pt x="149" y="162"/>
                  </a:lnTo>
                  <a:lnTo>
                    <a:pt x="146" y="162"/>
                  </a:lnTo>
                  <a:lnTo>
                    <a:pt x="145" y="162"/>
                  </a:lnTo>
                  <a:lnTo>
                    <a:pt x="142" y="162"/>
                  </a:lnTo>
                  <a:lnTo>
                    <a:pt x="63" y="156"/>
                  </a:lnTo>
                  <a:lnTo>
                    <a:pt x="59" y="156"/>
                  </a:lnTo>
                  <a:lnTo>
                    <a:pt x="54" y="154"/>
                  </a:lnTo>
                  <a:lnTo>
                    <a:pt x="50" y="152"/>
                  </a:lnTo>
                  <a:lnTo>
                    <a:pt x="45" y="150"/>
                  </a:lnTo>
                  <a:lnTo>
                    <a:pt x="41" y="147"/>
                  </a:lnTo>
                  <a:lnTo>
                    <a:pt x="38" y="145"/>
                  </a:lnTo>
                  <a:lnTo>
                    <a:pt x="34" y="141"/>
                  </a:lnTo>
                  <a:lnTo>
                    <a:pt x="31" y="139"/>
                  </a:lnTo>
                  <a:lnTo>
                    <a:pt x="28" y="136"/>
                  </a:lnTo>
                  <a:lnTo>
                    <a:pt x="25" y="132"/>
                  </a:lnTo>
                  <a:lnTo>
                    <a:pt x="21" y="130"/>
                  </a:lnTo>
                  <a:lnTo>
                    <a:pt x="18" y="126"/>
                  </a:lnTo>
                  <a:lnTo>
                    <a:pt x="14" y="126"/>
                  </a:lnTo>
                  <a:lnTo>
                    <a:pt x="10" y="127"/>
                  </a:lnTo>
                  <a:lnTo>
                    <a:pt x="6" y="127"/>
                  </a:lnTo>
                  <a:lnTo>
                    <a:pt x="4" y="129"/>
                  </a:lnTo>
                  <a:lnTo>
                    <a:pt x="3" y="131"/>
                  </a:lnTo>
                  <a:lnTo>
                    <a:pt x="0" y="132"/>
                  </a:lnTo>
                  <a:lnTo>
                    <a:pt x="0" y="135"/>
                  </a:lnTo>
                  <a:lnTo>
                    <a:pt x="0" y="137"/>
                  </a:lnTo>
                  <a:lnTo>
                    <a:pt x="0" y="140"/>
                  </a:lnTo>
                  <a:lnTo>
                    <a:pt x="0" y="142"/>
                  </a:lnTo>
                  <a:lnTo>
                    <a:pt x="1" y="145"/>
                  </a:lnTo>
                  <a:lnTo>
                    <a:pt x="1" y="146"/>
                  </a:lnTo>
                  <a:lnTo>
                    <a:pt x="5" y="151"/>
                  </a:lnTo>
                  <a:lnTo>
                    <a:pt x="9" y="155"/>
                  </a:lnTo>
                  <a:lnTo>
                    <a:pt x="13" y="159"/>
                  </a:lnTo>
                  <a:lnTo>
                    <a:pt x="16" y="164"/>
                  </a:lnTo>
                  <a:lnTo>
                    <a:pt x="20" y="167"/>
                  </a:lnTo>
                  <a:lnTo>
                    <a:pt x="25" y="171"/>
                  </a:lnTo>
                  <a:lnTo>
                    <a:pt x="30" y="175"/>
                  </a:lnTo>
                  <a:lnTo>
                    <a:pt x="35" y="177"/>
                  </a:lnTo>
                  <a:lnTo>
                    <a:pt x="41" y="180"/>
                  </a:lnTo>
                  <a:lnTo>
                    <a:pt x="46" y="182"/>
                  </a:lnTo>
                  <a:lnTo>
                    <a:pt x="53" y="185"/>
                  </a:lnTo>
                  <a:lnTo>
                    <a:pt x="58" y="185"/>
                  </a:lnTo>
                </a:path>
              </a:pathLst>
            </a:custGeom>
            <a:noFill/>
            <a:ln w="25400">
              <a:solidFill>
                <a:schemeClr val="tx1"/>
              </a:solidFill>
              <a:prstDash val="solid"/>
              <a:round/>
              <a:headEnd/>
              <a:tailEnd/>
            </a:ln>
          </p:spPr>
          <p:txBody>
            <a:bodyPr/>
            <a:lstStyle/>
            <a:p>
              <a:endParaRPr lang="en-GB" sz="2400" b="1"/>
            </a:p>
          </p:txBody>
        </p:sp>
        <p:sp>
          <p:nvSpPr>
            <p:cNvPr id="23572" name="Freeform 37"/>
            <p:cNvSpPr>
              <a:spLocks/>
            </p:cNvSpPr>
            <p:nvPr/>
          </p:nvSpPr>
          <p:spPr bwMode="auto">
            <a:xfrm>
              <a:off x="3091" y="3075"/>
              <a:ext cx="881" cy="69"/>
            </a:xfrm>
            <a:custGeom>
              <a:avLst/>
              <a:gdLst>
                <a:gd name="T0" fmla="*/ 0 w 881"/>
                <a:gd name="T1" fmla="*/ 0 h 69"/>
                <a:gd name="T2" fmla="*/ 0 w 881"/>
                <a:gd name="T3" fmla="*/ 2 h 69"/>
                <a:gd name="T4" fmla="*/ 840 w 881"/>
                <a:gd name="T5" fmla="*/ 69 h 69"/>
                <a:gd name="T6" fmla="*/ 847 w 881"/>
                <a:gd name="T7" fmla="*/ 68 h 69"/>
                <a:gd name="T8" fmla="*/ 853 w 881"/>
                <a:gd name="T9" fmla="*/ 67 h 69"/>
                <a:gd name="T10" fmla="*/ 861 w 881"/>
                <a:gd name="T11" fmla="*/ 64 h 69"/>
                <a:gd name="T12" fmla="*/ 871 w 881"/>
                <a:gd name="T13" fmla="*/ 61 h 69"/>
                <a:gd name="T14" fmla="*/ 881 w 881"/>
                <a:gd name="T15" fmla="*/ 54 h 69"/>
                <a:gd name="T16" fmla="*/ 880 w 881"/>
                <a:gd name="T17" fmla="*/ 53 h 69"/>
                <a:gd name="T18" fmla="*/ 878 w 881"/>
                <a:gd name="T19" fmla="*/ 52 h 69"/>
                <a:gd name="T20" fmla="*/ 863 w 881"/>
                <a:gd name="T21" fmla="*/ 61 h 69"/>
                <a:gd name="T22" fmla="*/ 861 w 881"/>
                <a:gd name="T23" fmla="*/ 62 h 69"/>
                <a:gd name="T24" fmla="*/ 853 w 881"/>
                <a:gd name="T25" fmla="*/ 64 h 69"/>
                <a:gd name="T26" fmla="*/ 847 w 881"/>
                <a:gd name="T27" fmla="*/ 66 h 69"/>
                <a:gd name="T28" fmla="*/ 840 w 881"/>
                <a:gd name="T29" fmla="*/ 67 h 69"/>
                <a:gd name="T30" fmla="*/ 0 w 881"/>
                <a:gd name="T31" fmla="*/ 0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1"/>
                <a:gd name="T49" fmla="*/ 0 h 69"/>
                <a:gd name="T50" fmla="*/ 881 w 881"/>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1" h="69">
                  <a:moveTo>
                    <a:pt x="0" y="0"/>
                  </a:moveTo>
                  <a:lnTo>
                    <a:pt x="0" y="2"/>
                  </a:lnTo>
                  <a:lnTo>
                    <a:pt x="840" y="69"/>
                  </a:lnTo>
                  <a:lnTo>
                    <a:pt x="847" y="68"/>
                  </a:lnTo>
                  <a:lnTo>
                    <a:pt x="853" y="67"/>
                  </a:lnTo>
                  <a:lnTo>
                    <a:pt x="861" y="64"/>
                  </a:lnTo>
                  <a:lnTo>
                    <a:pt x="871" y="61"/>
                  </a:lnTo>
                  <a:lnTo>
                    <a:pt x="881" y="54"/>
                  </a:lnTo>
                  <a:lnTo>
                    <a:pt x="880" y="53"/>
                  </a:lnTo>
                  <a:lnTo>
                    <a:pt x="878" y="52"/>
                  </a:lnTo>
                  <a:lnTo>
                    <a:pt x="863" y="61"/>
                  </a:lnTo>
                  <a:lnTo>
                    <a:pt x="861" y="62"/>
                  </a:lnTo>
                  <a:lnTo>
                    <a:pt x="853" y="64"/>
                  </a:lnTo>
                  <a:lnTo>
                    <a:pt x="847" y="66"/>
                  </a:lnTo>
                  <a:lnTo>
                    <a:pt x="840" y="67"/>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3573" name="Freeform 38"/>
            <p:cNvSpPr>
              <a:spLocks/>
            </p:cNvSpPr>
            <p:nvPr/>
          </p:nvSpPr>
          <p:spPr bwMode="auto">
            <a:xfrm>
              <a:off x="3963" y="3073"/>
              <a:ext cx="51" cy="58"/>
            </a:xfrm>
            <a:custGeom>
              <a:avLst/>
              <a:gdLst>
                <a:gd name="T0" fmla="*/ 8 w 51"/>
                <a:gd name="T1" fmla="*/ 55 h 58"/>
                <a:gd name="T2" fmla="*/ 8 w 51"/>
                <a:gd name="T3" fmla="*/ 56 h 58"/>
                <a:gd name="T4" fmla="*/ 18 w 51"/>
                <a:gd name="T5" fmla="*/ 51 h 58"/>
                <a:gd name="T6" fmla="*/ 23 w 51"/>
                <a:gd name="T7" fmla="*/ 48 h 58"/>
                <a:gd name="T8" fmla="*/ 28 w 51"/>
                <a:gd name="T9" fmla="*/ 43 h 58"/>
                <a:gd name="T10" fmla="*/ 34 w 51"/>
                <a:gd name="T11" fmla="*/ 38 h 58"/>
                <a:gd name="T12" fmla="*/ 40 w 51"/>
                <a:gd name="T13" fmla="*/ 32 h 58"/>
                <a:gd name="T14" fmla="*/ 45 w 51"/>
                <a:gd name="T15" fmla="*/ 25 h 58"/>
                <a:gd name="T16" fmla="*/ 49 w 51"/>
                <a:gd name="T17" fmla="*/ 20 h 58"/>
                <a:gd name="T18" fmla="*/ 50 w 51"/>
                <a:gd name="T19" fmla="*/ 14 h 58"/>
                <a:gd name="T20" fmla="*/ 51 w 51"/>
                <a:gd name="T21" fmla="*/ 10 h 58"/>
                <a:gd name="T22" fmla="*/ 50 w 51"/>
                <a:gd name="T23" fmla="*/ 7 h 58"/>
                <a:gd name="T24" fmla="*/ 49 w 51"/>
                <a:gd name="T25" fmla="*/ 4 h 58"/>
                <a:gd name="T26" fmla="*/ 43 w 51"/>
                <a:gd name="T27" fmla="*/ 0 h 58"/>
                <a:gd name="T28" fmla="*/ 43 w 51"/>
                <a:gd name="T29" fmla="*/ 2 h 58"/>
                <a:gd name="T30" fmla="*/ 43 w 51"/>
                <a:gd name="T31" fmla="*/ 3 h 58"/>
                <a:gd name="T32" fmla="*/ 46 w 51"/>
                <a:gd name="T33" fmla="*/ 4 h 58"/>
                <a:gd name="T34" fmla="*/ 48 w 51"/>
                <a:gd name="T35" fmla="*/ 7 h 58"/>
                <a:gd name="T36" fmla="*/ 49 w 51"/>
                <a:gd name="T37" fmla="*/ 10 h 58"/>
                <a:gd name="T38" fmla="*/ 48 w 51"/>
                <a:gd name="T39" fmla="*/ 14 h 58"/>
                <a:gd name="T40" fmla="*/ 46 w 51"/>
                <a:gd name="T41" fmla="*/ 18 h 58"/>
                <a:gd name="T42" fmla="*/ 43 w 51"/>
                <a:gd name="T43" fmla="*/ 23 h 58"/>
                <a:gd name="T44" fmla="*/ 38 w 51"/>
                <a:gd name="T45" fmla="*/ 29 h 58"/>
                <a:gd name="T46" fmla="*/ 31 w 51"/>
                <a:gd name="T47" fmla="*/ 35 h 58"/>
                <a:gd name="T48" fmla="*/ 25 w 51"/>
                <a:gd name="T49" fmla="*/ 40 h 58"/>
                <a:gd name="T50" fmla="*/ 20 w 51"/>
                <a:gd name="T51" fmla="*/ 45 h 58"/>
                <a:gd name="T52" fmla="*/ 13 w 51"/>
                <a:gd name="T53" fmla="*/ 51 h 58"/>
                <a:gd name="T54" fmla="*/ 0 w 51"/>
                <a:gd name="T55" fmla="*/ 58 h 58"/>
                <a:gd name="T56" fmla="*/ 6 w 51"/>
                <a:gd name="T57" fmla="*/ 54 h 58"/>
                <a:gd name="T58" fmla="*/ 8 w 51"/>
                <a:gd name="T59" fmla="*/ 55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58"/>
                <a:gd name="T92" fmla="*/ 51 w 51"/>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58">
                  <a:moveTo>
                    <a:pt x="8" y="55"/>
                  </a:moveTo>
                  <a:lnTo>
                    <a:pt x="8" y="56"/>
                  </a:lnTo>
                  <a:lnTo>
                    <a:pt x="18" y="51"/>
                  </a:lnTo>
                  <a:lnTo>
                    <a:pt x="23" y="48"/>
                  </a:lnTo>
                  <a:lnTo>
                    <a:pt x="28" y="43"/>
                  </a:lnTo>
                  <a:lnTo>
                    <a:pt x="34" y="38"/>
                  </a:lnTo>
                  <a:lnTo>
                    <a:pt x="40" y="32"/>
                  </a:lnTo>
                  <a:lnTo>
                    <a:pt x="45" y="25"/>
                  </a:lnTo>
                  <a:lnTo>
                    <a:pt x="49" y="20"/>
                  </a:lnTo>
                  <a:lnTo>
                    <a:pt x="50" y="14"/>
                  </a:lnTo>
                  <a:lnTo>
                    <a:pt x="51" y="10"/>
                  </a:lnTo>
                  <a:lnTo>
                    <a:pt x="50" y="7"/>
                  </a:lnTo>
                  <a:lnTo>
                    <a:pt x="49" y="4"/>
                  </a:lnTo>
                  <a:lnTo>
                    <a:pt x="43" y="0"/>
                  </a:lnTo>
                  <a:lnTo>
                    <a:pt x="43" y="2"/>
                  </a:lnTo>
                  <a:lnTo>
                    <a:pt x="43" y="3"/>
                  </a:lnTo>
                  <a:lnTo>
                    <a:pt x="46" y="4"/>
                  </a:lnTo>
                  <a:lnTo>
                    <a:pt x="48" y="7"/>
                  </a:lnTo>
                  <a:lnTo>
                    <a:pt x="49" y="10"/>
                  </a:lnTo>
                  <a:lnTo>
                    <a:pt x="48" y="14"/>
                  </a:lnTo>
                  <a:lnTo>
                    <a:pt x="46" y="18"/>
                  </a:lnTo>
                  <a:lnTo>
                    <a:pt x="43" y="23"/>
                  </a:lnTo>
                  <a:lnTo>
                    <a:pt x="38" y="29"/>
                  </a:lnTo>
                  <a:lnTo>
                    <a:pt x="31" y="35"/>
                  </a:lnTo>
                  <a:lnTo>
                    <a:pt x="25" y="40"/>
                  </a:lnTo>
                  <a:lnTo>
                    <a:pt x="20" y="45"/>
                  </a:lnTo>
                  <a:lnTo>
                    <a:pt x="13" y="51"/>
                  </a:lnTo>
                  <a:lnTo>
                    <a:pt x="0" y="58"/>
                  </a:lnTo>
                  <a:lnTo>
                    <a:pt x="6" y="54"/>
                  </a:lnTo>
                  <a:lnTo>
                    <a:pt x="8" y="55"/>
                  </a:lnTo>
                  <a:close/>
                </a:path>
              </a:pathLst>
            </a:custGeom>
            <a:solidFill>
              <a:srgbClr val="000000"/>
            </a:solidFill>
            <a:ln w="25400">
              <a:solidFill>
                <a:schemeClr val="tx1"/>
              </a:solidFill>
              <a:round/>
              <a:headEnd/>
              <a:tailEnd/>
            </a:ln>
          </p:spPr>
          <p:txBody>
            <a:bodyPr/>
            <a:lstStyle/>
            <a:p>
              <a:endParaRPr lang="en-GB" sz="2400" b="1"/>
            </a:p>
          </p:txBody>
        </p:sp>
        <p:sp>
          <p:nvSpPr>
            <p:cNvPr id="23574" name="Freeform 39"/>
            <p:cNvSpPr>
              <a:spLocks/>
            </p:cNvSpPr>
            <p:nvPr/>
          </p:nvSpPr>
          <p:spPr bwMode="auto">
            <a:xfrm>
              <a:off x="4003" y="3072"/>
              <a:ext cx="3" cy="5"/>
            </a:xfrm>
            <a:custGeom>
              <a:avLst/>
              <a:gdLst>
                <a:gd name="T0" fmla="*/ 3 w 3"/>
                <a:gd name="T1" fmla="*/ 1 h 5"/>
                <a:gd name="T2" fmla="*/ 0 w 3"/>
                <a:gd name="T3" fmla="*/ 0 h 5"/>
                <a:gd name="T4" fmla="*/ 3 w 3"/>
                <a:gd name="T5" fmla="*/ 5 h 5"/>
                <a:gd name="T6" fmla="*/ 3 w 3"/>
                <a:gd name="T7" fmla="*/ 3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1"/>
                  </a:moveTo>
                  <a:lnTo>
                    <a:pt x="0" y="0"/>
                  </a:lnTo>
                  <a:lnTo>
                    <a:pt x="3" y="5"/>
                  </a:lnTo>
                  <a:lnTo>
                    <a:pt x="3" y="3"/>
                  </a:lnTo>
                  <a:lnTo>
                    <a:pt x="3" y="1"/>
                  </a:lnTo>
                  <a:close/>
                </a:path>
              </a:pathLst>
            </a:custGeom>
            <a:solidFill>
              <a:srgbClr val="000000"/>
            </a:solidFill>
            <a:ln w="25400">
              <a:solidFill>
                <a:schemeClr val="tx1"/>
              </a:solidFill>
              <a:round/>
              <a:headEnd/>
              <a:tailEnd/>
            </a:ln>
          </p:spPr>
          <p:txBody>
            <a:bodyPr/>
            <a:lstStyle/>
            <a:p>
              <a:endParaRPr lang="en-GB" sz="2400" b="1"/>
            </a:p>
          </p:txBody>
        </p:sp>
        <p:sp>
          <p:nvSpPr>
            <p:cNvPr id="23575" name="Freeform 40"/>
            <p:cNvSpPr>
              <a:spLocks/>
            </p:cNvSpPr>
            <p:nvPr/>
          </p:nvSpPr>
          <p:spPr bwMode="auto">
            <a:xfrm>
              <a:off x="3998" y="3072"/>
              <a:ext cx="8" cy="5"/>
            </a:xfrm>
            <a:custGeom>
              <a:avLst/>
              <a:gdLst>
                <a:gd name="T0" fmla="*/ 5 w 8"/>
                <a:gd name="T1" fmla="*/ 0 h 5"/>
                <a:gd name="T2" fmla="*/ 0 w 8"/>
                <a:gd name="T3" fmla="*/ 0 h 5"/>
                <a:gd name="T4" fmla="*/ 0 w 8"/>
                <a:gd name="T5" fmla="*/ 3 h 5"/>
                <a:gd name="T6" fmla="*/ 0 w 8"/>
                <a:gd name="T7" fmla="*/ 5 h 5"/>
                <a:gd name="T8" fmla="*/ 8 w 8"/>
                <a:gd name="T9" fmla="*/ 5 h 5"/>
                <a:gd name="T10" fmla="*/ 5 w 8"/>
                <a:gd name="T11" fmla="*/ 0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5" y="0"/>
                  </a:moveTo>
                  <a:lnTo>
                    <a:pt x="0" y="0"/>
                  </a:lnTo>
                  <a:lnTo>
                    <a:pt x="0" y="3"/>
                  </a:lnTo>
                  <a:lnTo>
                    <a:pt x="0" y="5"/>
                  </a:lnTo>
                  <a:lnTo>
                    <a:pt x="8" y="5"/>
                  </a:lnTo>
                  <a:lnTo>
                    <a:pt x="5" y="0"/>
                  </a:lnTo>
                  <a:close/>
                </a:path>
              </a:pathLst>
            </a:custGeom>
            <a:solidFill>
              <a:srgbClr val="000000"/>
            </a:solidFill>
            <a:ln w="25400">
              <a:solidFill>
                <a:schemeClr val="tx1"/>
              </a:solidFill>
              <a:round/>
              <a:headEnd/>
              <a:tailEnd/>
            </a:ln>
          </p:spPr>
          <p:txBody>
            <a:bodyPr/>
            <a:lstStyle/>
            <a:p>
              <a:endParaRPr lang="en-GB" sz="2400" b="1"/>
            </a:p>
          </p:txBody>
        </p:sp>
        <p:sp>
          <p:nvSpPr>
            <p:cNvPr id="23576" name="Freeform 41"/>
            <p:cNvSpPr>
              <a:spLocks/>
            </p:cNvSpPr>
            <p:nvPr/>
          </p:nvSpPr>
          <p:spPr bwMode="auto">
            <a:xfrm>
              <a:off x="3963" y="3072"/>
              <a:ext cx="39" cy="31"/>
            </a:xfrm>
            <a:custGeom>
              <a:avLst/>
              <a:gdLst>
                <a:gd name="T0" fmla="*/ 35 w 39"/>
                <a:gd name="T1" fmla="*/ 0 h 31"/>
                <a:gd name="T2" fmla="*/ 39 w 39"/>
                <a:gd name="T3" fmla="*/ 0 h 31"/>
                <a:gd name="T4" fmla="*/ 29 w 39"/>
                <a:gd name="T5" fmla="*/ 3 h 31"/>
                <a:gd name="T6" fmla="*/ 25 w 39"/>
                <a:gd name="T7" fmla="*/ 5 h 31"/>
                <a:gd name="T8" fmla="*/ 23 w 39"/>
                <a:gd name="T9" fmla="*/ 6 h 31"/>
                <a:gd name="T10" fmla="*/ 19 w 39"/>
                <a:gd name="T11" fmla="*/ 13 h 31"/>
                <a:gd name="T12" fmla="*/ 14 w 39"/>
                <a:gd name="T13" fmla="*/ 18 h 31"/>
                <a:gd name="T14" fmla="*/ 9 w 39"/>
                <a:gd name="T15" fmla="*/ 21 h 31"/>
                <a:gd name="T16" fmla="*/ 3 w 39"/>
                <a:gd name="T17" fmla="*/ 28 h 31"/>
                <a:gd name="T18" fmla="*/ 0 w 39"/>
                <a:gd name="T19" fmla="*/ 29 h 31"/>
                <a:gd name="T20" fmla="*/ 0 w 39"/>
                <a:gd name="T21" fmla="*/ 30 h 31"/>
                <a:gd name="T22" fmla="*/ 0 w 39"/>
                <a:gd name="T23" fmla="*/ 31 h 31"/>
                <a:gd name="T24" fmla="*/ 8 w 39"/>
                <a:gd name="T25" fmla="*/ 28 h 31"/>
                <a:gd name="T26" fmla="*/ 11 w 39"/>
                <a:gd name="T27" fmla="*/ 24 h 31"/>
                <a:gd name="T28" fmla="*/ 16 w 39"/>
                <a:gd name="T29" fmla="*/ 20 h 31"/>
                <a:gd name="T30" fmla="*/ 21 w 39"/>
                <a:gd name="T31" fmla="*/ 15 h 31"/>
                <a:gd name="T32" fmla="*/ 25 w 39"/>
                <a:gd name="T33" fmla="*/ 9 h 31"/>
                <a:gd name="T34" fmla="*/ 30 w 39"/>
                <a:gd name="T35" fmla="*/ 8 h 31"/>
                <a:gd name="T36" fmla="*/ 34 w 39"/>
                <a:gd name="T37" fmla="*/ 5 h 31"/>
                <a:gd name="T38" fmla="*/ 35 w 39"/>
                <a:gd name="T39" fmla="*/ 4 h 31"/>
                <a:gd name="T40" fmla="*/ 35 w 39"/>
                <a:gd name="T41" fmla="*/ 3 h 31"/>
                <a:gd name="T42" fmla="*/ 35 w 39"/>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31"/>
                <a:gd name="T68" fmla="*/ 39 w 39"/>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31">
                  <a:moveTo>
                    <a:pt x="35" y="0"/>
                  </a:moveTo>
                  <a:lnTo>
                    <a:pt x="39" y="0"/>
                  </a:lnTo>
                  <a:lnTo>
                    <a:pt x="29" y="3"/>
                  </a:lnTo>
                  <a:lnTo>
                    <a:pt x="25" y="5"/>
                  </a:lnTo>
                  <a:lnTo>
                    <a:pt x="23" y="6"/>
                  </a:lnTo>
                  <a:lnTo>
                    <a:pt x="19" y="13"/>
                  </a:lnTo>
                  <a:lnTo>
                    <a:pt x="14" y="18"/>
                  </a:lnTo>
                  <a:lnTo>
                    <a:pt x="9" y="21"/>
                  </a:lnTo>
                  <a:lnTo>
                    <a:pt x="3" y="28"/>
                  </a:lnTo>
                  <a:lnTo>
                    <a:pt x="0" y="29"/>
                  </a:lnTo>
                  <a:lnTo>
                    <a:pt x="0" y="30"/>
                  </a:lnTo>
                  <a:lnTo>
                    <a:pt x="0" y="31"/>
                  </a:lnTo>
                  <a:lnTo>
                    <a:pt x="8" y="28"/>
                  </a:lnTo>
                  <a:lnTo>
                    <a:pt x="11" y="24"/>
                  </a:lnTo>
                  <a:lnTo>
                    <a:pt x="16" y="20"/>
                  </a:lnTo>
                  <a:lnTo>
                    <a:pt x="21" y="15"/>
                  </a:lnTo>
                  <a:lnTo>
                    <a:pt x="25" y="9"/>
                  </a:lnTo>
                  <a:lnTo>
                    <a:pt x="30" y="8"/>
                  </a:lnTo>
                  <a:lnTo>
                    <a:pt x="34" y="5"/>
                  </a:lnTo>
                  <a:lnTo>
                    <a:pt x="35" y="4"/>
                  </a:lnTo>
                  <a:lnTo>
                    <a:pt x="35" y="3"/>
                  </a:lnTo>
                  <a:lnTo>
                    <a:pt x="35" y="0"/>
                  </a:lnTo>
                  <a:close/>
                </a:path>
              </a:pathLst>
            </a:custGeom>
            <a:solidFill>
              <a:srgbClr val="000000"/>
            </a:solidFill>
            <a:ln w="25400">
              <a:solidFill>
                <a:schemeClr val="tx1"/>
              </a:solidFill>
              <a:round/>
              <a:headEnd/>
              <a:tailEnd/>
            </a:ln>
          </p:spPr>
          <p:txBody>
            <a:bodyPr/>
            <a:lstStyle/>
            <a:p>
              <a:endParaRPr lang="en-GB" sz="2400" b="1"/>
            </a:p>
          </p:txBody>
        </p:sp>
        <p:sp>
          <p:nvSpPr>
            <p:cNvPr id="23577" name="Freeform 42"/>
            <p:cNvSpPr>
              <a:spLocks/>
            </p:cNvSpPr>
            <p:nvPr/>
          </p:nvSpPr>
          <p:spPr bwMode="auto">
            <a:xfrm>
              <a:off x="3956" y="3101"/>
              <a:ext cx="8" cy="6"/>
            </a:xfrm>
            <a:custGeom>
              <a:avLst/>
              <a:gdLst>
                <a:gd name="T0" fmla="*/ 7 w 8"/>
                <a:gd name="T1" fmla="*/ 0 h 6"/>
                <a:gd name="T2" fmla="*/ 0 w 8"/>
                <a:gd name="T3" fmla="*/ 4 h 6"/>
                <a:gd name="T4" fmla="*/ 0 w 8"/>
                <a:gd name="T5" fmla="*/ 4 h 6"/>
                <a:gd name="T6" fmla="*/ 1 w 8"/>
                <a:gd name="T7" fmla="*/ 5 h 6"/>
                <a:gd name="T8" fmla="*/ 2 w 8"/>
                <a:gd name="T9" fmla="*/ 6 h 6"/>
                <a:gd name="T10" fmla="*/ 8 w 8"/>
                <a:gd name="T11" fmla="*/ 2 h 6"/>
                <a:gd name="T12" fmla="*/ 7 w 8"/>
                <a:gd name="T13" fmla="*/ 1 h 6"/>
                <a:gd name="T14" fmla="*/ 7 w 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7" y="0"/>
                  </a:moveTo>
                  <a:lnTo>
                    <a:pt x="0" y="4"/>
                  </a:lnTo>
                  <a:lnTo>
                    <a:pt x="1" y="5"/>
                  </a:lnTo>
                  <a:lnTo>
                    <a:pt x="2" y="6"/>
                  </a:lnTo>
                  <a:lnTo>
                    <a:pt x="8" y="2"/>
                  </a:lnTo>
                  <a:lnTo>
                    <a:pt x="7" y="1"/>
                  </a:lnTo>
                  <a:lnTo>
                    <a:pt x="7" y="0"/>
                  </a:lnTo>
                  <a:close/>
                </a:path>
              </a:pathLst>
            </a:custGeom>
            <a:solidFill>
              <a:srgbClr val="000000"/>
            </a:solidFill>
            <a:ln w="25400">
              <a:solidFill>
                <a:schemeClr val="tx1"/>
              </a:solidFill>
              <a:round/>
              <a:headEnd/>
              <a:tailEnd/>
            </a:ln>
          </p:spPr>
          <p:txBody>
            <a:bodyPr/>
            <a:lstStyle/>
            <a:p>
              <a:endParaRPr lang="en-GB" sz="2400" b="1"/>
            </a:p>
          </p:txBody>
        </p:sp>
        <p:sp>
          <p:nvSpPr>
            <p:cNvPr id="23578" name="Freeform 43"/>
            <p:cNvSpPr>
              <a:spLocks/>
            </p:cNvSpPr>
            <p:nvPr/>
          </p:nvSpPr>
          <p:spPr bwMode="auto">
            <a:xfrm>
              <a:off x="3933" y="3103"/>
              <a:ext cx="31" cy="11"/>
            </a:xfrm>
            <a:custGeom>
              <a:avLst/>
              <a:gdLst>
                <a:gd name="T0" fmla="*/ 24 w 31"/>
                <a:gd name="T1" fmla="*/ 3 h 11"/>
                <a:gd name="T2" fmla="*/ 24 w 31"/>
                <a:gd name="T3" fmla="*/ 2 h 11"/>
                <a:gd name="T4" fmla="*/ 19 w 31"/>
                <a:gd name="T5" fmla="*/ 4 h 11"/>
                <a:gd name="T6" fmla="*/ 13 w 31"/>
                <a:gd name="T7" fmla="*/ 5 h 11"/>
                <a:gd name="T8" fmla="*/ 6 w 31"/>
                <a:gd name="T9" fmla="*/ 8 h 11"/>
                <a:gd name="T10" fmla="*/ 0 w 31"/>
                <a:gd name="T11" fmla="*/ 9 h 11"/>
                <a:gd name="T12" fmla="*/ 0 w 31"/>
                <a:gd name="T13" fmla="*/ 10 h 11"/>
                <a:gd name="T14" fmla="*/ 0 w 31"/>
                <a:gd name="T15" fmla="*/ 11 h 11"/>
                <a:gd name="T16" fmla="*/ 6 w 31"/>
                <a:gd name="T17" fmla="*/ 10 h 11"/>
                <a:gd name="T18" fmla="*/ 13 w 31"/>
                <a:gd name="T19" fmla="*/ 8 h 11"/>
                <a:gd name="T20" fmla="*/ 19 w 31"/>
                <a:gd name="T21" fmla="*/ 6 h 11"/>
                <a:gd name="T22" fmla="*/ 31 w 31"/>
                <a:gd name="T23" fmla="*/ 0 h 11"/>
                <a:gd name="T24" fmla="*/ 25 w 31"/>
                <a:gd name="T25" fmla="*/ 4 h 11"/>
                <a:gd name="T26" fmla="*/ 24 w 31"/>
                <a:gd name="T27" fmla="*/ 3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11"/>
                <a:gd name="T44" fmla="*/ 31 w 3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11">
                  <a:moveTo>
                    <a:pt x="24" y="3"/>
                  </a:moveTo>
                  <a:lnTo>
                    <a:pt x="24" y="2"/>
                  </a:lnTo>
                  <a:lnTo>
                    <a:pt x="19" y="4"/>
                  </a:lnTo>
                  <a:lnTo>
                    <a:pt x="13" y="5"/>
                  </a:lnTo>
                  <a:lnTo>
                    <a:pt x="6" y="8"/>
                  </a:lnTo>
                  <a:lnTo>
                    <a:pt x="0" y="9"/>
                  </a:lnTo>
                  <a:lnTo>
                    <a:pt x="0" y="10"/>
                  </a:lnTo>
                  <a:lnTo>
                    <a:pt x="0" y="11"/>
                  </a:lnTo>
                  <a:lnTo>
                    <a:pt x="6" y="10"/>
                  </a:lnTo>
                  <a:lnTo>
                    <a:pt x="13" y="8"/>
                  </a:lnTo>
                  <a:lnTo>
                    <a:pt x="19" y="6"/>
                  </a:lnTo>
                  <a:lnTo>
                    <a:pt x="31" y="0"/>
                  </a:lnTo>
                  <a:lnTo>
                    <a:pt x="25" y="4"/>
                  </a:lnTo>
                  <a:lnTo>
                    <a:pt x="24" y="3"/>
                  </a:lnTo>
                  <a:close/>
                </a:path>
              </a:pathLst>
            </a:custGeom>
            <a:solidFill>
              <a:srgbClr val="000000"/>
            </a:solidFill>
            <a:ln w="25400">
              <a:solidFill>
                <a:schemeClr val="tx1"/>
              </a:solidFill>
              <a:round/>
              <a:headEnd/>
              <a:tailEnd/>
            </a:ln>
          </p:spPr>
          <p:txBody>
            <a:bodyPr/>
            <a:lstStyle/>
            <a:p>
              <a:endParaRPr lang="en-GB" sz="2400" b="1"/>
            </a:p>
          </p:txBody>
        </p:sp>
        <p:sp>
          <p:nvSpPr>
            <p:cNvPr id="23579" name="Freeform 44"/>
            <p:cNvSpPr>
              <a:spLocks/>
            </p:cNvSpPr>
            <p:nvPr/>
          </p:nvSpPr>
          <p:spPr bwMode="auto">
            <a:xfrm>
              <a:off x="3692" y="3095"/>
              <a:ext cx="245" cy="21"/>
            </a:xfrm>
            <a:custGeom>
              <a:avLst/>
              <a:gdLst>
                <a:gd name="T0" fmla="*/ 241 w 245"/>
                <a:gd name="T1" fmla="*/ 18 h 21"/>
                <a:gd name="T2" fmla="*/ 241 w 245"/>
                <a:gd name="T3" fmla="*/ 16 h 21"/>
                <a:gd name="T4" fmla="*/ 212 w 245"/>
                <a:gd name="T5" fmla="*/ 16 h 21"/>
                <a:gd name="T6" fmla="*/ 0 w 245"/>
                <a:gd name="T7" fmla="*/ 0 h 21"/>
                <a:gd name="T8" fmla="*/ 11 w 245"/>
                <a:gd name="T9" fmla="*/ 0 h 21"/>
                <a:gd name="T10" fmla="*/ 11 w 245"/>
                <a:gd name="T11" fmla="*/ 2 h 21"/>
                <a:gd name="T12" fmla="*/ 11 w 245"/>
                <a:gd name="T13" fmla="*/ 5 h 21"/>
                <a:gd name="T14" fmla="*/ 33 w 245"/>
                <a:gd name="T15" fmla="*/ 5 h 21"/>
                <a:gd name="T16" fmla="*/ 245 w 245"/>
                <a:gd name="T17" fmla="*/ 21 h 21"/>
                <a:gd name="T18" fmla="*/ 235 w 245"/>
                <a:gd name="T19" fmla="*/ 21 h 21"/>
                <a:gd name="T20" fmla="*/ 241 w 245"/>
                <a:gd name="T21" fmla="*/ 19 h 21"/>
                <a:gd name="T22" fmla="*/ 241 w 245"/>
                <a:gd name="T23" fmla="*/ 18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5"/>
                <a:gd name="T37" fmla="*/ 0 h 21"/>
                <a:gd name="T38" fmla="*/ 245 w 245"/>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5" h="21">
                  <a:moveTo>
                    <a:pt x="241" y="18"/>
                  </a:moveTo>
                  <a:lnTo>
                    <a:pt x="241" y="16"/>
                  </a:lnTo>
                  <a:lnTo>
                    <a:pt x="212" y="16"/>
                  </a:lnTo>
                  <a:lnTo>
                    <a:pt x="0" y="0"/>
                  </a:lnTo>
                  <a:lnTo>
                    <a:pt x="11" y="0"/>
                  </a:lnTo>
                  <a:lnTo>
                    <a:pt x="11" y="2"/>
                  </a:lnTo>
                  <a:lnTo>
                    <a:pt x="11" y="5"/>
                  </a:lnTo>
                  <a:lnTo>
                    <a:pt x="33" y="5"/>
                  </a:lnTo>
                  <a:lnTo>
                    <a:pt x="245" y="21"/>
                  </a:lnTo>
                  <a:lnTo>
                    <a:pt x="235" y="21"/>
                  </a:lnTo>
                  <a:lnTo>
                    <a:pt x="241" y="19"/>
                  </a:lnTo>
                  <a:lnTo>
                    <a:pt x="241" y="18"/>
                  </a:lnTo>
                  <a:close/>
                </a:path>
              </a:pathLst>
            </a:custGeom>
            <a:solidFill>
              <a:srgbClr val="000000"/>
            </a:solidFill>
            <a:ln w="25400">
              <a:solidFill>
                <a:schemeClr val="tx1"/>
              </a:solidFill>
              <a:round/>
              <a:headEnd/>
              <a:tailEnd/>
            </a:ln>
          </p:spPr>
          <p:txBody>
            <a:bodyPr/>
            <a:lstStyle/>
            <a:p>
              <a:endParaRPr lang="en-GB" sz="2400" b="1"/>
            </a:p>
          </p:txBody>
        </p:sp>
        <p:sp>
          <p:nvSpPr>
            <p:cNvPr id="23580" name="Freeform 45"/>
            <p:cNvSpPr>
              <a:spLocks/>
            </p:cNvSpPr>
            <p:nvPr/>
          </p:nvSpPr>
          <p:spPr bwMode="auto">
            <a:xfrm>
              <a:off x="3701" y="3095"/>
              <a:ext cx="4" cy="5"/>
            </a:xfrm>
            <a:custGeom>
              <a:avLst/>
              <a:gdLst>
                <a:gd name="T0" fmla="*/ 2 w 4"/>
                <a:gd name="T1" fmla="*/ 2 h 5"/>
                <a:gd name="T2" fmla="*/ 4 w 4"/>
                <a:gd name="T3" fmla="*/ 1 h 5"/>
                <a:gd name="T4" fmla="*/ 2 w 4"/>
                <a:gd name="T5" fmla="*/ 0 h 5"/>
                <a:gd name="T6" fmla="*/ 1 w 4"/>
                <a:gd name="T7" fmla="*/ 1 h 5"/>
                <a:gd name="T8" fmla="*/ 0 w 4"/>
                <a:gd name="T9" fmla="*/ 2 h 5"/>
                <a:gd name="T10" fmla="*/ 2 w 4"/>
                <a:gd name="T11" fmla="*/ 5 h 5"/>
                <a:gd name="T12" fmla="*/ 2 w 4"/>
                <a:gd name="T13" fmla="*/ 5 h 5"/>
                <a:gd name="T14" fmla="*/ 2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2"/>
                  </a:moveTo>
                  <a:lnTo>
                    <a:pt x="4" y="1"/>
                  </a:lnTo>
                  <a:lnTo>
                    <a:pt x="2" y="0"/>
                  </a:lnTo>
                  <a:lnTo>
                    <a:pt x="1" y="1"/>
                  </a:lnTo>
                  <a:lnTo>
                    <a:pt x="0" y="2"/>
                  </a:lnTo>
                  <a:lnTo>
                    <a:pt x="2" y="5"/>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3581" name="Freeform 46"/>
            <p:cNvSpPr>
              <a:spLocks/>
            </p:cNvSpPr>
            <p:nvPr/>
          </p:nvSpPr>
          <p:spPr bwMode="auto">
            <a:xfrm>
              <a:off x="3700" y="3093"/>
              <a:ext cx="3" cy="5"/>
            </a:xfrm>
            <a:custGeom>
              <a:avLst/>
              <a:gdLst>
                <a:gd name="T0" fmla="*/ 3 w 3"/>
                <a:gd name="T1" fmla="*/ 2 h 5"/>
                <a:gd name="T2" fmla="*/ 2 w 3"/>
                <a:gd name="T3" fmla="*/ 0 h 5"/>
                <a:gd name="T4" fmla="*/ 0 w 3"/>
                <a:gd name="T5" fmla="*/ 0 h 5"/>
                <a:gd name="T6" fmla="*/ 0 w 3"/>
                <a:gd name="T7" fmla="*/ 3 h 5"/>
                <a:gd name="T8" fmla="*/ 0 w 3"/>
                <a:gd name="T9" fmla="*/ 5 h 5"/>
                <a:gd name="T10" fmla="*/ 2 w 3"/>
                <a:gd name="T11" fmla="*/ 5 h 5"/>
                <a:gd name="T12" fmla="*/ 2 w 3"/>
                <a:gd name="T13" fmla="*/ 3 h 5"/>
                <a:gd name="T14" fmla="*/ 3 w 3"/>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3" y="2"/>
                  </a:moveTo>
                  <a:lnTo>
                    <a:pt x="2" y="0"/>
                  </a:lnTo>
                  <a:lnTo>
                    <a:pt x="0" y="0"/>
                  </a:lnTo>
                  <a:lnTo>
                    <a:pt x="0" y="3"/>
                  </a:lnTo>
                  <a:lnTo>
                    <a:pt x="0" y="5"/>
                  </a:lnTo>
                  <a:lnTo>
                    <a:pt x="2" y="5"/>
                  </a:lnTo>
                  <a:lnTo>
                    <a:pt x="2" y="3"/>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3582" name="Freeform 47"/>
            <p:cNvSpPr>
              <a:spLocks/>
            </p:cNvSpPr>
            <p:nvPr/>
          </p:nvSpPr>
          <p:spPr bwMode="auto">
            <a:xfrm>
              <a:off x="3695" y="3091"/>
              <a:ext cx="6" cy="7"/>
            </a:xfrm>
            <a:custGeom>
              <a:avLst/>
              <a:gdLst>
                <a:gd name="T0" fmla="*/ 5 w 6"/>
                <a:gd name="T1" fmla="*/ 5 h 7"/>
                <a:gd name="T2" fmla="*/ 6 w 6"/>
                <a:gd name="T3" fmla="*/ 4 h 7"/>
                <a:gd name="T4" fmla="*/ 2 w 6"/>
                <a:gd name="T5" fmla="*/ 0 h 7"/>
                <a:gd name="T6" fmla="*/ 1 w 6"/>
                <a:gd name="T7" fmla="*/ 1 h 7"/>
                <a:gd name="T8" fmla="*/ 0 w 6"/>
                <a:gd name="T9" fmla="*/ 2 h 7"/>
                <a:gd name="T10" fmla="*/ 5 w 6"/>
                <a:gd name="T11" fmla="*/ 7 h 7"/>
                <a:gd name="T12" fmla="*/ 5 w 6"/>
                <a:gd name="T13" fmla="*/ 7 h 7"/>
                <a:gd name="T14" fmla="*/ 5 w 6"/>
                <a:gd name="T15" fmla="*/ 5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5" y="5"/>
                  </a:moveTo>
                  <a:lnTo>
                    <a:pt x="6" y="4"/>
                  </a:lnTo>
                  <a:lnTo>
                    <a:pt x="2" y="0"/>
                  </a:lnTo>
                  <a:lnTo>
                    <a:pt x="1" y="1"/>
                  </a:lnTo>
                  <a:lnTo>
                    <a:pt x="0" y="2"/>
                  </a:lnTo>
                  <a:lnTo>
                    <a:pt x="5" y="7"/>
                  </a:lnTo>
                  <a:lnTo>
                    <a:pt x="5" y="5"/>
                  </a:lnTo>
                  <a:close/>
                </a:path>
              </a:pathLst>
            </a:custGeom>
            <a:solidFill>
              <a:srgbClr val="000000"/>
            </a:solidFill>
            <a:ln w="25400">
              <a:solidFill>
                <a:schemeClr val="tx1"/>
              </a:solidFill>
              <a:round/>
              <a:headEnd/>
              <a:tailEnd/>
            </a:ln>
          </p:spPr>
          <p:txBody>
            <a:bodyPr/>
            <a:lstStyle/>
            <a:p>
              <a:endParaRPr lang="en-GB" sz="2400" b="1"/>
            </a:p>
          </p:txBody>
        </p:sp>
        <p:sp>
          <p:nvSpPr>
            <p:cNvPr id="23583" name="Freeform 48"/>
            <p:cNvSpPr>
              <a:spLocks/>
            </p:cNvSpPr>
            <p:nvPr/>
          </p:nvSpPr>
          <p:spPr bwMode="auto">
            <a:xfrm>
              <a:off x="3693" y="3090"/>
              <a:ext cx="5" cy="3"/>
            </a:xfrm>
            <a:custGeom>
              <a:avLst/>
              <a:gdLst>
                <a:gd name="T0" fmla="*/ 3 w 5"/>
                <a:gd name="T1" fmla="*/ 2 h 3"/>
                <a:gd name="T2" fmla="*/ 5 w 5"/>
                <a:gd name="T3" fmla="*/ 2 h 3"/>
                <a:gd name="T4" fmla="*/ 5 w 5"/>
                <a:gd name="T5" fmla="*/ 0 h 3"/>
                <a:gd name="T6" fmla="*/ 3 w 5"/>
                <a:gd name="T7" fmla="*/ 0 h 3"/>
                <a:gd name="T8" fmla="*/ 0 w 5"/>
                <a:gd name="T9" fmla="*/ 0 h 3"/>
                <a:gd name="T10" fmla="*/ 0 w 5"/>
                <a:gd name="T11" fmla="*/ 2 h 3"/>
                <a:gd name="T12" fmla="*/ 2 w 5"/>
                <a:gd name="T13" fmla="*/ 3 h 3"/>
                <a:gd name="T14" fmla="*/ 3 w 5"/>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3" y="2"/>
                  </a:moveTo>
                  <a:lnTo>
                    <a:pt x="5" y="2"/>
                  </a:lnTo>
                  <a:lnTo>
                    <a:pt x="5" y="0"/>
                  </a:lnTo>
                  <a:lnTo>
                    <a:pt x="3" y="0"/>
                  </a:lnTo>
                  <a:lnTo>
                    <a:pt x="0" y="0"/>
                  </a:lnTo>
                  <a:lnTo>
                    <a:pt x="0" y="2"/>
                  </a:lnTo>
                  <a:lnTo>
                    <a:pt x="2" y="3"/>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3584" name="Freeform 49"/>
            <p:cNvSpPr>
              <a:spLocks/>
            </p:cNvSpPr>
            <p:nvPr/>
          </p:nvSpPr>
          <p:spPr bwMode="auto">
            <a:xfrm>
              <a:off x="3693" y="3087"/>
              <a:ext cx="5" cy="4"/>
            </a:xfrm>
            <a:custGeom>
              <a:avLst/>
              <a:gdLst>
                <a:gd name="T0" fmla="*/ 5 w 5"/>
                <a:gd name="T1" fmla="*/ 3 h 4"/>
                <a:gd name="T2" fmla="*/ 5 w 5"/>
                <a:gd name="T3" fmla="*/ 3 h 4"/>
                <a:gd name="T4" fmla="*/ 3 w 5"/>
                <a:gd name="T5" fmla="*/ 0 h 4"/>
                <a:gd name="T6" fmla="*/ 2 w 5"/>
                <a:gd name="T7" fmla="*/ 1 h 4"/>
                <a:gd name="T8" fmla="*/ 0 w 5"/>
                <a:gd name="T9" fmla="*/ 3 h 4"/>
                <a:gd name="T10" fmla="*/ 2 w 5"/>
                <a:gd name="T11" fmla="*/ 4 h 4"/>
                <a:gd name="T12" fmla="*/ 3 w 5"/>
                <a:gd name="T13" fmla="*/ 3 h 4"/>
                <a:gd name="T14" fmla="*/ 5 w 5"/>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5" y="3"/>
                  </a:moveTo>
                  <a:lnTo>
                    <a:pt x="5" y="3"/>
                  </a:lnTo>
                  <a:lnTo>
                    <a:pt x="3" y="0"/>
                  </a:lnTo>
                  <a:lnTo>
                    <a:pt x="2" y="1"/>
                  </a:lnTo>
                  <a:lnTo>
                    <a:pt x="0" y="3"/>
                  </a:lnTo>
                  <a:lnTo>
                    <a:pt x="2" y="4"/>
                  </a:lnTo>
                  <a:lnTo>
                    <a:pt x="3" y="3"/>
                  </a:lnTo>
                  <a:lnTo>
                    <a:pt x="5" y="3"/>
                  </a:lnTo>
                  <a:close/>
                </a:path>
              </a:pathLst>
            </a:custGeom>
            <a:solidFill>
              <a:srgbClr val="000000"/>
            </a:solidFill>
            <a:ln w="25400">
              <a:solidFill>
                <a:schemeClr val="tx1"/>
              </a:solidFill>
              <a:round/>
              <a:headEnd/>
              <a:tailEnd/>
            </a:ln>
          </p:spPr>
          <p:txBody>
            <a:bodyPr/>
            <a:lstStyle/>
            <a:p>
              <a:endParaRPr lang="en-GB" sz="2400" b="1"/>
            </a:p>
          </p:txBody>
        </p:sp>
        <p:sp>
          <p:nvSpPr>
            <p:cNvPr id="23585" name="Freeform 50"/>
            <p:cNvSpPr>
              <a:spLocks/>
            </p:cNvSpPr>
            <p:nvPr/>
          </p:nvSpPr>
          <p:spPr bwMode="auto">
            <a:xfrm>
              <a:off x="3692" y="3086"/>
              <a:ext cx="5" cy="4"/>
            </a:xfrm>
            <a:custGeom>
              <a:avLst/>
              <a:gdLst>
                <a:gd name="T0" fmla="*/ 3 w 5"/>
                <a:gd name="T1" fmla="*/ 2 h 4"/>
                <a:gd name="T2" fmla="*/ 5 w 5"/>
                <a:gd name="T3" fmla="*/ 2 h 4"/>
                <a:gd name="T4" fmla="*/ 5 w 5"/>
                <a:gd name="T5" fmla="*/ 0 h 4"/>
                <a:gd name="T6" fmla="*/ 3 w 5"/>
                <a:gd name="T7" fmla="*/ 0 h 4"/>
                <a:gd name="T8" fmla="*/ 0 w 5"/>
                <a:gd name="T9" fmla="*/ 0 h 4"/>
                <a:gd name="T10" fmla="*/ 0 w 5"/>
                <a:gd name="T11" fmla="*/ 2 h 4"/>
                <a:gd name="T12" fmla="*/ 1 w 5"/>
                <a:gd name="T13" fmla="*/ 4 h 4"/>
                <a:gd name="T14" fmla="*/ 3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3" y="2"/>
                  </a:moveTo>
                  <a:lnTo>
                    <a:pt x="5" y="2"/>
                  </a:lnTo>
                  <a:lnTo>
                    <a:pt x="5" y="0"/>
                  </a:lnTo>
                  <a:lnTo>
                    <a:pt x="3" y="0"/>
                  </a:lnTo>
                  <a:lnTo>
                    <a:pt x="0" y="0"/>
                  </a:lnTo>
                  <a:lnTo>
                    <a:pt x="0" y="2"/>
                  </a:lnTo>
                  <a:lnTo>
                    <a:pt x="1" y="4"/>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3586" name="Freeform 51"/>
            <p:cNvSpPr>
              <a:spLocks/>
            </p:cNvSpPr>
            <p:nvPr/>
          </p:nvSpPr>
          <p:spPr bwMode="auto">
            <a:xfrm>
              <a:off x="3692" y="2956"/>
              <a:ext cx="13" cy="134"/>
            </a:xfrm>
            <a:custGeom>
              <a:avLst/>
              <a:gdLst>
                <a:gd name="T0" fmla="*/ 5 w 13"/>
                <a:gd name="T1" fmla="*/ 130 h 134"/>
                <a:gd name="T2" fmla="*/ 5 w 13"/>
                <a:gd name="T3" fmla="*/ 134 h 134"/>
                <a:gd name="T4" fmla="*/ 3 w 13"/>
                <a:gd name="T5" fmla="*/ 126 h 134"/>
                <a:gd name="T6" fmla="*/ 13 w 13"/>
                <a:gd name="T7" fmla="*/ 0 h 134"/>
                <a:gd name="T8" fmla="*/ 13 w 13"/>
                <a:gd name="T9" fmla="*/ 9 h 134"/>
                <a:gd name="T10" fmla="*/ 10 w 13"/>
                <a:gd name="T11" fmla="*/ 9 h 134"/>
                <a:gd name="T12" fmla="*/ 8 w 13"/>
                <a:gd name="T13" fmla="*/ 9 h 134"/>
                <a:gd name="T14" fmla="*/ 8 w 13"/>
                <a:gd name="T15" fmla="*/ 30 h 134"/>
                <a:gd name="T16" fmla="*/ 0 w 13"/>
                <a:gd name="T17" fmla="*/ 126 h 134"/>
                <a:gd name="T18" fmla="*/ 1 w 13"/>
                <a:gd name="T19" fmla="*/ 130 h 134"/>
                <a:gd name="T20" fmla="*/ 3 w 13"/>
                <a:gd name="T21" fmla="*/ 130 h 134"/>
                <a:gd name="T22" fmla="*/ 5 w 13"/>
                <a:gd name="T23" fmla="*/ 130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4"/>
                <a:gd name="T38" fmla="*/ 13 w 13"/>
                <a:gd name="T39" fmla="*/ 134 h 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4">
                  <a:moveTo>
                    <a:pt x="5" y="130"/>
                  </a:moveTo>
                  <a:lnTo>
                    <a:pt x="5" y="134"/>
                  </a:lnTo>
                  <a:lnTo>
                    <a:pt x="3" y="126"/>
                  </a:lnTo>
                  <a:lnTo>
                    <a:pt x="13" y="0"/>
                  </a:lnTo>
                  <a:lnTo>
                    <a:pt x="13" y="9"/>
                  </a:lnTo>
                  <a:lnTo>
                    <a:pt x="10" y="9"/>
                  </a:lnTo>
                  <a:lnTo>
                    <a:pt x="8" y="9"/>
                  </a:lnTo>
                  <a:lnTo>
                    <a:pt x="8" y="30"/>
                  </a:lnTo>
                  <a:lnTo>
                    <a:pt x="0" y="126"/>
                  </a:lnTo>
                  <a:lnTo>
                    <a:pt x="1" y="130"/>
                  </a:lnTo>
                  <a:lnTo>
                    <a:pt x="3" y="130"/>
                  </a:lnTo>
                  <a:lnTo>
                    <a:pt x="5" y="130"/>
                  </a:lnTo>
                  <a:close/>
                </a:path>
              </a:pathLst>
            </a:custGeom>
            <a:solidFill>
              <a:srgbClr val="000000"/>
            </a:solidFill>
            <a:ln w="25400">
              <a:solidFill>
                <a:schemeClr val="tx1"/>
              </a:solidFill>
              <a:round/>
              <a:headEnd/>
              <a:tailEnd/>
            </a:ln>
          </p:spPr>
          <p:txBody>
            <a:bodyPr/>
            <a:lstStyle/>
            <a:p>
              <a:endParaRPr lang="en-GB" sz="2400" b="1"/>
            </a:p>
          </p:txBody>
        </p:sp>
        <p:sp>
          <p:nvSpPr>
            <p:cNvPr id="23587" name="Freeform 52"/>
            <p:cNvSpPr>
              <a:spLocks/>
            </p:cNvSpPr>
            <p:nvPr/>
          </p:nvSpPr>
          <p:spPr bwMode="auto">
            <a:xfrm>
              <a:off x="3692" y="2952"/>
              <a:ext cx="13" cy="18"/>
            </a:xfrm>
            <a:custGeom>
              <a:avLst/>
              <a:gdLst>
                <a:gd name="T0" fmla="*/ 13 w 13"/>
                <a:gd name="T1" fmla="*/ 13 h 18"/>
                <a:gd name="T2" fmla="*/ 13 w 13"/>
                <a:gd name="T3" fmla="*/ 18 h 18"/>
                <a:gd name="T4" fmla="*/ 10 w 13"/>
                <a:gd name="T5" fmla="*/ 6 h 18"/>
                <a:gd name="T6" fmla="*/ 8 w 13"/>
                <a:gd name="T7" fmla="*/ 3 h 18"/>
                <a:gd name="T8" fmla="*/ 3 w 13"/>
                <a:gd name="T9" fmla="*/ 2 h 18"/>
                <a:gd name="T10" fmla="*/ 0 w 13"/>
                <a:gd name="T11" fmla="*/ 0 h 18"/>
                <a:gd name="T12" fmla="*/ 0 w 13"/>
                <a:gd name="T13" fmla="*/ 2 h 18"/>
                <a:gd name="T14" fmla="*/ 0 w 13"/>
                <a:gd name="T15" fmla="*/ 3 h 18"/>
                <a:gd name="T16" fmla="*/ 3 w 13"/>
                <a:gd name="T17" fmla="*/ 4 h 18"/>
                <a:gd name="T18" fmla="*/ 5 w 13"/>
                <a:gd name="T19" fmla="*/ 5 h 18"/>
                <a:gd name="T20" fmla="*/ 8 w 13"/>
                <a:gd name="T21" fmla="*/ 9 h 18"/>
                <a:gd name="T22" fmla="*/ 9 w 13"/>
                <a:gd name="T23" fmla="*/ 13 h 18"/>
                <a:gd name="T24" fmla="*/ 10 w 13"/>
                <a:gd name="T25" fmla="*/ 13 h 18"/>
                <a:gd name="T26" fmla="*/ 13 w 13"/>
                <a:gd name="T27" fmla="*/ 13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8"/>
                <a:gd name="T44" fmla="*/ 13 w 13"/>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8">
                  <a:moveTo>
                    <a:pt x="13" y="13"/>
                  </a:moveTo>
                  <a:lnTo>
                    <a:pt x="13" y="18"/>
                  </a:lnTo>
                  <a:lnTo>
                    <a:pt x="10" y="6"/>
                  </a:lnTo>
                  <a:lnTo>
                    <a:pt x="8" y="3"/>
                  </a:lnTo>
                  <a:lnTo>
                    <a:pt x="3" y="2"/>
                  </a:lnTo>
                  <a:lnTo>
                    <a:pt x="0" y="0"/>
                  </a:lnTo>
                  <a:lnTo>
                    <a:pt x="0" y="2"/>
                  </a:lnTo>
                  <a:lnTo>
                    <a:pt x="0" y="3"/>
                  </a:lnTo>
                  <a:lnTo>
                    <a:pt x="3" y="4"/>
                  </a:lnTo>
                  <a:lnTo>
                    <a:pt x="5" y="5"/>
                  </a:lnTo>
                  <a:lnTo>
                    <a:pt x="8" y="9"/>
                  </a:lnTo>
                  <a:lnTo>
                    <a:pt x="9" y="13"/>
                  </a:lnTo>
                  <a:lnTo>
                    <a:pt x="10" y="13"/>
                  </a:lnTo>
                  <a:lnTo>
                    <a:pt x="13" y="13"/>
                  </a:lnTo>
                  <a:close/>
                </a:path>
              </a:pathLst>
            </a:custGeom>
            <a:solidFill>
              <a:srgbClr val="000000"/>
            </a:solidFill>
            <a:ln w="25400">
              <a:solidFill>
                <a:schemeClr val="tx1"/>
              </a:solidFill>
              <a:round/>
              <a:headEnd/>
              <a:tailEnd/>
            </a:ln>
          </p:spPr>
          <p:txBody>
            <a:bodyPr/>
            <a:lstStyle/>
            <a:p>
              <a:endParaRPr lang="en-GB" sz="2400" b="1"/>
            </a:p>
          </p:txBody>
        </p:sp>
        <p:sp>
          <p:nvSpPr>
            <p:cNvPr id="23588" name="Freeform 53"/>
            <p:cNvSpPr>
              <a:spLocks/>
            </p:cNvSpPr>
            <p:nvPr/>
          </p:nvSpPr>
          <p:spPr bwMode="auto">
            <a:xfrm>
              <a:off x="3688" y="2951"/>
              <a:ext cx="4" cy="5"/>
            </a:xfrm>
            <a:custGeom>
              <a:avLst/>
              <a:gdLst>
                <a:gd name="T0" fmla="*/ 4 w 4"/>
                <a:gd name="T1" fmla="*/ 1 h 5"/>
                <a:gd name="T2" fmla="*/ 2 w 4"/>
                <a:gd name="T3" fmla="*/ 0 h 5"/>
                <a:gd name="T4" fmla="*/ 0 w 4"/>
                <a:gd name="T5" fmla="*/ 0 h 5"/>
                <a:gd name="T6" fmla="*/ 0 w 4"/>
                <a:gd name="T7" fmla="*/ 3 h 5"/>
                <a:gd name="T8" fmla="*/ 0 w 4"/>
                <a:gd name="T9" fmla="*/ 5 h 5"/>
                <a:gd name="T10" fmla="*/ 4 w 4"/>
                <a:gd name="T11" fmla="*/ 5 h 5"/>
                <a:gd name="T12" fmla="*/ 4 w 4"/>
                <a:gd name="T13" fmla="*/ 3 h 5"/>
                <a:gd name="T14" fmla="*/ 4 w 4"/>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1"/>
                  </a:moveTo>
                  <a:lnTo>
                    <a:pt x="2" y="0"/>
                  </a:lnTo>
                  <a:lnTo>
                    <a:pt x="0" y="0"/>
                  </a:lnTo>
                  <a:lnTo>
                    <a:pt x="0" y="3"/>
                  </a:lnTo>
                  <a:lnTo>
                    <a:pt x="0" y="5"/>
                  </a:lnTo>
                  <a:lnTo>
                    <a:pt x="4" y="5"/>
                  </a:lnTo>
                  <a:lnTo>
                    <a:pt x="4" y="3"/>
                  </a:lnTo>
                  <a:lnTo>
                    <a:pt x="4" y="1"/>
                  </a:lnTo>
                  <a:close/>
                </a:path>
              </a:pathLst>
            </a:custGeom>
            <a:solidFill>
              <a:srgbClr val="000000"/>
            </a:solidFill>
            <a:ln w="25400">
              <a:solidFill>
                <a:schemeClr val="tx1"/>
              </a:solidFill>
              <a:round/>
              <a:headEnd/>
              <a:tailEnd/>
            </a:ln>
          </p:spPr>
          <p:txBody>
            <a:bodyPr/>
            <a:lstStyle/>
            <a:p>
              <a:endParaRPr lang="en-GB" sz="2400" b="1"/>
            </a:p>
          </p:txBody>
        </p:sp>
        <p:sp>
          <p:nvSpPr>
            <p:cNvPr id="23589" name="Freeform 54"/>
            <p:cNvSpPr>
              <a:spLocks/>
            </p:cNvSpPr>
            <p:nvPr/>
          </p:nvSpPr>
          <p:spPr bwMode="auto">
            <a:xfrm>
              <a:off x="3664" y="2951"/>
              <a:ext cx="28" cy="144"/>
            </a:xfrm>
            <a:custGeom>
              <a:avLst/>
              <a:gdLst>
                <a:gd name="T0" fmla="*/ 24 w 28"/>
                <a:gd name="T1" fmla="*/ 0 h 144"/>
                <a:gd name="T2" fmla="*/ 28 w 28"/>
                <a:gd name="T3" fmla="*/ 0 h 144"/>
                <a:gd name="T4" fmla="*/ 20 w 28"/>
                <a:gd name="T5" fmla="*/ 3 h 144"/>
                <a:gd name="T6" fmla="*/ 12 w 28"/>
                <a:gd name="T7" fmla="*/ 10 h 144"/>
                <a:gd name="T8" fmla="*/ 10 w 28"/>
                <a:gd name="T9" fmla="*/ 19 h 144"/>
                <a:gd name="T10" fmla="*/ 0 w 28"/>
                <a:gd name="T11" fmla="*/ 144 h 144"/>
                <a:gd name="T12" fmla="*/ 5 w 28"/>
                <a:gd name="T13" fmla="*/ 114 h 144"/>
                <a:gd name="T14" fmla="*/ 12 w 28"/>
                <a:gd name="T15" fmla="*/ 19 h 144"/>
                <a:gd name="T16" fmla="*/ 15 w 28"/>
                <a:gd name="T17" fmla="*/ 12 h 144"/>
                <a:gd name="T18" fmla="*/ 22 w 28"/>
                <a:gd name="T19" fmla="*/ 5 h 144"/>
                <a:gd name="T20" fmla="*/ 24 w 28"/>
                <a:gd name="T21" fmla="*/ 4 h 144"/>
                <a:gd name="T22" fmla="*/ 24 w 28"/>
                <a:gd name="T23" fmla="*/ 3 h 144"/>
                <a:gd name="T24" fmla="*/ 24 w 28"/>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44"/>
                <a:gd name="T41" fmla="*/ 28 w 28"/>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44">
                  <a:moveTo>
                    <a:pt x="24" y="0"/>
                  </a:moveTo>
                  <a:lnTo>
                    <a:pt x="28" y="0"/>
                  </a:lnTo>
                  <a:lnTo>
                    <a:pt x="20" y="3"/>
                  </a:lnTo>
                  <a:lnTo>
                    <a:pt x="12" y="10"/>
                  </a:lnTo>
                  <a:lnTo>
                    <a:pt x="10" y="19"/>
                  </a:lnTo>
                  <a:lnTo>
                    <a:pt x="0" y="144"/>
                  </a:lnTo>
                  <a:lnTo>
                    <a:pt x="5" y="114"/>
                  </a:lnTo>
                  <a:lnTo>
                    <a:pt x="12" y="19"/>
                  </a:lnTo>
                  <a:lnTo>
                    <a:pt x="15" y="12"/>
                  </a:lnTo>
                  <a:lnTo>
                    <a:pt x="22" y="5"/>
                  </a:lnTo>
                  <a:lnTo>
                    <a:pt x="24" y="4"/>
                  </a:lnTo>
                  <a:lnTo>
                    <a:pt x="24" y="3"/>
                  </a:lnTo>
                  <a:lnTo>
                    <a:pt x="24" y="0"/>
                  </a:lnTo>
                  <a:close/>
                </a:path>
              </a:pathLst>
            </a:custGeom>
            <a:solidFill>
              <a:srgbClr val="000000"/>
            </a:solidFill>
            <a:ln w="25400">
              <a:solidFill>
                <a:schemeClr val="tx1"/>
              </a:solidFill>
              <a:round/>
              <a:headEnd/>
              <a:tailEnd/>
            </a:ln>
          </p:spPr>
          <p:txBody>
            <a:bodyPr/>
            <a:lstStyle/>
            <a:p>
              <a:endParaRPr lang="en-GB" sz="2400" b="1"/>
            </a:p>
          </p:txBody>
        </p:sp>
        <p:sp>
          <p:nvSpPr>
            <p:cNvPr id="23590" name="Freeform 55"/>
            <p:cNvSpPr>
              <a:spLocks/>
            </p:cNvSpPr>
            <p:nvPr/>
          </p:nvSpPr>
          <p:spPr bwMode="auto">
            <a:xfrm>
              <a:off x="3664" y="3065"/>
              <a:ext cx="5" cy="30"/>
            </a:xfrm>
            <a:custGeom>
              <a:avLst/>
              <a:gdLst>
                <a:gd name="T0" fmla="*/ 0 w 5"/>
                <a:gd name="T1" fmla="*/ 30 h 30"/>
                <a:gd name="T2" fmla="*/ 0 w 5"/>
                <a:gd name="T3" fmla="*/ 21 h 30"/>
                <a:gd name="T4" fmla="*/ 2 w 5"/>
                <a:gd name="T5" fmla="*/ 21 h 30"/>
                <a:gd name="T6" fmla="*/ 5 w 5"/>
                <a:gd name="T7" fmla="*/ 21 h 30"/>
                <a:gd name="T8" fmla="*/ 5 w 5"/>
                <a:gd name="T9" fmla="*/ 0 h 30"/>
                <a:gd name="T10" fmla="*/ 0 w 5"/>
                <a:gd name="T11" fmla="*/ 30 h 30"/>
                <a:gd name="T12" fmla="*/ 0 60000 65536"/>
                <a:gd name="T13" fmla="*/ 0 60000 65536"/>
                <a:gd name="T14" fmla="*/ 0 60000 65536"/>
                <a:gd name="T15" fmla="*/ 0 60000 65536"/>
                <a:gd name="T16" fmla="*/ 0 60000 65536"/>
                <a:gd name="T17" fmla="*/ 0 60000 65536"/>
                <a:gd name="T18" fmla="*/ 0 w 5"/>
                <a:gd name="T19" fmla="*/ 0 h 30"/>
                <a:gd name="T20" fmla="*/ 5 w 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 h="30">
                  <a:moveTo>
                    <a:pt x="0" y="30"/>
                  </a:moveTo>
                  <a:lnTo>
                    <a:pt x="0" y="21"/>
                  </a:lnTo>
                  <a:lnTo>
                    <a:pt x="2" y="21"/>
                  </a:lnTo>
                  <a:lnTo>
                    <a:pt x="5" y="21"/>
                  </a:lnTo>
                  <a:lnTo>
                    <a:pt x="5" y="0"/>
                  </a:lnTo>
                  <a:lnTo>
                    <a:pt x="0" y="30"/>
                  </a:lnTo>
                  <a:close/>
                </a:path>
              </a:pathLst>
            </a:custGeom>
            <a:solidFill>
              <a:srgbClr val="000000"/>
            </a:solidFill>
            <a:ln w="25400">
              <a:solidFill>
                <a:schemeClr val="tx1"/>
              </a:solidFill>
              <a:round/>
              <a:headEnd/>
              <a:tailEnd/>
            </a:ln>
          </p:spPr>
          <p:txBody>
            <a:bodyPr/>
            <a:lstStyle/>
            <a:p>
              <a:endParaRPr lang="en-GB" sz="2400" b="1"/>
            </a:p>
          </p:txBody>
        </p:sp>
        <p:sp>
          <p:nvSpPr>
            <p:cNvPr id="23591" name="Freeform 56"/>
            <p:cNvSpPr>
              <a:spLocks/>
            </p:cNvSpPr>
            <p:nvPr/>
          </p:nvSpPr>
          <p:spPr bwMode="auto">
            <a:xfrm>
              <a:off x="3664" y="3085"/>
              <a:ext cx="5" cy="3"/>
            </a:xfrm>
            <a:custGeom>
              <a:avLst/>
              <a:gdLst>
                <a:gd name="T0" fmla="*/ 2 w 5"/>
                <a:gd name="T1" fmla="*/ 1 h 3"/>
                <a:gd name="T2" fmla="*/ 1 w 5"/>
                <a:gd name="T3" fmla="*/ 0 h 3"/>
                <a:gd name="T4" fmla="*/ 0 w 5"/>
                <a:gd name="T5" fmla="*/ 1 h 3"/>
                <a:gd name="T6" fmla="*/ 1 w 5"/>
                <a:gd name="T7" fmla="*/ 2 h 3"/>
                <a:gd name="T8" fmla="*/ 2 w 5"/>
                <a:gd name="T9" fmla="*/ 3 h 3"/>
                <a:gd name="T10" fmla="*/ 5 w 5"/>
                <a:gd name="T11" fmla="*/ 1 h 3"/>
                <a:gd name="T12" fmla="*/ 5 w 5"/>
                <a:gd name="T13" fmla="*/ 1 h 3"/>
                <a:gd name="T14" fmla="*/ 2 w 5"/>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2" y="1"/>
                  </a:moveTo>
                  <a:lnTo>
                    <a:pt x="1" y="0"/>
                  </a:lnTo>
                  <a:lnTo>
                    <a:pt x="0" y="1"/>
                  </a:lnTo>
                  <a:lnTo>
                    <a:pt x="1" y="2"/>
                  </a:lnTo>
                  <a:lnTo>
                    <a:pt x="2" y="3"/>
                  </a:lnTo>
                  <a:lnTo>
                    <a:pt x="5" y="1"/>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3592" name="Freeform 57"/>
            <p:cNvSpPr>
              <a:spLocks/>
            </p:cNvSpPr>
            <p:nvPr/>
          </p:nvSpPr>
          <p:spPr bwMode="auto">
            <a:xfrm>
              <a:off x="3662" y="3085"/>
              <a:ext cx="4" cy="5"/>
            </a:xfrm>
            <a:custGeom>
              <a:avLst/>
              <a:gdLst>
                <a:gd name="T0" fmla="*/ 2 w 4"/>
                <a:gd name="T1" fmla="*/ 1 h 5"/>
                <a:gd name="T2" fmla="*/ 3 w 4"/>
                <a:gd name="T3" fmla="*/ 0 h 5"/>
                <a:gd name="T4" fmla="*/ 0 w 4"/>
                <a:gd name="T5" fmla="*/ 5 h 5"/>
                <a:gd name="T6" fmla="*/ 2 w 4"/>
                <a:gd name="T7" fmla="*/ 5 h 5"/>
                <a:gd name="T8" fmla="*/ 3 w 4"/>
                <a:gd name="T9" fmla="*/ 5 h 5"/>
                <a:gd name="T10" fmla="*/ 4 w 4"/>
                <a:gd name="T11" fmla="*/ 2 h 5"/>
                <a:gd name="T12" fmla="*/ 3 w 4"/>
                <a:gd name="T13" fmla="*/ 2 h 5"/>
                <a:gd name="T14" fmla="*/ 2 w 4"/>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1"/>
                  </a:moveTo>
                  <a:lnTo>
                    <a:pt x="3" y="0"/>
                  </a:lnTo>
                  <a:lnTo>
                    <a:pt x="0" y="5"/>
                  </a:lnTo>
                  <a:lnTo>
                    <a:pt x="2" y="5"/>
                  </a:lnTo>
                  <a:lnTo>
                    <a:pt x="3" y="5"/>
                  </a:lnTo>
                  <a:lnTo>
                    <a:pt x="4" y="2"/>
                  </a:lnTo>
                  <a:lnTo>
                    <a:pt x="3" y="2"/>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3593" name="Freeform 58"/>
            <p:cNvSpPr>
              <a:spLocks/>
            </p:cNvSpPr>
            <p:nvPr/>
          </p:nvSpPr>
          <p:spPr bwMode="auto">
            <a:xfrm>
              <a:off x="3662" y="3087"/>
              <a:ext cx="3" cy="5"/>
            </a:xfrm>
            <a:custGeom>
              <a:avLst/>
              <a:gdLst>
                <a:gd name="T0" fmla="*/ 2 w 3"/>
                <a:gd name="T1" fmla="*/ 3 h 5"/>
                <a:gd name="T2" fmla="*/ 2 w 3"/>
                <a:gd name="T3" fmla="*/ 0 h 5"/>
                <a:gd name="T4" fmla="*/ 0 w 3"/>
                <a:gd name="T5" fmla="*/ 0 h 5"/>
                <a:gd name="T6" fmla="*/ 0 w 3"/>
                <a:gd name="T7" fmla="*/ 3 h 5"/>
                <a:gd name="T8" fmla="*/ 0 w 3"/>
                <a:gd name="T9" fmla="*/ 5 h 5"/>
                <a:gd name="T10" fmla="*/ 2 w 3"/>
                <a:gd name="T11" fmla="*/ 5 h 5"/>
                <a:gd name="T12" fmla="*/ 3 w 3"/>
                <a:gd name="T13" fmla="*/ 3 h 5"/>
                <a:gd name="T14" fmla="*/ 2 w 3"/>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3"/>
                  </a:moveTo>
                  <a:lnTo>
                    <a:pt x="2" y="0"/>
                  </a:lnTo>
                  <a:lnTo>
                    <a:pt x="0" y="0"/>
                  </a:lnTo>
                  <a:lnTo>
                    <a:pt x="0" y="3"/>
                  </a:lnTo>
                  <a:lnTo>
                    <a:pt x="0" y="5"/>
                  </a:lnTo>
                  <a:lnTo>
                    <a:pt x="2" y="5"/>
                  </a:lnTo>
                  <a:lnTo>
                    <a:pt x="3" y="3"/>
                  </a:lnTo>
                  <a:lnTo>
                    <a:pt x="2" y="3"/>
                  </a:lnTo>
                  <a:close/>
                </a:path>
              </a:pathLst>
            </a:custGeom>
            <a:solidFill>
              <a:srgbClr val="000000"/>
            </a:solidFill>
            <a:ln w="25400">
              <a:solidFill>
                <a:schemeClr val="tx1"/>
              </a:solidFill>
              <a:round/>
              <a:headEnd/>
              <a:tailEnd/>
            </a:ln>
          </p:spPr>
          <p:txBody>
            <a:bodyPr/>
            <a:lstStyle/>
            <a:p>
              <a:endParaRPr lang="en-GB" sz="2400" b="1"/>
            </a:p>
          </p:txBody>
        </p:sp>
        <p:sp>
          <p:nvSpPr>
            <p:cNvPr id="23594" name="Freeform 59"/>
            <p:cNvSpPr>
              <a:spLocks/>
            </p:cNvSpPr>
            <p:nvPr/>
          </p:nvSpPr>
          <p:spPr bwMode="auto">
            <a:xfrm>
              <a:off x="3659" y="3087"/>
              <a:ext cx="5" cy="6"/>
            </a:xfrm>
            <a:custGeom>
              <a:avLst/>
              <a:gdLst>
                <a:gd name="T0" fmla="*/ 3 w 5"/>
                <a:gd name="T1" fmla="*/ 0 h 6"/>
                <a:gd name="T2" fmla="*/ 3 w 5"/>
                <a:gd name="T3" fmla="*/ 0 h 6"/>
                <a:gd name="T4" fmla="*/ 0 w 5"/>
                <a:gd name="T5" fmla="*/ 4 h 6"/>
                <a:gd name="T6" fmla="*/ 1 w 5"/>
                <a:gd name="T7" fmla="*/ 5 h 6"/>
                <a:gd name="T8" fmla="*/ 2 w 5"/>
                <a:gd name="T9" fmla="*/ 6 h 6"/>
                <a:gd name="T10" fmla="*/ 5 w 5"/>
                <a:gd name="T11" fmla="*/ 4 h 6"/>
                <a:gd name="T12" fmla="*/ 3 w 5"/>
                <a:gd name="T13" fmla="*/ 3 h 6"/>
                <a:gd name="T14" fmla="*/ 3 w 5"/>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3" y="0"/>
                  </a:moveTo>
                  <a:lnTo>
                    <a:pt x="3" y="0"/>
                  </a:lnTo>
                  <a:lnTo>
                    <a:pt x="0" y="4"/>
                  </a:lnTo>
                  <a:lnTo>
                    <a:pt x="1" y="5"/>
                  </a:lnTo>
                  <a:lnTo>
                    <a:pt x="2" y="6"/>
                  </a:lnTo>
                  <a:lnTo>
                    <a:pt x="5" y="4"/>
                  </a:lnTo>
                  <a:lnTo>
                    <a:pt x="3" y="3"/>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3595" name="Freeform 60"/>
            <p:cNvSpPr>
              <a:spLocks/>
            </p:cNvSpPr>
            <p:nvPr/>
          </p:nvSpPr>
          <p:spPr bwMode="auto">
            <a:xfrm>
              <a:off x="3652" y="3090"/>
              <a:ext cx="9" cy="5"/>
            </a:xfrm>
            <a:custGeom>
              <a:avLst/>
              <a:gdLst>
                <a:gd name="T0" fmla="*/ 8 w 9"/>
                <a:gd name="T1" fmla="*/ 2 h 5"/>
                <a:gd name="T2" fmla="*/ 8 w 9"/>
                <a:gd name="T3" fmla="*/ 0 h 5"/>
                <a:gd name="T4" fmla="*/ 0 w 9"/>
                <a:gd name="T5" fmla="*/ 0 h 5"/>
                <a:gd name="T6" fmla="*/ 0 w 9"/>
                <a:gd name="T7" fmla="*/ 2 h 5"/>
                <a:gd name="T8" fmla="*/ 0 w 9"/>
                <a:gd name="T9" fmla="*/ 5 h 5"/>
                <a:gd name="T10" fmla="*/ 8 w 9"/>
                <a:gd name="T11" fmla="*/ 5 h 5"/>
                <a:gd name="T12" fmla="*/ 9 w 9"/>
                <a:gd name="T13" fmla="*/ 3 h 5"/>
                <a:gd name="T14" fmla="*/ 8 w 9"/>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8" y="2"/>
                  </a:moveTo>
                  <a:lnTo>
                    <a:pt x="8" y="0"/>
                  </a:lnTo>
                  <a:lnTo>
                    <a:pt x="0" y="0"/>
                  </a:lnTo>
                  <a:lnTo>
                    <a:pt x="0" y="2"/>
                  </a:lnTo>
                  <a:lnTo>
                    <a:pt x="0" y="5"/>
                  </a:lnTo>
                  <a:lnTo>
                    <a:pt x="8" y="5"/>
                  </a:lnTo>
                  <a:lnTo>
                    <a:pt x="9" y="3"/>
                  </a:lnTo>
                  <a:lnTo>
                    <a:pt x="8" y="2"/>
                  </a:lnTo>
                  <a:close/>
                </a:path>
              </a:pathLst>
            </a:custGeom>
            <a:solidFill>
              <a:srgbClr val="000000"/>
            </a:solidFill>
            <a:ln w="25400">
              <a:solidFill>
                <a:schemeClr val="tx1"/>
              </a:solidFill>
              <a:round/>
              <a:headEnd/>
              <a:tailEnd/>
            </a:ln>
          </p:spPr>
          <p:txBody>
            <a:bodyPr/>
            <a:lstStyle/>
            <a:p>
              <a:endParaRPr lang="en-GB" sz="2400" b="1"/>
            </a:p>
          </p:txBody>
        </p:sp>
        <p:sp>
          <p:nvSpPr>
            <p:cNvPr id="23596" name="Freeform 61"/>
            <p:cNvSpPr>
              <a:spLocks/>
            </p:cNvSpPr>
            <p:nvPr/>
          </p:nvSpPr>
          <p:spPr bwMode="auto">
            <a:xfrm>
              <a:off x="3219" y="3056"/>
              <a:ext cx="436" cy="39"/>
            </a:xfrm>
            <a:custGeom>
              <a:avLst/>
              <a:gdLst>
                <a:gd name="T0" fmla="*/ 433 w 436"/>
                <a:gd name="T1" fmla="*/ 36 h 39"/>
                <a:gd name="T2" fmla="*/ 433 w 436"/>
                <a:gd name="T3" fmla="*/ 35 h 39"/>
                <a:gd name="T4" fmla="*/ 431 w 436"/>
                <a:gd name="T5" fmla="*/ 34 h 39"/>
                <a:gd name="T6" fmla="*/ 0 w 436"/>
                <a:gd name="T7" fmla="*/ 0 h 39"/>
                <a:gd name="T8" fmla="*/ 14 w 436"/>
                <a:gd name="T9" fmla="*/ 0 h 39"/>
                <a:gd name="T10" fmla="*/ 14 w 436"/>
                <a:gd name="T11" fmla="*/ 2 h 39"/>
                <a:gd name="T12" fmla="*/ 14 w 436"/>
                <a:gd name="T13" fmla="*/ 5 h 39"/>
                <a:gd name="T14" fmla="*/ 30 w 436"/>
                <a:gd name="T15" fmla="*/ 5 h 39"/>
                <a:gd name="T16" fmla="*/ 431 w 436"/>
                <a:gd name="T17" fmla="*/ 36 h 39"/>
                <a:gd name="T18" fmla="*/ 436 w 436"/>
                <a:gd name="T19" fmla="*/ 39 h 39"/>
                <a:gd name="T20" fmla="*/ 433 w 436"/>
                <a:gd name="T21" fmla="*/ 39 h 39"/>
                <a:gd name="T22" fmla="*/ 433 w 436"/>
                <a:gd name="T23" fmla="*/ 36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
                <a:gd name="T37" fmla="*/ 0 h 39"/>
                <a:gd name="T38" fmla="*/ 436 w 436"/>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 h="39">
                  <a:moveTo>
                    <a:pt x="433" y="36"/>
                  </a:moveTo>
                  <a:lnTo>
                    <a:pt x="433" y="35"/>
                  </a:lnTo>
                  <a:lnTo>
                    <a:pt x="431" y="34"/>
                  </a:lnTo>
                  <a:lnTo>
                    <a:pt x="0" y="0"/>
                  </a:lnTo>
                  <a:lnTo>
                    <a:pt x="14" y="0"/>
                  </a:lnTo>
                  <a:lnTo>
                    <a:pt x="14" y="2"/>
                  </a:lnTo>
                  <a:lnTo>
                    <a:pt x="14" y="5"/>
                  </a:lnTo>
                  <a:lnTo>
                    <a:pt x="30" y="5"/>
                  </a:lnTo>
                  <a:lnTo>
                    <a:pt x="431" y="36"/>
                  </a:lnTo>
                  <a:lnTo>
                    <a:pt x="436" y="39"/>
                  </a:lnTo>
                  <a:lnTo>
                    <a:pt x="433" y="39"/>
                  </a:lnTo>
                  <a:lnTo>
                    <a:pt x="433" y="36"/>
                  </a:lnTo>
                  <a:close/>
                </a:path>
              </a:pathLst>
            </a:custGeom>
            <a:solidFill>
              <a:srgbClr val="000000"/>
            </a:solidFill>
            <a:ln w="25400">
              <a:solidFill>
                <a:schemeClr val="tx1"/>
              </a:solidFill>
              <a:round/>
              <a:headEnd/>
              <a:tailEnd/>
            </a:ln>
          </p:spPr>
          <p:txBody>
            <a:bodyPr/>
            <a:lstStyle/>
            <a:p>
              <a:endParaRPr lang="en-GB" sz="2400" b="1"/>
            </a:p>
          </p:txBody>
        </p:sp>
        <p:sp>
          <p:nvSpPr>
            <p:cNvPr id="23597" name="Freeform 62"/>
            <p:cNvSpPr>
              <a:spLocks/>
            </p:cNvSpPr>
            <p:nvPr/>
          </p:nvSpPr>
          <p:spPr bwMode="auto">
            <a:xfrm>
              <a:off x="3230" y="3056"/>
              <a:ext cx="5" cy="5"/>
            </a:xfrm>
            <a:custGeom>
              <a:avLst/>
              <a:gdLst>
                <a:gd name="T0" fmla="*/ 3 w 5"/>
                <a:gd name="T1" fmla="*/ 2 h 5"/>
                <a:gd name="T2" fmla="*/ 3 w 5"/>
                <a:gd name="T3" fmla="*/ 1 h 5"/>
                <a:gd name="T4" fmla="*/ 0 w 5"/>
                <a:gd name="T5" fmla="*/ 0 h 5"/>
                <a:gd name="T6" fmla="*/ 0 w 5"/>
                <a:gd name="T7" fmla="*/ 1 h 5"/>
                <a:gd name="T8" fmla="*/ 0 w 5"/>
                <a:gd name="T9" fmla="*/ 2 h 5"/>
                <a:gd name="T10" fmla="*/ 5 w 5"/>
                <a:gd name="T11" fmla="*/ 5 h 5"/>
                <a:gd name="T12" fmla="*/ 3 w 5"/>
                <a:gd name="T13" fmla="*/ 5 h 5"/>
                <a:gd name="T14" fmla="*/ 3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2"/>
                  </a:moveTo>
                  <a:lnTo>
                    <a:pt x="3" y="1"/>
                  </a:lnTo>
                  <a:lnTo>
                    <a:pt x="0" y="0"/>
                  </a:lnTo>
                  <a:lnTo>
                    <a:pt x="0" y="1"/>
                  </a:lnTo>
                  <a:lnTo>
                    <a:pt x="0" y="2"/>
                  </a:lnTo>
                  <a:lnTo>
                    <a:pt x="5" y="5"/>
                  </a:lnTo>
                  <a:lnTo>
                    <a:pt x="3" y="5"/>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3598" name="Freeform 63"/>
            <p:cNvSpPr>
              <a:spLocks/>
            </p:cNvSpPr>
            <p:nvPr/>
          </p:nvSpPr>
          <p:spPr bwMode="auto">
            <a:xfrm>
              <a:off x="3228" y="3055"/>
              <a:ext cx="2" cy="5"/>
            </a:xfrm>
            <a:custGeom>
              <a:avLst/>
              <a:gdLst>
                <a:gd name="T0" fmla="*/ 2 w 2"/>
                <a:gd name="T1" fmla="*/ 1 h 5"/>
                <a:gd name="T2" fmla="*/ 0 w 2"/>
                <a:gd name="T3" fmla="*/ 0 h 5"/>
                <a:gd name="T4" fmla="*/ 1 w 2"/>
                <a:gd name="T5" fmla="*/ 0 h 5"/>
                <a:gd name="T6" fmla="*/ 1 w 2"/>
                <a:gd name="T7" fmla="*/ 2 h 5"/>
                <a:gd name="T8" fmla="*/ 1 w 2"/>
                <a:gd name="T9" fmla="*/ 5 h 5"/>
                <a:gd name="T10" fmla="*/ 2 w 2"/>
                <a:gd name="T11" fmla="*/ 5 h 5"/>
                <a:gd name="T12" fmla="*/ 2 w 2"/>
                <a:gd name="T13" fmla="*/ 2 h 5"/>
                <a:gd name="T14" fmla="*/ 2 w 2"/>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5"/>
                <a:gd name="T26" fmla="*/ 2 w 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5">
                  <a:moveTo>
                    <a:pt x="2" y="1"/>
                  </a:moveTo>
                  <a:lnTo>
                    <a:pt x="0" y="0"/>
                  </a:lnTo>
                  <a:lnTo>
                    <a:pt x="1" y="0"/>
                  </a:lnTo>
                  <a:lnTo>
                    <a:pt x="1" y="2"/>
                  </a:lnTo>
                  <a:lnTo>
                    <a:pt x="1" y="5"/>
                  </a:lnTo>
                  <a:lnTo>
                    <a:pt x="2" y="5"/>
                  </a:lnTo>
                  <a:lnTo>
                    <a:pt x="2" y="2"/>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3599" name="Freeform 64"/>
            <p:cNvSpPr>
              <a:spLocks/>
            </p:cNvSpPr>
            <p:nvPr/>
          </p:nvSpPr>
          <p:spPr bwMode="auto">
            <a:xfrm>
              <a:off x="3224" y="3052"/>
              <a:ext cx="6" cy="8"/>
            </a:xfrm>
            <a:custGeom>
              <a:avLst/>
              <a:gdLst>
                <a:gd name="T0" fmla="*/ 5 w 6"/>
                <a:gd name="T1" fmla="*/ 5 h 8"/>
                <a:gd name="T2" fmla="*/ 6 w 6"/>
                <a:gd name="T3" fmla="*/ 4 h 8"/>
                <a:gd name="T4" fmla="*/ 3 w 6"/>
                <a:gd name="T5" fmla="*/ 0 h 8"/>
                <a:gd name="T6" fmla="*/ 1 w 6"/>
                <a:gd name="T7" fmla="*/ 1 h 8"/>
                <a:gd name="T8" fmla="*/ 0 w 6"/>
                <a:gd name="T9" fmla="*/ 3 h 8"/>
                <a:gd name="T10" fmla="*/ 5 w 6"/>
                <a:gd name="T11" fmla="*/ 8 h 8"/>
                <a:gd name="T12" fmla="*/ 5 w 6"/>
                <a:gd name="T13" fmla="*/ 8 h 8"/>
                <a:gd name="T14" fmla="*/ 5 w 6"/>
                <a:gd name="T15" fmla="*/ 5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5" y="5"/>
                  </a:moveTo>
                  <a:lnTo>
                    <a:pt x="6" y="4"/>
                  </a:lnTo>
                  <a:lnTo>
                    <a:pt x="3" y="0"/>
                  </a:lnTo>
                  <a:lnTo>
                    <a:pt x="1" y="1"/>
                  </a:lnTo>
                  <a:lnTo>
                    <a:pt x="0" y="3"/>
                  </a:lnTo>
                  <a:lnTo>
                    <a:pt x="5" y="8"/>
                  </a:lnTo>
                  <a:lnTo>
                    <a:pt x="5" y="5"/>
                  </a:lnTo>
                  <a:close/>
                </a:path>
              </a:pathLst>
            </a:custGeom>
            <a:solidFill>
              <a:srgbClr val="000000"/>
            </a:solidFill>
            <a:ln w="25400">
              <a:solidFill>
                <a:schemeClr val="tx1"/>
              </a:solidFill>
              <a:round/>
              <a:headEnd/>
              <a:tailEnd/>
            </a:ln>
          </p:spPr>
          <p:txBody>
            <a:bodyPr/>
            <a:lstStyle/>
            <a:p>
              <a:endParaRPr lang="en-GB" sz="2400" b="1"/>
            </a:p>
          </p:txBody>
        </p:sp>
        <p:sp>
          <p:nvSpPr>
            <p:cNvPr id="23600" name="Freeform 65"/>
            <p:cNvSpPr>
              <a:spLocks/>
            </p:cNvSpPr>
            <p:nvPr/>
          </p:nvSpPr>
          <p:spPr bwMode="auto">
            <a:xfrm>
              <a:off x="3223" y="3053"/>
              <a:ext cx="5" cy="2"/>
            </a:xfrm>
            <a:custGeom>
              <a:avLst/>
              <a:gdLst>
                <a:gd name="T0" fmla="*/ 2 w 5"/>
                <a:gd name="T1" fmla="*/ 0 h 2"/>
                <a:gd name="T2" fmla="*/ 5 w 5"/>
                <a:gd name="T3" fmla="*/ 0 h 2"/>
                <a:gd name="T4" fmla="*/ 0 w 5"/>
                <a:gd name="T5" fmla="*/ 0 h 2"/>
                <a:gd name="T6" fmla="*/ 1 w 5"/>
                <a:gd name="T7" fmla="*/ 2 h 2"/>
                <a:gd name="T8" fmla="*/ 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0"/>
                  </a:moveTo>
                  <a:lnTo>
                    <a:pt x="5" y="0"/>
                  </a:lnTo>
                  <a:lnTo>
                    <a:pt x="0" y="0"/>
                  </a:lnTo>
                  <a:lnTo>
                    <a:pt x="1" y="2"/>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3601" name="Freeform 66"/>
            <p:cNvSpPr>
              <a:spLocks/>
            </p:cNvSpPr>
            <p:nvPr/>
          </p:nvSpPr>
          <p:spPr bwMode="auto">
            <a:xfrm>
              <a:off x="3223" y="3052"/>
              <a:ext cx="5" cy="1"/>
            </a:xfrm>
            <a:custGeom>
              <a:avLst/>
              <a:gdLst>
                <a:gd name="T0" fmla="*/ 5 w 5"/>
                <a:gd name="T1" fmla="*/ 1 h 1"/>
                <a:gd name="T2" fmla="*/ 5 w 5"/>
                <a:gd name="T3" fmla="*/ 0 h 1"/>
                <a:gd name="T4" fmla="*/ 2 w 5"/>
                <a:gd name="T5" fmla="*/ 0 h 1"/>
                <a:gd name="T6" fmla="*/ 0 w 5"/>
                <a:gd name="T7" fmla="*/ 0 h 1"/>
                <a:gd name="T8" fmla="*/ 0 w 5"/>
                <a:gd name="T9" fmla="*/ 1 h 1"/>
                <a:gd name="T10" fmla="*/ 5 w 5"/>
                <a:gd name="T11" fmla="*/ 1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5" y="1"/>
                  </a:moveTo>
                  <a:lnTo>
                    <a:pt x="5" y="0"/>
                  </a:lnTo>
                  <a:lnTo>
                    <a:pt x="2" y="0"/>
                  </a:lnTo>
                  <a:lnTo>
                    <a:pt x="0" y="0"/>
                  </a:lnTo>
                  <a:lnTo>
                    <a:pt x="0" y="1"/>
                  </a:lnTo>
                  <a:lnTo>
                    <a:pt x="5" y="1"/>
                  </a:lnTo>
                  <a:close/>
                </a:path>
              </a:pathLst>
            </a:custGeom>
            <a:solidFill>
              <a:srgbClr val="000000"/>
            </a:solidFill>
            <a:ln w="25400">
              <a:solidFill>
                <a:schemeClr val="tx1"/>
              </a:solidFill>
              <a:round/>
              <a:headEnd/>
              <a:tailEnd/>
            </a:ln>
          </p:spPr>
          <p:txBody>
            <a:bodyPr/>
            <a:lstStyle/>
            <a:p>
              <a:endParaRPr lang="en-GB" sz="2400" b="1"/>
            </a:p>
          </p:txBody>
        </p:sp>
        <p:sp>
          <p:nvSpPr>
            <p:cNvPr id="23602" name="Freeform 67"/>
            <p:cNvSpPr>
              <a:spLocks/>
            </p:cNvSpPr>
            <p:nvPr/>
          </p:nvSpPr>
          <p:spPr bwMode="auto">
            <a:xfrm>
              <a:off x="3223" y="3050"/>
              <a:ext cx="5" cy="3"/>
            </a:xfrm>
            <a:custGeom>
              <a:avLst/>
              <a:gdLst>
                <a:gd name="T0" fmla="*/ 5 w 5"/>
                <a:gd name="T1" fmla="*/ 2 h 3"/>
                <a:gd name="T2" fmla="*/ 5 w 5"/>
                <a:gd name="T3" fmla="*/ 2 h 3"/>
                <a:gd name="T4" fmla="*/ 2 w 5"/>
                <a:gd name="T5" fmla="*/ 0 h 3"/>
                <a:gd name="T6" fmla="*/ 1 w 5"/>
                <a:gd name="T7" fmla="*/ 1 h 3"/>
                <a:gd name="T8" fmla="*/ 0 w 5"/>
                <a:gd name="T9" fmla="*/ 2 h 3"/>
                <a:gd name="T10" fmla="*/ 1 w 5"/>
                <a:gd name="T11" fmla="*/ 3 h 3"/>
                <a:gd name="T12" fmla="*/ 2 w 5"/>
                <a:gd name="T13" fmla="*/ 2 h 3"/>
                <a:gd name="T14" fmla="*/ 5 w 5"/>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5" y="2"/>
                  </a:moveTo>
                  <a:lnTo>
                    <a:pt x="5" y="2"/>
                  </a:lnTo>
                  <a:lnTo>
                    <a:pt x="2" y="0"/>
                  </a:lnTo>
                  <a:lnTo>
                    <a:pt x="1" y="1"/>
                  </a:lnTo>
                  <a:lnTo>
                    <a:pt x="0" y="2"/>
                  </a:lnTo>
                  <a:lnTo>
                    <a:pt x="1" y="3"/>
                  </a:lnTo>
                  <a:lnTo>
                    <a:pt x="2" y="2"/>
                  </a:lnTo>
                  <a:lnTo>
                    <a:pt x="5" y="2"/>
                  </a:lnTo>
                  <a:close/>
                </a:path>
              </a:pathLst>
            </a:custGeom>
            <a:solidFill>
              <a:srgbClr val="000000"/>
            </a:solidFill>
            <a:ln w="25400">
              <a:solidFill>
                <a:schemeClr val="tx1"/>
              </a:solidFill>
              <a:round/>
              <a:headEnd/>
              <a:tailEnd/>
            </a:ln>
          </p:spPr>
          <p:txBody>
            <a:bodyPr/>
            <a:lstStyle/>
            <a:p>
              <a:endParaRPr lang="en-GB" sz="2400" b="1"/>
            </a:p>
          </p:txBody>
        </p:sp>
        <p:sp>
          <p:nvSpPr>
            <p:cNvPr id="23603" name="Freeform 68"/>
            <p:cNvSpPr>
              <a:spLocks/>
            </p:cNvSpPr>
            <p:nvPr/>
          </p:nvSpPr>
          <p:spPr bwMode="auto">
            <a:xfrm>
              <a:off x="3222" y="3046"/>
              <a:ext cx="5" cy="6"/>
            </a:xfrm>
            <a:custGeom>
              <a:avLst/>
              <a:gdLst>
                <a:gd name="T0" fmla="*/ 2 w 5"/>
                <a:gd name="T1" fmla="*/ 5 h 6"/>
                <a:gd name="T2" fmla="*/ 5 w 5"/>
                <a:gd name="T3" fmla="*/ 5 h 6"/>
                <a:gd name="T4" fmla="*/ 5 w 5"/>
                <a:gd name="T5" fmla="*/ 0 h 6"/>
                <a:gd name="T6" fmla="*/ 2 w 5"/>
                <a:gd name="T7" fmla="*/ 0 h 6"/>
                <a:gd name="T8" fmla="*/ 0 w 5"/>
                <a:gd name="T9" fmla="*/ 0 h 6"/>
                <a:gd name="T10" fmla="*/ 0 w 5"/>
                <a:gd name="T11" fmla="*/ 5 h 6"/>
                <a:gd name="T12" fmla="*/ 1 w 5"/>
                <a:gd name="T13" fmla="*/ 6 h 6"/>
                <a:gd name="T14" fmla="*/ 2 w 5"/>
                <a:gd name="T15" fmla="*/ 5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5"/>
                  </a:moveTo>
                  <a:lnTo>
                    <a:pt x="5" y="5"/>
                  </a:lnTo>
                  <a:lnTo>
                    <a:pt x="5" y="0"/>
                  </a:lnTo>
                  <a:lnTo>
                    <a:pt x="2" y="0"/>
                  </a:lnTo>
                  <a:lnTo>
                    <a:pt x="0" y="0"/>
                  </a:lnTo>
                  <a:lnTo>
                    <a:pt x="0" y="5"/>
                  </a:lnTo>
                  <a:lnTo>
                    <a:pt x="1" y="6"/>
                  </a:lnTo>
                  <a:lnTo>
                    <a:pt x="2" y="5"/>
                  </a:lnTo>
                  <a:close/>
                </a:path>
              </a:pathLst>
            </a:custGeom>
            <a:solidFill>
              <a:srgbClr val="000000"/>
            </a:solidFill>
            <a:ln w="25400">
              <a:solidFill>
                <a:schemeClr val="tx1"/>
              </a:solidFill>
              <a:round/>
              <a:headEnd/>
              <a:tailEnd/>
            </a:ln>
          </p:spPr>
          <p:txBody>
            <a:bodyPr/>
            <a:lstStyle/>
            <a:p>
              <a:endParaRPr lang="en-GB" sz="2400" b="1"/>
            </a:p>
          </p:txBody>
        </p:sp>
        <p:sp>
          <p:nvSpPr>
            <p:cNvPr id="23604" name="Freeform 69"/>
            <p:cNvSpPr>
              <a:spLocks/>
            </p:cNvSpPr>
            <p:nvPr/>
          </p:nvSpPr>
          <p:spPr bwMode="auto">
            <a:xfrm>
              <a:off x="3218" y="2890"/>
              <a:ext cx="16" cy="158"/>
            </a:xfrm>
            <a:custGeom>
              <a:avLst/>
              <a:gdLst>
                <a:gd name="T0" fmla="*/ 9 w 16"/>
                <a:gd name="T1" fmla="*/ 156 h 158"/>
                <a:gd name="T2" fmla="*/ 9 w 16"/>
                <a:gd name="T3" fmla="*/ 158 h 158"/>
                <a:gd name="T4" fmla="*/ 6 w 16"/>
                <a:gd name="T5" fmla="*/ 153 h 158"/>
                <a:gd name="T6" fmla="*/ 16 w 16"/>
                <a:gd name="T7" fmla="*/ 19 h 158"/>
                <a:gd name="T8" fmla="*/ 15 w 16"/>
                <a:gd name="T9" fmla="*/ 11 h 158"/>
                <a:gd name="T10" fmla="*/ 12 w 16"/>
                <a:gd name="T11" fmla="*/ 7 h 158"/>
                <a:gd name="T12" fmla="*/ 6 w 16"/>
                <a:gd name="T13" fmla="*/ 1 h 158"/>
                <a:gd name="T14" fmla="*/ 0 w 16"/>
                <a:gd name="T15" fmla="*/ 0 h 158"/>
                <a:gd name="T16" fmla="*/ 0 w 16"/>
                <a:gd name="T17" fmla="*/ 1 h 158"/>
                <a:gd name="T18" fmla="*/ 0 w 16"/>
                <a:gd name="T19" fmla="*/ 2 h 158"/>
                <a:gd name="T20" fmla="*/ 4 w 16"/>
                <a:gd name="T21" fmla="*/ 4 h 158"/>
                <a:gd name="T22" fmla="*/ 10 w 16"/>
                <a:gd name="T23" fmla="*/ 10 h 158"/>
                <a:gd name="T24" fmla="*/ 12 w 16"/>
                <a:gd name="T25" fmla="*/ 14 h 158"/>
                <a:gd name="T26" fmla="*/ 14 w 16"/>
                <a:gd name="T27" fmla="*/ 19 h 158"/>
                <a:gd name="T28" fmla="*/ 4 w 16"/>
                <a:gd name="T29" fmla="*/ 153 h 158"/>
                <a:gd name="T30" fmla="*/ 5 w 16"/>
                <a:gd name="T31" fmla="*/ 156 h 158"/>
                <a:gd name="T32" fmla="*/ 6 w 16"/>
                <a:gd name="T33" fmla="*/ 156 h 158"/>
                <a:gd name="T34" fmla="*/ 9 w 16"/>
                <a:gd name="T35" fmla="*/ 15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58"/>
                <a:gd name="T56" fmla="*/ 16 w 16"/>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58">
                  <a:moveTo>
                    <a:pt x="9" y="156"/>
                  </a:moveTo>
                  <a:lnTo>
                    <a:pt x="9" y="158"/>
                  </a:lnTo>
                  <a:lnTo>
                    <a:pt x="6" y="153"/>
                  </a:lnTo>
                  <a:lnTo>
                    <a:pt x="16" y="19"/>
                  </a:lnTo>
                  <a:lnTo>
                    <a:pt x="15" y="11"/>
                  </a:lnTo>
                  <a:lnTo>
                    <a:pt x="12" y="7"/>
                  </a:lnTo>
                  <a:lnTo>
                    <a:pt x="6" y="1"/>
                  </a:lnTo>
                  <a:lnTo>
                    <a:pt x="0" y="0"/>
                  </a:lnTo>
                  <a:lnTo>
                    <a:pt x="0" y="1"/>
                  </a:lnTo>
                  <a:lnTo>
                    <a:pt x="0" y="2"/>
                  </a:lnTo>
                  <a:lnTo>
                    <a:pt x="4" y="4"/>
                  </a:lnTo>
                  <a:lnTo>
                    <a:pt x="10" y="10"/>
                  </a:lnTo>
                  <a:lnTo>
                    <a:pt x="12" y="14"/>
                  </a:lnTo>
                  <a:lnTo>
                    <a:pt x="14" y="19"/>
                  </a:lnTo>
                  <a:lnTo>
                    <a:pt x="4" y="153"/>
                  </a:lnTo>
                  <a:lnTo>
                    <a:pt x="5" y="156"/>
                  </a:lnTo>
                  <a:lnTo>
                    <a:pt x="6" y="156"/>
                  </a:lnTo>
                  <a:lnTo>
                    <a:pt x="9" y="156"/>
                  </a:lnTo>
                  <a:close/>
                </a:path>
              </a:pathLst>
            </a:custGeom>
            <a:solidFill>
              <a:srgbClr val="000000"/>
            </a:solidFill>
            <a:ln w="25400">
              <a:solidFill>
                <a:schemeClr val="tx1"/>
              </a:solidFill>
              <a:round/>
              <a:headEnd/>
              <a:tailEnd/>
            </a:ln>
          </p:spPr>
          <p:txBody>
            <a:bodyPr/>
            <a:lstStyle/>
            <a:p>
              <a:endParaRPr lang="en-GB" sz="2400" b="1"/>
            </a:p>
          </p:txBody>
        </p:sp>
        <p:sp>
          <p:nvSpPr>
            <p:cNvPr id="23605" name="Freeform 70"/>
            <p:cNvSpPr>
              <a:spLocks/>
            </p:cNvSpPr>
            <p:nvPr/>
          </p:nvSpPr>
          <p:spPr bwMode="auto">
            <a:xfrm>
              <a:off x="3213" y="2889"/>
              <a:ext cx="5" cy="5"/>
            </a:xfrm>
            <a:custGeom>
              <a:avLst/>
              <a:gdLst>
                <a:gd name="T0" fmla="*/ 5 w 5"/>
                <a:gd name="T1" fmla="*/ 1 h 5"/>
                <a:gd name="T2" fmla="*/ 0 w 5"/>
                <a:gd name="T3" fmla="*/ 0 h 5"/>
                <a:gd name="T4" fmla="*/ 1 w 5"/>
                <a:gd name="T5" fmla="*/ 0 h 5"/>
                <a:gd name="T6" fmla="*/ 1 w 5"/>
                <a:gd name="T7" fmla="*/ 2 h 5"/>
                <a:gd name="T8" fmla="*/ 1 w 5"/>
                <a:gd name="T9" fmla="*/ 5 h 5"/>
                <a:gd name="T10" fmla="*/ 5 w 5"/>
                <a:gd name="T11" fmla="*/ 5 h 5"/>
                <a:gd name="T12" fmla="*/ 5 w 5"/>
                <a:gd name="T13" fmla="*/ 2 h 5"/>
                <a:gd name="T14" fmla="*/ 5 w 5"/>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1"/>
                  </a:moveTo>
                  <a:lnTo>
                    <a:pt x="0" y="0"/>
                  </a:lnTo>
                  <a:lnTo>
                    <a:pt x="1" y="0"/>
                  </a:lnTo>
                  <a:lnTo>
                    <a:pt x="1" y="2"/>
                  </a:lnTo>
                  <a:lnTo>
                    <a:pt x="1" y="5"/>
                  </a:lnTo>
                  <a:lnTo>
                    <a:pt x="5" y="5"/>
                  </a:lnTo>
                  <a:lnTo>
                    <a:pt x="5" y="2"/>
                  </a:lnTo>
                  <a:lnTo>
                    <a:pt x="5" y="1"/>
                  </a:lnTo>
                  <a:close/>
                </a:path>
              </a:pathLst>
            </a:custGeom>
            <a:solidFill>
              <a:srgbClr val="000000"/>
            </a:solidFill>
            <a:ln w="25400">
              <a:solidFill>
                <a:schemeClr val="tx1"/>
              </a:solidFill>
              <a:round/>
              <a:headEnd/>
              <a:tailEnd/>
            </a:ln>
          </p:spPr>
          <p:txBody>
            <a:bodyPr/>
            <a:lstStyle/>
            <a:p>
              <a:endParaRPr lang="en-GB" sz="2400" b="1"/>
            </a:p>
          </p:txBody>
        </p:sp>
        <p:sp>
          <p:nvSpPr>
            <p:cNvPr id="23606" name="Freeform 71"/>
            <p:cNvSpPr>
              <a:spLocks/>
            </p:cNvSpPr>
            <p:nvPr/>
          </p:nvSpPr>
          <p:spPr bwMode="auto">
            <a:xfrm>
              <a:off x="3198" y="2889"/>
              <a:ext cx="20" cy="17"/>
            </a:xfrm>
            <a:custGeom>
              <a:avLst/>
              <a:gdLst>
                <a:gd name="T0" fmla="*/ 16 w 20"/>
                <a:gd name="T1" fmla="*/ 0 h 17"/>
                <a:gd name="T2" fmla="*/ 20 w 20"/>
                <a:gd name="T3" fmla="*/ 0 h 17"/>
                <a:gd name="T4" fmla="*/ 10 w 20"/>
                <a:gd name="T5" fmla="*/ 2 h 17"/>
                <a:gd name="T6" fmla="*/ 7 w 20"/>
                <a:gd name="T7" fmla="*/ 5 h 17"/>
                <a:gd name="T8" fmla="*/ 2 w 20"/>
                <a:gd name="T9" fmla="*/ 10 h 17"/>
                <a:gd name="T10" fmla="*/ 1 w 20"/>
                <a:gd name="T11" fmla="*/ 15 h 17"/>
                <a:gd name="T12" fmla="*/ 0 w 20"/>
                <a:gd name="T13" fmla="*/ 17 h 17"/>
                <a:gd name="T14" fmla="*/ 2 w 20"/>
                <a:gd name="T15" fmla="*/ 17 h 17"/>
                <a:gd name="T16" fmla="*/ 4 w 20"/>
                <a:gd name="T17" fmla="*/ 15 h 17"/>
                <a:gd name="T18" fmla="*/ 5 w 20"/>
                <a:gd name="T19" fmla="*/ 12 h 17"/>
                <a:gd name="T20" fmla="*/ 10 w 20"/>
                <a:gd name="T21" fmla="*/ 7 h 17"/>
                <a:gd name="T22" fmla="*/ 15 w 20"/>
                <a:gd name="T23" fmla="*/ 5 h 17"/>
                <a:gd name="T24" fmla="*/ 16 w 20"/>
                <a:gd name="T25" fmla="*/ 3 h 17"/>
                <a:gd name="T26" fmla="*/ 16 w 20"/>
                <a:gd name="T27" fmla="*/ 2 h 17"/>
                <a:gd name="T28" fmla="*/ 16 w 20"/>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7"/>
                <a:gd name="T47" fmla="*/ 20 w 2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7">
                  <a:moveTo>
                    <a:pt x="16" y="0"/>
                  </a:moveTo>
                  <a:lnTo>
                    <a:pt x="20" y="0"/>
                  </a:lnTo>
                  <a:lnTo>
                    <a:pt x="10" y="2"/>
                  </a:lnTo>
                  <a:lnTo>
                    <a:pt x="7" y="5"/>
                  </a:lnTo>
                  <a:lnTo>
                    <a:pt x="2" y="10"/>
                  </a:lnTo>
                  <a:lnTo>
                    <a:pt x="1" y="15"/>
                  </a:lnTo>
                  <a:lnTo>
                    <a:pt x="0" y="17"/>
                  </a:lnTo>
                  <a:lnTo>
                    <a:pt x="2" y="17"/>
                  </a:lnTo>
                  <a:lnTo>
                    <a:pt x="4" y="15"/>
                  </a:lnTo>
                  <a:lnTo>
                    <a:pt x="5" y="12"/>
                  </a:lnTo>
                  <a:lnTo>
                    <a:pt x="10" y="7"/>
                  </a:lnTo>
                  <a:lnTo>
                    <a:pt x="15" y="5"/>
                  </a:lnTo>
                  <a:lnTo>
                    <a:pt x="16" y="3"/>
                  </a:lnTo>
                  <a:lnTo>
                    <a:pt x="16" y="2"/>
                  </a:lnTo>
                  <a:lnTo>
                    <a:pt x="16" y="0"/>
                  </a:lnTo>
                  <a:close/>
                </a:path>
              </a:pathLst>
            </a:custGeom>
            <a:solidFill>
              <a:srgbClr val="000000"/>
            </a:solidFill>
            <a:ln w="25400">
              <a:solidFill>
                <a:schemeClr val="tx1"/>
              </a:solidFill>
              <a:round/>
              <a:headEnd/>
              <a:tailEnd/>
            </a:ln>
          </p:spPr>
          <p:txBody>
            <a:bodyPr/>
            <a:lstStyle/>
            <a:p>
              <a:endParaRPr lang="en-GB" sz="2400" b="1"/>
            </a:p>
          </p:txBody>
        </p:sp>
        <p:sp>
          <p:nvSpPr>
            <p:cNvPr id="23607" name="Freeform 72"/>
            <p:cNvSpPr>
              <a:spLocks/>
            </p:cNvSpPr>
            <p:nvPr/>
          </p:nvSpPr>
          <p:spPr bwMode="auto">
            <a:xfrm>
              <a:off x="3187" y="2906"/>
              <a:ext cx="13" cy="151"/>
            </a:xfrm>
            <a:custGeom>
              <a:avLst/>
              <a:gdLst>
                <a:gd name="T0" fmla="*/ 11 w 13"/>
                <a:gd name="T1" fmla="*/ 0 h 151"/>
                <a:gd name="T2" fmla="*/ 0 w 13"/>
                <a:gd name="T3" fmla="*/ 151 h 151"/>
                <a:gd name="T4" fmla="*/ 0 w 13"/>
                <a:gd name="T5" fmla="*/ 141 h 151"/>
                <a:gd name="T6" fmla="*/ 2 w 13"/>
                <a:gd name="T7" fmla="*/ 141 h 151"/>
                <a:gd name="T8" fmla="*/ 5 w 13"/>
                <a:gd name="T9" fmla="*/ 141 h 151"/>
                <a:gd name="T10" fmla="*/ 5 w 13"/>
                <a:gd name="T11" fmla="*/ 119 h 151"/>
                <a:gd name="T12" fmla="*/ 13 w 13"/>
                <a:gd name="T13" fmla="*/ 0 h 151"/>
                <a:gd name="T14" fmla="*/ 11 w 13"/>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51"/>
                <a:gd name="T26" fmla="*/ 13 w 13"/>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51">
                  <a:moveTo>
                    <a:pt x="11" y="0"/>
                  </a:moveTo>
                  <a:lnTo>
                    <a:pt x="0" y="151"/>
                  </a:lnTo>
                  <a:lnTo>
                    <a:pt x="0" y="141"/>
                  </a:lnTo>
                  <a:lnTo>
                    <a:pt x="2" y="141"/>
                  </a:lnTo>
                  <a:lnTo>
                    <a:pt x="5" y="141"/>
                  </a:lnTo>
                  <a:lnTo>
                    <a:pt x="5" y="119"/>
                  </a:lnTo>
                  <a:lnTo>
                    <a:pt x="13" y="0"/>
                  </a:lnTo>
                  <a:lnTo>
                    <a:pt x="11" y="0"/>
                  </a:lnTo>
                  <a:close/>
                </a:path>
              </a:pathLst>
            </a:custGeom>
            <a:solidFill>
              <a:srgbClr val="000000"/>
            </a:solidFill>
            <a:ln w="25400">
              <a:solidFill>
                <a:schemeClr val="tx1"/>
              </a:solidFill>
              <a:round/>
              <a:headEnd/>
              <a:tailEnd/>
            </a:ln>
          </p:spPr>
          <p:txBody>
            <a:bodyPr/>
            <a:lstStyle/>
            <a:p>
              <a:endParaRPr lang="en-GB" sz="2400" b="1"/>
            </a:p>
          </p:txBody>
        </p:sp>
        <p:sp>
          <p:nvSpPr>
            <p:cNvPr id="23608" name="Freeform 73"/>
            <p:cNvSpPr>
              <a:spLocks/>
            </p:cNvSpPr>
            <p:nvPr/>
          </p:nvSpPr>
          <p:spPr bwMode="auto">
            <a:xfrm>
              <a:off x="3187" y="3045"/>
              <a:ext cx="5" cy="5"/>
            </a:xfrm>
            <a:custGeom>
              <a:avLst/>
              <a:gdLst>
                <a:gd name="T0" fmla="*/ 2 w 5"/>
                <a:gd name="T1" fmla="*/ 2 h 5"/>
                <a:gd name="T2" fmla="*/ 1 w 5"/>
                <a:gd name="T3" fmla="*/ 2 h 5"/>
                <a:gd name="T4" fmla="*/ 0 w 5"/>
                <a:gd name="T5" fmla="*/ 5 h 5"/>
                <a:gd name="T6" fmla="*/ 1 w 5"/>
                <a:gd name="T7" fmla="*/ 5 h 5"/>
                <a:gd name="T8" fmla="*/ 2 w 5"/>
                <a:gd name="T9" fmla="*/ 5 h 5"/>
                <a:gd name="T10" fmla="*/ 5 w 5"/>
                <a:gd name="T11" fmla="*/ 0 h 5"/>
                <a:gd name="T12" fmla="*/ 5 w 5"/>
                <a:gd name="T13" fmla="*/ 2 h 5"/>
                <a:gd name="T14" fmla="*/ 2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2"/>
                  </a:moveTo>
                  <a:lnTo>
                    <a:pt x="1" y="2"/>
                  </a:lnTo>
                  <a:lnTo>
                    <a:pt x="0" y="5"/>
                  </a:lnTo>
                  <a:lnTo>
                    <a:pt x="1" y="5"/>
                  </a:lnTo>
                  <a:lnTo>
                    <a:pt x="2" y="5"/>
                  </a:lnTo>
                  <a:lnTo>
                    <a:pt x="5" y="0"/>
                  </a:lnTo>
                  <a:lnTo>
                    <a:pt x="5" y="2"/>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3609" name="Freeform 74"/>
            <p:cNvSpPr>
              <a:spLocks/>
            </p:cNvSpPr>
            <p:nvPr/>
          </p:nvSpPr>
          <p:spPr bwMode="auto">
            <a:xfrm>
              <a:off x="3185" y="3048"/>
              <a:ext cx="4" cy="4"/>
            </a:xfrm>
            <a:custGeom>
              <a:avLst/>
              <a:gdLst>
                <a:gd name="T0" fmla="*/ 3 w 4"/>
                <a:gd name="T1" fmla="*/ 2 h 4"/>
                <a:gd name="T2" fmla="*/ 2 w 4"/>
                <a:gd name="T3" fmla="*/ 0 h 4"/>
                <a:gd name="T4" fmla="*/ 0 w 4"/>
                <a:gd name="T5" fmla="*/ 2 h 4"/>
                <a:gd name="T6" fmla="*/ 2 w 4"/>
                <a:gd name="T7" fmla="*/ 3 h 4"/>
                <a:gd name="T8" fmla="*/ 3 w 4"/>
                <a:gd name="T9" fmla="*/ 4 h 4"/>
                <a:gd name="T10" fmla="*/ 3 w 4"/>
                <a:gd name="T11" fmla="*/ 4 h 4"/>
                <a:gd name="T12" fmla="*/ 4 w 4"/>
                <a:gd name="T13" fmla="*/ 2 h 4"/>
                <a:gd name="T14" fmla="*/ 3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2"/>
                  </a:moveTo>
                  <a:lnTo>
                    <a:pt x="2" y="0"/>
                  </a:lnTo>
                  <a:lnTo>
                    <a:pt x="0" y="2"/>
                  </a:lnTo>
                  <a:lnTo>
                    <a:pt x="2" y="3"/>
                  </a:lnTo>
                  <a:lnTo>
                    <a:pt x="3" y="4"/>
                  </a:lnTo>
                  <a:lnTo>
                    <a:pt x="4" y="2"/>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3610" name="Freeform 75"/>
            <p:cNvSpPr>
              <a:spLocks/>
            </p:cNvSpPr>
            <p:nvPr/>
          </p:nvSpPr>
          <p:spPr bwMode="auto">
            <a:xfrm>
              <a:off x="3185" y="3048"/>
              <a:ext cx="3" cy="5"/>
            </a:xfrm>
            <a:custGeom>
              <a:avLst/>
              <a:gdLst>
                <a:gd name="T0" fmla="*/ 2 w 3"/>
                <a:gd name="T1" fmla="*/ 3 h 5"/>
                <a:gd name="T2" fmla="*/ 2 w 3"/>
                <a:gd name="T3" fmla="*/ 0 h 5"/>
                <a:gd name="T4" fmla="*/ 0 w 3"/>
                <a:gd name="T5" fmla="*/ 0 h 5"/>
                <a:gd name="T6" fmla="*/ 0 w 3"/>
                <a:gd name="T7" fmla="*/ 3 h 5"/>
                <a:gd name="T8" fmla="*/ 0 w 3"/>
                <a:gd name="T9" fmla="*/ 5 h 5"/>
                <a:gd name="T10" fmla="*/ 2 w 3"/>
                <a:gd name="T11" fmla="*/ 5 h 5"/>
                <a:gd name="T12" fmla="*/ 3 w 3"/>
                <a:gd name="T13" fmla="*/ 4 h 5"/>
                <a:gd name="T14" fmla="*/ 2 w 3"/>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3"/>
                  </a:moveTo>
                  <a:lnTo>
                    <a:pt x="2" y="0"/>
                  </a:lnTo>
                  <a:lnTo>
                    <a:pt x="0" y="0"/>
                  </a:lnTo>
                  <a:lnTo>
                    <a:pt x="0" y="3"/>
                  </a:lnTo>
                  <a:lnTo>
                    <a:pt x="0" y="5"/>
                  </a:lnTo>
                  <a:lnTo>
                    <a:pt x="2" y="5"/>
                  </a:lnTo>
                  <a:lnTo>
                    <a:pt x="3" y="4"/>
                  </a:lnTo>
                  <a:lnTo>
                    <a:pt x="2" y="3"/>
                  </a:lnTo>
                  <a:close/>
                </a:path>
              </a:pathLst>
            </a:custGeom>
            <a:solidFill>
              <a:srgbClr val="000000"/>
            </a:solidFill>
            <a:ln w="25400">
              <a:solidFill>
                <a:schemeClr val="tx1"/>
              </a:solidFill>
              <a:round/>
              <a:headEnd/>
              <a:tailEnd/>
            </a:ln>
          </p:spPr>
          <p:txBody>
            <a:bodyPr/>
            <a:lstStyle/>
            <a:p>
              <a:endParaRPr lang="en-GB" sz="2400" b="1"/>
            </a:p>
          </p:txBody>
        </p:sp>
        <p:sp>
          <p:nvSpPr>
            <p:cNvPr id="23611" name="Freeform 76"/>
            <p:cNvSpPr>
              <a:spLocks/>
            </p:cNvSpPr>
            <p:nvPr/>
          </p:nvSpPr>
          <p:spPr bwMode="auto">
            <a:xfrm>
              <a:off x="3182" y="3048"/>
              <a:ext cx="5" cy="7"/>
            </a:xfrm>
            <a:custGeom>
              <a:avLst/>
              <a:gdLst>
                <a:gd name="T0" fmla="*/ 3 w 5"/>
                <a:gd name="T1" fmla="*/ 0 h 7"/>
                <a:gd name="T2" fmla="*/ 3 w 5"/>
                <a:gd name="T3" fmla="*/ 0 h 7"/>
                <a:gd name="T4" fmla="*/ 0 w 5"/>
                <a:gd name="T5" fmla="*/ 4 h 7"/>
                <a:gd name="T6" fmla="*/ 1 w 5"/>
                <a:gd name="T7" fmla="*/ 5 h 7"/>
                <a:gd name="T8" fmla="*/ 2 w 5"/>
                <a:gd name="T9" fmla="*/ 7 h 7"/>
                <a:gd name="T10" fmla="*/ 5 w 5"/>
                <a:gd name="T11" fmla="*/ 4 h 7"/>
                <a:gd name="T12" fmla="*/ 3 w 5"/>
                <a:gd name="T13" fmla="*/ 3 h 7"/>
                <a:gd name="T14" fmla="*/ 3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0"/>
                  </a:moveTo>
                  <a:lnTo>
                    <a:pt x="3" y="0"/>
                  </a:lnTo>
                  <a:lnTo>
                    <a:pt x="0" y="4"/>
                  </a:lnTo>
                  <a:lnTo>
                    <a:pt x="1" y="5"/>
                  </a:lnTo>
                  <a:lnTo>
                    <a:pt x="2" y="7"/>
                  </a:lnTo>
                  <a:lnTo>
                    <a:pt x="5" y="4"/>
                  </a:lnTo>
                  <a:lnTo>
                    <a:pt x="3" y="3"/>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3612" name="Freeform 77"/>
            <p:cNvSpPr>
              <a:spLocks/>
            </p:cNvSpPr>
            <p:nvPr/>
          </p:nvSpPr>
          <p:spPr bwMode="auto">
            <a:xfrm>
              <a:off x="3078" y="3040"/>
              <a:ext cx="112" cy="16"/>
            </a:xfrm>
            <a:custGeom>
              <a:avLst/>
              <a:gdLst>
                <a:gd name="T0" fmla="*/ 105 w 112"/>
                <a:gd name="T1" fmla="*/ 13 h 16"/>
                <a:gd name="T2" fmla="*/ 105 w 112"/>
                <a:gd name="T3" fmla="*/ 11 h 16"/>
                <a:gd name="T4" fmla="*/ 82 w 112"/>
                <a:gd name="T5" fmla="*/ 11 h 16"/>
                <a:gd name="T6" fmla="*/ 3 w 112"/>
                <a:gd name="T7" fmla="*/ 5 h 16"/>
                <a:gd name="T8" fmla="*/ 11 w 112"/>
                <a:gd name="T9" fmla="*/ 5 h 16"/>
                <a:gd name="T10" fmla="*/ 9 w 112"/>
                <a:gd name="T11" fmla="*/ 3 h 16"/>
                <a:gd name="T12" fmla="*/ 5 w 112"/>
                <a:gd name="T13" fmla="*/ 2 h 16"/>
                <a:gd name="T14" fmla="*/ 0 w 112"/>
                <a:gd name="T15" fmla="*/ 0 h 16"/>
                <a:gd name="T16" fmla="*/ 0 w 112"/>
                <a:gd name="T17" fmla="*/ 1 h 16"/>
                <a:gd name="T18" fmla="*/ 0 w 112"/>
                <a:gd name="T19" fmla="*/ 2 h 16"/>
                <a:gd name="T20" fmla="*/ 5 w 112"/>
                <a:gd name="T21" fmla="*/ 5 h 16"/>
                <a:gd name="T22" fmla="*/ 9 w 112"/>
                <a:gd name="T23" fmla="*/ 6 h 16"/>
                <a:gd name="T24" fmla="*/ 16 w 112"/>
                <a:gd name="T25" fmla="*/ 10 h 16"/>
                <a:gd name="T26" fmla="*/ 33 w 112"/>
                <a:gd name="T27" fmla="*/ 10 h 16"/>
                <a:gd name="T28" fmla="*/ 112 w 112"/>
                <a:gd name="T29" fmla="*/ 16 h 16"/>
                <a:gd name="T30" fmla="*/ 105 w 112"/>
                <a:gd name="T31" fmla="*/ 16 h 16"/>
                <a:gd name="T32" fmla="*/ 106 w 112"/>
                <a:gd name="T33" fmla="*/ 15 h 16"/>
                <a:gd name="T34" fmla="*/ 105 w 112"/>
                <a:gd name="T35" fmla="*/ 1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6"/>
                <a:gd name="T56" fmla="*/ 112 w 112"/>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6">
                  <a:moveTo>
                    <a:pt x="105" y="13"/>
                  </a:moveTo>
                  <a:lnTo>
                    <a:pt x="105" y="11"/>
                  </a:lnTo>
                  <a:lnTo>
                    <a:pt x="82" y="11"/>
                  </a:lnTo>
                  <a:lnTo>
                    <a:pt x="3" y="5"/>
                  </a:lnTo>
                  <a:lnTo>
                    <a:pt x="11" y="5"/>
                  </a:lnTo>
                  <a:lnTo>
                    <a:pt x="9" y="3"/>
                  </a:lnTo>
                  <a:lnTo>
                    <a:pt x="5" y="2"/>
                  </a:lnTo>
                  <a:lnTo>
                    <a:pt x="0" y="0"/>
                  </a:lnTo>
                  <a:lnTo>
                    <a:pt x="0" y="1"/>
                  </a:lnTo>
                  <a:lnTo>
                    <a:pt x="0" y="2"/>
                  </a:lnTo>
                  <a:lnTo>
                    <a:pt x="5" y="5"/>
                  </a:lnTo>
                  <a:lnTo>
                    <a:pt x="9" y="6"/>
                  </a:lnTo>
                  <a:lnTo>
                    <a:pt x="16" y="10"/>
                  </a:lnTo>
                  <a:lnTo>
                    <a:pt x="33" y="10"/>
                  </a:lnTo>
                  <a:lnTo>
                    <a:pt x="112" y="16"/>
                  </a:lnTo>
                  <a:lnTo>
                    <a:pt x="105" y="16"/>
                  </a:lnTo>
                  <a:lnTo>
                    <a:pt x="106" y="15"/>
                  </a:lnTo>
                  <a:lnTo>
                    <a:pt x="105" y="13"/>
                  </a:lnTo>
                  <a:close/>
                </a:path>
              </a:pathLst>
            </a:custGeom>
            <a:solidFill>
              <a:srgbClr val="000000"/>
            </a:solidFill>
            <a:ln w="25400">
              <a:solidFill>
                <a:schemeClr val="tx1"/>
              </a:solidFill>
              <a:round/>
              <a:headEnd/>
              <a:tailEnd/>
            </a:ln>
          </p:spPr>
          <p:txBody>
            <a:bodyPr/>
            <a:lstStyle/>
            <a:p>
              <a:endParaRPr lang="en-GB" sz="2400" b="1"/>
            </a:p>
          </p:txBody>
        </p:sp>
        <p:sp>
          <p:nvSpPr>
            <p:cNvPr id="23613" name="Freeform 78"/>
            <p:cNvSpPr>
              <a:spLocks/>
            </p:cNvSpPr>
            <p:nvPr/>
          </p:nvSpPr>
          <p:spPr bwMode="auto">
            <a:xfrm>
              <a:off x="3047" y="3015"/>
              <a:ext cx="32" cy="27"/>
            </a:xfrm>
            <a:custGeom>
              <a:avLst/>
              <a:gdLst>
                <a:gd name="T0" fmla="*/ 31 w 32"/>
                <a:gd name="T1" fmla="*/ 26 h 27"/>
                <a:gd name="T2" fmla="*/ 32 w 32"/>
                <a:gd name="T3" fmla="*/ 25 h 27"/>
                <a:gd name="T4" fmla="*/ 25 w 32"/>
                <a:gd name="T5" fmla="*/ 20 h 27"/>
                <a:gd name="T6" fmla="*/ 19 w 32"/>
                <a:gd name="T7" fmla="*/ 13 h 27"/>
                <a:gd name="T8" fmla="*/ 15 w 32"/>
                <a:gd name="T9" fmla="*/ 11 h 27"/>
                <a:gd name="T10" fmla="*/ 12 w 32"/>
                <a:gd name="T11" fmla="*/ 7 h 27"/>
                <a:gd name="T12" fmla="*/ 9 w 32"/>
                <a:gd name="T13" fmla="*/ 5 h 27"/>
                <a:gd name="T14" fmla="*/ 4 w 32"/>
                <a:gd name="T15" fmla="*/ 0 h 27"/>
                <a:gd name="T16" fmla="*/ 0 w 32"/>
                <a:gd name="T17" fmla="*/ 0 h 27"/>
                <a:gd name="T18" fmla="*/ 0 w 32"/>
                <a:gd name="T19" fmla="*/ 2 h 27"/>
                <a:gd name="T20" fmla="*/ 0 w 32"/>
                <a:gd name="T21" fmla="*/ 5 h 27"/>
                <a:gd name="T22" fmla="*/ 4 w 32"/>
                <a:gd name="T23" fmla="*/ 5 h 27"/>
                <a:gd name="T24" fmla="*/ 6 w 32"/>
                <a:gd name="T25" fmla="*/ 7 h 27"/>
                <a:gd name="T26" fmla="*/ 10 w 32"/>
                <a:gd name="T27" fmla="*/ 10 h 27"/>
                <a:gd name="T28" fmla="*/ 12 w 32"/>
                <a:gd name="T29" fmla="*/ 13 h 27"/>
                <a:gd name="T30" fmla="*/ 16 w 32"/>
                <a:gd name="T31" fmla="*/ 16 h 27"/>
                <a:gd name="T32" fmla="*/ 22 w 32"/>
                <a:gd name="T33" fmla="*/ 22 h 27"/>
                <a:gd name="T34" fmla="*/ 26 w 32"/>
                <a:gd name="T35" fmla="*/ 25 h 27"/>
                <a:gd name="T36" fmla="*/ 31 w 32"/>
                <a:gd name="T37" fmla="*/ 27 h 27"/>
                <a:gd name="T38" fmla="*/ 31 w 32"/>
                <a:gd name="T39" fmla="*/ 2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7"/>
                <a:gd name="T62" fmla="*/ 32 w 32"/>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7">
                  <a:moveTo>
                    <a:pt x="31" y="26"/>
                  </a:moveTo>
                  <a:lnTo>
                    <a:pt x="32" y="25"/>
                  </a:lnTo>
                  <a:lnTo>
                    <a:pt x="25" y="20"/>
                  </a:lnTo>
                  <a:lnTo>
                    <a:pt x="19" y="13"/>
                  </a:lnTo>
                  <a:lnTo>
                    <a:pt x="15" y="11"/>
                  </a:lnTo>
                  <a:lnTo>
                    <a:pt x="12" y="7"/>
                  </a:lnTo>
                  <a:lnTo>
                    <a:pt x="9" y="5"/>
                  </a:lnTo>
                  <a:lnTo>
                    <a:pt x="4" y="0"/>
                  </a:lnTo>
                  <a:lnTo>
                    <a:pt x="0" y="0"/>
                  </a:lnTo>
                  <a:lnTo>
                    <a:pt x="0" y="2"/>
                  </a:lnTo>
                  <a:lnTo>
                    <a:pt x="0" y="5"/>
                  </a:lnTo>
                  <a:lnTo>
                    <a:pt x="4" y="5"/>
                  </a:lnTo>
                  <a:lnTo>
                    <a:pt x="6" y="7"/>
                  </a:lnTo>
                  <a:lnTo>
                    <a:pt x="10" y="10"/>
                  </a:lnTo>
                  <a:lnTo>
                    <a:pt x="12" y="13"/>
                  </a:lnTo>
                  <a:lnTo>
                    <a:pt x="16" y="16"/>
                  </a:lnTo>
                  <a:lnTo>
                    <a:pt x="22" y="22"/>
                  </a:lnTo>
                  <a:lnTo>
                    <a:pt x="26" y="25"/>
                  </a:lnTo>
                  <a:lnTo>
                    <a:pt x="31" y="27"/>
                  </a:lnTo>
                  <a:lnTo>
                    <a:pt x="31" y="26"/>
                  </a:lnTo>
                  <a:close/>
                </a:path>
              </a:pathLst>
            </a:custGeom>
            <a:solidFill>
              <a:srgbClr val="000000"/>
            </a:solidFill>
            <a:ln w="25400">
              <a:solidFill>
                <a:schemeClr val="tx1"/>
              </a:solidFill>
              <a:round/>
              <a:headEnd/>
              <a:tailEnd/>
            </a:ln>
          </p:spPr>
          <p:txBody>
            <a:bodyPr/>
            <a:lstStyle/>
            <a:p>
              <a:endParaRPr lang="en-GB" sz="2400" b="1"/>
            </a:p>
          </p:txBody>
        </p:sp>
        <p:sp>
          <p:nvSpPr>
            <p:cNvPr id="23614" name="Freeform 79"/>
            <p:cNvSpPr>
              <a:spLocks/>
            </p:cNvSpPr>
            <p:nvPr/>
          </p:nvSpPr>
          <p:spPr bwMode="auto">
            <a:xfrm>
              <a:off x="3043" y="3015"/>
              <a:ext cx="8" cy="5"/>
            </a:xfrm>
            <a:custGeom>
              <a:avLst/>
              <a:gdLst>
                <a:gd name="T0" fmla="*/ 4 w 8"/>
                <a:gd name="T1" fmla="*/ 0 h 5"/>
                <a:gd name="T2" fmla="*/ 8 w 8"/>
                <a:gd name="T3" fmla="*/ 0 h 5"/>
                <a:gd name="T4" fmla="*/ 0 w 8"/>
                <a:gd name="T5" fmla="*/ 2 h 5"/>
                <a:gd name="T6" fmla="*/ 0 w 8"/>
                <a:gd name="T7" fmla="*/ 3 h 5"/>
                <a:gd name="T8" fmla="*/ 0 w 8"/>
                <a:gd name="T9" fmla="*/ 5 h 5"/>
                <a:gd name="T10" fmla="*/ 4 w 8"/>
                <a:gd name="T11" fmla="*/ 3 h 5"/>
                <a:gd name="T12" fmla="*/ 4 w 8"/>
                <a:gd name="T13" fmla="*/ 2 h 5"/>
                <a:gd name="T14" fmla="*/ 4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4" y="0"/>
                  </a:moveTo>
                  <a:lnTo>
                    <a:pt x="8" y="0"/>
                  </a:lnTo>
                  <a:lnTo>
                    <a:pt x="0" y="2"/>
                  </a:lnTo>
                  <a:lnTo>
                    <a:pt x="0" y="3"/>
                  </a:lnTo>
                  <a:lnTo>
                    <a:pt x="0" y="5"/>
                  </a:lnTo>
                  <a:lnTo>
                    <a:pt x="4" y="3"/>
                  </a:lnTo>
                  <a:lnTo>
                    <a:pt x="4" y="2"/>
                  </a:lnTo>
                  <a:lnTo>
                    <a:pt x="4" y="0"/>
                  </a:lnTo>
                  <a:close/>
                </a:path>
              </a:pathLst>
            </a:custGeom>
            <a:solidFill>
              <a:srgbClr val="000000"/>
            </a:solidFill>
            <a:ln w="25400">
              <a:solidFill>
                <a:schemeClr val="tx1"/>
              </a:solidFill>
              <a:round/>
              <a:headEnd/>
              <a:tailEnd/>
            </a:ln>
          </p:spPr>
          <p:txBody>
            <a:bodyPr/>
            <a:lstStyle/>
            <a:p>
              <a:endParaRPr lang="en-GB" sz="2400" b="1"/>
            </a:p>
          </p:txBody>
        </p:sp>
        <p:sp>
          <p:nvSpPr>
            <p:cNvPr id="23615" name="Freeform 80"/>
            <p:cNvSpPr>
              <a:spLocks/>
            </p:cNvSpPr>
            <p:nvPr/>
          </p:nvSpPr>
          <p:spPr bwMode="auto">
            <a:xfrm>
              <a:off x="3039" y="3016"/>
              <a:ext cx="4" cy="5"/>
            </a:xfrm>
            <a:custGeom>
              <a:avLst/>
              <a:gdLst>
                <a:gd name="T0" fmla="*/ 4 w 4"/>
                <a:gd name="T1" fmla="*/ 2 h 5"/>
                <a:gd name="T2" fmla="*/ 4 w 4"/>
                <a:gd name="T3" fmla="*/ 0 h 5"/>
                <a:gd name="T4" fmla="*/ 0 w 4"/>
                <a:gd name="T5" fmla="*/ 0 h 5"/>
                <a:gd name="T6" fmla="*/ 0 w 4"/>
                <a:gd name="T7" fmla="*/ 2 h 5"/>
                <a:gd name="T8" fmla="*/ 0 w 4"/>
                <a:gd name="T9" fmla="*/ 5 h 5"/>
                <a:gd name="T10" fmla="*/ 0 w 4"/>
                <a:gd name="T11" fmla="*/ 5 h 5"/>
                <a:gd name="T12" fmla="*/ 4 w 4"/>
                <a:gd name="T13" fmla="*/ 4 h 5"/>
                <a:gd name="T14" fmla="*/ 4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2"/>
                  </a:moveTo>
                  <a:lnTo>
                    <a:pt x="4" y="0"/>
                  </a:lnTo>
                  <a:lnTo>
                    <a:pt x="0" y="0"/>
                  </a:lnTo>
                  <a:lnTo>
                    <a:pt x="0" y="2"/>
                  </a:lnTo>
                  <a:lnTo>
                    <a:pt x="0" y="5"/>
                  </a:lnTo>
                  <a:lnTo>
                    <a:pt x="4" y="4"/>
                  </a:lnTo>
                  <a:lnTo>
                    <a:pt x="4" y="2"/>
                  </a:lnTo>
                  <a:close/>
                </a:path>
              </a:pathLst>
            </a:custGeom>
            <a:solidFill>
              <a:srgbClr val="000000"/>
            </a:solidFill>
            <a:ln w="25400">
              <a:solidFill>
                <a:schemeClr val="tx1"/>
              </a:solidFill>
              <a:round/>
              <a:headEnd/>
              <a:tailEnd/>
            </a:ln>
          </p:spPr>
          <p:txBody>
            <a:bodyPr/>
            <a:lstStyle/>
            <a:p>
              <a:endParaRPr lang="en-GB" sz="2400" b="1"/>
            </a:p>
          </p:txBody>
        </p:sp>
        <p:sp>
          <p:nvSpPr>
            <p:cNvPr id="23616" name="Freeform 81"/>
            <p:cNvSpPr>
              <a:spLocks/>
            </p:cNvSpPr>
            <p:nvPr/>
          </p:nvSpPr>
          <p:spPr bwMode="auto">
            <a:xfrm>
              <a:off x="3033" y="3016"/>
              <a:ext cx="9" cy="9"/>
            </a:xfrm>
            <a:custGeom>
              <a:avLst/>
              <a:gdLst>
                <a:gd name="T0" fmla="*/ 6 w 9"/>
                <a:gd name="T1" fmla="*/ 0 h 9"/>
                <a:gd name="T2" fmla="*/ 9 w 9"/>
                <a:gd name="T3" fmla="*/ 0 h 9"/>
                <a:gd name="T4" fmla="*/ 4 w 9"/>
                <a:gd name="T5" fmla="*/ 2 h 9"/>
                <a:gd name="T6" fmla="*/ 1 w 9"/>
                <a:gd name="T7" fmla="*/ 6 h 9"/>
                <a:gd name="T8" fmla="*/ 0 w 9"/>
                <a:gd name="T9" fmla="*/ 6 h 9"/>
                <a:gd name="T10" fmla="*/ 0 w 9"/>
                <a:gd name="T11" fmla="*/ 7 h 9"/>
                <a:gd name="T12" fmla="*/ 0 w 9"/>
                <a:gd name="T13" fmla="*/ 9 h 9"/>
                <a:gd name="T14" fmla="*/ 4 w 9"/>
                <a:gd name="T15" fmla="*/ 6 h 9"/>
                <a:gd name="T16" fmla="*/ 4 w 9"/>
                <a:gd name="T17" fmla="*/ 5 h 9"/>
                <a:gd name="T18" fmla="*/ 6 w 9"/>
                <a:gd name="T19" fmla="*/ 4 h 9"/>
                <a:gd name="T20" fmla="*/ 6 w 9"/>
                <a:gd name="T21" fmla="*/ 2 h 9"/>
                <a:gd name="T22" fmla="*/ 6 w 9"/>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9"/>
                <a:gd name="T38" fmla="*/ 9 w 9"/>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9">
                  <a:moveTo>
                    <a:pt x="6" y="0"/>
                  </a:moveTo>
                  <a:lnTo>
                    <a:pt x="9" y="0"/>
                  </a:lnTo>
                  <a:lnTo>
                    <a:pt x="4" y="2"/>
                  </a:lnTo>
                  <a:lnTo>
                    <a:pt x="1" y="6"/>
                  </a:lnTo>
                  <a:lnTo>
                    <a:pt x="0" y="6"/>
                  </a:lnTo>
                  <a:lnTo>
                    <a:pt x="0" y="7"/>
                  </a:lnTo>
                  <a:lnTo>
                    <a:pt x="0" y="9"/>
                  </a:lnTo>
                  <a:lnTo>
                    <a:pt x="4" y="6"/>
                  </a:lnTo>
                  <a:lnTo>
                    <a:pt x="4" y="5"/>
                  </a:lnTo>
                  <a:lnTo>
                    <a:pt x="6" y="4"/>
                  </a:lnTo>
                  <a:lnTo>
                    <a:pt x="6" y="2"/>
                  </a:lnTo>
                  <a:lnTo>
                    <a:pt x="6" y="0"/>
                  </a:lnTo>
                  <a:close/>
                </a:path>
              </a:pathLst>
            </a:custGeom>
            <a:solidFill>
              <a:srgbClr val="000000"/>
            </a:solidFill>
            <a:ln w="25400">
              <a:solidFill>
                <a:schemeClr val="tx1"/>
              </a:solidFill>
              <a:round/>
              <a:headEnd/>
              <a:tailEnd/>
            </a:ln>
          </p:spPr>
          <p:txBody>
            <a:bodyPr/>
            <a:lstStyle/>
            <a:p>
              <a:endParaRPr lang="en-GB" sz="2400" b="1"/>
            </a:p>
          </p:txBody>
        </p:sp>
        <p:sp>
          <p:nvSpPr>
            <p:cNvPr id="23617" name="Freeform 82"/>
            <p:cNvSpPr>
              <a:spLocks/>
            </p:cNvSpPr>
            <p:nvPr/>
          </p:nvSpPr>
          <p:spPr bwMode="auto">
            <a:xfrm>
              <a:off x="3031" y="3022"/>
              <a:ext cx="5" cy="11"/>
            </a:xfrm>
            <a:custGeom>
              <a:avLst/>
              <a:gdLst>
                <a:gd name="T0" fmla="*/ 2 w 5"/>
                <a:gd name="T1" fmla="*/ 0 h 11"/>
                <a:gd name="T2" fmla="*/ 0 w 5"/>
                <a:gd name="T3" fmla="*/ 1 h 11"/>
                <a:gd name="T4" fmla="*/ 0 w 5"/>
                <a:gd name="T5" fmla="*/ 11 h 11"/>
                <a:gd name="T6" fmla="*/ 2 w 5"/>
                <a:gd name="T7" fmla="*/ 11 h 11"/>
                <a:gd name="T8" fmla="*/ 5 w 5"/>
                <a:gd name="T9" fmla="*/ 11 h 11"/>
                <a:gd name="T10" fmla="*/ 5 w 5"/>
                <a:gd name="T11" fmla="*/ 1 h 11"/>
                <a:gd name="T12" fmla="*/ 2 w 5"/>
                <a:gd name="T13" fmla="*/ 1 h 11"/>
                <a:gd name="T14" fmla="*/ 2 w 5"/>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1"/>
                <a:gd name="T26" fmla="*/ 5 w 5"/>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1">
                  <a:moveTo>
                    <a:pt x="2" y="0"/>
                  </a:moveTo>
                  <a:lnTo>
                    <a:pt x="0" y="1"/>
                  </a:lnTo>
                  <a:lnTo>
                    <a:pt x="0" y="11"/>
                  </a:lnTo>
                  <a:lnTo>
                    <a:pt x="2" y="11"/>
                  </a:lnTo>
                  <a:lnTo>
                    <a:pt x="5" y="11"/>
                  </a:lnTo>
                  <a:lnTo>
                    <a:pt x="5" y="1"/>
                  </a:lnTo>
                  <a:lnTo>
                    <a:pt x="2" y="1"/>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3618" name="Freeform 83"/>
            <p:cNvSpPr>
              <a:spLocks/>
            </p:cNvSpPr>
            <p:nvPr/>
          </p:nvSpPr>
          <p:spPr bwMode="auto">
            <a:xfrm>
              <a:off x="3031" y="3031"/>
              <a:ext cx="5" cy="5"/>
            </a:xfrm>
            <a:custGeom>
              <a:avLst/>
              <a:gdLst>
                <a:gd name="T0" fmla="*/ 0 w 5"/>
                <a:gd name="T1" fmla="*/ 2 h 5"/>
                <a:gd name="T2" fmla="*/ 0 w 5"/>
                <a:gd name="T3" fmla="*/ 0 h 5"/>
                <a:gd name="T4" fmla="*/ 2 w 5"/>
                <a:gd name="T5" fmla="*/ 5 h 5"/>
                <a:gd name="T6" fmla="*/ 3 w 5"/>
                <a:gd name="T7" fmla="*/ 5 h 5"/>
                <a:gd name="T8" fmla="*/ 5 w 5"/>
                <a:gd name="T9" fmla="*/ 5 h 5"/>
                <a:gd name="T10" fmla="*/ 3 w 5"/>
                <a:gd name="T11" fmla="*/ 2 h 5"/>
                <a:gd name="T12" fmla="*/ 2 w 5"/>
                <a:gd name="T13" fmla="*/ 2 h 5"/>
                <a:gd name="T14" fmla="*/ 0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2"/>
                  </a:moveTo>
                  <a:lnTo>
                    <a:pt x="0" y="0"/>
                  </a:lnTo>
                  <a:lnTo>
                    <a:pt x="2" y="5"/>
                  </a:lnTo>
                  <a:lnTo>
                    <a:pt x="3" y="5"/>
                  </a:lnTo>
                  <a:lnTo>
                    <a:pt x="5" y="5"/>
                  </a:lnTo>
                  <a:lnTo>
                    <a:pt x="3" y="2"/>
                  </a:lnTo>
                  <a:lnTo>
                    <a:pt x="2" y="2"/>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3619" name="Freeform 84"/>
            <p:cNvSpPr>
              <a:spLocks/>
            </p:cNvSpPr>
            <p:nvPr/>
          </p:nvSpPr>
          <p:spPr bwMode="auto">
            <a:xfrm>
              <a:off x="3032" y="3036"/>
              <a:ext cx="5" cy="2"/>
            </a:xfrm>
            <a:custGeom>
              <a:avLst/>
              <a:gdLst>
                <a:gd name="T0" fmla="*/ 2 w 5"/>
                <a:gd name="T1" fmla="*/ 0 h 2"/>
                <a:gd name="T2" fmla="*/ 0 w 5"/>
                <a:gd name="T3" fmla="*/ 0 h 2"/>
                <a:gd name="T4" fmla="*/ 0 w 5"/>
                <a:gd name="T5" fmla="*/ 1 h 2"/>
                <a:gd name="T6" fmla="*/ 5 w 5"/>
                <a:gd name="T7" fmla="*/ 1 h 2"/>
                <a:gd name="T8" fmla="*/ 5 w 5"/>
                <a:gd name="T9" fmla="*/ 2 h 2"/>
                <a:gd name="T10" fmla="*/ 4 w 5"/>
                <a:gd name="T11" fmla="*/ 0 h 2"/>
                <a:gd name="T12" fmla="*/ 2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2" y="0"/>
                  </a:moveTo>
                  <a:lnTo>
                    <a:pt x="0" y="0"/>
                  </a:lnTo>
                  <a:lnTo>
                    <a:pt x="0" y="1"/>
                  </a:lnTo>
                  <a:lnTo>
                    <a:pt x="5" y="1"/>
                  </a:lnTo>
                  <a:lnTo>
                    <a:pt x="5" y="2"/>
                  </a:lnTo>
                  <a:lnTo>
                    <a:pt x="4" y="0"/>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3620" name="Freeform 85"/>
            <p:cNvSpPr>
              <a:spLocks/>
            </p:cNvSpPr>
            <p:nvPr/>
          </p:nvSpPr>
          <p:spPr bwMode="auto">
            <a:xfrm>
              <a:off x="3032" y="3037"/>
              <a:ext cx="47" cy="38"/>
            </a:xfrm>
            <a:custGeom>
              <a:avLst/>
              <a:gdLst>
                <a:gd name="T0" fmla="*/ 0 w 47"/>
                <a:gd name="T1" fmla="*/ 0 h 38"/>
                <a:gd name="T2" fmla="*/ 5 w 47"/>
                <a:gd name="T3" fmla="*/ 6 h 38"/>
                <a:gd name="T4" fmla="*/ 12 w 47"/>
                <a:gd name="T5" fmla="*/ 14 h 38"/>
                <a:gd name="T6" fmla="*/ 16 w 47"/>
                <a:gd name="T7" fmla="*/ 19 h 38"/>
                <a:gd name="T8" fmla="*/ 20 w 47"/>
                <a:gd name="T9" fmla="*/ 23 h 38"/>
                <a:gd name="T10" fmla="*/ 27 w 47"/>
                <a:gd name="T11" fmla="*/ 29 h 38"/>
                <a:gd name="T12" fmla="*/ 36 w 47"/>
                <a:gd name="T13" fmla="*/ 33 h 38"/>
                <a:gd name="T14" fmla="*/ 42 w 47"/>
                <a:gd name="T15" fmla="*/ 35 h 38"/>
                <a:gd name="T16" fmla="*/ 47 w 47"/>
                <a:gd name="T17" fmla="*/ 38 h 38"/>
                <a:gd name="T18" fmla="*/ 47 w 47"/>
                <a:gd name="T19" fmla="*/ 35 h 38"/>
                <a:gd name="T20" fmla="*/ 42 w 47"/>
                <a:gd name="T21" fmla="*/ 33 h 38"/>
                <a:gd name="T22" fmla="*/ 36 w 47"/>
                <a:gd name="T23" fmla="*/ 30 h 38"/>
                <a:gd name="T24" fmla="*/ 35 w 47"/>
                <a:gd name="T25" fmla="*/ 29 h 38"/>
                <a:gd name="T26" fmla="*/ 22 w 47"/>
                <a:gd name="T27" fmla="*/ 20 h 38"/>
                <a:gd name="T28" fmla="*/ 19 w 47"/>
                <a:gd name="T29" fmla="*/ 16 h 38"/>
                <a:gd name="T30" fmla="*/ 15 w 47"/>
                <a:gd name="T31" fmla="*/ 11 h 38"/>
                <a:gd name="T32" fmla="*/ 7 w 47"/>
                <a:gd name="T33" fmla="*/ 4 h 38"/>
                <a:gd name="T34" fmla="*/ 5 w 47"/>
                <a:gd name="T35" fmla="*/ 0 h 38"/>
                <a:gd name="T36" fmla="*/ 0 w 47"/>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38"/>
                <a:gd name="T59" fmla="*/ 47 w 47"/>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38">
                  <a:moveTo>
                    <a:pt x="0" y="0"/>
                  </a:moveTo>
                  <a:lnTo>
                    <a:pt x="5" y="6"/>
                  </a:lnTo>
                  <a:lnTo>
                    <a:pt x="12" y="14"/>
                  </a:lnTo>
                  <a:lnTo>
                    <a:pt x="16" y="19"/>
                  </a:lnTo>
                  <a:lnTo>
                    <a:pt x="20" y="23"/>
                  </a:lnTo>
                  <a:lnTo>
                    <a:pt x="27" y="29"/>
                  </a:lnTo>
                  <a:lnTo>
                    <a:pt x="36" y="33"/>
                  </a:lnTo>
                  <a:lnTo>
                    <a:pt x="42" y="35"/>
                  </a:lnTo>
                  <a:lnTo>
                    <a:pt x="47" y="38"/>
                  </a:lnTo>
                  <a:lnTo>
                    <a:pt x="47" y="35"/>
                  </a:lnTo>
                  <a:lnTo>
                    <a:pt x="42" y="33"/>
                  </a:lnTo>
                  <a:lnTo>
                    <a:pt x="36" y="30"/>
                  </a:lnTo>
                  <a:lnTo>
                    <a:pt x="35" y="29"/>
                  </a:lnTo>
                  <a:lnTo>
                    <a:pt x="22" y="20"/>
                  </a:lnTo>
                  <a:lnTo>
                    <a:pt x="19" y="16"/>
                  </a:lnTo>
                  <a:lnTo>
                    <a:pt x="15" y="11"/>
                  </a:lnTo>
                  <a:lnTo>
                    <a:pt x="7" y="4"/>
                  </a:lnTo>
                  <a:lnTo>
                    <a:pt x="5" y="0"/>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3621" name="Freeform 86"/>
            <p:cNvSpPr>
              <a:spLocks/>
            </p:cNvSpPr>
            <p:nvPr/>
          </p:nvSpPr>
          <p:spPr bwMode="auto">
            <a:xfrm>
              <a:off x="3076" y="3072"/>
              <a:ext cx="30" cy="6"/>
            </a:xfrm>
            <a:custGeom>
              <a:avLst/>
              <a:gdLst>
                <a:gd name="T0" fmla="*/ 3 w 30"/>
                <a:gd name="T1" fmla="*/ 3 h 6"/>
                <a:gd name="T2" fmla="*/ 12 w 30"/>
                <a:gd name="T3" fmla="*/ 6 h 6"/>
                <a:gd name="T4" fmla="*/ 30 w 30"/>
                <a:gd name="T5" fmla="*/ 6 h 6"/>
                <a:gd name="T6" fmla="*/ 15 w 30"/>
                <a:gd name="T7" fmla="*/ 3 h 6"/>
                <a:gd name="T8" fmla="*/ 0 w 30"/>
                <a:gd name="T9" fmla="*/ 1 h 6"/>
                <a:gd name="T10" fmla="*/ 7 w 30"/>
                <a:gd name="T11" fmla="*/ 1 h 6"/>
                <a:gd name="T12" fmla="*/ 3 w 30"/>
                <a:gd name="T13" fmla="*/ 0 h 6"/>
                <a:gd name="T14" fmla="*/ 3 w 30"/>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
                <a:gd name="T26" fmla="*/ 30 w 3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
                  <a:moveTo>
                    <a:pt x="3" y="3"/>
                  </a:moveTo>
                  <a:lnTo>
                    <a:pt x="12" y="6"/>
                  </a:lnTo>
                  <a:lnTo>
                    <a:pt x="30" y="6"/>
                  </a:lnTo>
                  <a:lnTo>
                    <a:pt x="15" y="3"/>
                  </a:lnTo>
                  <a:lnTo>
                    <a:pt x="0" y="1"/>
                  </a:lnTo>
                  <a:lnTo>
                    <a:pt x="7" y="1"/>
                  </a:lnTo>
                  <a:lnTo>
                    <a:pt x="3" y="0"/>
                  </a:lnTo>
                  <a:lnTo>
                    <a:pt x="3" y="3"/>
                  </a:lnTo>
                  <a:close/>
                </a:path>
              </a:pathLst>
            </a:custGeom>
            <a:solidFill>
              <a:srgbClr val="000000"/>
            </a:solidFill>
            <a:ln w="25400">
              <a:solidFill>
                <a:schemeClr val="tx1"/>
              </a:solidFill>
              <a:round/>
              <a:headEnd/>
              <a:tailEnd/>
            </a:ln>
          </p:spPr>
          <p:txBody>
            <a:bodyPr/>
            <a:lstStyle/>
            <a:p>
              <a:endParaRPr lang="en-GB" sz="2400" b="1"/>
            </a:p>
          </p:txBody>
        </p:sp>
        <p:sp>
          <p:nvSpPr>
            <p:cNvPr id="23622" name="Line 87"/>
            <p:cNvSpPr>
              <a:spLocks noChangeShapeType="1"/>
            </p:cNvSpPr>
            <p:nvPr/>
          </p:nvSpPr>
          <p:spPr bwMode="auto">
            <a:xfrm flipH="1" flipV="1">
              <a:off x="3192" y="2865"/>
              <a:ext cx="1039" cy="91"/>
            </a:xfrm>
            <a:prstGeom prst="line">
              <a:avLst/>
            </a:prstGeom>
            <a:noFill/>
            <a:ln w="25400">
              <a:solidFill>
                <a:schemeClr val="tx1"/>
              </a:solidFill>
              <a:round/>
              <a:headEnd/>
              <a:tailEnd/>
            </a:ln>
          </p:spPr>
          <p:txBody>
            <a:bodyPr/>
            <a:lstStyle/>
            <a:p>
              <a:endParaRPr lang="en-GB" sz="2400" b="1"/>
            </a:p>
          </p:txBody>
        </p:sp>
        <p:sp>
          <p:nvSpPr>
            <p:cNvPr id="23623" name="Freeform 88"/>
            <p:cNvSpPr>
              <a:spLocks/>
            </p:cNvSpPr>
            <p:nvPr/>
          </p:nvSpPr>
          <p:spPr bwMode="auto">
            <a:xfrm>
              <a:off x="3192" y="2864"/>
              <a:ext cx="1039" cy="93"/>
            </a:xfrm>
            <a:custGeom>
              <a:avLst/>
              <a:gdLst>
                <a:gd name="T0" fmla="*/ 1039 w 1039"/>
                <a:gd name="T1" fmla="*/ 93 h 93"/>
                <a:gd name="T2" fmla="*/ 1039 w 1039"/>
                <a:gd name="T3" fmla="*/ 91 h 93"/>
                <a:gd name="T4" fmla="*/ 0 w 1039"/>
                <a:gd name="T5" fmla="*/ 0 h 93"/>
                <a:gd name="T6" fmla="*/ 0 w 1039"/>
                <a:gd name="T7" fmla="*/ 2 h 93"/>
                <a:gd name="T8" fmla="*/ 1039 w 1039"/>
                <a:gd name="T9" fmla="*/ 93 h 93"/>
                <a:gd name="T10" fmla="*/ 0 60000 65536"/>
                <a:gd name="T11" fmla="*/ 0 60000 65536"/>
                <a:gd name="T12" fmla="*/ 0 60000 65536"/>
                <a:gd name="T13" fmla="*/ 0 60000 65536"/>
                <a:gd name="T14" fmla="*/ 0 60000 65536"/>
                <a:gd name="T15" fmla="*/ 0 w 1039"/>
                <a:gd name="T16" fmla="*/ 0 h 93"/>
                <a:gd name="T17" fmla="*/ 1039 w 1039"/>
                <a:gd name="T18" fmla="*/ 93 h 93"/>
              </a:gdLst>
              <a:ahLst/>
              <a:cxnLst>
                <a:cxn ang="T10">
                  <a:pos x="T0" y="T1"/>
                </a:cxn>
                <a:cxn ang="T11">
                  <a:pos x="T2" y="T3"/>
                </a:cxn>
                <a:cxn ang="T12">
                  <a:pos x="T4" y="T5"/>
                </a:cxn>
                <a:cxn ang="T13">
                  <a:pos x="T6" y="T7"/>
                </a:cxn>
                <a:cxn ang="T14">
                  <a:pos x="T8" y="T9"/>
                </a:cxn>
              </a:cxnLst>
              <a:rect l="T15" t="T16" r="T17" b="T18"/>
              <a:pathLst>
                <a:path w="1039" h="93">
                  <a:moveTo>
                    <a:pt x="1039" y="93"/>
                  </a:moveTo>
                  <a:lnTo>
                    <a:pt x="1039" y="91"/>
                  </a:lnTo>
                  <a:lnTo>
                    <a:pt x="0" y="0"/>
                  </a:lnTo>
                  <a:lnTo>
                    <a:pt x="0" y="2"/>
                  </a:lnTo>
                  <a:lnTo>
                    <a:pt x="1039" y="93"/>
                  </a:lnTo>
                  <a:close/>
                </a:path>
              </a:pathLst>
            </a:custGeom>
            <a:solidFill>
              <a:srgbClr val="000000"/>
            </a:solidFill>
            <a:ln w="25400">
              <a:solidFill>
                <a:schemeClr val="tx1"/>
              </a:solidFill>
              <a:round/>
              <a:headEnd/>
              <a:tailEnd/>
            </a:ln>
          </p:spPr>
          <p:txBody>
            <a:bodyPr/>
            <a:lstStyle/>
            <a:p>
              <a:endParaRPr lang="en-GB" sz="2400" b="1"/>
            </a:p>
          </p:txBody>
        </p:sp>
        <p:sp>
          <p:nvSpPr>
            <p:cNvPr id="23624" name="Freeform 89"/>
            <p:cNvSpPr>
              <a:spLocks/>
            </p:cNvSpPr>
            <p:nvPr/>
          </p:nvSpPr>
          <p:spPr bwMode="auto">
            <a:xfrm>
              <a:off x="3761" y="2487"/>
              <a:ext cx="356" cy="224"/>
            </a:xfrm>
            <a:custGeom>
              <a:avLst/>
              <a:gdLst>
                <a:gd name="T0" fmla="*/ 353 w 356"/>
                <a:gd name="T1" fmla="*/ 183 h 224"/>
                <a:gd name="T2" fmla="*/ 322 w 356"/>
                <a:gd name="T3" fmla="*/ 77 h 224"/>
                <a:gd name="T4" fmla="*/ 313 w 356"/>
                <a:gd name="T5" fmla="*/ 67 h 224"/>
                <a:gd name="T6" fmla="*/ 298 w 356"/>
                <a:gd name="T7" fmla="*/ 56 h 224"/>
                <a:gd name="T8" fmla="*/ 278 w 356"/>
                <a:gd name="T9" fmla="*/ 47 h 224"/>
                <a:gd name="T10" fmla="*/ 253 w 356"/>
                <a:gd name="T11" fmla="*/ 38 h 224"/>
                <a:gd name="T12" fmla="*/ 226 w 356"/>
                <a:gd name="T13" fmla="*/ 31 h 224"/>
                <a:gd name="T14" fmla="*/ 197 w 356"/>
                <a:gd name="T15" fmla="*/ 25 h 224"/>
                <a:gd name="T16" fmla="*/ 166 w 356"/>
                <a:gd name="T17" fmla="*/ 18 h 224"/>
                <a:gd name="T18" fmla="*/ 133 w 356"/>
                <a:gd name="T19" fmla="*/ 14 h 224"/>
                <a:gd name="T20" fmla="*/ 102 w 356"/>
                <a:gd name="T21" fmla="*/ 10 h 224"/>
                <a:gd name="T22" fmla="*/ 72 w 356"/>
                <a:gd name="T23" fmla="*/ 6 h 224"/>
                <a:gd name="T24" fmla="*/ 45 w 356"/>
                <a:gd name="T25" fmla="*/ 2 h 224"/>
                <a:gd name="T26" fmla="*/ 19 w 356"/>
                <a:gd name="T27" fmla="*/ 0 h 224"/>
                <a:gd name="T28" fmla="*/ 15 w 356"/>
                <a:gd name="T29" fmla="*/ 0 h 224"/>
                <a:gd name="T30" fmla="*/ 12 w 356"/>
                <a:gd name="T31" fmla="*/ 1 h 224"/>
                <a:gd name="T32" fmla="*/ 9 w 356"/>
                <a:gd name="T33" fmla="*/ 1 h 224"/>
                <a:gd name="T34" fmla="*/ 6 w 356"/>
                <a:gd name="T35" fmla="*/ 4 h 224"/>
                <a:gd name="T36" fmla="*/ 5 w 356"/>
                <a:gd name="T37" fmla="*/ 5 h 224"/>
                <a:gd name="T38" fmla="*/ 2 w 356"/>
                <a:gd name="T39" fmla="*/ 7 h 224"/>
                <a:gd name="T40" fmla="*/ 1 w 356"/>
                <a:gd name="T41" fmla="*/ 10 h 224"/>
                <a:gd name="T42" fmla="*/ 1 w 356"/>
                <a:gd name="T43" fmla="*/ 12 h 224"/>
                <a:gd name="T44" fmla="*/ 0 w 356"/>
                <a:gd name="T45" fmla="*/ 15 h 224"/>
                <a:gd name="T46" fmla="*/ 0 w 356"/>
                <a:gd name="T47" fmla="*/ 17 h 224"/>
                <a:gd name="T48" fmla="*/ 0 w 356"/>
                <a:gd name="T49" fmla="*/ 20 h 224"/>
                <a:gd name="T50" fmla="*/ 0 w 356"/>
                <a:gd name="T51" fmla="*/ 22 h 224"/>
                <a:gd name="T52" fmla="*/ 2 w 356"/>
                <a:gd name="T53" fmla="*/ 166 h 224"/>
                <a:gd name="T54" fmla="*/ 5 w 356"/>
                <a:gd name="T55" fmla="*/ 171 h 224"/>
                <a:gd name="T56" fmla="*/ 6 w 356"/>
                <a:gd name="T57" fmla="*/ 174 h 224"/>
                <a:gd name="T58" fmla="*/ 9 w 356"/>
                <a:gd name="T59" fmla="*/ 179 h 224"/>
                <a:gd name="T60" fmla="*/ 10 w 356"/>
                <a:gd name="T61" fmla="*/ 182 h 224"/>
                <a:gd name="T62" fmla="*/ 12 w 356"/>
                <a:gd name="T63" fmla="*/ 186 h 224"/>
                <a:gd name="T64" fmla="*/ 15 w 356"/>
                <a:gd name="T65" fmla="*/ 188 h 224"/>
                <a:gd name="T66" fmla="*/ 17 w 356"/>
                <a:gd name="T67" fmla="*/ 191 h 224"/>
                <a:gd name="T68" fmla="*/ 20 w 356"/>
                <a:gd name="T69" fmla="*/ 193 h 224"/>
                <a:gd name="T70" fmla="*/ 22 w 356"/>
                <a:gd name="T71" fmla="*/ 194 h 224"/>
                <a:gd name="T72" fmla="*/ 26 w 356"/>
                <a:gd name="T73" fmla="*/ 196 h 224"/>
                <a:gd name="T74" fmla="*/ 30 w 356"/>
                <a:gd name="T75" fmla="*/ 196 h 224"/>
                <a:gd name="T76" fmla="*/ 32 w 356"/>
                <a:gd name="T77" fmla="*/ 196 h 224"/>
                <a:gd name="T78" fmla="*/ 327 w 356"/>
                <a:gd name="T79" fmla="*/ 224 h 224"/>
                <a:gd name="T80" fmla="*/ 333 w 356"/>
                <a:gd name="T81" fmla="*/ 224 h 224"/>
                <a:gd name="T82" fmla="*/ 338 w 356"/>
                <a:gd name="T83" fmla="*/ 223 h 224"/>
                <a:gd name="T84" fmla="*/ 343 w 356"/>
                <a:gd name="T85" fmla="*/ 222 h 224"/>
                <a:gd name="T86" fmla="*/ 347 w 356"/>
                <a:gd name="T87" fmla="*/ 221 h 224"/>
                <a:gd name="T88" fmla="*/ 349 w 356"/>
                <a:gd name="T89" fmla="*/ 218 h 224"/>
                <a:gd name="T90" fmla="*/ 352 w 356"/>
                <a:gd name="T91" fmla="*/ 216 h 224"/>
                <a:gd name="T92" fmla="*/ 354 w 356"/>
                <a:gd name="T93" fmla="*/ 212 h 224"/>
                <a:gd name="T94" fmla="*/ 356 w 356"/>
                <a:gd name="T95" fmla="*/ 207 h 224"/>
                <a:gd name="T96" fmla="*/ 356 w 356"/>
                <a:gd name="T97" fmla="*/ 203 h 224"/>
                <a:gd name="T98" fmla="*/ 356 w 356"/>
                <a:gd name="T99" fmla="*/ 197 h 224"/>
                <a:gd name="T100" fmla="*/ 356 w 356"/>
                <a:gd name="T101" fmla="*/ 191 h 224"/>
                <a:gd name="T102" fmla="*/ 353 w 356"/>
                <a:gd name="T103" fmla="*/ 183 h 224"/>
                <a:gd name="T104" fmla="*/ 353 w 356"/>
                <a:gd name="T105" fmla="*/ 183 h 2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6"/>
                <a:gd name="T160" fmla="*/ 0 h 224"/>
                <a:gd name="T161" fmla="*/ 356 w 356"/>
                <a:gd name="T162" fmla="*/ 224 h 2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6" h="224">
                  <a:moveTo>
                    <a:pt x="353" y="183"/>
                  </a:moveTo>
                  <a:lnTo>
                    <a:pt x="322" y="77"/>
                  </a:lnTo>
                  <a:lnTo>
                    <a:pt x="313" y="67"/>
                  </a:lnTo>
                  <a:lnTo>
                    <a:pt x="298" y="56"/>
                  </a:lnTo>
                  <a:lnTo>
                    <a:pt x="278" y="47"/>
                  </a:lnTo>
                  <a:lnTo>
                    <a:pt x="253" y="38"/>
                  </a:lnTo>
                  <a:lnTo>
                    <a:pt x="226" y="31"/>
                  </a:lnTo>
                  <a:lnTo>
                    <a:pt x="197" y="25"/>
                  </a:lnTo>
                  <a:lnTo>
                    <a:pt x="166" y="18"/>
                  </a:lnTo>
                  <a:lnTo>
                    <a:pt x="133" y="14"/>
                  </a:lnTo>
                  <a:lnTo>
                    <a:pt x="102" y="10"/>
                  </a:lnTo>
                  <a:lnTo>
                    <a:pt x="72" y="6"/>
                  </a:lnTo>
                  <a:lnTo>
                    <a:pt x="45" y="2"/>
                  </a:lnTo>
                  <a:lnTo>
                    <a:pt x="19" y="0"/>
                  </a:lnTo>
                  <a:lnTo>
                    <a:pt x="15" y="0"/>
                  </a:lnTo>
                  <a:lnTo>
                    <a:pt x="12" y="1"/>
                  </a:lnTo>
                  <a:lnTo>
                    <a:pt x="9" y="1"/>
                  </a:lnTo>
                  <a:lnTo>
                    <a:pt x="6" y="4"/>
                  </a:lnTo>
                  <a:lnTo>
                    <a:pt x="5" y="5"/>
                  </a:lnTo>
                  <a:lnTo>
                    <a:pt x="2" y="7"/>
                  </a:lnTo>
                  <a:lnTo>
                    <a:pt x="1" y="10"/>
                  </a:lnTo>
                  <a:lnTo>
                    <a:pt x="1" y="12"/>
                  </a:lnTo>
                  <a:lnTo>
                    <a:pt x="0" y="15"/>
                  </a:lnTo>
                  <a:lnTo>
                    <a:pt x="0" y="17"/>
                  </a:lnTo>
                  <a:lnTo>
                    <a:pt x="0" y="20"/>
                  </a:lnTo>
                  <a:lnTo>
                    <a:pt x="0" y="22"/>
                  </a:lnTo>
                  <a:lnTo>
                    <a:pt x="2" y="166"/>
                  </a:lnTo>
                  <a:lnTo>
                    <a:pt x="5" y="171"/>
                  </a:lnTo>
                  <a:lnTo>
                    <a:pt x="6" y="174"/>
                  </a:lnTo>
                  <a:lnTo>
                    <a:pt x="9" y="179"/>
                  </a:lnTo>
                  <a:lnTo>
                    <a:pt x="10" y="182"/>
                  </a:lnTo>
                  <a:lnTo>
                    <a:pt x="12" y="186"/>
                  </a:lnTo>
                  <a:lnTo>
                    <a:pt x="15" y="188"/>
                  </a:lnTo>
                  <a:lnTo>
                    <a:pt x="17" y="191"/>
                  </a:lnTo>
                  <a:lnTo>
                    <a:pt x="20" y="193"/>
                  </a:lnTo>
                  <a:lnTo>
                    <a:pt x="22" y="194"/>
                  </a:lnTo>
                  <a:lnTo>
                    <a:pt x="26" y="196"/>
                  </a:lnTo>
                  <a:lnTo>
                    <a:pt x="30" y="196"/>
                  </a:lnTo>
                  <a:lnTo>
                    <a:pt x="32" y="196"/>
                  </a:lnTo>
                  <a:lnTo>
                    <a:pt x="327" y="224"/>
                  </a:lnTo>
                  <a:lnTo>
                    <a:pt x="333" y="224"/>
                  </a:lnTo>
                  <a:lnTo>
                    <a:pt x="338" y="223"/>
                  </a:lnTo>
                  <a:lnTo>
                    <a:pt x="343" y="222"/>
                  </a:lnTo>
                  <a:lnTo>
                    <a:pt x="347" y="221"/>
                  </a:lnTo>
                  <a:lnTo>
                    <a:pt x="349" y="218"/>
                  </a:lnTo>
                  <a:lnTo>
                    <a:pt x="352" y="216"/>
                  </a:lnTo>
                  <a:lnTo>
                    <a:pt x="354" y="212"/>
                  </a:lnTo>
                  <a:lnTo>
                    <a:pt x="356" y="207"/>
                  </a:lnTo>
                  <a:lnTo>
                    <a:pt x="356" y="203"/>
                  </a:lnTo>
                  <a:lnTo>
                    <a:pt x="356" y="197"/>
                  </a:lnTo>
                  <a:lnTo>
                    <a:pt x="356" y="191"/>
                  </a:lnTo>
                  <a:lnTo>
                    <a:pt x="353" y="183"/>
                  </a:lnTo>
                </a:path>
              </a:pathLst>
            </a:custGeom>
            <a:noFill/>
            <a:ln w="25400">
              <a:solidFill>
                <a:schemeClr val="tx1"/>
              </a:solidFill>
              <a:prstDash val="solid"/>
              <a:round/>
              <a:headEnd/>
              <a:tailEnd/>
            </a:ln>
          </p:spPr>
          <p:txBody>
            <a:bodyPr/>
            <a:lstStyle/>
            <a:p>
              <a:endParaRPr lang="en-GB" sz="2400" b="1"/>
            </a:p>
          </p:txBody>
        </p:sp>
        <p:sp>
          <p:nvSpPr>
            <p:cNvPr id="23625" name="Freeform 90"/>
            <p:cNvSpPr>
              <a:spLocks/>
            </p:cNvSpPr>
            <p:nvPr/>
          </p:nvSpPr>
          <p:spPr bwMode="auto">
            <a:xfrm>
              <a:off x="3767" y="2484"/>
              <a:ext cx="348" cy="186"/>
            </a:xfrm>
            <a:custGeom>
              <a:avLst/>
              <a:gdLst>
                <a:gd name="T0" fmla="*/ 346 w 348"/>
                <a:gd name="T1" fmla="*/ 186 h 186"/>
                <a:gd name="T2" fmla="*/ 348 w 348"/>
                <a:gd name="T3" fmla="*/ 186 h 186"/>
                <a:gd name="T4" fmla="*/ 317 w 348"/>
                <a:gd name="T5" fmla="*/ 79 h 186"/>
                <a:gd name="T6" fmla="*/ 308 w 348"/>
                <a:gd name="T7" fmla="*/ 69 h 186"/>
                <a:gd name="T8" fmla="*/ 295 w 348"/>
                <a:gd name="T9" fmla="*/ 59 h 186"/>
                <a:gd name="T10" fmla="*/ 272 w 348"/>
                <a:gd name="T11" fmla="*/ 49 h 186"/>
                <a:gd name="T12" fmla="*/ 247 w 348"/>
                <a:gd name="T13" fmla="*/ 40 h 186"/>
                <a:gd name="T14" fmla="*/ 220 w 348"/>
                <a:gd name="T15" fmla="*/ 33 h 186"/>
                <a:gd name="T16" fmla="*/ 191 w 348"/>
                <a:gd name="T17" fmla="*/ 26 h 186"/>
                <a:gd name="T18" fmla="*/ 160 w 348"/>
                <a:gd name="T19" fmla="*/ 20 h 186"/>
                <a:gd name="T20" fmla="*/ 127 w 348"/>
                <a:gd name="T21" fmla="*/ 15 h 186"/>
                <a:gd name="T22" fmla="*/ 96 w 348"/>
                <a:gd name="T23" fmla="*/ 12 h 186"/>
                <a:gd name="T24" fmla="*/ 66 w 348"/>
                <a:gd name="T25" fmla="*/ 8 h 186"/>
                <a:gd name="T26" fmla="*/ 39 w 348"/>
                <a:gd name="T27" fmla="*/ 4 h 186"/>
                <a:gd name="T28" fmla="*/ 0 w 348"/>
                <a:gd name="T29" fmla="*/ 0 h 186"/>
                <a:gd name="T30" fmla="*/ 9 w 348"/>
                <a:gd name="T31" fmla="*/ 0 h 186"/>
                <a:gd name="T32" fmla="*/ 9 w 348"/>
                <a:gd name="T33" fmla="*/ 3 h 186"/>
                <a:gd name="T34" fmla="*/ 9 w 348"/>
                <a:gd name="T35" fmla="*/ 5 h 186"/>
                <a:gd name="T36" fmla="*/ 25 w 348"/>
                <a:gd name="T37" fmla="*/ 5 h 186"/>
                <a:gd name="T38" fmla="*/ 39 w 348"/>
                <a:gd name="T39" fmla="*/ 7 h 186"/>
                <a:gd name="T40" fmla="*/ 66 w 348"/>
                <a:gd name="T41" fmla="*/ 10 h 186"/>
                <a:gd name="T42" fmla="*/ 96 w 348"/>
                <a:gd name="T43" fmla="*/ 14 h 186"/>
                <a:gd name="T44" fmla="*/ 127 w 348"/>
                <a:gd name="T45" fmla="*/ 18 h 186"/>
                <a:gd name="T46" fmla="*/ 160 w 348"/>
                <a:gd name="T47" fmla="*/ 23 h 186"/>
                <a:gd name="T48" fmla="*/ 191 w 348"/>
                <a:gd name="T49" fmla="*/ 29 h 186"/>
                <a:gd name="T50" fmla="*/ 220 w 348"/>
                <a:gd name="T51" fmla="*/ 35 h 186"/>
                <a:gd name="T52" fmla="*/ 247 w 348"/>
                <a:gd name="T53" fmla="*/ 43 h 186"/>
                <a:gd name="T54" fmla="*/ 272 w 348"/>
                <a:gd name="T55" fmla="*/ 51 h 186"/>
                <a:gd name="T56" fmla="*/ 290 w 348"/>
                <a:gd name="T57" fmla="*/ 59 h 186"/>
                <a:gd name="T58" fmla="*/ 306 w 348"/>
                <a:gd name="T59" fmla="*/ 71 h 186"/>
                <a:gd name="T60" fmla="*/ 315 w 348"/>
                <a:gd name="T61" fmla="*/ 81 h 186"/>
                <a:gd name="T62" fmla="*/ 346 w 348"/>
                <a:gd name="T63" fmla="*/ 186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0 h 186"/>
                <a:gd name="T98" fmla="*/ 348 w 348"/>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8" h="186">
                  <a:moveTo>
                    <a:pt x="346" y="186"/>
                  </a:moveTo>
                  <a:lnTo>
                    <a:pt x="348" y="186"/>
                  </a:lnTo>
                  <a:lnTo>
                    <a:pt x="317" y="79"/>
                  </a:lnTo>
                  <a:lnTo>
                    <a:pt x="308" y="69"/>
                  </a:lnTo>
                  <a:lnTo>
                    <a:pt x="295" y="59"/>
                  </a:lnTo>
                  <a:lnTo>
                    <a:pt x="272" y="49"/>
                  </a:lnTo>
                  <a:lnTo>
                    <a:pt x="247" y="40"/>
                  </a:lnTo>
                  <a:lnTo>
                    <a:pt x="220" y="33"/>
                  </a:lnTo>
                  <a:lnTo>
                    <a:pt x="191" y="26"/>
                  </a:lnTo>
                  <a:lnTo>
                    <a:pt x="160" y="20"/>
                  </a:lnTo>
                  <a:lnTo>
                    <a:pt x="127" y="15"/>
                  </a:lnTo>
                  <a:lnTo>
                    <a:pt x="96" y="12"/>
                  </a:lnTo>
                  <a:lnTo>
                    <a:pt x="66" y="8"/>
                  </a:lnTo>
                  <a:lnTo>
                    <a:pt x="39" y="4"/>
                  </a:lnTo>
                  <a:lnTo>
                    <a:pt x="0" y="0"/>
                  </a:lnTo>
                  <a:lnTo>
                    <a:pt x="9" y="0"/>
                  </a:lnTo>
                  <a:lnTo>
                    <a:pt x="9" y="3"/>
                  </a:lnTo>
                  <a:lnTo>
                    <a:pt x="9" y="5"/>
                  </a:lnTo>
                  <a:lnTo>
                    <a:pt x="25" y="5"/>
                  </a:lnTo>
                  <a:lnTo>
                    <a:pt x="39" y="7"/>
                  </a:lnTo>
                  <a:lnTo>
                    <a:pt x="66" y="10"/>
                  </a:lnTo>
                  <a:lnTo>
                    <a:pt x="96" y="14"/>
                  </a:lnTo>
                  <a:lnTo>
                    <a:pt x="127" y="18"/>
                  </a:lnTo>
                  <a:lnTo>
                    <a:pt x="160" y="23"/>
                  </a:lnTo>
                  <a:lnTo>
                    <a:pt x="191" y="29"/>
                  </a:lnTo>
                  <a:lnTo>
                    <a:pt x="220" y="35"/>
                  </a:lnTo>
                  <a:lnTo>
                    <a:pt x="247" y="43"/>
                  </a:lnTo>
                  <a:lnTo>
                    <a:pt x="272" y="51"/>
                  </a:lnTo>
                  <a:lnTo>
                    <a:pt x="290" y="59"/>
                  </a:lnTo>
                  <a:lnTo>
                    <a:pt x="306" y="71"/>
                  </a:lnTo>
                  <a:lnTo>
                    <a:pt x="315" y="81"/>
                  </a:lnTo>
                  <a:lnTo>
                    <a:pt x="346" y="186"/>
                  </a:lnTo>
                  <a:close/>
                </a:path>
              </a:pathLst>
            </a:custGeom>
            <a:solidFill>
              <a:srgbClr val="000000"/>
            </a:solidFill>
            <a:ln w="25400">
              <a:solidFill>
                <a:schemeClr val="tx1"/>
              </a:solidFill>
              <a:round/>
              <a:headEnd/>
              <a:tailEnd/>
            </a:ln>
          </p:spPr>
          <p:txBody>
            <a:bodyPr/>
            <a:lstStyle/>
            <a:p>
              <a:endParaRPr lang="en-GB" sz="2400" b="1"/>
            </a:p>
          </p:txBody>
        </p:sp>
        <p:sp>
          <p:nvSpPr>
            <p:cNvPr id="23626" name="Freeform 91"/>
            <p:cNvSpPr>
              <a:spLocks/>
            </p:cNvSpPr>
            <p:nvPr/>
          </p:nvSpPr>
          <p:spPr bwMode="auto">
            <a:xfrm>
              <a:off x="3773" y="2484"/>
              <a:ext cx="5" cy="5"/>
            </a:xfrm>
            <a:custGeom>
              <a:avLst/>
              <a:gdLst>
                <a:gd name="T0" fmla="*/ 3 w 5"/>
                <a:gd name="T1" fmla="*/ 0 h 5"/>
                <a:gd name="T2" fmla="*/ 5 w 5"/>
                <a:gd name="T3" fmla="*/ 0 h 5"/>
                <a:gd name="T4" fmla="*/ 0 w 5"/>
                <a:gd name="T5" fmla="*/ 3 h 5"/>
                <a:gd name="T6" fmla="*/ 0 w 5"/>
                <a:gd name="T7" fmla="*/ 4 h 5"/>
                <a:gd name="T8" fmla="*/ 0 w 5"/>
                <a:gd name="T9" fmla="*/ 5 h 5"/>
                <a:gd name="T10" fmla="*/ 3 w 5"/>
                <a:gd name="T11" fmla="*/ 4 h 5"/>
                <a:gd name="T12" fmla="*/ 3 w 5"/>
                <a:gd name="T13" fmla="*/ 3 h 5"/>
                <a:gd name="T14" fmla="*/ 3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0"/>
                  </a:moveTo>
                  <a:lnTo>
                    <a:pt x="5" y="0"/>
                  </a:lnTo>
                  <a:lnTo>
                    <a:pt x="0" y="3"/>
                  </a:lnTo>
                  <a:lnTo>
                    <a:pt x="0" y="4"/>
                  </a:lnTo>
                  <a:lnTo>
                    <a:pt x="0" y="5"/>
                  </a:lnTo>
                  <a:lnTo>
                    <a:pt x="3" y="4"/>
                  </a:lnTo>
                  <a:lnTo>
                    <a:pt x="3" y="3"/>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3627" name="Freeform 92"/>
            <p:cNvSpPr>
              <a:spLocks/>
            </p:cNvSpPr>
            <p:nvPr/>
          </p:nvSpPr>
          <p:spPr bwMode="auto">
            <a:xfrm>
              <a:off x="3762" y="2486"/>
              <a:ext cx="11" cy="10"/>
            </a:xfrm>
            <a:custGeom>
              <a:avLst/>
              <a:gdLst>
                <a:gd name="T0" fmla="*/ 11 w 11"/>
                <a:gd name="T1" fmla="*/ 2 h 10"/>
                <a:gd name="T2" fmla="*/ 11 w 11"/>
                <a:gd name="T3" fmla="*/ 0 h 10"/>
                <a:gd name="T4" fmla="*/ 8 w 11"/>
                <a:gd name="T5" fmla="*/ 0 h 10"/>
                <a:gd name="T6" fmla="*/ 0 w 11"/>
                <a:gd name="T7" fmla="*/ 7 h 10"/>
                <a:gd name="T8" fmla="*/ 1 w 11"/>
                <a:gd name="T9" fmla="*/ 8 h 10"/>
                <a:gd name="T10" fmla="*/ 3 w 11"/>
                <a:gd name="T11" fmla="*/ 10 h 10"/>
                <a:gd name="T12" fmla="*/ 8 w 11"/>
                <a:gd name="T13" fmla="*/ 5 h 10"/>
                <a:gd name="T14" fmla="*/ 9 w 11"/>
                <a:gd name="T15" fmla="*/ 5 h 10"/>
                <a:gd name="T16" fmla="*/ 11 w 11"/>
                <a:gd name="T17" fmla="*/ 3 h 10"/>
                <a:gd name="T18" fmla="*/ 11 w 11"/>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11" y="2"/>
                  </a:moveTo>
                  <a:lnTo>
                    <a:pt x="11" y="0"/>
                  </a:lnTo>
                  <a:lnTo>
                    <a:pt x="8" y="0"/>
                  </a:lnTo>
                  <a:lnTo>
                    <a:pt x="0" y="7"/>
                  </a:lnTo>
                  <a:lnTo>
                    <a:pt x="1" y="8"/>
                  </a:lnTo>
                  <a:lnTo>
                    <a:pt x="3" y="10"/>
                  </a:lnTo>
                  <a:lnTo>
                    <a:pt x="8" y="5"/>
                  </a:lnTo>
                  <a:lnTo>
                    <a:pt x="9" y="5"/>
                  </a:lnTo>
                  <a:lnTo>
                    <a:pt x="11" y="3"/>
                  </a:lnTo>
                  <a:lnTo>
                    <a:pt x="11" y="2"/>
                  </a:lnTo>
                  <a:close/>
                </a:path>
              </a:pathLst>
            </a:custGeom>
            <a:solidFill>
              <a:srgbClr val="000000"/>
            </a:solidFill>
            <a:ln w="25400">
              <a:solidFill>
                <a:schemeClr val="tx1"/>
              </a:solidFill>
              <a:round/>
              <a:headEnd/>
              <a:tailEnd/>
            </a:ln>
          </p:spPr>
          <p:txBody>
            <a:bodyPr/>
            <a:lstStyle/>
            <a:p>
              <a:endParaRPr lang="en-GB" sz="2400" b="1"/>
            </a:p>
          </p:txBody>
        </p:sp>
        <p:sp>
          <p:nvSpPr>
            <p:cNvPr id="23628" name="Freeform 93"/>
            <p:cNvSpPr>
              <a:spLocks/>
            </p:cNvSpPr>
            <p:nvPr/>
          </p:nvSpPr>
          <p:spPr bwMode="auto">
            <a:xfrm>
              <a:off x="3761" y="2492"/>
              <a:ext cx="4" cy="5"/>
            </a:xfrm>
            <a:custGeom>
              <a:avLst/>
              <a:gdLst>
                <a:gd name="T0" fmla="*/ 1 w 4"/>
                <a:gd name="T1" fmla="*/ 1 h 5"/>
                <a:gd name="T2" fmla="*/ 2 w 4"/>
                <a:gd name="T3" fmla="*/ 0 h 5"/>
                <a:gd name="T4" fmla="*/ 0 w 4"/>
                <a:gd name="T5" fmla="*/ 5 h 5"/>
                <a:gd name="T6" fmla="*/ 1 w 4"/>
                <a:gd name="T7" fmla="*/ 5 h 5"/>
                <a:gd name="T8" fmla="*/ 2 w 4"/>
                <a:gd name="T9" fmla="*/ 5 h 5"/>
                <a:gd name="T10" fmla="*/ 4 w 4"/>
                <a:gd name="T11" fmla="*/ 2 h 5"/>
                <a:gd name="T12" fmla="*/ 2 w 4"/>
                <a:gd name="T13" fmla="*/ 2 h 5"/>
                <a:gd name="T14" fmla="*/ 1 w 4"/>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1" y="1"/>
                  </a:moveTo>
                  <a:lnTo>
                    <a:pt x="2" y="0"/>
                  </a:lnTo>
                  <a:lnTo>
                    <a:pt x="0" y="5"/>
                  </a:lnTo>
                  <a:lnTo>
                    <a:pt x="1" y="5"/>
                  </a:lnTo>
                  <a:lnTo>
                    <a:pt x="2" y="5"/>
                  </a:lnTo>
                  <a:lnTo>
                    <a:pt x="4" y="2"/>
                  </a:lnTo>
                  <a:lnTo>
                    <a:pt x="2" y="2"/>
                  </a:lnTo>
                  <a:lnTo>
                    <a:pt x="1" y="1"/>
                  </a:lnTo>
                  <a:close/>
                </a:path>
              </a:pathLst>
            </a:custGeom>
            <a:solidFill>
              <a:srgbClr val="000000"/>
            </a:solidFill>
            <a:ln w="25400">
              <a:solidFill>
                <a:schemeClr val="tx1"/>
              </a:solidFill>
              <a:round/>
              <a:headEnd/>
              <a:tailEnd/>
            </a:ln>
          </p:spPr>
          <p:txBody>
            <a:bodyPr/>
            <a:lstStyle/>
            <a:p>
              <a:endParaRPr lang="en-GB" sz="2400" b="1"/>
            </a:p>
          </p:txBody>
        </p:sp>
        <p:sp>
          <p:nvSpPr>
            <p:cNvPr id="23629" name="Freeform 94"/>
            <p:cNvSpPr>
              <a:spLocks/>
            </p:cNvSpPr>
            <p:nvPr/>
          </p:nvSpPr>
          <p:spPr bwMode="auto">
            <a:xfrm>
              <a:off x="3760" y="2497"/>
              <a:ext cx="5" cy="2"/>
            </a:xfrm>
            <a:custGeom>
              <a:avLst/>
              <a:gdLst>
                <a:gd name="T0" fmla="*/ 1 w 5"/>
                <a:gd name="T1" fmla="*/ 0 h 2"/>
                <a:gd name="T2" fmla="*/ 0 w 5"/>
                <a:gd name="T3" fmla="*/ 2 h 2"/>
                <a:gd name="T4" fmla="*/ 0 w 5"/>
                <a:gd name="T5" fmla="*/ 2 h 2"/>
                <a:gd name="T6" fmla="*/ 2 w 5"/>
                <a:gd name="T7" fmla="*/ 2 h 2"/>
                <a:gd name="T8" fmla="*/ 5 w 5"/>
                <a:gd name="T9" fmla="*/ 2 h 2"/>
                <a:gd name="T10" fmla="*/ 5 w 5"/>
                <a:gd name="T11" fmla="*/ 0 h 2"/>
                <a:gd name="T12" fmla="*/ 2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0" y="2"/>
                  </a:lnTo>
                  <a:lnTo>
                    <a:pt x="2" y="2"/>
                  </a:lnTo>
                  <a:lnTo>
                    <a:pt x="5" y="2"/>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3630" name="Freeform 95"/>
            <p:cNvSpPr>
              <a:spLocks/>
            </p:cNvSpPr>
            <p:nvPr/>
          </p:nvSpPr>
          <p:spPr bwMode="auto">
            <a:xfrm>
              <a:off x="3760" y="2497"/>
              <a:ext cx="5" cy="5"/>
            </a:xfrm>
            <a:custGeom>
              <a:avLst/>
              <a:gdLst>
                <a:gd name="T0" fmla="*/ 2 w 5"/>
                <a:gd name="T1" fmla="*/ 2 h 5"/>
                <a:gd name="T2" fmla="*/ 1 w 5"/>
                <a:gd name="T3" fmla="*/ 2 h 5"/>
                <a:gd name="T4" fmla="*/ 0 w 5"/>
                <a:gd name="T5" fmla="*/ 5 h 5"/>
                <a:gd name="T6" fmla="*/ 1 w 5"/>
                <a:gd name="T7" fmla="*/ 5 h 5"/>
                <a:gd name="T8" fmla="*/ 2 w 5"/>
                <a:gd name="T9" fmla="*/ 5 h 5"/>
                <a:gd name="T10" fmla="*/ 5 w 5"/>
                <a:gd name="T11" fmla="*/ 0 h 5"/>
                <a:gd name="T12" fmla="*/ 5 w 5"/>
                <a:gd name="T13" fmla="*/ 2 h 5"/>
                <a:gd name="T14" fmla="*/ 2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2"/>
                  </a:moveTo>
                  <a:lnTo>
                    <a:pt x="1" y="2"/>
                  </a:lnTo>
                  <a:lnTo>
                    <a:pt x="0" y="5"/>
                  </a:lnTo>
                  <a:lnTo>
                    <a:pt x="1" y="5"/>
                  </a:lnTo>
                  <a:lnTo>
                    <a:pt x="2" y="5"/>
                  </a:lnTo>
                  <a:lnTo>
                    <a:pt x="5" y="0"/>
                  </a:lnTo>
                  <a:lnTo>
                    <a:pt x="5" y="2"/>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3631" name="Freeform 96"/>
            <p:cNvSpPr>
              <a:spLocks/>
            </p:cNvSpPr>
            <p:nvPr/>
          </p:nvSpPr>
          <p:spPr bwMode="auto">
            <a:xfrm>
              <a:off x="3758" y="2438"/>
              <a:ext cx="7" cy="215"/>
            </a:xfrm>
            <a:custGeom>
              <a:avLst/>
              <a:gdLst>
                <a:gd name="T0" fmla="*/ 2 w 7"/>
                <a:gd name="T1" fmla="*/ 64 h 215"/>
                <a:gd name="T2" fmla="*/ 0 w 7"/>
                <a:gd name="T3" fmla="*/ 66 h 215"/>
                <a:gd name="T4" fmla="*/ 0 w 7"/>
                <a:gd name="T5" fmla="*/ 0 h 215"/>
                <a:gd name="T6" fmla="*/ 4 w 7"/>
                <a:gd name="T7" fmla="*/ 215 h 215"/>
                <a:gd name="T8" fmla="*/ 7 w 7"/>
                <a:gd name="T9" fmla="*/ 215 h 215"/>
                <a:gd name="T10" fmla="*/ 5 w 7"/>
                <a:gd name="T11" fmla="*/ 142 h 215"/>
                <a:gd name="T12" fmla="*/ 5 w 7"/>
                <a:gd name="T13" fmla="*/ 64 h 215"/>
                <a:gd name="T14" fmla="*/ 3 w 7"/>
                <a:gd name="T15" fmla="*/ 64 h 215"/>
                <a:gd name="T16" fmla="*/ 2 w 7"/>
                <a:gd name="T17" fmla="*/ 64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15"/>
                <a:gd name="T29" fmla="*/ 7 w 7"/>
                <a:gd name="T30" fmla="*/ 215 h 2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15">
                  <a:moveTo>
                    <a:pt x="2" y="64"/>
                  </a:moveTo>
                  <a:lnTo>
                    <a:pt x="0" y="66"/>
                  </a:lnTo>
                  <a:lnTo>
                    <a:pt x="0" y="0"/>
                  </a:lnTo>
                  <a:lnTo>
                    <a:pt x="4" y="215"/>
                  </a:lnTo>
                  <a:lnTo>
                    <a:pt x="7" y="215"/>
                  </a:lnTo>
                  <a:lnTo>
                    <a:pt x="5" y="142"/>
                  </a:lnTo>
                  <a:lnTo>
                    <a:pt x="5" y="64"/>
                  </a:lnTo>
                  <a:lnTo>
                    <a:pt x="3" y="64"/>
                  </a:lnTo>
                  <a:lnTo>
                    <a:pt x="2" y="64"/>
                  </a:lnTo>
                  <a:close/>
                </a:path>
              </a:pathLst>
            </a:custGeom>
            <a:solidFill>
              <a:srgbClr val="000000"/>
            </a:solidFill>
            <a:ln w="25400">
              <a:solidFill>
                <a:schemeClr val="tx1"/>
              </a:solidFill>
              <a:round/>
              <a:headEnd/>
              <a:tailEnd/>
            </a:ln>
          </p:spPr>
          <p:txBody>
            <a:bodyPr/>
            <a:lstStyle/>
            <a:p>
              <a:endParaRPr lang="en-GB" sz="2400" b="1"/>
            </a:p>
          </p:txBody>
        </p:sp>
        <p:sp>
          <p:nvSpPr>
            <p:cNvPr id="23632" name="Freeform 97"/>
            <p:cNvSpPr>
              <a:spLocks/>
            </p:cNvSpPr>
            <p:nvPr/>
          </p:nvSpPr>
          <p:spPr bwMode="auto">
            <a:xfrm>
              <a:off x="3762" y="2653"/>
              <a:ext cx="10" cy="16"/>
            </a:xfrm>
            <a:custGeom>
              <a:avLst/>
              <a:gdLst>
                <a:gd name="T0" fmla="*/ 0 w 10"/>
                <a:gd name="T1" fmla="*/ 0 h 16"/>
                <a:gd name="T2" fmla="*/ 3 w 10"/>
                <a:gd name="T3" fmla="*/ 5 h 16"/>
                <a:gd name="T4" fmla="*/ 4 w 10"/>
                <a:gd name="T5" fmla="*/ 8 h 16"/>
                <a:gd name="T6" fmla="*/ 8 w 10"/>
                <a:gd name="T7" fmla="*/ 16 h 16"/>
                <a:gd name="T8" fmla="*/ 9 w 10"/>
                <a:gd name="T9" fmla="*/ 16 h 16"/>
                <a:gd name="T10" fmla="*/ 10 w 10"/>
                <a:gd name="T11" fmla="*/ 16 h 16"/>
                <a:gd name="T12" fmla="*/ 6 w 10"/>
                <a:gd name="T13" fmla="*/ 8 h 16"/>
                <a:gd name="T14" fmla="*/ 5 w 10"/>
                <a:gd name="T15" fmla="*/ 5 h 16"/>
                <a:gd name="T16" fmla="*/ 3 w 10"/>
                <a:gd name="T17" fmla="*/ 0 h 16"/>
                <a:gd name="T18" fmla="*/ 0 w 1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6"/>
                <a:gd name="T32" fmla="*/ 10 w 1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6">
                  <a:moveTo>
                    <a:pt x="0" y="0"/>
                  </a:moveTo>
                  <a:lnTo>
                    <a:pt x="3" y="5"/>
                  </a:lnTo>
                  <a:lnTo>
                    <a:pt x="4" y="8"/>
                  </a:lnTo>
                  <a:lnTo>
                    <a:pt x="8" y="16"/>
                  </a:lnTo>
                  <a:lnTo>
                    <a:pt x="9" y="16"/>
                  </a:lnTo>
                  <a:lnTo>
                    <a:pt x="10" y="16"/>
                  </a:lnTo>
                  <a:lnTo>
                    <a:pt x="6" y="8"/>
                  </a:lnTo>
                  <a:lnTo>
                    <a:pt x="5" y="5"/>
                  </a:lnTo>
                  <a:lnTo>
                    <a:pt x="3" y="0"/>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3633" name="Freeform 98"/>
            <p:cNvSpPr>
              <a:spLocks/>
            </p:cNvSpPr>
            <p:nvPr/>
          </p:nvSpPr>
          <p:spPr bwMode="auto">
            <a:xfrm>
              <a:off x="3770" y="2668"/>
              <a:ext cx="12" cy="13"/>
            </a:xfrm>
            <a:custGeom>
              <a:avLst/>
              <a:gdLst>
                <a:gd name="T0" fmla="*/ 0 w 12"/>
                <a:gd name="T1" fmla="*/ 1 h 13"/>
                <a:gd name="T2" fmla="*/ 2 w 12"/>
                <a:gd name="T3" fmla="*/ 6 h 13"/>
                <a:gd name="T4" fmla="*/ 2 w 12"/>
                <a:gd name="T5" fmla="*/ 6 h 13"/>
                <a:gd name="T6" fmla="*/ 10 w 12"/>
                <a:gd name="T7" fmla="*/ 13 h 13"/>
                <a:gd name="T8" fmla="*/ 11 w 12"/>
                <a:gd name="T9" fmla="*/ 12 h 13"/>
                <a:gd name="T10" fmla="*/ 12 w 12"/>
                <a:gd name="T11" fmla="*/ 11 h 13"/>
                <a:gd name="T12" fmla="*/ 5 w 12"/>
                <a:gd name="T13" fmla="*/ 3 h 13"/>
                <a:gd name="T14" fmla="*/ 2 w 12"/>
                <a:gd name="T15" fmla="*/ 0 h 13"/>
                <a:gd name="T16" fmla="*/ 1 w 12"/>
                <a:gd name="T17" fmla="*/ 1 h 13"/>
                <a:gd name="T18" fmla="*/ 0 w 12"/>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3"/>
                <a:gd name="T32" fmla="*/ 12 w 12"/>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3">
                  <a:moveTo>
                    <a:pt x="0" y="1"/>
                  </a:moveTo>
                  <a:lnTo>
                    <a:pt x="2" y="6"/>
                  </a:lnTo>
                  <a:lnTo>
                    <a:pt x="10" y="13"/>
                  </a:lnTo>
                  <a:lnTo>
                    <a:pt x="11" y="12"/>
                  </a:lnTo>
                  <a:lnTo>
                    <a:pt x="12" y="11"/>
                  </a:lnTo>
                  <a:lnTo>
                    <a:pt x="5" y="3"/>
                  </a:lnTo>
                  <a:lnTo>
                    <a:pt x="2" y="0"/>
                  </a:lnTo>
                  <a:lnTo>
                    <a:pt x="1" y="1"/>
                  </a:lnTo>
                  <a:lnTo>
                    <a:pt x="0" y="1"/>
                  </a:lnTo>
                  <a:close/>
                </a:path>
              </a:pathLst>
            </a:custGeom>
            <a:solidFill>
              <a:srgbClr val="000000"/>
            </a:solidFill>
            <a:ln w="25400">
              <a:solidFill>
                <a:schemeClr val="tx1"/>
              </a:solidFill>
              <a:round/>
              <a:headEnd/>
              <a:tailEnd/>
            </a:ln>
          </p:spPr>
          <p:txBody>
            <a:bodyPr/>
            <a:lstStyle/>
            <a:p>
              <a:endParaRPr lang="en-GB" sz="2400" b="1"/>
            </a:p>
          </p:txBody>
        </p:sp>
        <p:sp>
          <p:nvSpPr>
            <p:cNvPr id="23634" name="Freeform 99"/>
            <p:cNvSpPr>
              <a:spLocks/>
            </p:cNvSpPr>
            <p:nvPr/>
          </p:nvSpPr>
          <p:spPr bwMode="auto">
            <a:xfrm>
              <a:off x="3778" y="2679"/>
              <a:ext cx="9" cy="5"/>
            </a:xfrm>
            <a:custGeom>
              <a:avLst/>
              <a:gdLst>
                <a:gd name="T0" fmla="*/ 2 w 9"/>
                <a:gd name="T1" fmla="*/ 2 h 5"/>
                <a:gd name="T2" fmla="*/ 0 w 9"/>
                <a:gd name="T3" fmla="*/ 1 h 5"/>
                <a:gd name="T4" fmla="*/ 5 w 9"/>
                <a:gd name="T5" fmla="*/ 4 h 5"/>
                <a:gd name="T6" fmla="*/ 9 w 9"/>
                <a:gd name="T7" fmla="*/ 5 h 5"/>
                <a:gd name="T8" fmla="*/ 9 w 9"/>
                <a:gd name="T9" fmla="*/ 4 h 5"/>
                <a:gd name="T10" fmla="*/ 9 w 9"/>
                <a:gd name="T11" fmla="*/ 2 h 5"/>
                <a:gd name="T12" fmla="*/ 5 w 9"/>
                <a:gd name="T13" fmla="*/ 1 h 5"/>
                <a:gd name="T14" fmla="*/ 3 w 9"/>
                <a:gd name="T15" fmla="*/ 0 h 5"/>
                <a:gd name="T16" fmla="*/ 3 w 9"/>
                <a:gd name="T17" fmla="*/ 1 h 5"/>
                <a:gd name="T18" fmla="*/ 2 w 9"/>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2" y="2"/>
                  </a:moveTo>
                  <a:lnTo>
                    <a:pt x="0" y="1"/>
                  </a:lnTo>
                  <a:lnTo>
                    <a:pt x="5" y="4"/>
                  </a:lnTo>
                  <a:lnTo>
                    <a:pt x="9" y="5"/>
                  </a:lnTo>
                  <a:lnTo>
                    <a:pt x="9" y="4"/>
                  </a:lnTo>
                  <a:lnTo>
                    <a:pt x="9" y="2"/>
                  </a:lnTo>
                  <a:lnTo>
                    <a:pt x="5" y="1"/>
                  </a:lnTo>
                  <a:lnTo>
                    <a:pt x="3" y="0"/>
                  </a:lnTo>
                  <a:lnTo>
                    <a:pt x="3" y="1"/>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3635" name="Freeform 100"/>
            <p:cNvSpPr>
              <a:spLocks/>
            </p:cNvSpPr>
            <p:nvPr/>
          </p:nvSpPr>
          <p:spPr bwMode="auto">
            <a:xfrm>
              <a:off x="3781" y="2680"/>
              <a:ext cx="319" cy="34"/>
            </a:xfrm>
            <a:custGeom>
              <a:avLst/>
              <a:gdLst>
                <a:gd name="T0" fmla="*/ 6 w 319"/>
                <a:gd name="T1" fmla="*/ 4 h 34"/>
                <a:gd name="T2" fmla="*/ 10 w 319"/>
                <a:gd name="T3" fmla="*/ 5 h 34"/>
                <a:gd name="T4" fmla="*/ 25 w 319"/>
                <a:gd name="T5" fmla="*/ 5 h 34"/>
                <a:gd name="T6" fmla="*/ 319 w 319"/>
                <a:gd name="T7" fmla="*/ 34 h 34"/>
                <a:gd name="T8" fmla="*/ 313 w 319"/>
                <a:gd name="T9" fmla="*/ 34 h 34"/>
                <a:gd name="T10" fmla="*/ 313 w 319"/>
                <a:gd name="T11" fmla="*/ 31 h 34"/>
                <a:gd name="T12" fmla="*/ 313 w 319"/>
                <a:gd name="T13" fmla="*/ 29 h 34"/>
                <a:gd name="T14" fmla="*/ 294 w 319"/>
                <a:gd name="T15" fmla="*/ 29 h 34"/>
                <a:gd name="T16" fmla="*/ 0 w 319"/>
                <a:gd name="T17" fmla="*/ 0 h 34"/>
                <a:gd name="T18" fmla="*/ 6 w 319"/>
                <a:gd name="T19" fmla="*/ 0 h 34"/>
                <a:gd name="T20" fmla="*/ 6 w 319"/>
                <a:gd name="T21" fmla="*/ 3 h 34"/>
                <a:gd name="T22" fmla="*/ 6 w 319"/>
                <a:gd name="T23" fmla="*/ 4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4"/>
                <a:gd name="T38" fmla="*/ 319 w 319"/>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4">
                  <a:moveTo>
                    <a:pt x="6" y="4"/>
                  </a:moveTo>
                  <a:lnTo>
                    <a:pt x="10" y="5"/>
                  </a:lnTo>
                  <a:lnTo>
                    <a:pt x="25" y="5"/>
                  </a:lnTo>
                  <a:lnTo>
                    <a:pt x="319" y="34"/>
                  </a:lnTo>
                  <a:lnTo>
                    <a:pt x="313" y="34"/>
                  </a:lnTo>
                  <a:lnTo>
                    <a:pt x="313" y="31"/>
                  </a:lnTo>
                  <a:lnTo>
                    <a:pt x="313" y="29"/>
                  </a:lnTo>
                  <a:lnTo>
                    <a:pt x="294" y="29"/>
                  </a:lnTo>
                  <a:lnTo>
                    <a:pt x="0" y="0"/>
                  </a:lnTo>
                  <a:lnTo>
                    <a:pt x="6" y="0"/>
                  </a:lnTo>
                  <a:lnTo>
                    <a:pt x="6" y="3"/>
                  </a:lnTo>
                  <a:lnTo>
                    <a:pt x="6" y="4"/>
                  </a:lnTo>
                  <a:close/>
                </a:path>
              </a:pathLst>
            </a:custGeom>
            <a:solidFill>
              <a:srgbClr val="000000"/>
            </a:solidFill>
            <a:ln w="25400">
              <a:solidFill>
                <a:schemeClr val="tx1"/>
              </a:solidFill>
              <a:round/>
              <a:headEnd/>
              <a:tailEnd/>
            </a:ln>
          </p:spPr>
          <p:txBody>
            <a:bodyPr/>
            <a:lstStyle/>
            <a:p>
              <a:endParaRPr lang="en-GB" sz="2400" b="1"/>
            </a:p>
          </p:txBody>
        </p:sp>
        <p:sp>
          <p:nvSpPr>
            <p:cNvPr id="23636" name="Freeform 101"/>
            <p:cNvSpPr>
              <a:spLocks/>
            </p:cNvSpPr>
            <p:nvPr/>
          </p:nvSpPr>
          <p:spPr bwMode="auto">
            <a:xfrm>
              <a:off x="4089" y="2694"/>
              <a:ext cx="29" cy="20"/>
            </a:xfrm>
            <a:custGeom>
              <a:avLst/>
              <a:gdLst>
                <a:gd name="T0" fmla="*/ 5 w 29"/>
                <a:gd name="T1" fmla="*/ 20 h 20"/>
                <a:gd name="T2" fmla="*/ 0 w 29"/>
                <a:gd name="T3" fmla="*/ 20 h 20"/>
                <a:gd name="T4" fmla="*/ 15 w 29"/>
                <a:gd name="T5" fmla="*/ 16 h 20"/>
                <a:gd name="T6" fmla="*/ 20 w 29"/>
                <a:gd name="T7" fmla="*/ 15 h 20"/>
                <a:gd name="T8" fmla="*/ 25 w 29"/>
                <a:gd name="T9" fmla="*/ 10 h 20"/>
                <a:gd name="T10" fmla="*/ 28 w 29"/>
                <a:gd name="T11" fmla="*/ 6 h 20"/>
                <a:gd name="T12" fmla="*/ 29 w 29"/>
                <a:gd name="T13" fmla="*/ 0 h 20"/>
                <a:gd name="T14" fmla="*/ 28 w 29"/>
                <a:gd name="T15" fmla="*/ 0 h 20"/>
                <a:gd name="T16" fmla="*/ 26 w 29"/>
                <a:gd name="T17" fmla="*/ 0 h 20"/>
                <a:gd name="T18" fmla="*/ 25 w 29"/>
                <a:gd name="T19" fmla="*/ 4 h 20"/>
                <a:gd name="T20" fmla="*/ 23 w 29"/>
                <a:gd name="T21" fmla="*/ 7 h 20"/>
                <a:gd name="T22" fmla="*/ 18 w 29"/>
                <a:gd name="T23" fmla="*/ 12 h 20"/>
                <a:gd name="T24" fmla="*/ 15 w 29"/>
                <a:gd name="T25" fmla="*/ 14 h 20"/>
                <a:gd name="T26" fmla="*/ 5 w 29"/>
                <a:gd name="T27" fmla="*/ 16 h 20"/>
                <a:gd name="T28" fmla="*/ 5 w 29"/>
                <a:gd name="T29" fmla="*/ 17 h 20"/>
                <a:gd name="T30" fmla="*/ 5 w 29"/>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0"/>
                <a:gd name="T50" fmla="*/ 29 w 29"/>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0">
                  <a:moveTo>
                    <a:pt x="5" y="20"/>
                  </a:moveTo>
                  <a:lnTo>
                    <a:pt x="0" y="20"/>
                  </a:lnTo>
                  <a:lnTo>
                    <a:pt x="15" y="16"/>
                  </a:lnTo>
                  <a:lnTo>
                    <a:pt x="20" y="15"/>
                  </a:lnTo>
                  <a:lnTo>
                    <a:pt x="25" y="10"/>
                  </a:lnTo>
                  <a:lnTo>
                    <a:pt x="28" y="6"/>
                  </a:lnTo>
                  <a:lnTo>
                    <a:pt x="29" y="0"/>
                  </a:lnTo>
                  <a:lnTo>
                    <a:pt x="28" y="0"/>
                  </a:lnTo>
                  <a:lnTo>
                    <a:pt x="26" y="0"/>
                  </a:lnTo>
                  <a:lnTo>
                    <a:pt x="25" y="4"/>
                  </a:lnTo>
                  <a:lnTo>
                    <a:pt x="23" y="7"/>
                  </a:lnTo>
                  <a:lnTo>
                    <a:pt x="18" y="12"/>
                  </a:lnTo>
                  <a:lnTo>
                    <a:pt x="15" y="14"/>
                  </a:lnTo>
                  <a:lnTo>
                    <a:pt x="5" y="16"/>
                  </a:lnTo>
                  <a:lnTo>
                    <a:pt x="5" y="17"/>
                  </a:lnTo>
                  <a:lnTo>
                    <a:pt x="5" y="20"/>
                  </a:lnTo>
                  <a:close/>
                </a:path>
              </a:pathLst>
            </a:custGeom>
            <a:solidFill>
              <a:srgbClr val="000000"/>
            </a:solidFill>
            <a:ln w="25400">
              <a:solidFill>
                <a:schemeClr val="tx1"/>
              </a:solidFill>
              <a:round/>
              <a:headEnd/>
              <a:tailEnd/>
            </a:ln>
          </p:spPr>
          <p:txBody>
            <a:bodyPr/>
            <a:lstStyle/>
            <a:p>
              <a:endParaRPr lang="en-GB" sz="2400" b="1"/>
            </a:p>
          </p:txBody>
        </p:sp>
        <p:sp>
          <p:nvSpPr>
            <p:cNvPr id="23637" name="Freeform 102"/>
            <p:cNvSpPr>
              <a:spLocks/>
            </p:cNvSpPr>
            <p:nvPr/>
          </p:nvSpPr>
          <p:spPr bwMode="auto">
            <a:xfrm>
              <a:off x="4114" y="2674"/>
              <a:ext cx="5" cy="20"/>
            </a:xfrm>
            <a:custGeom>
              <a:avLst/>
              <a:gdLst>
                <a:gd name="T0" fmla="*/ 4 w 5"/>
                <a:gd name="T1" fmla="*/ 20 h 20"/>
                <a:gd name="T2" fmla="*/ 5 w 5"/>
                <a:gd name="T3" fmla="*/ 15 h 20"/>
                <a:gd name="T4" fmla="*/ 5 w 5"/>
                <a:gd name="T5" fmla="*/ 7 h 20"/>
                <a:gd name="T6" fmla="*/ 0 w 5"/>
                <a:gd name="T7" fmla="*/ 0 h 20"/>
                <a:gd name="T8" fmla="*/ 0 w 5"/>
                <a:gd name="T9" fmla="*/ 20 h 20"/>
                <a:gd name="T10" fmla="*/ 3 w 5"/>
                <a:gd name="T11" fmla="*/ 20 h 20"/>
                <a:gd name="T12" fmla="*/ 4 w 5"/>
                <a:gd name="T13" fmla="*/ 20 h 20"/>
                <a:gd name="T14" fmla="*/ 0 60000 65536"/>
                <a:gd name="T15" fmla="*/ 0 60000 65536"/>
                <a:gd name="T16" fmla="*/ 0 60000 65536"/>
                <a:gd name="T17" fmla="*/ 0 60000 65536"/>
                <a:gd name="T18" fmla="*/ 0 60000 65536"/>
                <a:gd name="T19" fmla="*/ 0 60000 65536"/>
                <a:gd name="T20" fmla="*/ 0 60000 65536"/>
                <a:gd name="T21" fmla="*/ 0 w 5"/>
                <a:gd name="T22" fmla="*/ 0 h 20"/>
                <a:gd name="T23" fmla="*/ 5 w 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0">
                  <a:moveTo>
                    <a:pt x="4" y="20"/>
                  </a:moveTo>
                  <a:lnTo>
                    <a:pt x="5" y="15"/>
                  </a:lnTo>
                  <a:lnTo>
                    <a:pt x="5" y="7"/>
                  </a:lnTo>
                  <a:lnTo>
                    <a:pt x="0" y="0"/>
                  </a:lnTo>
                  <a:lnTo>
                    <a:pt x="0" y="20"/>
                  </a:lnTo>
                  <a:lnTo>
                    <a:pt x="3" y="20"/>
                  </a:lnTo>
                  <a:lnTo>
                    <a:pt x="4" y="20"/>
                  </a:lnTo>
                  <a:close/>
                </a:path>
              </a:pathLst>
            </a:custGeom>
            <a:solidFill>
              <a:srgbClr val="000000"/>
            </a:solidFill>
            <a:ln w="25400">
              <a:solidFill>
                <a:schemeClr val="tx1"/>
              </a:solidFill>
              <a:round/>
              <a:headEnd/>
              <a:tailEnd/>
            </a:ln>
          </p:spPr>
          <p:txBody>
            <a:bodyPr/>
            <a:lstStyle/>
            <a:p>
              <a:endParaRPr lang="en-GB" sz="2400" b="1"/>
            </a:p>
          </p:txBody>
        </p:sp>
        <p:sp>
          <p:nvSpPr>
            <p:cNvPr id="23638" name="Freeform 103"/>
            <p:cNvSpPr>
              <a:spLocks/>
            </p:cNvSpPr>
            <p:nvPr/>
          </p:nvSpPr>
          <p:spPr bwMode="auto">
            <a:xfrm>
              <a:off x="4113" y="2670"/>
              <a:ext cx="6" cy="11"/>
            </a:xfrm>
            <a:custGeom>
              <a:avLst/>
              <a:gdLst>
                <a:gd name="T0" fmla="*/ 6 w 6"/>
                <a:gd name="T1" fmla="*/ 11 h 11"/>
                <a:gd name="T2" fmla="*/ 2 w 6"/>
                <a:gd name="T3" fmla="*/ 0 h 11"/>
                <a:gd name="T4" fmla="*/ 0 w 6"/>
                <a:gd name="T5" fmla="*/ 0 h 11"/>
                <a:gd name="T6" fmla="*/ 0 w 6"/>
                <a:gd name="T7" fmla="*/ 0 h 11"/>
                <a:gd name="T8" fmla="*/ 1 w 6"/>
                <a:gd name="T9" fmla="*/ 4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2" y="0"/>
                  </a:lnTo>
                  <a:lnTo>
                    <a:pt x="0" y="0"/>
                  </a:lnTo>
                  <a:lnTo>
                    <a:pt x="1" y="4"/>
                  </a:lnTo>
                  <a:lnTo>
                    <a:pt x="6" y="11"/>
                  </a:lnTo>
                  <a:close/>
                </a:path>
              </a:pathLst>
            </a:custGeom>
            <a:solidFill>
              <a:srgbClr val="000000"/>
            </a:solidFill>
            <a:ln w="25400">
              <a:solidFill>
                <a:schemeClr val="tx1"/>
              </a:solidFill>
              <a:round/>
              <a:headEnd/>
              <a:tailEnd/>
            </a:ln>
          </p:spPr>
          <p:txBody>
            <a:bodyPr/>
            <a:lstStyle/>
            <a:p>
              <a:endParaRPr lang="en-GB" sz="2400" b="1"/>
            </a:p>
          </p:txBody>
        </p:sp>
        <p:sp>
          <p:nvSpPr>
            <p:cNvPr id="23639" name="Freeform 104"/>
            <p:cNvSpPr>
              <a:spLocks/>
            </p:cNvSpPr>
            <p:nvPr/>
          </p:nvSpPr>
          <p:spPr bwMode="auto">
            <a:xfrm>
              <a:off x="3766" y="2711"/>
              <a:ext cx="402" cy="204"/>
            </a:xfrm>
            <a:custGeom>
              <a:avLst/>
              <a:gdLst>
                <a:gd name="T0" fmla="*/ 371 w 402"/>
                <a:gd name="T1" fmla="*/ 50 h 204"/>
                <a:gd name="T2" fmla="*/ 371 w 402"/>
                <a:gd name="T3" fmla="*/ 48 h 204"/>
                <a:gd name="T4" fmla="*/ 369 w 402"/>
                <a:gd name="T5" fmla="*/ 45 h 204"/>
                <a:gd name="T6" fmla="*/ 368 w 402"/>
                <a:gd name="T7" fmla="*/ 43 h 204"/>
                <a:gd name="T8" fmla="*/ 366 w 402"/>
                <a:gd name="T9" fmla="*/ 40 h 204"/>
                <a:gd name="T10" fmla="*/ 364 w 402"/>
                <a:gd name="T11" fmla="*/ 38 h 204"/>
                <a:gd name="T12" fmla="*/ 361 w 402"/>
                <a:gd name="T13" fmla="*/ 35 h 204"/>
                <a:gd name="T14" fmla="*/ 358 w 402"/>
                <a:gd name="T15" fmla="*/ 34 h 204"/>
                <a:gd name="T16" fmla="*/ 354 w 402"/>
                <a:gd name="T17" fmla="*/ 32 h 204"/>
                <a:gd name="T18" fmla="*/ 351 w 402"/>
                <a:gd name="T19" fmla="*/ 30 h 204"/>
                <a:gd name="T20" fmla="*/ 346 w 402"/>
                <a:gd name="T21" fmla="*/ 28 h 204"/>
                <a:gd name="T22" fmla="*/ 341 w 402"/>
                <a:gd name="T23" fmla="*/ 27 h 204"/>
                <a:gd name="T24" fmla="*/ 334 w 402"/>
                <a:gd name="T25" fmla="*/ 25 h 204"/>
                <a:gd name="T26" fmla="*/ 19 w 402"/>
                <a:gd name="T27" fmla="*/ 0 h 204"/>
                <a:gd name="T28" fmla="*/ 16 w 402"/>
                <a:gd name="T29" fmla="*/ 0 h 204"/>
                <a:gd name="T30" fmla="*/ 14 w 402"/>
                <a:gd name="T31" fmla="*/ 0 h 204"/>
                <a:gd name="T32" fmla="*/ 11 w 402"/>
                <a:gd name="T33" fmla="*/ 0 h 204"/>
                <a:gd name="T34" fmla="*/ 9 w 402"/>
                <a:gd name="T35" fmla="*/ 0 h 204"/>
                <a:gd name="T36" fmla="*/ 7 w 402"/>
                <a:gd name="T37" fmla="*/ 2 h 204"/>
                <a:gd name="T38" fmla="*/ 5 w 402"/>
                <a:gd name="T39" fmla="*/ 3 h 204"/>
                <a:gd name="T40" fmla="*/ 4 w 402"/>
                <a:gd name="T41" fmla="*/ 4 h 204"/>
                <a:gd name="T42" fmla="*/ 2 w 402"/>
                <a:gd name="T43" fmla="*/ 5 h 204"/>
                <a:gd name="T44" fmla="*/ 1 w 402"/>
                <a:gd name="T45" fmla="*/ 7 h 204"/>
                <a:gd name="T46" fmla="*/ 1 w 402"/>
                <a:gd name="T47" fmla="*/ 8 h 204"/>
                <a:gd name="T48" fmla="*/ 0 w 402"/>
                <a:gd name="T49" fmla="*/ 10 h 204"/>
                <a:gd name="T50" fmla="*/ 0 w 402"/>
                <a:gd name="T51" fmla="*/ 12 h 204"/>
                <a:gd name="T52" fmla="*/ 9 w 402"/>
                <a:gd name="T53" fmla="*/ 151 h 204"/>
                <a:gd name="T54" fmla="*/ 10 w 402"/>
                <a:gd name="T55" fmla="*/ 154 h 204"/>
                <a:gd name="T56" fmla="*/ 11 w 402"/>
                <a:gd name="T57" fmla="*/ 156 h 204"/>
                <a:gd name="T58" fmla="*/ 11 w 402"/>
                <a:gd name="T59" fmla="*/ 159 h 204"/>
                <a:gd name="T60" fmla="*/ 12 w 402"/>
                <a:gd name="T61" fmla="*/ 161 h 204"/>
                <a:gd name="T62" fmla="*/ 14 w 402"/>
                <a:gd name="T63" fmla="*/ 164 h 204"/>
                <a:gd name="T64" fmla="*/ 14 w 402"/>
                <a:gd name="T65" fmla="*/ 165 h 204"/>
                <a:gd name="T66" fmla="*/ 16 w 402"/>
                <a:gd name="T67" fmla="*/ 168 h 204"/>
                <a:gd name="T68" fmla="*/ 17 w 402"/>
                <a:gd name="T69" fmla="*/ 169 h 204"/>
                <a:gd name="T70" fmla="*/ 19 w 402"/>
                <a:gd name="T71" fmla="*/ 170 h 204"/>
                <a:gd name="T72" fmla="*/ 21 w 402"/>
                <a:gd name="T73" fmla="*/ 171 h 204"/>
                <a:gd name="T74" fmla="*/ 24 w 402"/>
                <a:gd name="T75" fmla="*/ 171 h 204"/>
                <a:gd name="T76" fmla="*/ 26 w 402"/>
                <a:gd name="T77" fmla="*/ 171 h 204"/>
                <a:gd name="T78" fmla="*/ 378 w 402"/>
                <a:gd name="T79" fmla="*/ 204 h 204"/>
                <a:gd name="T80" fmla="*/ 383 w 402"/>
                <a:gd name="T81" fmla="*/ 204 h 204"/>
                <a:gd name="T82" fmla="*/ 387 w 402"/>
                <a:gd name="T83" fmla="*/ 201 h 204"/>
                <a:gd name="T84" fmla="*/ 391 w 402"/>
                <a:gd name="T85" fmla="*/ 200 h 204"/>
                <a:gd name="T86" fmla="*/ 394 w 402"/>
                <a:gd name="T87" fmla="*/ 198 h 204"/>
                <a:gd name="T88" fmla="*/ 397 w 402"/>
                <a:gd name="T89" fmla="*/ 195 h 204"/>
                <a:gd name="T90" fmla="*/ 398 w 402"/>
                <a:gd name="T91" fmla="*/ 193 h 204"/>
                <a:gd name="T92" fmla="*/ 401 w 402"/>
                <a:gd name="T93" fmla="*/ 190 h 204"/>
                <a:gd name="T94" fmla="*/ 401 w 402"/>
                <a:gd name="T95" fmla="*/ 188 h 204"/>
                <a:gd name="T96" fmla="*/ 402 w 402"/>
                <a:gd name="T97" fmla="*/ 184 h 204"/>
                <a:gd name="T98" fmla="*/ 402 w 402"/>
                <a:gd name="T99" fmla="*/ 181 h 204"/>
                <a:gd name="T100" fmla="*/ 402 w 402"/>
                <a:gd name="T101" fmla="*/ 179 h 204"/>
                <a:gd name="T102" fmla="*/ 401 w 402"/>
                <a:gd name="T103" fmla="*/ 175 h 204"/>
                <a:gd name="T104" fmla="*/ 371 w 402"/>
                <a:gd name="T105" fmla="*/ 50 h 204"/>
                <a:gd name="T106" fmla="*/ 371 w 402"/>
                <a:gd name="T107" fmla="*/ 50 h 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2"/>
                <a:gd name="T163" fmla="*/ 0 h 204"/>
                <a:gd name="T164" fmla="*/ 402 w 402"/>
                <a:gd name="T165" fmla="*/ 204 h 2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2" h="204">
                  <a:moveTo>
                    <a:pt x="371" y="50"/>
                  </a:moveTo>
                  <a:lnTo>
                    <a:pt x="371" y="48"/>
                  </a:lnTo>
                  <a:lnTo>
                    <a:pt x="369" y="45"/>
                  </a:lnTo>
                  <a:lnTo>
                    <a:pt x="368" y="43"/>
                  </a:lnTo>
                  <a:lnTo>
                    <a:pt x="366" y="40"/>
                  </a:lnTo>
                  <a:lnTo>
                    <a:pt x="364" y="38"/>
                  </a:lnTo>
                  <a:lnTo>
                    <a:pt x="361" y="35"/>
                  </a:lnTo>
                  <a:lnTo>
                    <a:pt x="358" y="34"/>
                  </a:lnTo>
                  <a:lnTo>
                    <a:pt x="354" y="32"/>
                  </a:lnTo>
                  <a:lnTo>
                    <a:pt x="351" y="30"/>
                  </a:lnTo>
                  <a:lnTo>
                    <a:pt x="346" y="28"/>
                  </a:lnTo>
                  <a:lnTo>
                    <a:pt x="341" y="27"/>
                  </a:lnTo>
                  <a:lnTo>
                    <a:pt x="334" y="25"/>
                  </a:lnTo>
                  <a:lnTo>
                    <a:pt x="19" y="0"/>
                  </a:lnTo>
                  <a:lnTo>
                    <a:pt x="16" y="0"/>
                  </a:lnTo>
                  <a:lnTo>
                    <a:pt x="14" y="0"/>
                  </a:lnTo>
                  <a:lnTo>
                    <a:pt x="11" y="0"/>
                  </a:lnTo>
                  <a:lnTo>
                    <a:pt x="9" y="0"/>
                  </a:lnTo>
                  <a:lnTo>
                    <a:pt x="7" y="2"/>
                  </a:lnTo>
                  <a:lnTo>
                    <a:pt x="5" y="3"/>
                  </a:lnTo>
                  <a:lnTo>
                    <a:pt x="4" y="4"/>
                  </a:lnTo>
                  <a:lnTo>
                    <a:pt x="2" y="5"/>
                  </a:lnTo>
                  <a:lnTo>
                    <a:pt x="1" y="7"/>
                  </a:lnTo>
                  <a:lnTo>
                    <a:pt x="1" y="8"/>
                  </a:lnTo>
                  <a:lnTo>
                    <a:pt x="0" y="10"/>
                  </a:lnTo>
                  <a:lnTo>
                    <a:pt x="0" y="12"/>
                  </a:lnTo>
                  <a:lnTo>
                    <a:pt x="9" y="151"/>
                  </a:lnTo>
                  <a:lnTo>
                    <a:pt x="10" y="154"/>
                  </a:lnTo>
                  <a:lnTo>
                    <a:pt x="11" y="156"/>
                  </a:lnTo>
                  <a:lnTo>
                    <a:pt x="11" y="159"/>
                  </a:lnTo>
                  <a:lnTo>
                    <a:pt x="12" y="161"/>
                  </a:lnTo>
                  <a:lnTo>
                    <a:pt x="14" y="164"/>
                  </a:lnTo>
                  <a:lnTo>
                    <a:pt x="14" y="165"/>
                  </a:lnTo>
                  <a:lnTo>
                    <a:pt x="16" y="168"/>
                  </a:lnTo>
                  <a:lnTo>
                    <a:pt x="17" y="169"/>
                  </a:lnTo>
                  <a:lnTo>
                    <a:pt x="19" y="170"/>
                  </a:lnTo>
                  <a:lnTo>
                    <a:pt x="21" y="171"/>
                  </a:lnTo>
                  <a:lnTo>
                    <a:pt x="24" y="171"/>
                  </a:lnTo>
                  <a:lnTo>
                    <a:pt x="26" y="171"/>
                  </a:lnTo>
                  <a:lnTo>
                    <a:pt x="378" y="204"/>
                  </a:lnTo>
                  <a:lnTo>
                    <a:pt x="383" y="204"/>
                  </a:lnTo>
                  <a:lnTo>
                    <a:pt x="387" y="201"/>
                  </a:lnTo>
                  <a:lnTo>
                    <a:pt x="391" y="200"/>
                  </a:lnTo>
                  <a:lnTo>
                    <a:pt x="394" y="198"/>
                  </a:lnTo>
                  <a:lnTo>
                    <a:pt x="397" y="195"/>
                  </a:lnTo>
                  <a:lnTo>
                    <a:pt x="398" y="193"/>
                  </a:lnTo>
                  <a:lnTo>
                    <a:pt x="401" y="190"/>
                  </a:lnTo>
                  <a:lnTo>
                    <a:pt x="401" y="188"/>
                  </a:lnTo>
                  <a:lnTo>
                    <a:pt x="402" y="184"/>
                  </a:lnTo>
                  <a:lnTo>
                    <a:pt x="402" y="181"/>
                  </a:lnTo>
                  <a:lnTo>
                    <a:pt x="402" y="179"/>
                  </a:lnTo>
                  <a:lnTo>
                    <a:pt x="401" y="175"/>
                  </a:lnTo>
                  <a:lnTo>
                    <a:pt x="371" y="50"/>
                  </a:lnTo>
                </a:path>
              </a:pathLst>
            </a:custGeom>
            <a:noFill/>
            <a:ln w="25400">
              <a:solidFill>
                <a:schemeClr val="tx1"/>
              </a:solidFill>
              <a:prstDash val="solid"/>
              <a:round/>
              <a:headEnd/>
              <a:tailEnd/>
            </a:ln>
          </p:spPr>
          <p:txBody>
            <a:bodyPr/>
            <a:lstStyle/>
            <a:p>
              <a:endParaRPr lang="en-GB" sz="2400" b="1"/>
            </a:p>
          </p:txBody>
        </p:sp>
        <p:sp>
          <p:nvSpPr>
            <p:cNvPr id="23640" name="Freeform 105"/>
            <p:cNvSpPr>
              <a:spLocks/>
            </p:cNvSpPr>
            <p:nvPr/>
          </p:nvSpPr>
          <p:spPr bwMode="auto">
            <a:xfrm>
              <a:off x="4134" y="2759"/>
              <a:ext cx="5" cy="2"/>
            </a:xfrm>
            <a:custGeom>
              <a:avLst/>
              <a:gdLst>
                <a:gd name="T0" fmla="*/ 0 w 5"/>
                <a:gd name="T1" fmla="*/ 2 h 2"/>
                <a:gd name="T2" fmla="*/ 5 w 5"/>
                <a:gd name="T3" fmla="*/ 2 h 2"/>
                <a:gd name="T4" fmla="*/ 5 w 5"/>
                <a:gd name="T5" fmla="*/ 0 h 2"/>
                <a:gd name="T6" fmla="*/ 3 w 5"/>
                <a:gd name="T7" fmla="*/ 0 h 2"/>
                <a:gd name="T8" fmla="*/ 0 w 5"/>
                <a:gd name="T9" fmla="*/ 0 h 2"/>
                <a:gd name="T10" fmla="*/ 0 w 5"/>
                <a:gd name="T11" fmla="*/ 2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0" y="2"/>
                  </a:moveTo>
                  <a:lnTo>
                    <a:pt x="5" y="2"/>
                  </a:lnTo>
                  <a:lnTo>
                    <a:pt x="5" y="0"/>
                  </a:lnTo>
                  <a:lnTo>
                    <a:pt x="3" y="0"/>
                  </a:lnTo>
                  <a:lnTo>
                    <a:pt x="0" y="0"/>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3641" name="Freeform 106"/>
            <p:cNvSpPr>
              <a:spLocks/>
            </p:cNvSpPr>
            <p:nvPr/>
          </p:nvSpPr>
          <p:spPr bwMode="auto">
            <a:xfrm>
              <a:off x="4133" y="2754"/>
              <a:ext cx="6" cy="7"/>
            </a:xfrm>
            <a:custGeom>
              <a:avLst/>
              <a:gdLst>
                <a:gd name="T0" fmla="*/ 6 w 6"/>
                <a:gd name="T1" fmla="*/ 5 h 7"/>
                <a:gd name="T2" fmla="*/ 6 w 6"/>
                <a:gd name="T3" fmla="*/ 7 h 7"/>
                <a:gd name="T4" fmla="*/ 2 w 6"/>
                <a:gd name="T5" fmla="*/ 0 h 7"/>
                <a:gd name="T6" fmla="*/ 1 w 6"/>
                <a:gd name="T7" fmla="*/ 0 h 7"/>
                <a:gd name="T8" fmla="*/ 0 w 6"/>
                <a:gd name="T9" fmla="*/ 0 h 7"/>
                <a:gd name="T10" fmla="*/ 2 w 6"/>
                <a:gd name="T11" fmla="*/ 5 h 7"/>
                <a:gd name="T12" fmla="*/ 4 w 6"/>
                <a:gd name="T13" fmla="*/ 5 h 7"/>
                <a:gd name="T14" fmla="*/ 6 w 6"/>
                <a:gd name="T15" fmla="*/ 5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6" y="5"/>
                  </a:moveTo>
                  <a:lnTo>
                    <a:pt x="6" y="7"/>
                  </a:lnTo>
                  <a:lnTo>
                    <a:pt x="2" y="0"/>
                  </a:lnTo>
                  <a:lnTo>
                    <a:pt x="1" y="0"/>
                  </a:lnTo>
                  <a:lnTo>
                    <a:pt x="0" y="0"/>
                  </a:lnTo>
                  <a:lnTo>
                    <a:pt x="2" y="5"/>
                  </a:lnTo>
                  <a:lnTo>
                    <a:pt x="4" y="5"/>
                  </a:lnTo>
                  <a:lnTo>
                    <a:pt x="6" y="5"/>
                  </a:lnTo>
                  <a:close/>
                </a:path>
              </a:pathLst>
            </a:custGeom>
            <a:solidFill>
              <a:srgbClr val="000000"/>
            </a:solidFill>
            <a:ln w="25400">
              <a:solidFill>
                <a:schemeClr val="tx1"/>
              </a:solidFill>
              <a:round/>
              <a:headEnd/>
              <a:tailEnd/>
            </a:ln>
          </p:spPr>
          <p:txBody>
            <a:bodyPr/>
            <a:lstStyle/>
            <a:p>
              <a:endParaRPr lang="en-GB" sz="2400" b="1"/>
            </a:p>
          </p:txBody>
        </p:sp>
        <p:sp>
          <p:nvSpPr>
            <p:cNvPr id="23642" name="Freeform 107"/>
            <p:cNvSpPr>
              <a:spLocks/>
            </p:cNvSpPr>
            <p:nvPr/>
          </p:nvSpPr>
          <p:spPr bwMode="auto">
            <a:xfrm>
              <a:off x="4130" y="2750"/>
              <a:ext cx="5" cy="5"/>
            </a:xfrm>
            <a:custGeom>
              <a:avLst/>
              <a:gdLst>
                <a:gd name="T0" fmla="*/ 5 w 5"/>
                <a:gd name="T1" fmla="*/ 4 h 5"/>
                <a:gd name="T2" fmla="*/ 4 w 5"/>
                <a:gd name="T3" fmla="*/ 1 h 5"/>
                <a:gd name="T4" fmla="*/ 3 w 5"/>
                <a:gd name="T5" fmla="*/ 0 h 5"/>
                <a:gd name="T6" fmla="*/ 2 w 5"/>
                <a:gd name="T7" fmla="*/ 1 h 5"/>
                <a:gd name="T8" fmla="*/ 0 w 5"/>
                <a:gd name="T9" fmla="*/ 3 h 5"/>
                <a:gd name="T10" fmla="*/ 3 w 5"/>
                <a:gd name="T11" fmla="*/ 5 h 5"/>
                <a:gd name="T12" fmla="*/ 4 w 5"/>
                <a:gd name="T13" fmla="*/ 4 h 5"/>
                <a:gd name="T14" fmla="*/ 5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4"/>
                  </a:moveTo>
                  <a:lnTo>
                    <a:pt x="4" y="1"/>
                  </a:lnTo>
                  <a:lnTo>
                    <a:pt x="3" y="0"/>
                  </a:lnTo>
                  <a:lnTo>
                    <a:pt x="2" y="1"/>
                  </a:lnTo>
                  <a:lnTo>
                    <a:pt x="0" y="3"/>
                  </a:lnTo>
                  <a:lnTo>
                    <a:pt x="3" y="5"/>
                  </a:lnTo>
                  <a:lnTo>
                    <a:pt x="4" y="4"/>
                  </a:lnTo>
                  <a:lnTo>
                    <a:pt x="5" y="4"/>
                  </a:lnTo>
                  <a:close/>
                </a:path>
              </a:pathLst>
            </a:custGeom>
            <a:solidFill>
              <a:srgbClr val="000000"/>
            </a:solidFill>
            <a:ln w="25400">
              <a:solidFill>
                <a:schemeClr val="tx1"/>
              </a:solidFill>
              <a:round/>
              <a:headEnd/>
              <a:tailEnd/>
            </a:ln>
          </p:spPr>
          <p:txBody>
            <a:bodyPr/>
            <a:lstStyle/>
            <a:p>
              <a:endParaRPr lang="en-GB" sz="2400" b="1"/>
            </a:p>
          </p:txBody>
        </p:sp>
        <p:sp>
          <p:nvSpPr>
            <p:cNvPr id="23643" name="Freeform 108"/>
            <p:cNvSpPr>
              <a:spLocks/>
            </p:cNvSpPr>
            <p:nvPr/>
          </p:nvSpPr>
          <p:spPr bwMode="auto">
            <a:xfrm>
              <a:off x="4125" y="2745"/>
              <a:ext cx="8" cy="9"/>
            </a:xfrm>
            <a:custGeom>
              <a:avLst/>
              <a:gdLst>
                <a:gd name="T0" fmla="*/ 7 w 8"/>
                <a:gd name="T1" fmla="*/ 6 h 9"/>
                <a:gd name="T2" fmla="*/ 8 w 8"/>
                <a:gd name="T3" fmla="*/ 6 h 9"/>
                <a:gd name="T4" fmla="*/ 7 w 8"/>
                <a:gd name="T5" fmla="*/ 3 h 9"/>
                <a:gd name="T6" fmla="*/ 3 w 8"/>
                <a:gd name="T7" fmla="*/ 0 h 9"/>
                <a:gd name="T8" fmla="*/ 2 w 8"/>
                <a:gd name="T9" fmla="*/ 1 h 9"/>
                <a:gd name="T10" fmla="*/ 0 w 8"/>
                <a:gd name="T11" fmla="*/ 3 h 9"/>
                <a:gd name="T12" fmla="*/ 4 w 8"/>
                <a:gd name="T13" fmla="*/ 5 h 9"/>
                <a:gd name="T14" fmla="*/ 7 w 8"/>
                <a:gd name="T15" fmla="*/ 9 h 9"/>
                <a:gd name="T16" fmla="*/ 5 w 8"/>
                <a:gd name="T17" fmla="*/ 8 h 9"/>
                <a:gd name="T18" fmla="*/ 7 w 8"/>
                <a:gd name="T19" fmla="*/ 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9"/>
                <a:gd name="T32" fmla="*/ 8 w 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9">
                  <a:moveTo>
                    <a:pt x="7" y="6"/>
                  </a:moveTo>
                  <a:lnTo>
                    <a:pt x="8" y="6"/>
                  </a:lnTo>
                  <a:lnTo>
                    <a:pt x="7" y="3"/>
                  </a:lnTo>
                  <a:lnTo>
                    <a:pt x="3" y="0"/>
                  </a:lnTo>
                  <a:lnTo>
                    <a:pt x="2" y="1"/>
                  </a:lnTo>
                  <a:lnTo>
                    <a:pt x="0" y="3"/>
                  </a:lnTo>
                  <a:lnTo>
                    <a:pt x="4" y="5"/>
                  </a:lnTo>
                  <a:lnTo>
                    <a:pt x="7" y="9"/>
                  </a:lnTo>
                  <a:lnTo>
                    <a:pt x="5" y="8"/>
                  </a:lnTo>
                  <a:lnTo>
                    <a:pt x="7" y="6"/>
                  </a:lnTo>
                  <a:close/>
                </a:path>
              </a:pathLst>
            </a:custGeom>
            <a:solidFill>
              <a:srgbClr val="000000"/>
            </a:solidFill>
            <a:ln w="25400">
              <a:solidFill>
                <a:schemeClr val="tx1"/>
              </a:solidFill>
              <a:round/>
              <a:headEnd/>
              <a:tailEnd/>
            </a:ln>
          </p:spPr>
          <p:txBody>
            <a:bodyPr/>
            <a:lstStyle/>
            <a:p>
              <a:endParaRPr lang="en-GB" sz="2400" b="1"/>
            </a:p>
          </p:txBody>
        </p:sp>
        <p:sp>
          <p:nvSpPr>
            <p:cNvPr id="23644" name="Freeform 109"/>
            <p:cNvSpPr>
              <a:spLocks/>
            </p:cNvSpPr>
            <p:nvPr/>
          </p:nvSpPr>
          <p:spPr bwMode="auto">
            <a:xfrm>
              <a:off x="4124" y="2744"/>
              <a:ext cx="8" cy="4"/>
            </a:xfrm>
            <a:custGeom>
              <a:avLst/>
              <a:gdLst>
                <a:gd name="T0" fmla="*/ 4 w 8"/>
                <a:gd name="T1" fmla="*/ 1 h 4"/>
                <a:gd name="T2" fmla="*/ 8 w 8"/>
                <a:gd name="T3" fmla="*/ 4 h 4"/>
                <a:gd name="T4" fmla="*/ 0 w 8"/>
                <a:gd name="T5" fmla="*/ 0 h 4"/>
                <a:gd name="T6" fmla="*/ 0 w 8"/>
                <a:gd name="T7" fmla="*/ 1 h 4"/>
                <a:gd name="T8" fmla="*/ 0 w 8"/>
                <a:gd name="T9" fmla="*/ 2 h 4"/>
                <a:gd name="T10" fmla="*/ 3 w 8"/>
                <a:gd name="T11" fmla="*/ 4 h 4"/>
                <a:gd name="T12" fmla="*/ 3 w 8"/>
                <a:gd name="T13" fmla="*/ 2 h 4"/>
                <a:gd name="T14" fmla="*/ 4 w 8"/>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4" y="1"/>
                  </a:moveTo>
                  <a:lnTo>
                    <a:pt x="8" y="4"/>
                  </a:lnTo>
                  <a:lnTo>
                    <a:pt x="0" y="0"/>
                  </a:lnTo>
                  <a:lnTo>
                    <a:pt x="0" y="1"/>
                  </a:lnTo>
                  <a:lnTo>
                    <a:pt x="0" y="2"/>
                  </a:lnTo>
                  <a:lnTo>
                    <a:pt x="3" y="4"/>
                  </a:lnTo>
                  <a:lnTo>
                    <a:pt x="3" y="2"/>
                  </a:lnTo>
                  <a:lnTo>
                    <a:pt x="4" y="1"/>
                  </a:lnTo>
                  <a:close/>
                </a:path>
              </a:pathLst>
            </a:custGeom>
            <a:solidFill>
              <a:srgbClr val="000000"/>
            </a:solidFill>
            <a:ln w="25400">
              <a:solidFill>
                <a:schemeClr val="tx1"/>
              </a:solidFill>
              <a:round/>
              <a:headEnd/>
              <a:tailEnd/>
            </a:ln>
          </p:spPr>
          <p:txBody>
            <a:bodyPr/>
            <a:lstStyle/>
            <a:p>
              <a:endParaRPr lang="en-GB" sz="2400" b="1"/>
            </a:p>
          </p:txBody>
        </p:sp>
        <p:sp>
          <p:nvSpPr>
            <p:cNvPr id="23645" name="Freeform 110"/>
            <p:cNvSpPr>
              <a:spLocks/>
            </p:cNvSpPr>
            <p:nvPr/>
          </p:nvSpPr>
          <p:spPr bwMode="auto">
            <a:xfrm>
              <a:off x="3770" y="2709"/>
              <a:ext cx="355" cy="37"/>
            </a:xfrm>
            <a:custGeom>
              <a:avLst/>
              <a:gdLst>
                <a:gd name="T0" fmla="*/ 354 w 355"/>
                <a:gd name="T1" fmla="*/ 36 h 37"/>
                <a:gd name="T2" fmla="*/ 355 w 355"/>
                <a:gd name="T3" fmla="*/ 35 h 37"/>
                <a:gd name="T4" fmla="*/ 353 w 355"/>
                <a:gd name="T5" fmla="*/ 32 h 37"/>
                <a:gd name="T6" fmla="*/ 347 w 355"/>
                <a:gd name="T7" fmla="*/ 31 h 37"/>
                <a:gd name="T8" fmla="*/ 342 w 355"/>
                <a:gd name="T9" fmla="*/ 29 h 37"/>
                <a:gd name="T10" fmla="*/ 337 w 355"/>
                <a:gd name="T11" fmla="*/ 27 h 37"/>
                <a:gd name="T12" fmla="*/ 330 w 355"/>
                <a:gd name="T13" fmla="*/ 26 h 37"/>
                <a:gd name="T14" fmla="*/ 0 w 355"/>
                <a:gd name="T15" fmla="*/ 0 h 37"/>
                <a:gd name="T16" fmla="*/ 5 w 355"/>
                <a:gd name="T17" fmla="*/ 0 h 37"/>
                <a:gd name="T18" fmla="*/ 5 w 355"/>
                <a:gd name="T19" fmla="*/ 2 h 37"/>
                <a:gd name="T20" fmla="*/ 5 w 355"/>
                <a:gd name="T21" fmla="*/ 5 h 37"/>
                <a:gd name="T22" fmla="*/ 30 w 355"/>
                <a:gd name="T23" fmla="*/ 5 h 37"/>
                <a:gd name="T24" fmla="*/ 330 w 355"/>
                <a:gd name="T25" fmla="*/ 29 h 37"/>
                <a:gd name="T26" fmla="*/ 337 w 355"/>
                <a:gd name="T27" fmla="*/ 30 h 37"/>
                <a:gd name="T28" fmla="*/ 342 w 355"/>
                <a:gd name="T29" fmla="*/ 31 h 37"/>
                <a:gd name="T30" fmla="*/ 347 w 355"/>
                <a:gd name="T31" fmla="*/ 34 h 37"/>
                <a:gd name="T32" fmla="*/ 348 w 355"/>
                <a:gd name="T33" fmla="*/ 35 h 37"/>
                <a:gd name="T34" fmla="*/ 349 w 355"/>
                <a:gd name="T35" fmla="*/ 35 h 37"/>
                <a:gd name="T36" fmla="*/ 354 w 355"/>
                <a:gd name="T37" fmla="*/ 37 h 37"/>
                <a:gd name="T38" fmla="*/ 354 w 355"/>
                <a:gd name="T39" fmla="*/ 36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5"/>
                <a:gd name="T61" fmla="*/ 0 h 37"/>
                <a:gd name="T62" fmla="*/ 355 w 355"/>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5" h="37">
                  <a:moveTo>
                    <a:pt x="354" y="36"/>
                  </a:moveTo>
                  <a:lnTo>
                    <a:pt x="355" y="35"/>
                  </a:lnTo>
                  <a:lnTo>
                    <a:pt x="353" y="32"/>
                  </a:lnTo>
                  <a:lnTo>
                    <a:pt x="347" y="31"/>
                  </a:lnTo>
                  <a:lnTo>
                    <a:pt x="342" y="29"/>
                  </a:lnTo>
                  <a:lnTo>
                    <a:pt x="337" y="27"/>
                  </a:lnTo>
                  <a:lnTo>
                    <a:pt x="330" y="26"/>
                  </a:lnTo>
                  <a:lnTo>
                    <a:pt x="0" y="0"/>
                  </a:lnTo>
                  <a:lnTo>
                    <a:pt x="5" y="0"/>
                  </a:lnTo>
                  <a:lnTo>
                    <a:pt x="5" y="2"/>
                  </a:lnTo>
                  <a:lnTo>
                    <a:pt x="5" y="5"/>
                  </a:lnTo>
                  <a:lnTo>
                    <a:pt x="30" y="5"/>
                  </a:lnTo>
                  <a:lnTo>
                    <a:pt x="330" y="29"/>
                  </a:lnTo>
                  <a:lnTo>
                    <a:pt x="337" y="30"/>
                  </a:lnTo>
                  <a:lnTo>
                    <a:pt x="342" y="31"/>
                  </a:lnTo>
                  <a:lnTo>
                    <a:pt x="347" y="34"/>
                  </a:lnTo>
                  <a:lnTo>
                    <a:pt x="348" y="35"/>
                  </a:lnTo>
                  <a:lnTo>
                    <a:pt x="349" y="35"/>
                  </a:lnTo>
                  <a:lnTo>
                    <a:pt x="354" y="37"/>
                  </a:lnTo>
                  <a:lnTo>
                    <a:pt x="354" y="36"/>
                  </a:lnTo>
                  <a:close/>
                </a:path>
              </a:pathLst>
            </a:custGeom>
            <a:solidFill>
              <a:srgbClr val="000000"/>
            </a:solidFill>
            <a:ln w="25400">
              <a:solidFill>
                <a:schemeClr val="tx1"/>
              </a:solidFill>
              <a:round/>
              <a:headEnd/>
              <a:tailEnd/>
            </a:ln>
          </p:spPr>
          <p:txBody>
            <a:bodyPr/>
            <a:lstStyle/>
            <a:p>
              <a:endParaRPr lang="en-GB" sz="2400" b="1"/>
            </a:p>
          </p:txBody>
        </p:sp>
        <p:sp>
          <p:nvSpPr>
            <p:cNvPr id="23646" name="Freeform 111"/>
            <p:cNvSpPr>
              <a:spLocks/>
            </p:cNvSpPr>
            <p:nvPr/>
          </p:nvSpPr>
          <p:spPr bwMode="auto">
            <a:xfrm>
              <a:off x="3772" y="2709"/>
              <a:ext cx="4" cy="5"/>
            </a:xfrm>
            <a:custGeom>
              <a:avLst/>
              <a:gdLst>
                <a:gd name="T0" fmla="*/ 3 w 4"/>
                <a:gd name="T1" fmla="*/ 0 h 5"/>
                <a:gd name="T2" fmla="*/ 3 w 4"/>
                <a:gd name="T3" fmla="*/ 0 h 5"/>
                <a:gd name="T4" fmla="*/ 0 w 4"/>
                <a:gd name="T5" fmla="*/ 2 h 5"/>
                <a:gd name="T6" fmla="*/ 1 w 4"/>
                <a:gd name="T7" fmla="*/ 4 h 5"/>
                <a:gd name="T8" fmla="*/ 3 w 4"/>
                <a:gd name="T9" fmla="*/ 5 h 5"/>
                <a:gd name="T10" fmla="*/ 4 w 4"/>
                <a:gd name="T11" fmla="*/ 4 h 5"/>
                <a:gd name="T12" fmla="*/ 3 w 4"/>
                <a:gd name="T13" fmla="*/ 2 h 5"/>
                <a:gd name="T14" fmla="*/ 3 w 4"/>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3" y="0"/>
                  </a:moveTo>
                  <a:lnTo>
                    <a:pt x="3" y="0"/>
                  </a:lnTo>
                  <a:lnTo>
                    <a:pt x="0" y="2"/>
                  </a:lnTo>
                  <a:lnTo>
                    <a:pt x="1" y="4"/>
                  </a:lnTo>
                  <a:lnTo>
                    <a:pt x="3" y="5"/>
                  </a:lnTo>
                  <a:lnTo>
                    <a:pt x="4" y="4"/>
                  </a:lnTo>
                  <a:lnTo>
                    <a:pt x="3" y="2"/>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3647" name="Freeform 112"/>
            <p:cNvSpPr>
              <a:spLocks/>
            </p:cNvSpPr>
            <p:nvPr/>
          </p:nvSpPr>
          <p:spPr bwMode="auto">
            <a:xfrm>
              <a:off x="3771" y="2711"/>
              <a:ext cx="5" cy="4"/>
            </a:xfrm>
            <a:custGeom>
              <a:avLst/>
              <a:gdLst>
                <a:gd name="T0" fmla="*/ 2 w 5"/>
                <a:gd name="T1" fmla="*/ 2 h 4"/>
                <a:gd name="T2" fmla="*/ 2 w 5"/>
                <a:gd name="T3" fmla="*/ 0 h 4"/>
                <a:gd name="T4" fmla="*/ 0 w 5"/>
                <a:gd name="T5" fmla="*/ 2 h 4"/>
                <a:gd name="T6" fmla="*/ 0 w 5"/>
                <a:gd name="T7" fmla="*/ 3 h 4"/>
                <a:gd name="T8" fmla="*/ 0 w 5"/>
                <a:gd name="T9" fmla="*/ 4 h 4"/>
                <a:gd name="T10" fmla="*/ 5 w 5"/>
                <a:gd name="T11" fmla="*/ 2 h 4"/>
                <a:gd name="T12" fmla="*/ 4 w 5"/>
                <a:gd name="T13" fmla="*/ 3 h 4"/>
                <a:gd name="T14" fmla="*/ 2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2"/>
                  </a:moveTo>
                  <a:lnTo>
                    <a:pt x="2" y="0"/>
                  </a:lnTo>
                  <a:lnTo>
                    <a:pt x="0" y="2"/>
                  </a:lnTo>
                  <a:lnTo>
                    <a:pt x="0" y="3"/>
                  </a:lnTo>
                  <a:lnTo>
                    <a:pt x="0" y="4"/>
                  </a:lnTo>
                  <a:lnTo>
                    <a:pt x="5" y="2"/>
                  </a:lnTo>
                  <a:lnTo>
                    <a:pt x="4" y="3"/>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3648" name="Freeform 113"/>
            <p:cNvSpPr>
              <a:spLocks/>
            </p:cNvSpPr>
            <p:nvPr/>
          </p:nvSpPr>
          <p:spPr bwMode="auto">
            <a:xfrm>
              <a:off x="3766" y="2713"/>
              <a:ext cx="6" cy="6"/>
            </a:xfrm>
            <a:custGeom>
              <a:avLst/>
              <a:gdLst>
                <a:gd name="T0" fmla="*/ 5 w 6"/>
                <a:gd name="T1" fmla="*/ 0 h 6"/>
                <a:gd name="T2" fmla="*/ 2 w 6"/>
                <a:gd name="T3" fmla="*/ 1 h 6"/>
                <a:gd name="T4" fmla="*/ 0 w 6"/>
                <a:gd name="T5" fmla="*/ 3 h 6"/>
                <a:gd name="T6" fmla="*/ 1 w 6"/>
                <a:gd name="T7" fmla="*/ 5 h 6"/>
                <a:gd name="T8" fmla="*/ 2 w 6"/>
                <a:gd name="T9" fmla="*/ 6 h 6"/>
                <a:gd name="T10" fmla="*/ 6 w 6"/>
                <a:gd name="T11" fmla="*/ 2 h 6"/>
                <a:gd name="T12" fmla="*/ 5 w 6"/>
                <a:gd name="T13" fmla="*/ 1 h 6"/>
                <a:gd name="T14" fmla="*/ 5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5" y="0"/>
                  </a:moveTo>
                  <a:lnTo>
                    <a:pt x="2" y="1"/>
                  </a:lnTo>
                  <a:lnTo>
                    <a:pt x="0" y="3"/>
                  </a:lnTo>
                  <a:lnTo>
                    <a:pt x="1" y="5"/>
                  </a:lnTo>
                  <a:lnTo>
                    <a:pt x="2" y="6"/>
                  </a:lnTo>
                  <a:lnTo>
                    <a:pt x="6" y="2"/>
                  </a:lnTo>
                  <a:lnTo>
                    <a:pt x="5" y="1"/>
                  </a:lnTo>
                  <a:lnTo>
                    <a:pt x="5" y="0"/>
                  </a:lnTo>
                  <a:close/>
                </a:path>
              </a:pathLst>
            </a:custGeom>
            <a:solidFill>
              <a:srgbClr val="000000"/>
            </a:solidFill>
            <a:ln w="25400">
              <a:solidFill>
                <a:schemeClr val="tx1"/>
              </a:solidFill>
              <a:round/>
              <a:headEnd/>
              <a:tailEnd/>
            </a:ln>
          </p:spPr>
          <p:txBody>
            <a:bodyPr/>
            <a:lstStyle/>
            <a:p>
              <a:endParaRPr lang="en-GB" sz="2400" b="1"/>
            </a:p>
          </p:txBody>
        </p:sp>
        <p:sp>
          <p:nvSpPr>
            <p:cNvPr id="23649" name="Freeform 114"/>
            <p:cNvSpPr>
              <a:spLocks/>
            </p:cNvSpPr>
            <p:nvPr/>
          </p:nvSpPr>
          <p:spPr bwMode="auto">
            <a:xfrm>
              <a:off x="3765" y="2716"/>
              <a:ext cx="5" cy="2"/>
            </a:xfrm>
            <a:custGeom>
              <a:avLst/>
              <a:gdLst>
                <a:gd name="T0" fmla="*/ 1 w 5"/>
                <a:gd name="T1" fmla="*/ 0 h 2"/>
                <a:gd name="T2" fmla="*/ 0 w 5"/>
                <a:gd name="T3" fmla="*/ 2 h 2"/>
                <a:gd name="T4" fmla="*/ 5 w 5"/>
                <a:gd name="T5" fmla="*/ 2 h 2"/>
                <a:gd name="T6" fmla="*/ 2 w 5"/>
                <a:gd name="T7" fmla="*/ 2 h 2"/>
                <a:gd name="T8" fmla="*/ 1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1" y="0"/>
                  </a:moveTo>
                  <a:lnTo>
                    <a:pt x="0" y="2"/>
                  </a:lnTo>
                  <a:lnTo>
                    <a:pt x="5" y="2"/>
                  </a:lnTo>
                  <a:lnTo>
                    <a:pt x="2" y="2"/>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3650" name="Freeform 115"/>
            <p:cNvSpPr>
              <a:spLocks/>
            </p:cNvSpPr>
            <p:nvPr/>
          </p:nvSpPr>
          <p:spPr bwMode="auto">
            <a:xfrm>
              <a:off x="3765" y="2718"/>
              <a:ext cx="5" cy="1"/>
            </a:xfrm>
            <a:custGeom>
              <a:avLst/>
              <a:gdLst>
                <a:gd name="T0" fmla="*/ 0 w 5"/>
                <a:gd name="T1" fmla="*/ 0 h 1"/>
                <a:gd name="T2" fmla="*/ 0 w 5"/>
                <a:gd name="T3" fmla="*/ 1 h 1"/>
                <a:gd name="T4" fmla="*/ 2 w 5"/>
                <a:gd name="T5" fmla="*/ 1 h 1"/>
                <a:gd name="T6" fmla="*/ 5 w 5"/>
                <a:gd name="T7" fmla="*/ 1 h 1"/>
                <a:gd name="T8" fmla="*/ 5 w 5"/>
                <a:gd name="T9" fmla="*/ 0 h 1"/>
                <a:gd name="T10" fmla="*/ 0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0" y="0"/>
                  </a:moveTo>
                  <a:lnTo>
                    <a:pt x="0" y="1"/>
                  </a:lnTo>
                  <a:lnTo>
                    <a:pt x="2" y="1"/>
                  </a:lnTo>
                  <a:lnTo>
                    <a:pt x="5" y="1"/>
                  </a:lnTo>
                  <a:lnTo>
                    <a:pt x="5" y="0"/>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3651" name="Freeform 116"/>
            <p:cNvSpPr>
              <a:spLocks/>
            </p:cNvSpPr>
            <p:nvPr/>
          </p:nvSpPr>
          <p:spPr bwMode="auto">
            <a:xfrm>
              <a:off x="3765" y="2716"/>
              <a:ext cx="5" cy="5"/>
            </a:xfrm>
            <a:custGeom>
              <a:avLst/>
              <a:gdLst>
                <a:gd name="T0" fmla="*/ 2 w 5"/>
                <a:gd name="T1" fmla="*/ 3 h 5"/>
                <a:gd name="T2" fmla="*/ 1 w 5"/>
                <a:gd name="T3" fmla="*/ 3 h 5"/>
                <a:gd name="T4" fmla="*/ 0 w 5"/>
                <a:gd name="T5" fmla="*/ 5 h 5"/>
                <a:gd name="T6" fmla="*/ 1 w 5"/>
                <a:gd name="T7" fmla="*/ 5 h 5"/>
                <a:gd name="T8" fmla="*/ 2 w 5"/>
                <a:gd name="T9" fmla="*/ 5 h 5"/>
                <a:gd name="T10" fmla="*/ 5 w 5"/>
                <a:gd name="T11" fmla="*/ 0 h 5"/>
                <a:gd name="T12" fmla="*/ 5 w 5"/>
                <a:gd name="T13" fmla="*/ 3 h 5"/>
                <a:gd name="T14" fmla="*/ 2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3"/>
                  </a:moveTo>
                  <a:lnTo>
                    <a:pt x="1" y="3"/>
                  </a:lnTo>
                  <a:lnTo>
                    <a:pt x="0" y="5"/>
                  </a:lnTo>
                  <a:lnTo>
                    <a:pt x="1" y="5"/>
                  </a:lnTo>
                  <a:lnTo>
                    <a:pt x="2" y="5"/>
                  </a:lnTo>
                  <a:lnTo>
                    <a:pt x="5" y="0"/>
                  </a:lnTo>
                  <a:lnTo>
                    <a:pt x="5" y="3"/>
                  </a:lnTo>
                  <a:lnTo>
                    <a:pt x="2" y="3"/>
                  </a:lnTo>
                  <a:close/>
                </a:path>
              </a:pathLst>
            </a:custGeom>
            <a:solidFill>
              <a:srgbClr val="000000"/>
            </a:solidFill>
            <a:ln w="25400">
              <a:solidFill>
                <a:schemeClr val="tx1"/>
              </a:solidFill>
              <a:round/>
              <a:headEnd/>
              <a:tailEnd/>
            </a:ln>
          </p:spPr>
          <p:txBody>
            <a:bodyPr/>
            <a:lstStyle/>
            <a:p>
              <a:endParaRPr lang="en-GB" sz="2400" b="1"/>
            </a:p>
          </p:txBody>
        </p:sp>
        <p:sp>
          <p:nvSpPr>
            <p:cNvPr id="23652" name="Freeform 117"/>
            <p:cNvSpPr>
              <a:spLocks/>
            </p:cNvSpPr>
            <p:nvPr/>
          </p:nvSpPr>
          <p:spPr bwMode="auto">
            <a:xfrm>
              <a:off x="3763" y="2703"/>
              <a:ext cx="15" cy="164"/>
            </a:xfrm>
            <a:custGeom>
              <a:avLst/>
              <a:gdLst>
                <a:gd name="T0" fmla="*/ 2 w 15"/>
                <a:gd name="T1" fmla="*/ 18 h 164"/>
                <a:gd name="T2" fmla="*/ 0 w 15"/>
                <a:gd name="T3" fmla="*/ 21 h 164"/>
                <a:gd name="T4" fmla="*/ 0 w 15"/>
                <a:gd name="T5" fmla="*/ 0 h 164"/>
                <a:gd name="T6" fmla="*/ 10 w 15"/>
                <a:gd name="T7" fmla="*/ 159 h 164"/>
                <a:gd name="T8" fmla="*/ 13 w 15"/>
                <a:gd name="T9" fmla="*/ 164 h 164"/>
                <a:gd name="T10" fmla="*/ 14 w 15"/>
                <a:gd name="T11" fmla="*/ 164 h 164"/>
                <a:gd name="T12" fmla="*/ 15 w 15"/>
                <a:gd name="T13" fmla="*/ 164 h 164"/>
                <a:gd name="T14" fmla="*/ 13 w 15"/>
                <a:gd name="T15" fmla="*/ 159 h 164"/>
                <a:gd name="T16" fmla="*/ 5 w 15"/>
                <a:gd name="T17" fmla="*/ 40 h 164"/>
                <a:gd name="T18" fmla="*/ 5 w 15"/>
                <a:gd name="T19" fmla="*/ 18 h 164"/>
                <a:gd name="T20" fmla="*/ 3 w 15"/>
                <a:gd name="T21" fmla="*/ 18 h 164"/>
                <a:gd name="T22" fmla="*/ 2 w 15"/>
                <a:gd name="T23" fmla="*/ 18 h 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4"/>
                <a:gd name="T38" fmla="*/ 15 w 15"/>
                <a:gd name="T39" fmla="*/ 164 h 1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4">
                  <a:moveTo>
                    <a:pt x="2" y="18"/>
                  </a:moveTo>
                  <a:lnTo>
                    <a:pt x="0" y="21"/>
                  </a:lnTo>
                  <a:lnTo>
                    <a:pt x="0" y="0"/>
                  </a:lnTo>
                  <a:lnTo>
                    <a:pt x="10" y="159"/>
                  </a:lnTo>
                  <a:lnTo>
                    <a:pt x="13" y="164"/>
                  </a:lnTo>
                  <a:lnTo>
                    <a:pt x="14" y="164"/>
                  </a:lnTo>
                  <a:lnTo>
                    <a:pt x="15" y="164"/>
                  </a:lnTo>
                  <a:lnTo>
                    <a:pt x="13" y="159"/>
                  </a:lnTo>
                  <a:lnTo>
                    <a:pt x="5" y="40"/>
                  </a:lnTo>
                  <a:lnTo>
                    <a:pt x="5" y="18"/>
                  </a:lnTo>
                  <a:lnTo>
                    <a:pt x="3" y="18"/>
                  </a:lnTo>
                  <a:lnTo>
                    <a:pt x="2" y="18"/>
                  </a:lnTo>
                  <a:close/>
                </a:path>
              </a:pathLst>
            </a:custGeom>
            <a:solidFill>
              <a:srgbClr val="000000"/>
            </a:solidFill>
            <a:ln w="25400">
              <a:solidFill>
                <a:schemeClr val="tx1"/>
              </a:solidFill>
              <a:round/>
              <a:headEnd/>
              <a:tailEnd/>
            </a:ln>
          </p:spPr>
          <p:txBody>
            <a:bodyPr/>
            <a:lstStyle/>
            <a:p>
              <a:endParaRPr lang="en-GB" sz="2400" b="1"/>
            </a:p>
          </p:txBody>
        </p:sp>
        <p:sp>
          <p:nvSpPr>
            <p:cNvPr id="23653" name="Freeform 118"/>
            <p:cNvSpPr>
              <a:spLocks/>
            </p:cNvSpPr>
            <p:nvPr/>
          </p:nvSpPr>
          <p:spPr bwMode="auto">
            <a:xfrm>
              <a:off x="3775" y="2867"/>
              <a:ext cx="5" cy="3"/>
            </a:xfrm>
            <a:custGeom>
              <a:avLst/>
              <a:gdLst>
                <a:gd name="T0" fmla="*/ 2 w 5"/>
                <a:gd name="T1" fmla="*/ 0 h 3"/>
                <a:gd name="T2" fmla="*/ 0 w 5"/>
                <a:gd name="T3" fmla="*/ 0 h 3"/>
                <a:gd name="T4" fmla="*/ 0 w 5"/>
                <a:gd name="T5" fmla="*/ 3 h 3"/>
                <a:gd name="T6" fmla="*/ 2 w 5"/>
                <a:gd name="T7" fmla="*/ 3 h 3"/>
                <a:gd name="T8" fmla="*/ 5 w 5"/>
                <a:gd name="T9" fmla="*/ 3 h 3"/>
                <a:gd name="T10" fmla="*/ 5 w 5"/>
                <a:gd name="T11" fmla="*/ 3 h 3"/>
                <a:gd name="T12" fmla="*/ 3 w 5"/>
                <a:gd name="T13" fmla="*/ 0 h 3"/>
                <a:gd name="T14" fmla="*/ 2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2" y="0"/>
                  </a:moveTo>
                  <a:lnTo>
                    <a:pt x="0" y="0"/>
                  </a:lnTo>
                  <a:lnTo>
                    <a:pt x="0" y="3"/>
                  </a:lnTo>
                  <a:lnTo>
                    <a:pt x="2" y="3"/>
                  </a:lnTo>
                  <a:lnTo>
                    <a:pt x="5" y="3"/>
                  </a:lnTo>
                  <a:lnTo>
                    <a:pt x="3" y="0"/>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3654" name="Freeform 119"/>
            <p:cNvSpPr>
              <a:spLocks/>
            </p:cNvSpPr>
            <p:nvPr/>
          </p:nvSpPr>
          <p:spPr bwMode="auto">
            <a:xfrm>
              <a:off x="3775" y="2867"/>
              <a:ext cx="6" cy="8"/>
            </a:xfrm>
            <a:custGeom>
              <a:avLst/>
              <a:gdLst>
                <a:gd name="T0" fmla="*/ 0 w 6"/>
                <a:gd name="T1" fmla="*/ 3 h 8"/>
                <a:gd name="T2" fmla="*/ 0 w 6"/>
                <a:gd name="T3" fmla="*/ 0 h 8"/>
                <a:gd name="T4" fmla="*/ 3 w 6"/>
                <a:gd name="T5" fmla="*/ 8 h 8"/>
                <a:gd name="T6" fmla="*/ 5 w 6"/>
                <a:gd name="T7" fmla="*/ 8 h 8"/>
                <a:gd name="T8" fmla="*/ 6 w 6"/>
                <a:gd name="T9" fmla="*/ 8 h 8"/>
                <a:gd name="T10" fmla="*/ 3 w 6"/>
                <a:gd name="T11" fmla="*/ 3 h 8"/>
                <a:gd name="T12" fmla="*/ 2 w 6"/>
                <a:gd name="T13" fmla="*/ 3 h 8"/>
                <a:gd name="T14" fmla="*/ 0 w 6"/>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0" y="3"/>
                  </a:moveTo>
                  <a:lnTo>
                    <a:pt x="0" y="0"/>
                  </a:lnTo>
                  <a:lnTo>
                    <a:pt x="3" y="8"/>
                  </a:lnTo>
                  <a:lnTo>
                    <a:pt x="5" y="8"/>
                  </a:lnTo>
                  <a:lnTo>
                    <a:pt x="6" y="8"/>
                  </a:lnTo>
                  <a:lnTo>
                    <a:pt x="3" y="3"/>
                  </a:lnTo>
                  <a:lnTo>
                    <a:pt x="2" y="3"/>
                  </a:lnTo>
                  <a:lnTo>
                    <a:pt x="0" y="3"/>
                  </a:lnTo>
                  <a:close/>
                </a:path>
              </a:pathLst>
            </a:custGeom>
            <a:solidFill>
              <a:srgbClr val="000000"/>
            </a:solidFill>
            <a:ln w="25400">
              <a:solidFill>
                <a:schemeClr val="tx1"/>
              </a:solidFill>
              <a:round/>
              <a:headEnd/>
              <a:tailEnd/>
            </a:ln>
          </p:spPr>
          <p:txBody>
            <a:bodyPr/>
            <a:lstStyle/>
            <a:p>
              <a:endParaRPr lang="en-GB" sz="2400" b="1"/>
            </a:p>
          </p:txBody>
        </p:sp>
        <p:sp>
          <p:nvSpPr>
            <p:cNvPr id="23655" name="Freeform 120"/>
            <p:cNvSpPr>
              <a:spLocks/>
            </p:cNvSpPr>
            <p:nvPr/>
          </p:nvSpPr>
          <p:spPr bwMode="auto">
            <a:xfrm>
              <a:off x="3777" y="2875"/>
              <a:ext cx="9" cy="7"/>
            </a:xfrm>
            <a:custGeom>
              <a:avLst/>
              <a:gdLst>
                <a:gd name="T0" fmla="*/ 3 w 9"/>
                <a:gd name="T1" fmla="*/ 0 h 7"/>
                <a:gd name="T2" fmla="*/ 0 w 9"/>
                <a:gd name="T3" fmla="*/ 0 h 7"/>
                <a:gd name="T4" fmla="*/ 0 w 9"/>
                <a:gd name="T5" fmla="*/ 1 h 7"/>
                <a:gd name="T6" fmla="*/ 6 w 9"/>
                <a:gd name="T7" fmla="*/ 7 h 7"/>
                <a:gd name="T8" fmla="*/ 8 w 9"/>
                <a:gd name="T9" fmla="*/ 6 h 7"/>
                <a:gd name="T10" fmla="*/ 9 w 9"/>
                <a:gd name="T11" fmla="*/ 5 h 7"/>
                <a:gd name="T12" fmla="*/ 5 w 9"/>
                <a:gd name="T13" fmla="*/ 1 h 7"/>
                <a:gd name="T14" fmla="*/ 5 w 9"/>
                <a:gd name="T15" fmla="*/ 2 h 7"/>
                <a:gd name="T16" fmla="*/ 4 w 9"/>
                <a:gd name="T17" fmla="*/ 0 h 7"/>
                <a:gd name="T18" fmla="*/ 3 w 9"/>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7"/>
                <a:gd name="T32" fmla="*/ 9 w 9"/>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7">
                  <a:moveTo>
                    <a:pt x="3" y="0"/>
                  </a:moveTo>
                  <a:lnTo>
                    <a:pt x="0" y="0"/>
                  </a:lnTo>
                  <a:lnTo>
                    <a:pt x="0" y="1"/>
                  </a:lnTo>
                  <a:lnTo>
                    <a:pt x="6" y="7"/>
                  </a:lnTo>
                  <a:lnTo>
                    <a:pt x="8" y="6"/>
                  </a:lnTo>
                  <a:lnTo>
                    <a:pt x="9" y="5"/>
                  </a:lnTo>
                  <a:lnTo>
                    <a:pt x="5" y="1"/>
                  </a:lnTo>
                  <a:lnTo>
                    <a:pt x="5" y="2"/>
                  </a:lnTo>
                  <a:lnTo>
                    <a:pt x="4" y="0"/>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3656" name="Freeform 121"/>
            <p:cNvSpPr>
              <a:spLocks/>
            </p:cNvSpPr>
            <p:nvPr/>
          </p:nvSpPr>
          <p:spPr bwMode="auto">
            <a:xfrm>
              <a:off x="3782" y="2880"/>
              <a:ext cx="5" cy="4"/>
            </a:xfrm>
            <a:custGeom>
              <a:avLst/>
              <a:gdLst>
                <a:gd name="T0" fmla="*/ 1 w 5"/>
                <a:gd name="T1" fmla="*/ 2 h 4"/>
                <a:gd name="T2" fmla="*/ 0 w 5"/>
                <a:gd name="T3" fmla="*/ 1 h 4"/>
                <a:gd name="T4" fmla="*/ 5 w 5"/>
                <a:gd name="T5" fmla="*/ 4 h 4"/>
                <a:gd name="T6" fmla="*/ 5 w 5"/>
                <a:gd name="T7" fmla="*/ 2 h 4"/>
                <a:gd name="T8" fmla="*/ 5 w 5"/>
                <a:gd name="T9" fmla="*/ 1 h 4"/>
                <a:gd name="T10" fmla="*/ 3 w 5"/>
                <a:gd name="T11" fmla="*/ 0 h 4"/>
                <a:gd name="T12" fmla="*/ 3 w 5"/>
                <a:gd name="T13" fmla="*/ 1 h 4"/>
                <a:gd name="T14" fmla="*/ 1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2"/>
                  </a:moveTo>
                  <a:lnTo>
                    <a:pt x="0" y="1"/>
                  </a:lnTo>
                  <a:lnTo>
                    <a:pt x="5" y="4"/>
                  </a:lnTo>
                  <a:lnTo>
                    <a:pt x="5" y="2"/>
                  </a:lnTo>
                  <a:lnTo>
                    <a:pt x="5" y="1"/>
                  </a:lnTo>
                  <a:lnTo>
                    <a:pt x="3" y="0"/>
                  </a:lnTo>
                  <a:lnTo>
                    <a:pt x="3" y="1"/>
                  </a:lnTo>
                  <a:lnTo>
                    <a:pt x="1" y="2"/>
                  </a:lnTo>
                  <a:close/>
                </a:path>
              </a:pathLst>
            </a:custGeom>
            <a:solidFill>
              <a:srgbClr val="000000"/>
            </a:solidFill>
            <a:ln w="25400">
              <a:solidFill>
                <a:schemeClr val="tx1"/>
              </a:solidFill>
              <a:round/>
              <a:headEnd/>
              <a:tailEnd/>
            </a:ln>
          </p:spPr>
          <p:txBody>
            <a:bodyPr/>
            <a:lstStyle/>
            <a:p>
              <a:endParaRPr lang="en-GB" sz="2400" b="1"/>
            </a:p>
          </p:txBody>
        </p:sp>
        <p:sp>
          <p:nvSpPr>
            <p:cNvPr id="23657" name="Freeform 122"/>
            <p:cNvSpPr>
              <a:spLocks/>
            </p:cNvSpPr>
            <p:nvPr/>
          </p:nvSpPr>
          <p:spPr bwMode="auto">
            <a:xfrm>
              <a:off x="3780" y="2880"/>
              <a:ext cx="384" cy="37"/>
            </a:xfrm>
            <a:custGeom>
              <a:avLst/>
              <a:gdLst>
                <a:gd name="T0" fmla="*/ 7 w 384"/>
                <a:gd name="T1" fmla="*/ 4 h 37"/>
                <a:gd name="T2" fmla="*/ 10 w 384"/>
                <a:gd name="T3" fmla="*/ 5 h 37"/>
                <a:gd name="T4" fmla="*/ 25 w 384"/>
                <a:gd name="T5" fmla="*/ 5 h 37"/>
                <a:gd name="T6" fmla="*/ 377 w 384"/>
                <a:gd name="T7" fmla="*/ 37 h 37"/>
                <a:gd name="T8" fmla="*/ 369 w 384"/>
                <a:gd name="T9" fmla="*/ 37 h 37"/>
                <a:gd name="T10" fmla="*/ 375 w 384"/>
                <a:gd name="T11" fmla="*/ 34 h 37"/>
                <a:gd name="T12" fmla="*/ 379 w 384"/>
                <a:gd name="T13" fmla="*/ 32 h 37"/>
                <a:gd name="T14" fmla="*/ 382 w 384"/>
                <a:gd name="T15" fmla="*/ 30 h 37"/>
                <a:gd name="T16" fmla="*/ 384 w 384"/>
                <a:gd name="T17" fmla="*/ 27 h 37"/>
                <a:gd name="T18" fmla="*/ 383 w 384"/>
                <a:gd name="T19" fmla="*/ 26 h 37"/>
                <a:gd name="T20" fmla="*/ 382 w 384"/>
                <a:gd name="T21" fmla="*/ 25 h 37"/>
                <a:gd name="T22" fmla="*/ 379 w 384"/>
                <a:gd name="T23" fmla="*/ 27 h 37"/>
                <a:gd name="T24" fmla="*/ 374 w 384"/>
                <a:gd name="T25" fmla="*/ 30 h 37"/>
                <a:gd name="T26" fmla="*/ 370 w 384"/>
                <a:gd name="T27" fmla="*/ 31 h 37"/>
                <a:gd name="T28" fmla="*/ 369 w 384"/>
                <a:gd name="T29" fmla="*/ 32 h 37"/>
                <a:gd name="T30" fmla="*/ 352 w 384"/>
                <a:gd name="T31" fmla="*/ 32 h 37"/>
                <a:gd name="T32" fmla="*/ 0 w 384"/>
                <a:gd name="T33" fmla="*/ 0 h 37"/>
                <a:gd name="T34" fmla="*/ 7 w 384"/>
                <a:gd name="T35" fmla="*/ 0 h 37"/>
                <a:gd name="T36" fmla="*/ 7 w 384"/>
                <a:gd name="T37" fmla="*/ 2 h 37"/>
                <a:gd name="T38" fmla="*/ 7 w 384"/>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37"/>
                <a:gd name="T62" fmla="*/ 384 w 384"/>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37">
                  <a:moveTo>
                    <a:pt x="7" y="4"/>
                  </a:moveTo>
                  <a:lnTo>
                    <a:pt x="10" y="5"/>
                  </a:lnTo>
                  <a:lnTo>
                    <a:pt x="25" y="5"/>
                  </a:lnTo>
                  <a:lnTo>
                    <a:pt x="377" y="37"/>
                  </a:lnTo>
                  <a:lnTo>
                    <a:pt x="369" y="37"/>
                  </a:lnTo>
                  <a:lnTo>
                    <a:pt x="375" y="34"/>
                  </a:lnTo>
                  <a:lnTo>
                    <a:pt x="379" y="32"/>
                  </a:lnTo>
                  <a:lnTo>
                    <a:pt x="382" y="30"/>
                  </a:lnTo>
                  <a:lnTo>
                    <a:pt x="384" y="27"/>
                  </a:lnTo>
                  <a:lnTo>
                    <a:pt x="383" y="26"/>
                  </a:lnTo>
                  <a:lnTo>
                    <a:pt x="382" y="25"/>
                  </a:lnTo>
                  <a:lnTo>
                    <a:pt x="379" y="27"/>
                  </a:lnTo>
                  <a:lnTo>
                    <a:pt x="374" y="30"/>
                  </a:lnTo>
                  <a:lnTo>
                    <a:pt x="370" y="31"/>
                  </a:lnTo>
                  <a:lnTo>
                    <a:pt x="369" y="32"/>
                  </a:lnTo>
                  <a:lnTo>
                    <a:pt x="352" y="32"/>
                  </a:lnTo>
                  <a:lnTo>
                    <a:pt x="0" y="0"/>
                  </a:lnTo>
                  <a:lnTo>
                    <a:pt x="7" y="0"/>
                  </a:lnTo>
                  <a:lnTo>
                    <a:pt x="7" y="2"/>
                  </a:lnTo>
                  <a:lnTo>
                    <a:pt x="7" y="4"/>
                  </a:lnTo>
                  <a:close/>
                </a:path>
              </a:pathLst>
            </a:custGeom>
            <a:solidFill>
              <a:srgbClr val="000000"/>
            </a:solidFill>
            <a:ln w="25400">
              <a:solidFill>
                <a:schemeClr val="tx1"/>
              </a:solidFill>
              <a:round/>
              <a:headEnd/>
              <a:tailEnd/>
            </a:ln>
          </p:spPr>
          <p:txBody>
            <a:bodyPr/>
            <a:lstStyle/>
            <a:p>
              <a:endParaRPr lang="en-GB" sz="2400" b="1"/>
            </a:p>
          </p:txBody>
        </p:sp>
        <p:sp>
          <p:nvSpPr>
            <p:cNvPr id="23658" name="Freeform 123"/>
            <p:cNvSpPr>
              <a:spLocks/>
            </p:cNvSpPr>
            <p:nvPr/>
          </p:nvSpPr>
          <p:spPr bwMode="auto">
            <a:xfrm>
              <a:off x="4162" y="2906"/>
              <a:ext cx="2" cy="3"/>
            </a:xfrm>
            <a:custGeom>
              <a:avLst/>
              <a:gdLst>
                <a:gd name="T0" fmla="*/ 2 w 2"/>
                <a:gd name="T1" fmla="*/ 1 h 3"/>
                <a:gd name="T2" fmla="*/ 1 w 2"/>
                <a:gd name="T3" fmla="*/ 3 h 3"/>
                <a:gd name="T4" fmla="*/ 0 w 2"/>
                <a:gd name="T5" fmla="*/ 0 h 3"/>
                <a:gd name="T6" fmla="*/ 1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lnTo>
                    <a:pt x="1" y="3"/>
                  </a:lnTo>
                  <a:lnTo>
                    <a:pt x="0" y="0"/>
                  </a:lnTo>
                  <a:lnTo>
                    <a:pt x="1" y="0"/>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3659" name="Freeform 124"/>
            <p:cNvSpPr>
              <a:spLocks/>
            </p:cNvSpPr>
            <p:nvPr/>
          </p:nvSpPr>
          <p:spPr bwMode="auto">
            <a:xfrm>
              <a:off x="4162" y="2904"/>
              <a:ext cx="3" cy="5"/>
            </a:xfrm>
            <a:custGeom>
              <a:avLst/>
              <a:gdLst>
                <a:gd name="T0" fmla="*/ 1 w 3"/>
                <a:gd name="T1" fmla="*/ 5 h 5"/>
                <a:gd name="T2" fmla="*/ 3 w 3"/>
                <a:gd name="T3" fmla="*/ 0 h 5"/>
                <a:gd name="T4" fmla="*/ 2 w 3"/>
                <a:gd name="T5" fmla="*/ 0 h 5"/>
                <a:gd name="T6" fmla="*/ 1 w 3"/>
                <a:gd name="T7" fmla="*/ 0 h 5"/>
                <a:gd name="T8" fmla="*/ 0 w 3"/>
                <a:gd name="T9" fmla="*/ 2 h 5"/>
                <a:gd name="T10" fmla="*/ 1 w 3"/>
                <a:gd name="T11" fmla="*/ 5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1" y="5"/>
                  </a:moveTo>
                  <a:lnTo>
                    <a:pt x="3" y="0"/>
                  </a:lnTo>
                  <a:lnTo>
                    <a:pt x="2" y="0"/>
                  </a:lnTo>
                  <a:lnTo>
                    <a:pt x="1" y="0"/>
                  </a:lnTo>
                  <a:lnTo>
                    <a:pt x="0" y="2"/>
                  </a:lnTo>
                  <a:lnTo>
                    <a:pt x="1" y="5"/>
                  </a:lnTo>
                  <a:close/>
                </a:path>
              </a:pathLst>
            </a:custGeom>
            <a:solidFill>
              <a:srgbClr val="000000"/>
            </a:solidFill>
            <a:ln w="25400">
              <a:solidFill>
                <a:schemeClr val="tx1"/>
              </a:solidFill>
              <a:round/>
              <a:headEnd/>
              <a:tailEnd/>
            </a:ln>
          </p:spPr>
          <p:txBody>
            <a:bodyPr/>
            <a:lstStyle/>
            <a:p>
              <a:endParaRPr lang="en-GB" sz="2400" b="1"/>
            </a:p>
          </p:txBody>
        </p:sp>
        <p:sp>
          <p:nvSpPr>
            <p:cNvPr id="23660" name="Freeform 125"/>
            <p:cNvSpPr>
              <a:spLocks/>
            </p:cNvSpPr>
            <p:nvPr/>
          </p:nvSpPr>
          <p:spPr bwMode="auto">
            <a:xfrm>
              <a:off x="4163" y="2899"/>
              <a:ext cx="6" cy="6"/>
            </a:xfrm>
            <a:custGeom>
              <a:avLst/>
              <a:gdLst>
                <a:gd name="T0" fmla="*/ 1 w 6"/>
                <a:gd name="T1" fmla="*/ 5 h 6"/>
                <a:gd name="T2" fmla="*/ 2 w 6"/>
                <a:gd name="T3" fmla="*/ 6 h 6"/>
                <a:gd name="T4" fmla="*/ 6 w 6"/>
                <a:gd name="T5" fmla="*/ 2 h 6"/>
                <a:gd name="T6" fmla="*/ 6 w 6"/>
                <a:gd name="T7" fmla="*/ 0 h 6"/>
                <a:gd name="T8" fmla="*/ 4 w 6"/>
                <a:gd name="T9" fmla="*/ 0 h 6"/>
                <a:gd name="T10" fmla="*/ 1 w 6"/>
                <a:gd name="T11" fmla="*/ 0 h 6"/>
                <a:gd name="T12" fmla="*/ 1 w 6"/>
                <a:gd name="T13" fmla="*/ 2 h 6"/>
                <a:gd name="T14" fmla="*/ 1 w 6"/>
                <a:gd name="T15" fmla="*/ 2 h 6"/>
                <a:gd name="T16" fmla="*/ 0 w 6"/>
                <a:gd name="T17" fmla="*/ 5 h 6"/>
                <a:gd name="T18" fmla="*/ 1 w 6"/>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1" y="5"/>
                  </a:moveTo>
                  <a:lnTo>
                    <a:pt x="2" y="6"/>
                  </a:lnTo>
                  <a:lnTo>
                    <a:pt x="6" y="2"/>
                  </a:lnTo>
                  <a:lnTo>
                    <a:pt x="6" y="0"/>
                  </a:lnTo>
                  <a:lnTo>
                    <a:pt x="4" y="0"/>
                  </a:lnTo>
                  <a:lnTo>
                    <a:pt x="1" y="0"/>
                  </a:lnTo>
                  <a:lnTo>
                    <a:pt x="1" y="2"/>
                  </a:lnTo>
                  <a:lnTo>
                    <a:pt x="0" y="5"/>
                  </a:lnTo>
                  <a:lnTo>
                    <a:pt x="1" y="5"/>
                  </a:lnTo>
                  <a:close/>
                </a:path>
              </a:pathLst>
            </a:custGeom>
            <a:solidFill>
              <a:srgbClr val="000000"/>
            </a:solidFill>
            <a:ln w="25400">
              <a:solidFill>
                <a:schemeClr val="tx1"/>
              </a:solidFill>
              <a:round/>
              <a:headEnd/>
              <a:tailEnd/>
            </a:ln>
          </p:spPr>
          <p:txBody>
            <a:bodyPr/>
            <a:lstStyle/>
            <a:p>
              <a:endParaRPr lang="en-GB" sz="2400" b="1"/>
            </a:p>
          </p:txBody>
        </p:sp>
        <p:sp>
          <p:nvSpPr>
            <p:cNvPr id="23661" name="Freeform 126"/>
            <p:cNvSpPr>
              <a:spLocks/>
            </p:cNvSpPr>
            <p:nvPr/>
          </p:nvSpPr>
          <p:spPr bwMode="auto">
            <a:xfrm>
              <a:off x="4164" y="2895"/>
              <a:ext cx="5" cy="7"/>
            </a:xfrm>
            <a:custGeom>
              <a:avLst/>
              <a:gdLst>
                <a:gd name="T0" fmla="*/ 3 w 5"/>
                <a:gd name="T1" fmla="*/ 4 h 7"/>
                <a:gd name="T2" fmla="*/ 4 w 5"/>
                <a:gd name="T3" fmla="*/ 4 h 7"/>
                <a:gd name="T4" fmla="*/ 5 w 5"/>
                <a:gd name="T5" fmla="*/ 0 h 7"/>
                <a:gd name="T6" fmla="*/ 4 w 5"/>
                <a:gd name="T7" fmla="*/ 0 h 7"/>
                <a:gd name="T8" fmla="*/ 3 w 5"/>
                <a:gd name="T9" fmla="*/ 0 h 7"/>
                <a:gd name="T10" fmla="*/ 0 w 5"/>
                <a:gd name="T11" fmla="*/ 7 h 7"/>
                <a:gd name="T12" fmla="*/ 0 w 5"/>
                <a:gd name="T13" fmla="*/ 4 h 7"/>
                <a:gd name="T14" fmla="*/ 3 w 5"/>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4"/>
                  </a:moveTo>
                  <a:lnTo>
                    <a:pt x="4" y="4"/>
                  </a:lnTo>
                  <a:lnTo>
                    <a:pt x="5" y="0"/>
                  </a:lnTo>
                  <a:lnTo>
                    <a:pt x="4" y="0"/>
                  </a:lnTo>
                  <a:lnTo>
                    <a:pt x="3" y="0"/>
                  </a:lnTo>
                  <a:lnTo>
                    <a:pt x="0" y="7"/>
                  </a:lnTo>
                  <a:lnTo>
                    <a:pt x="0" y="4"/>
                  </a:lnTo>
                  <a:lnTo>
                    <a:pt x="3" y="4"/>
                  </a:lnTo>
                  <a:close/>
                </a:path>
              </a:pathLst>
            </a:custGeom>
            <a:solidFill>
              <a:srgbClr val="000000"/>
            </a:solidFill>
            <a:ln w="25400">
              <a:solidFill>
                <a:schemeClr val="tx1"/>
              </a:solidFill>
              <a:round/>
              <a:headEnd/>
              <a:tailEnd/>
            </a:ln>
          </p:spPr>
          <p:txBody>
            <a:bodyPr/>
            <a:lstStyle/>
            <a:p>
              <a:endParaRPr lang="en-GB" sz="2400" b="1"/>
            </a:p>
          </p:txBody>
        </p:sp>
        <p:sp>
          <p:nvSpPr>
            <p:cNvPr id="23662" name="Freeform 127"/>
            <p:cNvSpPr>
              <a:spLocks/>
            </p:cNvSpPr>
            <p:nvPr/>
          </p:nvSpPr>
          <p:spPr bwMode="auto">
            <a:xfrm>
              <a:off x="4165" y="2890"/>
              <a:ext cx="5" cy="5"/>
            </a:xfrm>
            <a:custGeom>
              <a:avLst/>
              <a:gdLst>
                <a:gd name="T0" fmla="*/ 4 w 5"/>
                <a:gd name="T1" fmla="*/ 5 h 5"/>
                <a:gd name="T2" fmla="*/ 5 w 5"/>
                <a:gd name="T3" fmla="*/ 1 h 5"/>
                <a:gd name="T4" fmla="*/ 5 w 5"/>
                <a:gd name="T5" fmla="*/ 0 h 5"/>
                <a:gd name="T6" fmla="*/ 3 w 5"/>
                <a:gd name="T7" fmla="*/ 0 h 5"/>
                <a:gd name="T8" fmla="*/ 0 w 5"/>
                <a:gd name="T9" fmla="*/ 0 h 5"/>
                <a:gd name="T10" fmla="*/ 0 w 5"/>
                <a:gd name="T11" fmla="*/ 5 h 5"/>
                <a:gd name="T12" fmla="*/ 3 w 5"/>
                <a:gd name="T13" fmla="*/ 5 h 5"/>
                <a:gd name="T14" fmla="*/ 4 w 5"/>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5"/>
                  </a:moveTo>
                  <a:lnTo>
                    <a:pt x="5" y="1"/>
                  </a:lnTo>
                  <a:lnTo>
                    <a:pt x="5" y="0"/>
                  </a:lnTo>
                  <a:lnTo>
                    <a:pt x="3" y="0"/>
                  </a:lnTo>
                  <a:lnTo>
                    <a:pt x="0" y="0"/>
                  </a:lnTo>
                  <a:lnTo>
                    <a:pt x="0" y="5"/>
                  </a:lnTo>
                  <a:lnTo>
                    <a:pt x="3" y="5"/>
                  </a:lnTo>
                  <a:lnTo>
                    <a:pt x="4" y="5"/>
                  </a:lnTo>
                  <a:close/>
                </a:path>
              </a:pathLst>
            </a:custGeom>
            <a:solidFill>
              <a:srgbClr val="000000"/>
            </a:solidFill>
            <a:ln w="25400">
              <a:solidFill>
                <a:schemeClr val="tx1"/>
              </a:solidFill>
              <a:round/>
              <a:headEnd/>
              <a:tailEnd/>
            </a:ln>
          </p:spPr>
          <p:txBody>
            <a:bodyPr/>
            <a:lstStyle/>
            <a:p>
              <a:endParaRPr lang="en-GB" sz="2400" b="1"/>
            </a:p>
          </p:txBody>
        </p:sp>
        <p:sp>
          <p:nvSpPr>
            <p:cNvPr id="23663" name="Freeform 128"/>
            <p:cNvSpPr>
              <a:spLocks/>
            </p:cNvSpPr>
            <p:nvPr/>
          </p:nvSpPr>
          <p:spPr bwMode="auto">
            <a:xfrm>
              <a:off x="4134" y="2756"/>
              <a:ext cx="36" cy="138"/>
            </a:xfrm>
            <a:custGeom>
              <a:avLst/>
              <a:gdLst>
                <a:gd name="T0" fmla="*/ 36 w 36"/>
                <a:gd name="T1" fmla="*/ 134 h 138"/>
                <a:gd name="T2" fmla="*/ 36 w 36"/>
                <a:gd name="T3" fmla="*/ 138 h 138"/>
                <a:gd name="T4" fmla="*/ 34 w 36"/>
                <a:gd name="T5" fmla="*/ 130 h 138"/>
                <a:gd name="T6" fmla="*/ 5 w 36"/>
                <a:gd name="T7" fmla="*/ 10 h 138"/>
                <a:gd name="T8" fmla="*/ 0 w 36"/>
                <a:gd name="T9" fmla="*/ 5 h 138"/>
                <a:gd name="T10" fmla="*/ 0 w 36"/>
                <a:gd name="T11" fmla="*/ 0 h 138"/>
                <a:gd name="T12" fmla="*/ 31 w 36"/>
                <a:gd name="T13" fmla="*/ 130 h 138"/>
                <a:gd name="T14" fmla="*/ 33 w 36"/>
                <a:gd name="T15" fmla="*/ 134 h 138"/>
                <a:gd name="T16" fmla="*/ 34 w 36"/>
                <a:gd name="T17" fmla="*/ 134 h 138"/>
                <a:gd name="T18" fmla="*/ 36 w 36"/>
                <a:gd name="T19" fmla="*/ 134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38"/>
                <a:gd name="T32" fmla="*/ 36 w 36"/>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38">
                  <a:moveTo>
                    <a:pt x="36" y="134"/>
                  </a:moveTo>
                  <a:lnTo>
                    <a:pt x="36" y="138"/>
                  </a:lnTo>
                  <a:lnTo>
                    <a:pt x="34" y="130"/>
                  </a:lnTo>
                  <a:lnTo>
                    <a:pt x="5" y="10"/>
                  </a:lnTo>
                  <a:lnTo>
                    <a:pt x="0" y="5"/>
                  </a:lnTo>
                  <a:lnTo>
                    <a:pt x="0" y="0"/>
                  </a:lnTo>
                  <a:lnTo>
                    <a:pt x="31" y="130"/>
                  </a:lnTo>
                  <a:lnTo>
                    <a:pt x="33" y="134"/>
                  </a:lnTo>
                  <a:lnTo>
                    <a:pt x="34" y="134"/>
                  </a:lnTo>
                  <a:lnTo>
                    <a:pt x="36" y="134"/>
                  </a:lnTo>
                  <a:close/>
                </a:path>
              </a:pathLst>
            </a:custGeom>
            <a:solidFill>
              <a:srgbClr val="000000"/>
            </a:solidFill>
            <a:ln w="25400">
              <a:solidFill>
                <a:schemeClr val="tx1"/>
              </a:solidFill>
              <a:round/>
              <a:headEnd/>
              <a:tailEnd/>
            </a:ln>
          </p:spPr>
          <p:txBody>
            <a:bodyPr/>
            <a:lstStyle/>
            <a:p>
              <a:endParaRPr lang="en-GB" sz="2400" b="1"/>
            </a:p>
          </p:txBody>
        </p:sp>
        <p:sp>
          <p:nvSpPr>
            <p:cNvPr id="23664" name="Freeform 129"/>
            <p:cNvSpPr>
              <a:spLocks/>
            </p:cNvSpPr>
            <p:nvPr/>
          </p:nvSpPr>
          <p:spPr bwMode="auto">
            <a:xfrm>
              <a:off x="3551" y="2472"/>
              <a:ext cx="155" cy="204"/>
            </a:xfrm>
            <a:custGeom>
              <a:avLst/>
              <a:gdLst>
                <a:gd name="T0" fmla="*/ 150 w 155"/>
                <a:gd name="T1" fmla="*/ 26 h 204"/>
                <a:gd name="T2" fmla="*/ 150 w 155"/>
                <a:gd name="T3" fmla="*/ 24 h 204"/>
                <a:gd name="T4" fmla="*/ 150 w 155"/>
                <a:gd name="T5" fmla="*/ 21 h 204"/>
                <a:gd name="T6" fmla="*/ 150 w 155"/>
                <a:gd name="T7" fmla="*/ 19 h 204"/>
                <a:gd name="T8" fmla="*/ 150 w 155"/>
                <a:gd name="T9" fmla="*/ 16 h 204"/>
                <a:gd name="T10" fmla="*/ 149 w 155"/>
                <a:gd name="T11" fmla="*/ 14 h 204"/>
                <a:gd name="T12" fmla="*/ 149 w 155"/>
                <a:gd name="T13" fmla="*/ 12 h 204"/>
                <a:gd name="T14" fmla="*/ 147 w 155"/>
                <a:gd name="T15" fmla="*/ 10 h 204"/>
                <a:gd name="T16" fmla="*/ 145 w 155"/>
                <a:gd name="T17" fmla="*/ 7 h 204"/>
                <a:gd name="T18" fmla="*/ 144 w 155"/>
                <a:gd name="T19" fmla="*/ 6 h 204"/>
                <a:gd name="T20" fmla="*/ 140 w 155"/>
                <a:gd name="T21" fmla="*/ 4 h 204"/>
                <a:gd name="T22" fmla="*/ 137 w 155"/>
                <a:gd name="T23" fmla="*/ 2 h 204"/>
                <a:gd name="T24" fmla="*/ 133 w 155"/>
                <a:gd name="T25" fmla="*/ 1 h 204"/>
                <a:gd name="T26" fmla="*/ 34 w 155"/>
                <a:gd name="T27" fmla="*/ 0 h 204"/>
                <a:gd name="T28" fmla="*/ 30 w 155"/>
                <a:gd name="T29" fmla="*/ 1 h 204"/>
                <a:gd name="T30" fmla="*/ 28 w 155"/>
                <a:gd name="T31" fmla="*/ 1 h 204"/>
                <a:gd name="T32" fmla="*/ 24 w 155"/>
                <a:gd name="T33" fmla="*/ 1 h 204"/>
                <a:gd name="T34" fmla="*/ 21 w 155"/>
                <a:gd name="T35" fmla="*/ 2 h 204"/>
                <a:gd name="T36" fmla="*/ 19 w 155"/>
                <a:gd name="T37" fmla="*/ 4 h 204"/>
                <a:gd name="T38" fmla="*/ 16 w 155"/>
                <a:gd name="T39" fmla="*/ 5 h 204"/>
                <a:gd name="T40" fmla="*/ 15 w 155"/>
                <a:gd name="T41" fmla="*/ 7 h 204"/>
                <a:gd name="T42" fmla="*/ 14 w 155"/>
                <a:gd name="T43" fmla="*/ 10 h 204"/>
                <a:gd name="T44" fmla="*/ 13 w 155"/>
                <a:gd name="T45" fmla="*/ 12 h 204"/>
                <a:gd name="T46" fmla="*/ 11 w 155"/>
                <a:gd name="T47" fmla="*/ 15 h 204"/>
                <a:gd name="T48" fmla="*/ 11 w 155"/>
                <a:gd name="T49" fmla="*/ 19 h 204"/>
                <a:gd name="T50" fmla="*/ 10 w 155"/>
                <a:gd name="T51" fmla="*/ 22 h 204"/>
                <a:gd name="T52" fmla="*/ 0 w 155"/>
                <a:gd name="T53" fmla="*/ 170 h 204"/>
                <a:gd name="T54" fmla="*/ 1 w 155"/>
                <a:gd name="T55" fmla="*/ 173 h 204"/>
                <a:gd name="T56" fmla="*/ 1 w 155"/>
                <a:gd name="T57" fmla="*/ 177 h 204"/>
                <a:gd name="T58" fmla="*/ 3 w 155"/>
                <a:gd name="T59" fmla="*/ 180 h 204"/>
                <a:gd name="T60" fmla="*/ 4 w 155"/>
                <a:gd name="T61" fmla="*/ 182 h 204"/>
                <a:gd name="T62" fmla="*/ 5 w 155"/>
                <a:gd name="T63" fmla="*/ 184 h 204"/>
                <a:gd name="T64" fmla="*/ 6 w 155"/>
                <a:gd name="T65" fmla="*/ 187 h 204"/>
                <a:gd name="T66" fmla="*/ 8 w 155"/>
                <a:gd name="T67" fmla="*/ 188 h 204"/>
                <a:gd name="T68" fmla="*/ 9 w 155"/>
                <a:gd name="T69" fmla="*/ 189 h 204"/>
                <a:gd name="T70" fmla="*/ 11 w 155"/>
                <a:gd name="T71" fmla="*/ 191 h 204"/>
                <a:gd name="T72" fmla="*/ 13 w 155"/>
                <a:gd name="T73" fmla="*/ 192 h 204"/>
                <a:gd name="T74" fmla="*/ 15 w 155"/>
                <a:gd name="T75" fmla="*/ 193 h 204"/>
                <a:gd name="T76" fmla="*/ 16 w 155"/>
                <a:gd name="T77" fmla="*/ 193 h 204"/>
                <a:gd name="T78" fmla="*/ 131 w 155"/>
                <a:gd name="T79" fmla="*/ 204 h 204"/>
                <a:gd name="T80" fmla="*/ 135 w 155"/>
                <a:gd name="T81" fmla="*/ 204 h 204"/>
                <a:gd name="T82" fmla="*/ 137 w 155"/>
                <a:gd name="T83" fmla="*/ 204 h 204"/>
                <a:gd name="T84" fmla="*/ 141 w 155"/>
                <a:gd name="T85" fmla="*/ 203 h 204"/>
                <a:gd name="T86" fmla="*/ 144 w 155"/>
                <a:gd name="T87" fmla="*/ 202 h 204"/>
                <a:gd name="T88" fmla="*/ 146 w 155"/>
                <a:gd name="T89" fmla="*/ 201 h 204"/>
                <a:gd name="T90" fmla="*/ 149 w 155"/>
                <a:gd name="T91" fmla="*/ 199 h 204"/>
                <a:gd name="T92" fmla="*/ 150 w 155"/>
                <a:gd name="T93" fmla="*/ 197 h 204"/>
                <a:gd name="T94" fmla="*/ 152 w 155"/>
                <a:gd name="T95" fmla="*/ 194 h 204"/>
                <a:gd name="T96" fmla="*/ 154 w 155"/>
                <a:gd name="T97" fmla="*/ 192 h 204"/>
                <a:gd name="T98" fmla="*/ 155 w 155"/>
                <a:gd name="T99" fmla="*/ 189 h 204"/>
                <a:gd name="T100" fmla="*/ 155 w 155"/>
                <a:gd name="T101" fmla="*/ 187 h 204"/>
                <a:gd name="T102" fmla="*/ 155 w 155"/>
                <a:gd name="T103" fmla="*/ 183 h 204"/>
                <a:gd name="T104" fmla="*/ 150 w 155"/>
                <a:gd name="T105" fmla="*/ 26 h 204"/>
                <a:gd name="T106" fmla="*/ 150 w 155"/>
                <a:gd name="T107" fmla="*/ 26 h 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5"/>
                <a:gd name="T163" fmla="*/ 0 h 204"/>
                <a:gd name="T164" fmla="*/ 155 w 155"/>
                <a:gd name="T165" fmla="*/ 204 h 2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5" h="204">
                  <a:moveTo>
                    <a:pt x="150" y="26"/>
                  </a:moveTo>
                  <a:lnTo>
                    <a:pt x="150" y="24"/>
                  </a:lnTo>
                  <a:lnTo>
                    <a:pt x="150" y="21"/>
                  </a:lnTo>
                  <a:lnTo>
                    <a:pt x="150" y="19"/>
                  </a:lnTo>
                  <a:lnTo>
                    <a:pt x="150" y="16"/>
                  </a:lnTo>
                  <a:lnTo>
                    <a:pt x="149" y="14"/>
                  </a:lnTo>
                  <a:lnTo>
                    <a:pt x="149" y="12"/>
                  </a:lnTo>
                  <a:lnTo>
                    <a:pt x="147" y="10"/>
                  </a:lnTo>
                  <a:lnTo>
                    <a:pt x="145" y="7"/>
                  </a:lnTo>
                  <a:lnTo>
                    <a:pt x="144" y="6"/>
                  </a:lnTo>
                  <a:lnTo>
                    <a:pt x="140" y="4"/>
                  </a:lnTo>
                  <a:lnTo>
                    <a:pt x="137" y="2"/>
                  </a:lnTo>
                  <a:lnTo>
                    <a:pt x="133" y="1"/>
                  </a:lnTo>
                  <a:lnTo>
                    <a:pt x="34" y="0"/>
                  </a:lnTo>
                  <a:lnTo>
                    <a:pt x="30" y="1"/>
                  </a:lnTo>
                  <a:lnTo>
                    <a:pt x="28" y="1"/>
                  </a:lnTo>
                  <a:lnTo>
                    <a:pt x="24" y="1"/>
                  </a:lnTo>
                  <a:lnTo>
                    <a:pt x="21" y="2"/>
                  </a:lnTo>
                  <a:lnTo>
                    <a:pt x="19" y="4"/>
                  </a:lnTo>
                  <a:lnTo>
                    <a:pt x="16" y="5"/>
                  </a:lnTo>
                  <a:lnTo>
                    <a:pt x="15" y="7"/>
                  </a:lnTo>
                  <a:lnTo>
                    <a:pt x="14" y="10"/>
                  </a:lnTo>
                  <a:lnTo>
                    <a:pt x="13" y="12"/>
                  </a:lnTo>
                  <a:lnTo>
                    <a:pt x="11" y="15"/>
                  </a:lnTo>
                  <a:lnTo>
                    <a:pt x="11" y="19"/>
                  </a:lnTo>
                  <a:lnTo>
                    <a:pt x="10" y="22"/>
                  </a:lnTo>
                  <a:lnTo>
                    <a:pt x="0" y="170"/>
                  </a:lnTo>
                  <a:lnTo>
                    <a:pt x="1" y="173"/>
                  </a:lnTo>
                  <a:lnTo>
                    <a:pt x="1" y="177"/>
                  </a:lnTo>
                  <a:lnTo>
                    <a:pt x="3" y="180"/>
                  </a:lnTo>
                  <a:lnTo>
                    <a:pt x="4" y="182"/>
                  </a:lnTo>
                  <a:lnTo>
                    <a:pt x="5" y="184"/>
                  </a:lnTo>
                  <a:lnTo>
                    <a:pt x="6" y="187"/>
                  </a:lnTo>
                  <a:lnTo>
                    <a:pt x="8" y="188"/>
                  </a:lnTo>
                  <a:lnTo>
                    <a:pt x="9" y="189"/>
                  </a:lnTo>
                  <a:lnTo>
                    <a:pt x="11" y="191"/>
                  </a:lnTo>
                  <a:lnTo>
                    <a:pt x="13" y="192"/>
                  </a:lnTo>
                  <a:lnTo>
                    <a:pt x="15" y="193"/>
                  </a:lnTo>
                  <a:lnTo>
                    <a:pt x="16" y="193"/>
                  </a:lnTo>
                  <a:lnTo>
                    <a:pt x="131" y="204"/>
                  </a:lnTo>
                  <a:lnTo>
                    <a:pt x="135" y="204"/>
                  </a:lnTo>
                  <a:lnTo>
                    <a:pt x="137" y="204"/>
                  </a:lnTo>
                  <a:lnTo>
                    <a:pt x="141" y="203"/>
                  </a:lnTo>
                  <a:lnTo>
                    <a:pt x="144" y="202"/>
                  </a:lnTo>
                  <a:lnTo>
                    <a:pt x="146" y="201"/>
                  </a:lnTo>
                  <a:lnTo>
                    <a:pt x="149" y="199"/>
                  </a:lnTo>
                  <a:lnTo>
                    <a:pt x="150" y="197"/>
                  </a:lnTo>
                  <a:lnTo>
                    <a:pt x="152" y="194"/>
                  </a:lnTo>
                  <a:lnTo>
                    <a:pt x="154" y="192"/>
                  </a:lnTo>
                  <a:lnTo>
                    <a:pt x="155" y="189"/>
                  </a:lnTo>
                  <a:lnTo>
                    <a:pt x="155" y="187"/>
                  </a:lnTo>
                  <a:lnTo>
                    <a:pt x="155" y="183"/>
                  </a:lnTo>
                  <a:lnTo>
                    <a:pt x="150" y="26"/>
                  </a:lnTo>
                </a:path>
              </a:pathLst>
            </a:custGeom>
            <a:noFill/>
            <a:ln w="25400">
              <a:solidFill>
                <a:schemeClr val="tx1"/>
              </a:solidFill>
              <a:prstDash val="solid"/>
              <a:round/>
              <a:headEnd/>
              <a:tailEnd/>
            </a:ln>
          </p:spPr>
          <p:txBody>
            <a:bodyPr/>
            <a:lstStyle/>
            <a:p>
              <a:endParaRPr lang="en-GB" sz="2400" b="1"/>
            </a:p>
          </p:txBody>
        </p:sp>
        <p:sp>
          <p:nvSpPr>
            <p:cNvPr id="23665" name="Freeform 130"/>
            <p:cNvSpPr>
              <a:spLocks/>
            </p:cNvSpPr>
            <p:nvPr/>
          </p:nvSpPr>
          <p:spPr bwMode="auto">
            <a:xfrm>
              <a:off x="3698" y="2488"/>
              <a:ext cx="5" cy="10"/>
            </a:xfrm>
            <a:custGeom>
              <a:avLst/>
              <a:gdLst>
                <a:gd name="T0" fmla="*/ 0 w 5"/>
                <a:gd name="T1" fmla="*/ 10 h 10"/>
                <a:gd name="T2" fmla="*/ 5 w 5"/>
                <a:gd name="T3" fmla="*/ 10 h 10"/>
                <a:gd name="T4" fmla="*/ 5 w 5"/>
                <a:gd name="T5" fmla="*/ 0 h 10"/>
                <a:gd name="T6" fmla="*/ 3 w 5"/>
                <a:gd name="T7" fmla="*/ 0 h 10"/>
                <a:gd name="T8" fmla="*/ 0 w 5"/>
                <a:gd name="T9" fmla="*/ 0 h 10"/>
                <a:gd name="T10" fmla="*/ 0 w 5"/>
                <a:gd name="T11" fmla="*/ 10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0"/>
                  </a:moveTo>
                  <a:lnTo>
                    <a:pt x="5" y="10"/>
                  </a:lnTo>
                  <a:lnTo>
                    <a:pt x="5" y="0"/>
                  </a:lnTo>
                  <a:lnTo>
                    <a:pt x="3" y="0"/>
                  </a:lnTo>
                  <a:lnTo>
                    <a:pt x="0" y="0"/>
                  </a:lnTo>
                  <a:lnTo>
                    <a:pt x="0" y="10"/>
                  </a:lnTo>
                  <a:close/>
                </a:path>
              </a:pathLst>
            </a:custGeom>
            <a:solidFill>
              <a:srgbClr val="000000"/>
            </a:solidFill>
            <a:ln w="25400">
              <a:solidFill>
                <a:schemeClr val="tx1"/>
              </a:solidFill>
              <a:round/>
              <a:headEnd/>
              <a:tailEnd/>
            </a:ln>
          </p:spPr>
          <p:txBody>
            <a:bodyPr/>
            <a:lstStyle/>
            <a:p>
              <a:endParaRPr lang="en-GB" sz="2400" b="1"/>
            </a:p>
          </p:txBody>
        </p:sp>
        <p:sp>
          <p:nvSpPr>
            <p:cNvPr id="23666" name="Freeform 131"/>
            <p:cNvSpPr>
              <a:spLocks/>
            </p:cNvSpPr>
            <p:nvPr/>
          </p:nvSpPr>
          <p:spPr bwMode="auto">
            <a:xfrm>
              <a:off x="3698" y="2486"/>
              <a:ext cx="5" cy="5"/>
            </a:xfrm>
            <a:custGeom>
              <a:avLst/>
              <a:gdLst>
                <a:gd name="T0" fmla="*/ 5 w 5"/>
                <a:gd name="T1" fmla="*/ 2 h 5"/>
                <a:gd name="T2" fmla="*/ 5 w 5"/>
                <a:gd name="T3" fmla="*/ 5 h 5"/>
                <a:gd name="T4" fmla="*/ 3 w 5"/>
                <a:gd name="T5" fmla="*/ 0 h 5"/>
                <a:gd name="T6" fmla="*/ 2 w 5"/>
                <a:gd name="T7" fmla="*/ 0 h 5"/>
                <a:gd name="T8" fmla="*/ 0 w 5"/>
                <a:gd name="T9" fmla="*/ 0 h 5"/>
                <a:gd name="T10" fmla="*/ 2 w 5"/>
                <a:gd name="T11" fmla="*/ 2 h 5"/>
                <a:gd name="T12" fmla="*/ 3 w 5"/>
                <a:gd name="T13" fmla="*/ 2 h 5"/>
                <a:gd name="T14" fmla="*/ 5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2"/>
                  </a:moveTo>
                  <a:lnTo>
                    <a:pt x="5" y="5"/>
                  </a:lnTo>
                  <a:lnTo>
                    <a:pt x="3" y="0"/>
                  </a:lnTo>
                  <a:lnTo>
                    <a:pt x="2" y="0"/>
                  </a:lnTo>
                  <a:lnTo>
                    <a:pt x="0" y="0"/>
                  </a:lnTo>
                  <a:lnTo>
                    <a:pt x="2" y="2"/>
                  </a:lnTo>
                  <a:lnTo>
                    <a:pt x="3" y="2"/>
                  </a:lnTo>
                  <a:lnTo>
                    <a:pt x="5" y="2"/>
                  </a:lnTo>
                  <a:close/>
                </a:path>
              </a:pathLst>
            </a:custGeom>
            <a:solidFill>
              <a:srgbClr val="000000"/>
            </a:solidFill>
            <a:ln w="25400">
              <a:solidFill>
                <a:schemeClr val="tx1"/>
              </a:solidFill>
              <a:round/>
              <a:headEnd/>
              <a:tailEnd/>
            </a:ln>
          </p:spPr>
          <p:txBody>
            <a:bodyPr/>
            <a:lstStyle/>
            <a:p>
              <a:endParaRPr lang="en-GB" sz="2400" b="1"/>
            </a:p>
          </p:txBody>
        </p:sp>
        <p:sp>
          <p:nvSpPr>
            <p:cNvPr id="23667" name="Freeform 132"/>
            <p:cNvSpPr>
              <a:spLocks/>
            </p:cNvSpPr>
            <p:nvPr/>
          </p:nvSpPr>
          <p:spPr bwMode="auto">
            <a:xfrm>
              <a:off x="3697" y="2483"/>
              <a:ext cx="5" cy="3"/>
            </a:xfrm>
            <a:custGeom>
              <a:avLst/>
              <a:gdLst>
                <a:gd name="T0" fmla="*/ 3 w 5"/>
                <a:gd name="T1" fmla="*/ 3 h 3"/>
                <a:gd name="T2" fmla="*/ 5 w 5"/>
                <a:gd name="T3" fmla="*/ 3 h 3"/>
                <a:gd name="T4" fmla="*/ 5 w 5"/>
                <a:gd name="T5" fmla="*/ 1 h 3"/>
                <a:gd name="T6" fmla="*/ 3 w 5"/>
                <a:gd name="T7" fmla="*/ 1 h 3"/>
                <a:gd name="T8" fmla="*/ 0 w 5"/>
                <a:gd name="T9" fmla="*/ 1 h 3"/>
                <a:gd name="T10" fmla="*/ 0 w 5"/>
                <a:gd name="T11" fmla="*/ 0 h 3"/>
                <a:gd name="T12" fmla="*/ 1 w 5"/>
                <a:gd name="T13" fmla="*/ 3 h 3"/>
                <a:gd name="T14" fmla="*/ 3 w 5"/>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3" y="3"/>
                  </a:moveTo>
                  <a:lnTo>
                    <a:pt x="5" y="3"/>
                  </a:lnTo>
                  <a:lnTo>
                    <a:pt x="5" y="1"/>
                  </a:lnTo>
                  <a:lnTo>
                    <a:pt x="3" y="1"/>
                  </a:lnTo>
                  <a:lnTo>
                    <a:pt x="0" y="1"/>
                  </a:lnTo>
                  <a:lnTo>
                    <a:pt x="0" y="0"/>
                  </a:lnTo>
                  <a:lnTo>
                    <a:pt x="1" y="3"/>
                  </a:lnTo>
                  <a:lnTo>
                    <a:pt x="3" y="3"/>
                  </a:lnTo>
                  <a:close/>
                </a:path>
              </a:pathLst>
            </a:custGeom>
            <a:solidFill>
              <a:srgbClr val="000000"/>
            </a:solidFill>
            <a:ln w="25400">
              <a:solidFill>
                <a:schemeClr val="tx1"/>
              </a:solidFill>
              <a:round/>
              <a:headEnd/>
              <a:tailEnd/>
            </a:ln>
          </p:spPr>
          <p:txBody>
            <a:bodyPr/>
            <a:lstStyle/>
            <a:p>
              <a:endParaRPr lang="en-GB" sz="2400" b="1"/>
            </a:p>
          </p:txBody>
        </p:sp>
        <p:sp>
          <p:nvSpPr>
            <p:cNvPr id="23668" name="Freeform 133"/>
            <p:cNvSpPr>
              <a:spLocks/>
            </p:cNvSpPr>
            <p:nvPr/>
          </p:nvSpPr>
          <p:spPr bwMode="auto">
            <a:xfrm>
              <a:off x="3697" y="2482"/>
              <a:ext cx="5" cy="5"/>
            </a:xfrm>
            <a:custGeom>
              <a:avLst/>
              <a:gdLst>
                <a:gd name="T0" fmla="*/ 5 w 5"/>
                <a:gd name="T1" fmla="*/ 2 h 5"/>
                <a:gd name="T2" fmla="*/ 5 w 5"/>
                <a:gd name="T3" fmla="*/ 5 h 5"/>
                <a:gd name="T4" fmla="*/ 3 w 5"/>
                <a:gd name="T5" fmla="*/ 0 h 5"/>
                <a:gd name="T6" fmla="*/ 1 w 5"/>
                <a:gd name="T7" fmla="*/ 0 h 5"/>
                <a:gd name="T8" fmla="*/ 0 w 5"/>
                <a:gd name="T9" fmla="*/ 0 h 5"/>
                <a:gd name="T10" fmla="*/ 1 w 5"/>
                <a:gd name="T11" fmla="*/ 2 h 5"/>
                <a:gd name="T12" fmla="*/ 3 w 5"/>
                <a:gd name="T13" fmla="*/ 2 h 5"/>
                <a:gd name="T14" fmla="*/ 5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2"/>
                  </a:moveTo>
                  <a:lnTo>
                    <a:pt x="5" y="5"/>
                  </a:lnTo>
                  <a:lnTo>
                    <a:pt x="3" y="0"/>
                  </a:lnTo>
                  <a:lnTo>
                    <a:pt x="1" y="0"/>
                  </a:lnTo>
                  <a:lnTo>
                    <a:pt x="0" y="0"/>
                  </a:lnTo>
                  <a:lnTo>
                    <a:pt x="1" y="2"/>
                  </a:lnTo>
                  <a:lnTo>
                    <a:pt x="3" y="2"/>
                  </a:lnTo>
                  <a:lnTo>
                    <a:pt x="5" y="2"/>
                  </a:lnTo>
                  <a:close/>
                </a:path>
              </a:pathLst>
            </a:custGeom>
            <a:solidFill>
              <a:srgbClr val="000000"/>
            </a:solidFill>
            <a:ln w="25400">
              <a:solidFill>
                <a:schemeClr val="tx1"/>
              </a:solidFill>
              <a:round/>
              <a:headEnd/>
              <a:tailEnd/>
            </a:ln>
          </p:spPr>
          <p:txBody>
            <a:bodyPr/>
            <a:lstStyle/>
            <a:p>
              <a:endParaRPr lang="en-GB" sz="2400" b="1"/>
            </a:p>
          </p:txBody>
        </p:sp>
        <p:sp>
          <p:nvSpPr>
            <p:cNvPr id="23669" name="Freeform 134"/>
            <p:cNvSpPr>
              <a:spLocks/>
            </p:cNvSpPr>
            <p:nvPr/>
          </p:nvSpPr>
          <p:spPr bwMode="auto">
            <a:xfrm>
              <a:off x="3690" y="2474"/>
              <a:ext cx="10" cy="9"/>
            </a:xfrm>
            <a:custGeom>
              <a:avLst/>
              <a:gdLst>
                <a:gd name="T0" fmla="*/ 10 w 10"/>
                <a:gd name="T1" fmla="*/ 8 h 9"/>
                <a:gd name="T2" fmla="*/ 8 w 10"/>
                <a:gd name="T3" fmla="*/ 5 h 9"/>
                <a:gd name="T4" fmla="*/ 6 w 10"/>
                <a:gd name="T5" fmla="*/ 3 h 9"/>
                <a:gd name="T6" fmla="*/ 2 w 10"/>
                <a:gd name="T7" fmla="*/ 0 h 9"/>
                <a:gd name="T8" fmla="*/ 1 w 10"/>
                <a:gd name="T9" fmla="*/ 2 h 9"/>
                <a:gd name="T10" fmla="*/ 0 w 10"/>
                <a:gd name="T11" fmla="*/ 3 h 9"/>
                <a:gd name="T12" fmla="*/ 3 w 10"/>
                <a:gd name="T13" fmla="*/ 5 h 9"/>
                <a:gd name="T14" fmla="*/ 7 w 10"/>
                <a:gd name="T15" fmla="*/ 9 h 9"/>
                <a:gd name="T16" fmla="*/ 8 w 10"/>
                <a:gd name="T17" fmla="*/ 8 h 9"/>
                <a:gd name="T18" fmla="*/ 10 w 10"/>
                <a:gd name="T19" fmla="*/ 8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10" y="8"/>
                  </a:moveTo>
                  <a:lnTo>
                    <a:pt x="8" y="5"/>
                  </a:lnTo>
                  <a:lnTo>
                    <a:pt x="6" y="3"/>
                  </a:lnTo>
                  <a:lnTo>
                    <a:pt x="2" y="0"/>
                  </a:lnTo>
                  <a:lnTo>
                    <a:pt x="1" y="2"/>
                  </a:lnTo>
                  <a:lnTo>
                    <a:pt x="0" y="3"/>
                  </a:lnTo>
                  <a:lnTo>
                    <a:pt x="3" y="5"/>
                  </a:lnTo>
                  <a:lnTo>
                    <a:pt x="7" y="9"/>
                  </a:lnTo>
                  <a:lnTo>
                    <a:pt x="8" y="8"/>
                  </a:lnTo>
                  <a:lnTo>
                    <a:pt x="10" y="8"/>
                  </a:lnTo>
                  <a:close/>
                </a:path>
              </a:pathLst>
            </a:custGeom>
            <a:solidFill>
              <a:srgbClr val="000000"/>
            </a:solidFill>
            <a:ln w="25400">
              <a:solidFill>
                <a:schemeClr val="tx1"/>
              </a:solidFill>
              <a:round/>
              <a:headEnd/>
              <a:tailEnd/>
            </a:ln>
          </p:spPr>
          <p:txBody>
            <a:bodyPr/>
            <a:lstStyle/>
            <a:p>
              <a:endParaRPr lang="en-GB" sz="2400" b="1"/>
            </a:p>
          </p:txBody>
        </p:sp>
        <p:sp>
          <p:nvSpPr>
            <p:cNvPr id="23670" name="Freeform 135"/>
            <p:cNvSpPr>
              <a:spLocks/>
            </p:cNvSpPr>
            <p:nvPr/>
          </p:nvSpPr>
          <p:spPr bwMode="auto">
            <a:xfrm>
              <a:off x="3581" y="2471"/>
              <a:ext cx="115" cy="6"/>
            </a:xfrm>
            <a:custGeom>
              <a:avLst/>
              <a:gdLst>
                <a:gd name="T0" fmla="*/ 111 w 115"/>
                <a:gd name="T1" fmla="*/ 3 h 6"/>
                <a:gd name="T2" fmla="*/ 115 w 115"/>
                <a:gd name="T3" fmla="*/ 6 h 6"/>
                <a:gd name="T4" fmla="*/ 107 w 115"/>
                <a:gd name="T5" fmla="*/ 2 h 6"/>
                <a:gd name="T6" fmla="*/ 103 w 115"/>
                <a:gd name="T7" fmla="*/ 1 h 6"/>
                <a:gd name="T8" fmla="*/ 4 w 115"/>
                <a:gd name="T9" fmla="*/ 0 h 6"/>
                <a:gd name="T10" fmla="*/ 0 w 115"/>
                <a:gd name="T11" fmla="*/ 1 h 6"/>
                <a:gd name="T12" fmla="*/ 0 w 115"/>
                <a:gd name="T13" fmla="*/ 2 h 6"/>
                <a:gd name="T14" fmla="*/ 0 w 115"/>
                <a:gd name="T15" fmla="*/ 3 h 6"/>
                <a:gd name="T16" fmla="*/ 4 w 115"/>
                <a:gd name="T17" fmla="*/ 2 h 6"/>
                <a:gd name="T18" fmla="*/ 103 w 115"/>
                <a:gd name="T19" fmla="*/ 3 h 6"/>
                <a:gd name="T20" fmla="*/ 107 w 115"/>
                <a:gd name="T21" fmla="*/ 5 h 6"/>
                <a:gd name="T22" fmla="*/ 110 w 115"/>
                <a:gd name="T23" fmla="*/ 6 h 6"/>
                <a:gd name="T24" fmla="*/ 110 w 115"/>
                <a:gd name="T25" fmla="*/ 5 h 6"/>
                <a:gd name="T26" fmla="*/ 111 w 115"/>
                <a:gd name="T27" fmla="*/ 3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6"/>
                <a:gd name="T44" fmla="*/ 115 w 11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6">
                  <a:moveTo>
                    <a:pt x="111" y="3"/>
                  </a:moveTo>
                  <a:lnTo>
                    <a:pt x="115" y="6"/>
                  </a:lnTo>
                  <a:lnTo>
                    <a:pt x="107" y="2"/>
                  </a:lnTo>
                  <a:lnTo>
                    <a:pt x="103" y="1"/>
                  </a:lnTo>
                  <a:lnTo>
                    <a:pt x="4" y="0"/>
                  </a:lnTo>
                  <a:lnTo>
                    <a:pt x="0" y="1"/>
                  </a:lnTo>
                  <a:lnTo>
                    <a:pt x="0" y="2"/>
                  </a:lnTo>
                  <a:lnTo>
                    <a:pt x="0" y="3"/>
                  </a:lnTo>
                  <a:lnTo>
                    <a:pt x="4" y="2"/>
                  </a:lnTo>
                  <a:lnTo>
                    <a:pt x="103" y="3"/>
                  </a:lnTo>
                  <a:lnTo>
                    <a:pt x="107" y="5"/>
                  </a:lnTo>
                  <a:lnTo>
                    <a:pt x="110" y="6"/>
                  </a:lnTo>
                  <a:lnTo>
                    <a:pt x="110" y="5"/>
                  </a:lnTo>
                  <a:lnTo>
                    <a:pt x="111" y="3"/>
                  </a:lnTo>
                  <a:close/>
                </a:path>
              </a:pathLst>
            </a:custGeom>
            <a:solidFill>
              <a:srgbClr val="000000"/>
            </a:solidFill>
            <a:ln w="25400">
              <a:solidFill>
                <a:schemeClr val="tx1"/>
              </a:solidFill>
              <a:round/>
              <a:headEnd/>
              <a:tailEnd/>
            </a:ln>
          </p:spPr>
          <p:txBody>
            <a:bodyPr/>
            <a:lstStyle/>
            <a:p>
              <a:endParaRPr lang="en-GB" sz="2400" b="1"/>
            </a:p>
          </p:txBody>
        </p:sp>
        <p:sp>
          <p:nvSpPr>
            <p:cNvPr id="23671" name="Freeform 136"/>
            <p:cNvSpPr>
              <a:spLocks/>
            </p:cNvSpPr>
            <p:nvPr/>
          </p:nvSpPr>
          <p:spPr bwMode="auto">
            <a:xfrm>
              <a:off x="3575" y="2471"/>
              <a:ext cx="6" cy="5"/>
            </a:xfrm>
            <a:custGeom>
              <a:avLst/>
              <a:gdLst>
                <a:gd name="T0" fmla="*/ 6 w 6"/>
                <a:gd name="T1" fmla="*/ 2 h 5"/>
                <a:gd name="T2" fmla="*/ 6 w 6"/>
                <a:gd name="T3" fmla="*/ 0 h 5"/>
                <a:gd name="T4" fmla="*/ 0 w 6"/>
                <a:gd name="T5" fmla="*/ 0 h 5"/>
                <a:gd name="T6" fmla="*/ 0 w 6"/>
                <a:gd name="T7" fmla="*/ 2 h 5"/>
                <a:gd name="T8" fmla="*/ 0 w 6"/>
                <a:gd name="T9" fmla="*/ 5 h 5"/>
                <a:gd name="T10" fmla="*/ 2 w 6"/>
                <a:gd name="T11" fmla="*/ 5 h 5"/>
                <a:gd name="T12" fmla="*/ 6 w 6"/>
                <a:gd name="T13" fmla="*/ 3 h 5"/>
                <a:gd name="T14" fmla="*/ 6 w 6"/>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2"/>
                  </a:moveTo>
                  <a:lnTo>
                    <a:pt x="6" y="0"/>
                  </a:lnTo>
                  <a:lnTo>
                    <a:pt x="0" y="0"/>
                  </a:lnTo>
                  <a:lnTo>
                    <a:pt x="0" y="2"/>
                  </a:lnTo>
                  <a:lnTo>
                    <a:pt x="0" y="5"/>
                  </a:lnTo>
                  <a:lnTo>
                    <a:pt x="2" y="5"/>
                  </a:lnTo>
                  <a:lnTo>
                    <a:pt x="6" y="3"/>
                  </a:lnTo>
                  <a:lnTo>
                    <a:pt x="6" y="2"/>
                  </a:lnTo>
                  <a:close/>
                </a:path>
              </a:pathLst>
            </a:custGeom>
            <a:solidFill>
              <a:srgbClr val="000000"/>
            </a:solidFill>
            <a:ln w="25400">
              <a:solidFill>
                <a:schemeClr val="tx1"/>
              </a:solidFill>
              <a:round/>
              <a:headEnd/>
              <a:tailEnd/>
            </a:ln>
          </p:spPr>
          <p:txBody>
            <a:bodyPr/>
            <a:lstStyle/>
            <a:p>
              <a:endParaRPr lang="en-GB" sz="2400" b="1"/>
            </a:p>
          </p:txBody>
        </p:sp>
        <p:sp>
          <p:nvSpPr>
            <p:cNvPr id="23672" name="Freeform 137"/>
            <p:cNvSpPr>
              <a:spLocks/>
            </p:cNvSpPr>
            <p:nvPr/>
          </p:nvSpPr>
          <p:spPr bwMode="auto">
            <a:xfrm>
              <a:off x="3561" y="2471"/>
              <a:ext cx="16" cy="16"/>
            </a:xfrm>
            <a:custGeom>
              <a:avLst/>
              <a:gdLst>
                <a:gd name="T0" fmla="*/ 14 w 16"/>
                <a:gd name="T1" fmla="*/ 0 h 16"/>
                <a:gd name="T2" fmla="*/ 16 w 16"/>
                <a:gd name="T3" fmla="*/ 0 h 16"/>
                <a:gd name="T4" fmla="*/ 6 w 16"/>
                <a:gd name="T5" fmla="*/ 5 h 16"/>
                <a:gd name="T6" fmla="*/ 0 w 16"/>
                <a:gd name="T7" fmla="*/ 16 h 16"/>
                <a:gd name="T8" fmla="*/ 1 w 16"/>
                <a:gd name="T9" fmla="*/ 16 h 16"/>
                <a:gd name="T10" fmla="*/ 3 w 16"/>
                <a:gd name="T11" fmla="*/ 16 h 16"/>
                <a:gd name="T12" fmla="*/ 6 w 16"/>
                <a:gd name="T13" fmla="*/ 7 h 16"/>
                <a:gd name="T14" fmla="*/ 14 w 16"/>
                <a:gd name="T15" fmla="*/ 3 h 16"/>
                <a:gd name="T16" fmla="*/ 14 w 16"/>
                <a:gd name="T17" fmla="*/ 2 h 16"/>
                <a:gd name="T18" fmla="*/ 14 w 16"/>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14" y="0"/>
                  </a:moveTo>
                  <a:lnTo>
                    <a:pt x="16" y="0"/>
                  </a:lnTo>
                  <a:lnTo>
                    <a:pt x="6" y="5"/>
                  </a:lnTo>
                  <a:lnTo>
                    <a:pt x="0" y="16"/>
                  </a:lnTo>
                  <a:lnTo>
                    <a:pt x="1" y="16"/>
                  </a:lnTo>
                  <a:lnTo>
                    <a:pt x="3" y="16"/>
                  </a:lnTo>
                  <a:lnTo>
                    <a:pt x="6" y="7"/>
                  </a:lnTo>
                  <a:lnTo>
                    <a:pt x="14" y="3"/>
                  </a:lnTo>
                  <a:lnTo>
                    <a:pt x="14" y="2"/>
                  </a:lnTo>
                  <a:lnTo>
                    <a:pt x="14" y="0"/>
                  </a:lnTo>
                  <a:close/>
                </a:path>
              </a:pathLst>
            </a:custGeom>
            <a:solidFill>
              <a:srgbClr val="000000"/>
            </a:solidFill>
            <a:ln w="25400">
              <a:solidFill>
                <a:schemeClr val="tx1"/>
              </a:solidFill>
              <a:round/>
              <a:headEnd/>
              <a:tailEnd/>
            </a:ln>
          </p:spPr>
          <p:txBody>
            <a:bodyPr/>
            <a:lstStyle/>
            <a:p>
              <a:endParaRPr lang="en-GB" sz="2400" b="1"/>
            </a:p>
          </p:txBody>
        </p:sp>
        <p:sp>
          <p:nvSpPr>
            <p:cNvPr id="23673" name="Freeform 138"/>
            <p:cNvSpPr>
              <a:spLocks/>
            </p:cNvSpPr>
            <p:nvPr/>
          </p:nvSpPr>
          <p:spPr bwMode="auto">
            <a:xfrm>
              <a:off x="3560" y="2487"/>
              <a:ext cx="5" cy="2"/>
            </a:xfrm>
            <a:custGeom>
              <a:avLst/>
              <a:gdLst>
                <a:gd name="T0" fmla="*/ 1 w 5"/>
                <a:gd name="T1" fmla="*/ 0 h 2"/>
                <a:gd name="T2" fmla="*/ 0 w 5"/>
                <a:gd name="T3" fmla="*/ 2 h 2"/>
                <a:gd name="T4" fmla="*/ 5 w 5"/>
                <a:gd name="T5" fmla="*/ 0 h 2"/>
                <a:gd name="T6" fmla="*/ 2 w 5"/>
                <a:gd name="T7" fmla="*/ 0 h 2"/>
                <a:gd name="T8" fmla="*/ 1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1" y="0"/>
                  </a:moveTo>
                  <a:lnTo>
                    <a:pt x="0" y="2"/>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3674" name="Freeform 139"/>
            <p:cNvSpPr>
              <a:spLocks/>
            </p:cNvSpPr>
            <p:nvPr/>
          </p:nvSpPr>
          <p:spPr bwMode="auto">
            <a:xfrm>
              <a:off x="3560" y="2487"/>
              <a:ext cx="5" cy="4"/>
            </a:xfrm>
            <a:custGeom>
              <a:avLst/>
              <a:gdLst>
                <a:gd name="T0" fmla="*/ 0 w 5"/>
                <a:gd name="T1" fmla="*/ 2 h 4"/>
                <a:gd name="T2" fmla="*/ 0 w 5"/>
                <a:gd name="T3" fmla="*/ 4 h 4"/>
                <a:gd name="T4" fmla="*/ 2 w 5"/>
                <a:gd name="T5" fmla="*/ 4 h 4"/>
                <a:gd name="T6" fmla="*/ 5 w 5"/>
                <a:gd name="T7" fmla="*/ 4 h 4"/>
                <a:gd name="T8" fmla="*/ 5 w 5"/>
                <a:gd name="T9" fmla="*/ 0 h 4"/>
                <a:gd name="T10" fmla="*/ 0 w 5"/>
                <a:gd name="T11" fmla="*/ 2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2"/>
                  </a:moveTo>
                  <a:lnTo>
                    <a:pt x="0" y="4"/>
                  </a:lnTo>
                  <a:lnTo>
                    <a:pt x="2" y="4"/>
                  </a:lnTo>
                  <a:lnTo>
                    <a:pt x="5" y="4"/>
                  </a:lnTo>
                  <a:lnTo>
                    <a:pt x="5" y="0"/>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3675" name="Freeform 140"/>
            <p:cNvSpPr>
              <a:spLocks/>
            </p:cNvSpPr>
            <p:nvPr/>
          </p:nvSpPr>
          <p:spPr bwMode="auto">
            <a:xfrm>
              <a:off x="3550" y="2487"/>
              <a:ext cx="15" cy="158"/>
            </a:xfrm>
            <a:custGeom>
              <a:avLst/>
              <a:gdLst>
                <a:gd name="T0" fmla="*/ 12 w 15"/>
                <a:gd name="T1" fmla="*/ 4 h 158"/>
                <a:gd name="T2" fmla="*/ 11 w 15"/>
                <a:gd name="T3" fmla="*/ 4 h 158"/>
                <a:gd name="T4" fmla="*/ 10 w 15"/>
                <a:gd name="T5" fmla="*/ 7 h 158"/>
                <a:gd name="T6" fmla="*/ 0 w 15"/>
                <a:gd name="T7" fmla="*/ 155 h 158"/>
                <a:gd name="T8" fmla="*/ 1 w 15"/>
                <a:gd name="T9" fmla="*/ 158 h 158"/>
                <a:gd name="T10" fmla="*/ 2 w 15"/>
                <a:gd name="T11" fmla="*/ 158 h 158"/>
                <a:gd name="T12" fmla="*/ 4 w 15"/>
                <a:gd name="T13" fmla="*/ 158 h 158"/>
                <a:gd name="T14" fmla="*/ 2 w 15"/>
                <a:gd name="T15" fmla="*/ 155 h 158"/>
                <a:gd name="T16" fmla="*/ 12 w 15"/>
                <a:gd name="T17" fmla="*/ 7 h 158"/>
                <a:gd name="T18" fmla="*/ 15 w 15"/>
                <a:gd name="T19" fmla="*/ 0 h 158"/>
                <a:gd name="T20" fmla="*/ 15 w 15"/>
                <a:gd name="T21" fmla="*/ 4 h 158"/>
                <a:gd name="T22" fmla="*/ 12 w 15"/>
                <a:gd name="T23" fmla="*/ 4 h 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8"/>
                <a:gd name="T38" fmla="*/ 15 w 15"/>
                <a:gd name="T39" fmla="*/ 158 h 1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8">
                  <a:moveTo>
                    <a:pt x="12" y="4"/>
                  </a:moveTo>
                  <a:lnTo>
                    <a:pt x="11" y="4"/>
                  </a:lnTo>
                  <a:lnTo>
                    <a:pt x="10" y="7"/>
                  </a:lnTo>
                  <a:lnTo>
                    <a:pt x="0" y="155"/>
                  </a:lnTo>
                  <a:lnTo>
                    <a:pt x="1" y="158"/>
                  </a:lnTo>
                  <a:lnTo>
                    <a:pt x="2" y="158"/>
                  </a:lnTo>
                  <a:lnTo>
                    <a:pt x="4" y="158"/>
                  </a:lnTo>
                  <a:lnTo>
                    <a:pt x="2" y="155"/>
                  </a:lnTo>
                  <a:lnTo>
                    <a:pt x="12" y="7"/>
                  </a:lnTo>
                  <a:lnTo>
                    <a:pt x="15" y="0"/>
                  </a:lnTo>
                  <a:lnTo>
                    <a:pt x="15" y="4"/>
                  </a:lnTo>
                  <a:lnTo>
                    <a:pt x="12" y="4"/>
                  </a:lnTo>
                  <a:close/>
                </a:path>
              </a:pathLst>
            </a:custGeom>
            <a:solidFill>
              <a:srgbClr val="000000"/>
            </a:solidFill>
            <a:ln w="25400">
              <a:solidFill>
                <a:schemeClr val="tx1"/>
              </a:solidFill>
              <a:round/>
              <a:headEnd/>
              <a:tailEnd/>
            </a:ln>
          </p:spPr>
          <p:txBody>
            <a:bodyPr/>
            <a:lstStyle/>
            <a:p>
              <a:endParaRPr lang="en-GB" sz="2400" b="1"/>
            </a:p>
          </p:txBody>
        </p:sp>
        <p:sp>
          <p:nvSpPr>
            <p:cNvPr id="23676" name="Freeform 141"/>
            <p:cNvSpPr>
              <a:spLocks/>
            </p:cNvSpPr>
            <p:nvPr/>
          </p:nvSpPr>
          <p:spPr bwMode="auto">
            <a:xfrm>
              <a:off x="3550" y="2645"/>
              <a:ext cx="5" cy="4"/>
            </a:xfrm>
            <a:custGeom>
              <a:avLst/>
              <a:gdLst>
                <a:gd name="T0" fmla="*/ 2 w 5"/>
                <a:gd name="T1" fmla="*/ 0 h 4"/>
                <a:gd name="T2" fmla="*/ 0 w 5"/>
                <a:gd name="T3" fmla="*/ 0 h 4"/>
                <a:gd name="T4" fmla="*/ 0 w 5"/>
                <a:gd name="T5" fmla="*/ 4 h 4"/>
                <a:gd name="T6" fmla="*/ 2 w 5"/>
                <a:gd name="T7" fmla="*/ 4 h 4"/>
                <a:gd name="T8" fmla="*/ 5 w 5"/>
                <a:gd name="T9" fmla="*/ 4 h 4"/>
                <a:gd name="T10" fmla="*/ 5 w 5"/>
                <a:gd name="T11" fmla="*/ 4 h 4"/>
                <a:gd name="T12" fmla="*/ 4 w 5"/>
                <a:gd name="T13" fmla="*/ 0 h 4"/>
                <a:gd name="T14" fmla="*/ 2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0"/>
                  </a:moveTo>
                  <a:lnTo>
                    <a:pt x="0" y="0"/>
                  </a:lnTo>
                  <a:lnTo>
                    <a:pt x="0" y="4"/>
                  </a:lnTo>
                  <a:lnTo>
                    <a:pt x="2" y="4"/>
                  </a:lnTo>
                  <a:lnTo>
                    <a:pt x="5" y="4"/>
                  </a:lnTo>
                  <a:lnTo>
                    <a:pt x="4" y="0"/>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3677" name="Freeform 142"/>
            <p:cNvSpPr>
              <a:spLocks/>
            </p:cNvSpPr>
            <p:nvPr/>
          </p:nvSpPr>
          <p:spPr bwMode="auto">
            <a:xfrm>
              <a:off x="3550" y="2647"/>
              <a:ext cx="9" cy="12"/>
            </a:xfrm>
            <a:custGeom>
              <a:avLst/>
              <a:gdLst>
                <a:gd name="T0" fmla="*/ 0 w 9"/>
                <a:gd name="T1" fmla="*/ 2 h 12"/>
                <a:gd name="T2" fmla="*/ 0 w 9"/>
                <a:gd name="T3" fmla="*/ 0 h 12"/>
                <a:gd name="T4" fmla="*/ 6 w 9"/>
                <a:gd name="T5" fmla="*/ 12 h 12"/>
                <a:gd name="T6" fmla="*/ 7 w 9"/>
                <a:gd name="T7" fmla="*/ 12 h 12"/>
                <a:gd name="T8" fmla="*/ 9 w 9"/>
                <a:gd name="T9" fmla="*/ 12 h 12"/>
                <a:gd name="T10" fmla="*/ 4 w 9"/>
                <a:gd name="T11" fmla="*/ 2 h 12"/>
                <a:gd name="T12" fmla="*/ 2 w 9"/>
                <a:gd name="T13" fmla="*/ 2 h 12"/>
                <a:gd name="T14" fmla="*/ 0 w 9"/>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2"/>
                  </a:moveTo>
                  <a:lnTo>
                    <a:pt x="0" y="0"/>
                  </a:lnTo>
                  <a:lnTo>
                    <a:pt x="6" y="12"/>
                  </a:lnTo>
                  <a:lnTo>
                    <a:pt x="7" y="12"/>
                  </a:lnTo>
                  <a:lnTo>
                    <a:pt x="9" y="12"/>
                  </a:lnTo>
                  <a:lnTo>
                    <a:pt x="4" y="2"/>
                  </a:lnTo>
                  <a:lnTo>
                    <a:pt x="2" y="2"/>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3678" name="Freeform 143"/>
            <p:cNvSpPr>
              <a:spLocks/>
            </p:cNvSpPr>
            <p:nvPr/>
          </p:nvSpPr>
          <p:spPr bwMode="auto">
            <a:xfrm>
              <a:off x="3556" y="2658"/>
              <a:ext cx="5" cy="5"/>
            </a:xfrm>
            <a:custGeom>
              <a:avLst/>
              <a:gdLst>
                <a:gd name="T0" fmla="*/ 0 w 5"/>
                <a:gd name="T1" fmla="*/ 1 h 5"/>
                <a:gd name="T2" fmla="*/ 1 w 5"/>
                <a:gd name="T3" fmla="*/ 3 h 5"/>
                <a:gd name="T4" fmla="*/ 3 w 5"/>
                <a:gd name="T5" fmla="*/ 5 h 5"/>
                <a:gd name="T6" fmla="*/ 4 w 5"/>
                <a:gd name="T7" fmla="*/ 3 h 5"/>
                <a:gd name="T8" fmla="*/ 5 w 5"/>
                <a:gd name="T9" fmla="*/ 2 h 5"/>
                <a:gd name="T10" fmla="*/ 3 w 5"/>
                <a:gd name="T11" fmla="*/ 0 h 5"/>
                <a:gd name="T12" fmla="*/ 1 w 5"/>
                <a:gd name="T13" fmla="*/ 1 h 5"/>
                <a:gd name="T14" fmla="*/ 0 w 5"/>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1"/>
                  </a:moveTo>
                  <a:lnTo>
                    <a:pt x="1" y="3"/>
                  </a:lnTo>
                  <a:lnTo>
                    <a:pt x="3" y="5"/>
                  </a:lnTo>
                  <a:lnTo>
                    <a:pt x="4" y="3"/>
                  </a:lnTo>
                  <a:lnTo>
                    <a:pt x="5" y="2"/>
                  </a:lnTo>
                  <a:lnTo>
                    <a:pt x="3" y="0"/>
                  </a:lnTo>
                  <a:lnTo>
                    <a:pt x="1" y="1"/>
                  </a:lnTo>
                  <a:lnTo>
                    <a:pt x="0" y="1"/>
                  </a:lnTo>
                  <a:close/>
                </a:path>
              </a:pathLst>
            </a:custGeom>
            <a:solidFill>
              <a:srgbClr val="000000"/>
            </a:solidFill>
            <a:ln w="25400">
              <a:solidFill>
                <a:schemeClr val="tx1"/>
              </a:solidFill>
              <a:round/>
              <a:headEnd/>
              <a:tailEnd/>
            </a:ln>
          </p:spPr>
          <p:txBody>
            <a:bodyPr/>
            <a:lstStyle/>
            <a:p>
              <a:endParaRPr lang="en-GB" sz="2400" b="1"/>
            </a:p>
          </p:txBody>
        </p:sp>
        <p:sp>
          <p:nvSpPr>
            <p:cNvPr id="23679" name="Freeform 144"/>
            <p:cNvSpPr>
              <a:spLocks/>
            </p:cNvSpPr>
            <p:nvPr/>
          </p:nvSpPr>
          <p:spPr bwMode="auto">
            <a:xfrm>
              <a:off x="3557" y="2660"/>
              <a:ext cx="5" cy="4"/>
            </a:xfrm>
            <a:custGeom>
              <a:avLst/>
              <a:gdLst>
                <a:gd name="T0" fmla="*/ 2 w 5"/>
                <a:gd name="T1" fmla="*/ 3 h 4"/>
                <a:gd name="T2" fmla="*/ 0 w 5"/>
                <a:gd name="T3" fmla="*/ 1 h 4"/>
                <a:gd name="T4" fmla="*/ 5 w 5"/>
                <a:gd name="T5" fmla="*/ 4 h 4"/>
                <a:gd name="T6" fmla="*/ 5 w 5"/>
                <a:gd name="T7" fmla="*/ 3 h 4"/>
                <a:gd name="T8" fmla="*/ 5 w 5"/>
                <a:gd name="T9" fmla="*/ 1 h 4"/>
                <a:gd name="T10" fmla="*/ 3 w 5"/>
                <a:gd name="T11" fmla="*/ 0 h 4"/>
                <a:gd name="T12" fmla="*/ 3 w 5"/>
                <a:gd name="T13" fmla="*/ 1 h 4"/>
                <a:gd name="T14" fmla="*/ 2 w 5"/>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3"/>
                  </a:moveTo>
                  <a:lnTo>
                    <a:pt x="0" y="1"/>
                  </a:lnTo>
                  <a:lnTo>
                    <a:pt x="5" y="4"/>
                  </a:lnTo>
                  <a:lnTo>
                    <a:pt x="5" y="3"/>
                  </a:lnTo>
                  <a:lnTo>
                    <a:pt x="5" y="1"/>
                  </a:lnTo>
                  <a:lnTo>
                    <a:pt x="3" y="0"/>
                  </a:lnTo>
                  <a:lnTo>
                    <a:pt x="3" y="1"/>
                  </a:lnTo>
                  <a:lnTo>
                    <a:pt x="2" y="3"/>
                  </a:lnTo>
                  <a:close/>
                </a:path>
              </a:pathLst>
            </a:custGeom>
            <a:solidFill>
              <a:srgbClr val="000000"/>
            </a:solidFill>
            <a:ln w="25400">
              <a:solidFill>
                <a:schemeClr val="tx1"/>
              </a:solidFill>
              <a:round/>
              <a:headEnd/>
              <a:tailEnd/>
            </a:ln>
          </p:spPr>
          <p:txBody>
            <a:bodyPr/>
            <a:lstStyle/>
            <a:p>
              <a:endParaRPr lang="en-GB" sz="2400" b="1"/>
            </a:p>
          </p:txBody>
        </p:sp>
        <p:sp>
          <p:nvSpPr>
            <p:cNvPr id="23680" name="Freeform 145"/>
            <p:cNvSpPr>
              <a:spLocks/>
            </p:cNvSpPr>
            <p:nvPr/>
          </p:nvSpPr>
          <p:spPr bwMode="auto">
            <a:xfrm>
              <a:off x="3561" y="2661"/>
              <a:ext cx="4" cy="4"/>
            </a:xfrm>
            <a:custGeom>
              <a:avLst/>
              <a:gdLst>
                <a:gd name="T0" fmla="*/ 1 w 4"/>
                <a:gd name="T1" fmla="*/ 2 h 4"/>
                <a:gd name="T2" fmla="*/ 0 w 4"/>
                <a:gd name="T3" fmla="*/ 3 h 4"/>
                <a:gd name="T4" fmla="*/ 1 w 4"/>
                <a:gd name="T5" fmla="*/ 4 h 4"/>
                <a:gd name="T6" fmla="*/ 3 w 4"/>
                <a:gd name="T7" fmla="*/ 3 h 4"/>
                <a:gd name="T8" fmla="*/ 4 w 4"/>
                <a:gd name="T9" fmla="*/ 2 h 4"/>
                <a:gd name="T10" fmla="*/ 4 w 4"/>
                <a:gd name="T11" fmla="*/ 2 h 4"/>
                <a:gd name="T12" fmla="*/ 1 w 4"/>
                <a:gd name="T13" fmla="*/ 0 h 4"/>
                <a:gd name="T14" fmla="*/ 1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1" y="2"/>
                  </a:moveTo>
                  <a:lnTo>
                    <a:pt x="0" y="3"/>
                  </a:lnTo>
                  <a:lnTo>
                    <a:pt x="1" y="4"/>
                  </a:lnTo>
                  <a:lnTo>
                    <a:pt x="3" y="3"/>
                  </a:lnTo>
                  <a:lnTo>
                    <a:pt x="4" y="2"/>
                  </a:lnTo>
                  <a:lnTo>
                    <a:pt x="1" y="0"/>
                  </a:lnTo>
                  <a:lnTo>
                    <a:pt x="1" y="2"/>
                  </a:lnTo>
                  <a:close/>
                </a:path>
              </a:pathLst>
            </a:custGeom>
            <a:solidFill>
              <a:srgbClr val="000000"/>
            </a:solidFill>
            <a:ln w="25400">
              <a:solidFill>
                <a:schemeClr val="tx1"/>
              </a:solidFill>
              <a:round/>
              <a:headEnd/>
              <a:tailEnd/>
            </a:ln>
          </p:spPr>
          <p:txBody>
            <a:bodyPr/>
            <a:lstStyle/>
            <a:p>
              <a:endParaRPr lang="en-GB" sz="2400" b="1"/>
            </a:p>
          </p:txBody>
        </p:sp>
        <p:sp>
          <p:nvSpPr>
            <p:cNvPr id="23681" name="Freeform 146"/>
            <p:cNvSpPr>
              <a:spLocks/>
            </p:cNvSpPr>
            <p:nvPr/>
          </p:nvSpPr>
          <p:spPr bwMode="auto">
            <a:xfrm>
              <a:off x="3561" y="2663"/>
              <a:ext cx="5" cy="3"/>
            </a:xfrm>
            <a:custGeom>
              <a:avLst/>
              <a:gdLst>
                <a:gd name="T0" fmla="*/ 1 w 5"/>
                <a:gd name="T1" fmla="*/ 2 h 3"/>
                <a:gd name="T2" fmla="*/ 0 w 5"/>
                <a:gd name="T3" fmla="*/ 1 h 3"/>
                <a:gd name="T4" fmla="*/ 5 w 5"/>
                <a:gd name="T5" fmla="*/ 3 h 3"/>
                <a:gd name="T6" fmla="*/ 5 w 5"/>
                <a:gd name="T7" fmla="*/ 2 h 3"/>
                <a:gd name="T8" fmla="*/ 5 w 5"/>
                <a:gd name="T9" fmla="*/ 1 h 3"/>
                <a:gd name="T10" fmla="*/ 3 w 5"/>
                <a:gd name="T11" fmla="*/ 0 h 3"/>
                <a:gd name="T12" fmla="*/ 3 w 5"/>
                <a:gd name="T13" fmla="*/ 1 h 3"/>
                <a:gd name="T14" fmla="*/ 1 w 5"/>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1" y="2"/>
                  </a:moveTo>
                  <a:lnTo>
                    <a:pt x="0" y="1"/>
                  </a:lnTo>
                  <a:lnTo>
                    <a:pt x="5" y="3"/>
                  </a:lnTo>
                  <a:lnTo>
                    <a:pt x="5" y="2"/>
                  </a:lnTo>
                  <a:lnTo>
                    <a:pt x="5" y="1"/>
                  </a:lnTo>
                  <a:lnTo>
                    <a:pt x="3" y="0"/>
                  </a:lnTo>
                  <a:lnTo>
                    <a:pt x="3" y="1"/>
                  </a:lnTo>
                  <a:lnTo>
                    <a:pt x="1" y="2"/>
                  </a:lnTo>
                  <a:close/>
                </a:path>
              </a:pathLst>
            </a:custGeom>
            <a:solidFill>
              <a:srgbClr val="000000"/>
            </a:solidFill>
            <a:ln w="25400">
              <a:solidFill>
                <a:schemeClr val="tx1"/>
              </a:solidFill>
              <a:round/>
              <a:headEnd/>
              <a:tailEnd/>
            </a:ln>
          </p:spPr>
          <p:txBody>
            <a:bodyPr/>
            <a:lstStyle/>
            <a:p>
              <a:endParaRPr lang="en-GB" sz="2400" b="1"/>
            </a:p>
          </p:txBody>
        </p:sp>
        <p:sp>
          <p:nvSpPr>
            <p:cNvPr id="23682" name="Freeform 147"/>
            <p:cNvSpPr>
              <a:spLocks/>
            </p:cNvSpPr>
            <p:nvPr/>
          </p:nvSpPr>
          <p:spPr bwMode="auto">
            <a:xfrm>
              <a:off x="3555" y="2663"/>
              <a:ext cx="140" cy="16"/>
            </a:xfrm>
            <a:custGeom>
              <a:avLst/>
              <a:gdLst>
                <a:gd name="T0" fmla="*/ 11 w 140"/>
                <a:gd name="T1" fmla="*/ 3 h 16"/>
                <a:gd name="T2" fmla="*/ 14 w 140"/>
                <a:gd name="T3" fmla="*/ 5 h 16"/>
                <a:gd name="T4" fmla="*/ 25 w 140"/>
                <a:gd name="T5" fmla="*/ 5 h 16"/>
                <a:gd name="T6" fmla="*/ 140 w 140"/>
                <a:gd name="T7" fmla="*/ 16 h 16"/>
                <a:gd name="T8" fmla="*/ 133 w 140"/>
                <a:gd name="T9" fmla="*/ 16 h 16"/>
                <a:gd name="T10" fmla="*/ 133 w 140"/>
                <a:gd name="T11" fmla="*/ 13 h 16"/>
                <a:gd name="T12" fmla="*/ 133 w 140"/>
                <a:gd name="T13" fmla="*/ 11 h 16"/>
                <a:gd name="T14" fmla="*/ 115 w 140"/>
                <a:gd name="T15" fmla="*/ 11 h 16"/>
                <a:gd name="T16" fmla="*/ 0 w 140"/>
                <a:gd name="T17" fmla="*/ 0 h 16"/>
                <a:gd name="T18" fmla="*/ 11 w 140"/>
                <a:gd name="T19" fmla="*/ 0 h 16"/>
                <a:gd name="T20" fmla="*/ 11 w 140"/>
                <a:gd name="T21" fmla="*/ 2 h 16"/>
                <a:gd name="T22" fmla="*/ 11 w 140"/>
                <a:gd name="T23" fmla="*/ 3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16"/>
                <a:gd name="T38" fmla="*/ 140 w 1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16">
                  <a:moveTo>
                    <a:pt x="11" y="3"/>
                  </a:moveTo>
                  <a:lnTo>
                    <a:pt x="14" y="5"/>
                  </a:lnTo>
                  <a:lnTo>
                    <a:pt x="25" y="5"/>
                  </a:lnTo>
                  <a:lnTo>
                    <a:pt x="140" y="16"/>
                  </a:lnTo>
                  <a:lnTo>
                    <a:pt x="133" y="16"/>
                  </a:lnTo>
                  <a:lnTo>
                    <a:pt x="133" y="13"/>
                  </a:lnTo>
                  <a:lnTo>
                    <a:pt x="133" y="11"/>
                  </a:lnTo>
                  <a:lnTo>
                    <a:pt x="115" y="11"/>
                  </a:lnTo>
                  <a:lnTo>
                    <a:pt x="0" y="0"/>
                  </a:lnTo>
                  <a:lnTo>
                    <a:pt x="11" y="0"/>
                  </a:lnTo>
                  <a:lnTo>
                    <a:pt x="11" y="2"/>
                  </a:lnTo>
                  <a:lnTo>
                    <a:pt x="11" y="3"/>
                  </a:lnTo>
                  <a:close/>
                </a:path>
              </a:pathLst>
            </a:custGeom>
            <a:solidFill>
              <a:srgbClr val="000000"/>
            </a:solidFill>
            <a:ln w="25400">
              <a:solidFill>
                <a:schemeClr val="tx1"/>
              </a:solidFill>
              <a:round/>
              <a:headEnd/>
              <a:tailEnd/>
            </a:ln>
          </p:spPr>
          <p:txBody>
            <a:bodyPr/>
            <a:lstStyle/>
            <a:p>
              <a:endParaRPr lang="en-GB" sz="2400" b="1"/>
            </a:p>
          </p:txBody>
        </p:sp>
        <p:sp>
          <p:nvSpPr>
            <p:cNvPr id="23683" name="Freeform 148"/>
            <p:cNvSpPr>
              <a:spLocks/>
            </p:cNvSpPr>
            <p:nvPr/>
          </p:nvSpPr>
          <p:spPr bwMode="auto">
            <a:xfrm>
              <a:off x="3685" y="2669"/>
              <a:ext cx="17" cy="10"/>
            </a:xfrm>
            <a:custGeom>
              <a:avLst/>
              <a:gdLst>
                <a:gd name="T0" fmla="*/ 3 w 17"/>
                <a:gd name="T1" fmla="*/ 10 h 10"/>
                <a:gd name="T2" fmla="*/ 0 w 17"/>
                <a:gd name="T3" fmla="*/ 10 h 10"/>
                <a:gd name="T4" fmla="*/ 7 w 17"/>
                <a:gd name="T5" fmla="*/ 7 h 10"/>
                <a:gd name="T6" fmla="*/ 15 w 17"/>
                <a:gd name="T7" fmla="*/ 4 h 10"/>
                <a:gd name="T8" fmla="*/ 17 w 17"/>
                <a:gd name="T9" fmla="*/ 0 h 10"/>
                <a:gd name="T10" fmla="*/ 16 w 17"/>
                <a:gd name="T11" fmla="*/ 0 h 10"/>
                <a:gd name="T12" fmla="*/ 15 w 17"/>
                <a:gd name="T13" fmla="*/ 0 h 10"/>
                <a:gd name="T14" fmla="*/ 15 w 17"/>
                <a:gd name="T15" fmla="*/ 1 h 10"/>
                <a:gd name="T16" fmla="*/ 7 w 17"/>
                <a:gd name="T17" fmla="*/ 5 h 10"/>
                <a:gd name="T18" fmla="*/ 3 w 17"/>
                <a:gd name="T19" fmla="*/ 6 h 10"/>
                <a:gd name="T20" fmla="*/ 3 w 17"/>
                <a:gd name="T21" fmla="*/ 7 h 10"/>
                <a:gd name="T22" fmla="*/ 3 w 17"/>
                <a:gd name="T23" fmla="*/ 1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3" y="10"/>
                  </a:moveTo>
                  <a:lnTo>
                    <a:pt x="0" y="10"/>
                  </a:lnTo>
                  <a:lnTo>
                    <a:pt x="7" y="7"/>
                  </a:lnTo>
                  <a:lnTo>
                    <a:pt x="15" y="4"/>
                  </a:lnTo>
                  <a:lnTo>
                    <a:pt x="17" y="0"/>
                  </a:lnTo>
                  <a:lnTo>
                    <a:pt x="16" y="0"/>
                  </a:lnTo>
                  <a:lnTo>
                    <a:pt x="15" y="0"/>
                  </a:lnTo>
                  <a:lnTo>
                    <a:pt x="15" y="1"/>
                  </a:lnTo>
                  <a:lnTo>
                    <a:pt x="7" y="5"/>
                  </a:lnTo>
                  <a:lnTo>
                    <a:pt x="3" y="6"/>
                  </a:lnTo>
                  <a:lnTo>
                    <a:pt x="3" y="7"/>
                  </a:lnTo>
                  <a:lnTo>
                    <a:pt x="3" y="10"/>
                  </a:lnTo>
                  <a:close/>
                </a:path>
              </a:pathLst>
            </a:custGeom>
            <a:solidFill>
              <a:srgbClr val="000000"/>
            </a:solidFill>
            <a:ln w="25400">
              <a:solidFill>
                <a:schemeClr val="tx1"/>
              </a:solidFill>
              <a:round/>
              <a:headEnd/>
              <a:tailEnd/>
            </a:ln>
          </p:spPr>
          <p:txBody>
            <a:bodyPr/>
            <a:lstStyle/>
            <a:p>
              <a:endParaRPr lang="en-GB" sz="2400" b="1"/>
            </a:p>
          </p:txBody>
        </p:sp>
        <p:sp>
          <p:nvSpPr>
            <p:cNvPr id="23684" name="Freeform 149"/>
            <p:cNvSpPr>
              <a:spLocks/>
            </p:cNvSpPr>
            <p:nvPr/>
          </p:nvSpPr>
          <p:spPr bwMode="auto">
            <a:xfrm>
              <a:off x="3700" y="2665"/>
              <a:ext cx="5" cy="5"/>
            </a:xfrm>
            <a:custGeom>
              <a:avLst/>
              <a:gdLst>
                <a:gd name="T0" fmla="*/ 1 w 5"/>
                <a:gd name="T1" fmla="*/ 4 h 5"/>
                <a:gd name="T2" fmla="*/ 2 w 5"/>
                <a:gd name="T3" fmla="*/ 5 h 5"/>
                <a:gd name="T4" fmla="*/ 5 w 5"/>
                <a:gd name="T5" fmla="*/ 3 h 5"/>
                <a:gd name="T6" fmla="*/ 3 w 5"/>
                <a:gd name="T7" fmla="*/ 1 h 5"/>
                <a:gd name="T8" fmla="*/ 2 w 5"/>
                <a:gd name="T9" fmla="*/ 0 h 5"/>
                <a:gd name="T10" fmla="*/ 1 w 5"/>
                <a:gd name="T11" fmla="*/ 1 h 5"/>
                <a:gd name="T12" fmla="*/ 0 w 5"/>
                <a:gd name="T13" fmla="*/ 4 h 5"/>
                <a:gd name="T14" fmla="*/ 1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1" y="4"/>
                  </a:moveTo>
                  <a:lnTo>
                    <a:pt x="2" y="5"/>
                  </a:lnTo>
                  <a:lnTo>
                    <a:pt x="5" y="3"/>
                  </a:lnTo>
                  <a:lnTo>
                    <a:pt x="3" y="1"/>
                  </a:lnTo>
                  <a:lnTo>
                    <a:pt x="2" y="0"/>
                  </a:lnTo>
                  <a:lnTo>
                    <a:pt x="1" y="1"/>
                  </a:lnTo>
                  <a:lnTo>
                    <a:pt x="0" y="4"/>
                  </a:lnTo>
                  <a:lnTo>
                    <a:pt x="1" y="4"/>
                  </a:lnTo>
                  <a:close/>
                </a:path>
              </a:pathLst>
            </a:custGeom>
            <a:solidFill>
              <a:srgbClr val="000000"/>
            </a:solidFill>
            <a:ln w="25400">
              <a:solidFill>
                <a:schemeClr val="tx1"/>
              </a:solidFill>
              <a:round/>
              <a:headEnd/>
              <a:tailEnd/>
            </a:ln>
          </p:spPr>
          <p:txBody>
            <a:bodyPr/>
            <a:lstStyle/>
            <a:p>
              <a:endParaRPr lang="en-GB" sz="2400" b="1"/>
            </a:p>
          </p:txBody>
        </p:sp>
        <p:sp>
          <p:nvSpPr>
            <p:cNvPr id="23685" name="Freeform 150"/>
            <p:cNvSpPr>
              <a:spLocks/>
            </p:cNvSpPr>
            <p:nvPr/>
          </p:nvSpPr>
          <p:spPr bwMode="auto">
            <a:xfrm>
              <a:off x="3702" y="2661"/>
              <a:ext cx="5" cy="8"/>
            </a:xfrm>
            <a:custGeom>
              <a:avLst/>
              <a:gdLst>
                <a:gd name="T0" fmla="*/ 3 w 5"/>
                <a:gd name="T1" fmla="*/ 7 h 8"/>
                <a:gd name="T2" fmla="*/ 1 w 5"/>
                <a:gd name="T3" fmla="*/ 8 h 8"/>
                <a:gd name="T4" fmla="*/ 5 w 5"/>
                <a:gd name="T5" fmla="*/ 0 h 8"/>
                <a:gd name="T6" fmla="*/ 4 w 5"/>
                <a:gd name="T7" fmla="*/ 0 h 8"/>
                <a:gd name="T8" fmla="*/ 3 w 5"/>
                <a:gd name="T9" fmla="*/ 0 h 8"/>
                <a:gd name="T10" fmla="*/ 0 w 5"/>
                <a:gd name="T11" fmla="*/ 5 h 8"/>
                <a:gd name="T12" fmla="*/ 1 w 5"/>
                <a:gd name="T13" fmla="*/ 5 h 8"/>
                <a:gd name="T14" fmla="*/ 3 w 5"/>
                <a:gd name="T15" fmla="*/ 7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3" y="7"/>
                  </a:moveTo>
                  <a:lnTo>
                    <a:pt x="1" y="8"/>
                  </a:lnTo>
                  <a:lnTo>
                    <a:pt x="5" y="0"/>
                  </a:lnTo>
                  <a:lnTo>
                    <a:pt x="4" y="0"/>
                  </a:lnTo>
                  <a:lnTo>
                    <a:pt x="3" y="0"/>
                  </a:lnTo>
                  <a:lnTo>
                    <a:pt x="0" y="5"/>
                  </a:lnTo>
                  <a:lnTo>
                    <a:pt x="1" y="5"/>
                  </a:lnTo>
                  <a:lnTo>
                    <a:pt x="3" y="7"/>
                  </a:lnTo>
                  <a:close/>
                </a:path>
              </a:pathLst>
            </a:custGeom>
            <a:solidFill>
              <a:srgbClr val="000000"/>
            </a:solidFill>
            <a:ln w="25400">
              <a:solidFill>
                <a:schemeClr val="tx1"/>
              </a:solidFill>
              <a:round/>
              <a:headEnd/>
              <a:tailEnd/>
            </a:ln>
          </p:spPr>
          <p:txBody>
            <a:bodyPr/>
            <a:lstStyle/>
            <a:p>
              <a:endParaRPr lang="en-GB" sz="2400" b="1"/>
            </a:p>
          </p:txBody>
        </p:sp>
        <p:sp>
          <p:nvSpPr>
            <p:cNvPr id="23686" name="Freeform 151"/>
            <p:cNvSpPr>
              <a:spLocks/>
            </p:cNvSpPr>
            <p:nvPr/>
          </p:nvSpPr>
          <p:spPr bwMode="auto">
            <a:xfrm>
              <a:off x="3703" y="2659"/>
              <a:ext cx="5" cy="2"/>
            </a:xfrm>
            <a:custGeom>
              <a:avLst/>
              <a:gdLst>
                <a:gd name="T0" fmla="*/ 4 w 5"/>
                <a:gd name="T1" fmla="*/ 2 h 2"/>
                <a:gd name="T2" fmla="*/ 5 w 5"/>
                <a:gd name="T3" fmla="*/ 0 h 2"/>
                <a:gd name="T4" fmla="*/ 0 w 5"/>
                <a:gd name="T5" fmla="*/ 2 h 2"/>
                <a:gd name="T6" fmla="*/ 3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2"/>
                  </a:moveTo>
                  <a:lnTo>
                    <a:pt x="5" y="0"/>
                  </a:lnTo>
                  <a:lnTo>
                    <a:pt x="0" y="2"/>
                  </a:lnTo>
                  <a:lnTo>
                    <a:pt x="3" y="2"/>
                  </a:lnTo>
                  <a:lnTo>
                    <a:pt x="4" y="2"/>
                  </a:lnTo>
                  <a:close/>
                </a:path>
              </a:pathLst>
            </a:custGeom>
            <a:solidFill>
              <a:srgbClr val="000000"/>
            </a:solidFill>
            <a:ln w="25400">
              <a:solidFill>
                <a:schemeClr val="tx1"/>
              </a:solidFill>
              <a:round/>
              <a:headEnd/>
              <a:tailEnd/>
            </a:ln>
          </p:spPr>
          <p:txBody>
            <a:bodyPr/>
            <a:lstStyle/>
            <a:p>
              <a:endParaRPr lang="en-GB" sz="2400" b="1"/>
            </a:p>
          </p:txBody>
        </p:sp>
        <p:sp>
          <p:nvSpPr>
            <p:cNvPr id="23687" name="Freeform 152"/>
            <p:cNvSpPr>
              <a:spLocks/>
            </p:cNvSpPr>
            <p:nvPr/>
          </p:nvSpPr>
          <p:spPr bwMode="auto">
            <a:xfrm>
              <a:off x="3698" y="2459"/>
              <a:ext cx="10" cy="235"/>
            </a:xfrm>
            <a:custGeom>
              <a:avLst/>
              <a:gdLst>
                <a:gd name="T0" fmla="*/ 10 w 10"/>
                <a:gd name="T1" fmla="*/ 200 h 235"/>
                <a:gd name="T2" fmla="*/ 10 w 10"/>
                <a:gd name="T3" fmla="*/ 235 h 235"/>
                <a:gd name="T4" fmla="*/ 5 w 10"/>
                <a:gd name="T5" fmla="*/ 78 h 235"/>
                <a:gd name="T6" fmla="*/ 0 w 10"/>
                <a:gd name="T7" fmla="*/ 39 h 235"/>
                <a:gd name="T8" fmla="*/ 0 w 10"/>
                <a:gd name="T9" fmla="*/ 0 h 235"/>
                <a:gd name="T10" fmla="*/ 5 w 10"/>
                <a:gd name="T11" fmla="*/ 158 h 235"/>
                <a:gd name="T12" fmla="*/ 5 w 10"/>
                <a:gd name="T13" fmla="*/ 202 h 235"/>
                <a:gd name="T14" fmla="*/ 10 w 10"/>
                <a:gd name="T15" fmla="*/ 200 h 23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35"/>
                <a:gd name="T26" fmla="*/ 10 w 10"/>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35">
                  <a:moveTo>
                    <a:pt x="10" y="200"/>
                  </a:moveTo>
                  <a:lnTo>
                    <a:pt x="10" y="235"/>
                  </a:lnTo>
                  <a:lnTo>
                    <a:pt x="5" y="78"/>
                  </a:lnTo>
                  <a:lnTo>
                    <a:pt x="0" y="39"/>
                  </a:lnTo>
                  <a:lnTo>
                    <a:pt x="0" y="0"/>
                  </a:lnTo>
                  <a:lnTo>
                    <a:pt x="5" y="158"/>
                  </a:lnTo>
                  <a:lnTo>
                    <a:pt x="5" y="202"/>
                  </a:lnTo>
                  <a:lnTo>
                    <a:pt x="10" y="200"/>
                  </a:lnTo>
                  <a:close/>
                </a:path>
              </a:pathLst>
            </a:custGeom>
            <a:solidFill>
              <a:srgbClr val="000000"/>
            </a:solidFill>
            <a:ln w="25400">
              <a:solidFill>
                <a:schemeClr val="tx1"/>
              </a:solidFill>
              <a:round/>
              <a:headEnd/>
              <a:tailEnd/>
            </a:ln>
          </p:spPr>
          <p:txBody>
            <a:bodyPr/>
            <a:lstStyle/>
            <a:p>
              <a:endParaRPr lang="en-GB" sz="2400" b="1"/>
            </a:p>
          </p:txBody>
        </p:sp>
        <p:sp>
          <p:nvSpPr>
            <p:cNvPr id="23688" name="Line 153"/>
            <p:cNvSpPr>
              <a:spLocks noChangeShapeType="1"/>
            </p:cNvSpPr>
            <p:nvPr/>
          </p:nvSpPr>
          <p:spPr bwMode="auto">
            <a:xfrm>
              <a:off x="3725" y="2451"/>
              <a:ext cx="7" cy="461"/>
            </a:xfrm>
            <a:prstGeom prst="line">
              <a:avLst/>
            </a:prstGeom>
            <a:noFill/>
            <a:ln w="25400">
              <a:solidFill>
                <a:schemeClr val="tx1"/>
              </a:solidFill>
              <a:round/>
              <a:headEnd/>
              <a:tailEnd/>
            </a:ln>
          </p:spPr>
          <p:txBody>
            <a:bodyPr/>
            <a:lstStyle/>
            <a:p>
              <a:endParaRPr lang="en-GB" sz="2400" b="1"/>
            </a:p>
          </p:txBody>
        </p:sp>
        <p:sp>
          <p:nvSpPr>
            <p:cNvPr id="23689" name="Freeform 154"/>
            <p:cNvSpPr>
              <a:spLocks/>
            </p:cNvSpPr>
            <p:nvPr/>
          </p:nvSpPr>
          <p:spPr bwMode="auto">
            <a:xfrm>
              <a:off x="3723" y="2451"/>
              <a:ext cx="10" cy="461"/>
            </a:xfrm>
            <a:custGeom>
              <a:avLst/>
              <a:gdLst>
                <a:gd name="T0" fmla="*/ 3 w 10"/>
                <a:gd name="T1" fmla="*/ 0 h 461"/>
                <a:gd name="T2" fmla="*/ 0 w 10"/>
                <a:gd name="T3" fmla="*/ 0 h 461"/>
                <a:gd name="T4" fmla="*/ 8 w 10"/>
                <a:gd name="T5" fmla="*/ 461 h 461"/>
                <a:gd name="T6" fmla="*/ 10 w 10"/>
                <a:gd name="T7" fmla="*/ 461 h 461"/>
                <a:gd name="T8" fmla="*/ 3 w 10"/>
                <a:gd name="T9" fmla="*/ 0 h 461"/>
                <a:gd name="T10" fmla="*/ 0 60000 65536"/>
                <a:gd name="T11" fmla="*/ 0 60000 65536"/>
                <a:gd name="T12" fmla="*/ 0 60000 65536"/>
                <a:gd name="T13" fmla="*/ 0 60000 65536"/>
                <a:gd name="T14" fmla="*/ 0 60000 65536"/>
                <a:gd name="T15" fmla="*/ 0 w 10"/>
                <a:gd name="T16" fmla="*/ 0 h 461"/>
                <a:gd name="T17" fmla="*/ 10 w 10"/>
                <a:gd name="T18" fmla="*/ 461 h 461"/>
              </a:gdLst>
              <a:ahLst/>
              <a:cxnLst>
                <a:cxn ang="T10">
                  <a:pos x="T0" y="T1"/>
                </a:cxn>
                <a:cxn ang="T11">
                  <a:pos x="T2" y="T3"/>
                </a:cxn>
                <a:cxn ang="T12">
                  <a:pos x="T4" y="T5"/>
                </a:cxn>
                <a:cxn ang="T13">
                  <a:pos x="T6" y="T7"/>
                </a:cxn>
                <a:cxn ang="T14">
                  <a:pos x="T8" y="T9"/>
                </a:cxn>
              </a:cxnLst>
              <a:rect l="T15" t="T16" r="T17" b="T18"/>
              <a:pathLst>
                <a:path w="10" h="461">
                  <a:moveTo>
                    <a:pt x="3" y="0"/>
                  </a:moveTo>
                  <a:lnTo>
                    <a:pt x="0" y="0"/>
                  </a:lnTo>
                  <a:lnTo>
                    <a:pt x="8" y="461"/>
                  </a:lnTo>
                  <a:lnTo>
                    <a:pt x="10" y="461"/>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3690" name="Freeform 155"/>
            <p:cNvSpPr>
              <a:spLocks/>
            </p:cNvSpPr>
            <p:nvPr/>
          </p:nvSpPr>
          <p:spPr bwMode="auto">
            <a:xfrm>
              <a:off x="3187" y="2459"/>
              <a:ext cx="347" cy="485"/>
            </a:xfrm>
            <a:custGeom>
              <a:avLst/>
              <a:gdLst>
                <a:gd name="T0" fmla="*/ 347 w 347"/>
                <a:gd name="T1" fmla="*/ 51 h 485"/>
                <a:gd name="T2" fmla="*/ 0 w 347"/>
                <a:gd name="T3" fmla="*/ 0 h 485"/>
                <a:gd name="T4" fmla="*/ 1 w 347"/>
                <a:gd name="T5" fmla="*/ 485 h 485"/>
                <a:gd name="T6" fmla="*/ 0 60000 65536"/>
                <a:gd name="T7" fmla="*/ 0 60000 65536"/>
                <a:gd name="T8" fmla="*/ 0 60000 65536"/>
                <a:gd name="T9" fmla="*/ 0 w 347"/>
                <a:gd name="T10" fmla="*/ 0 h 485"/>
                <a:gd name="T11" fmla="*/ 347 w 347"/>
                <a:gd name="T12" fmla="*/ 485 h 485"/>
              </a:gdLst>
              <a:ahLst/>
              <a:cxnLst>
                <a:cxn ang="T6">
                  <a:pos x="T0" y="T1"/>
                </a:cxn>
                <a:cxn ang="T7">
                  <a:pos x="T2" y="T3"/>
                </a:cxn>
                <a:cxn ang="T8">
                  <a:pos x="T4" y="T5"/>
                </a:cxn>
              </a:cxnLst>
              <a:rect l="T9" t="T10" r="T11" b="T12"/>
              <a:pathLst>
                <a:path w="347" h="485">
                  <a:moveTo>
                    <a:pt x="347" y="51"/>
                  </a:moveTo>
                  <a:lnTo>
                    <a:pt x="0" y="0"/>
                  </a:lnTo>
                  <a:lnTo>
                    <a:pt x="1" y="485"/>
                  </a:lnTo>
                </a:path>
              </a:pathLst>
            </a:custGeom>
            <a:noFill/>
            <a:ln w="25400">
              <a:solidFill>
                <a:schemeClr val="tx1"/>
              </a:solidFill>
              <a:prstDash val="solid"/>
              <a:round/>
              <a:headEnd/>
              <a:tailEnd/>
            </a:ln>
          </p:spPr>
          <p:txBody>
            <a:bodyPr/>
            <a:lstStyle/>
            <a:p>
              <a:endParaRPr lang="en-GB" sz="2400" b="1"/>
            </a:p>
          </p:txBody>
        </p:sp>
        <p:sp>
          <p:nvSpPr>
            <p:cNvPr id="23691" name="Freeform 156"/>
            <p:cNvSpPr>
              <a:spLocks/>
            </p:cNvSpPr>
            <p:nvPr/>
          </p:nvSpPr>
          <p:spPr bwMode="auto">
            <a:xfrm>
              <a:off x="3185" y="2458"/>
              <a:ext cx="349" cy="486"/>
            </a:xfrm>
            <a:custGeom>
              <a:avLst/>
              <a:gdLst>
                <a:gd name="T0" fmla="*/ 349 w 349"/>
                <a:gd name="T1" fmla="*/ 54 h 486"/>
                <a:gd name="T2" fmla="*/ 349 w 349"/>
                <a:gd name="T3" fmla="*/ 51 h 486"/>
                <a:gd name="T4" fmla="*/ 0 w 349"/>
                <a:gd name="T5" fmla="*/ 0 h 486"/>
                <a:gd name="T6" fmla="*/ 2 w 349"/>
                <a:gd name="T7" fmla="*/ 486 h 486"/>
                <a:gd name="T8" fmla="*/ 4 w 349"/>
                <a:gd name="T9" fmla="*/ 486 h 486"/>
                <a:gd name="T10" fmla="*/ 3 w 349"/>
                <a:gd name="T11" fmla="*/ 3 h 486"/>
                <a:gd name="T12" fmla="*/ 349 w 349"/>
                <a:gd name="T13" fmla="*/ 54 h 486"/>
                <a:gd name="T14" fmla="*/ 0 60000 65536"/>
                <a:gd name="T15" fmla="*/ 0 60000 65536"/>
                <a:gd name="T16" fmla="*/ 0 60000 65536"/>
                <a:gd name="T17" fmla="*/ 0 60000 65536"/>
                <a:gd name="T18" fmla="*/ 0 60000 65536"/>
                <a:gd name="T19" fmla="*/ 0 60000 65536"/>
                <a:gd name="T20" fmla="*/ 0 60000 65536"/>
                <a:gd name="T21" fmla="*/ 0 w 349"/>
                <a:gd name="T22" fmla="*/ 0 h 486"/>
                <a:gd name="T23" fmla="*/ 349 w 349"/>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486">
                  <a:moveTo>
                    <a:pt x="349" y="54"/>
                  </a:moveTo>
                  <a:lnTo>
                    <a:pt x="349" y="51"/>
                  </a:lnTo>
                  <a:lnTo>
                    <a:pt x="0" y="0"/>
                  </a:lnTo>
                  <a:lnTo>
                    <a:pt x="2" y="486"/>
                  </a:lnTo>
                  <a:lnTo>
                    <a:pt x="4" y="486"/>
                  </a:lnTo>
                  <a:lnTo>
                    <a:pt x="3" y="3"/>
                  </a:lnTo>
                  <a:lnTo>
                    <a:pt x="349" y="54"/>
                  </a:lnTo>
                  <a:close/>
                </a:path>
              </a:pathLst>
            </a:custGeom>
            <a:solidFill>
              <a:srgbClr val="000000"/>
            </a:solidFill>
            <a:ln w="25400">
              <a:solidFill>
                <a:schemeClr val="tx1"/>
              </a:solidFill>
              <a:round/>
              <a:headEnd/>
              <a:tailEnd/>
            </a:ln>
          </p:spPr>
          <p:txBody>
            <a:bodyPr/>
            <a:lstStyle/>
            <a:p>
              <a:endParaRPr lang="en-GB" sz="2400" b="1"/>
            </a:p>
          </p:txBody>
        </p:sp>
        <p:sp>
          <p:nvSpPr>
            <p:cNvPr id="23692" name="Freeform 157"/>
            <p:cNvSpPr>
              <a:spLocks/>
            </p:cNvSpPr>
            <p:nvPr/>
          </p:nvSpPr>
          <p:spPr bwMode="auto">
            <a:xfrm>
              <a:off x="3441" y="2325"/>
              <a:ext cx="133" cy="84"/>
            </a:xfrm>
            <a:custGeom>
              <a:avLst/>
              <a:gdLst>
                <a:gd name="T0" fmla="*/ 128 w 133"/>
                <a:gd name="T1" fmla="*/ 84 h 84"/>
                <a:gd name="T2" fmla="*/ 133 w 133"/>
                <a:gd name="T3" fmla="*/ 36 h 84"/>
                <a:gd name="T4" fmla="*/ 133 w 133"/>
                <a:gd name="T5" fmla="*/ 31 h 84"/>
                <a:gd name="T6" fmla="*/ 133 w 133"/>
                <a:gd name="T7" fmla="*/ 26 h 84"/>
                <a:gd name="T8" fmla="*/ 130 w 133"/>
                <a:gd name="T9" fmla="*/ 22 h 84"/>
                <a:gd name="T10" fmla="*/ 128 w 133"/>
                <a:gd name="T11" fmla="*/ 18 h 84"/>
                <a:gd name="T12" fmla="*/ 124 w 133"/>
                <a:gd name="T13" fmla="*/ 16 h 84"/>
                <a:gd name="T14" fmla="*/ 120 w 133"/>
                <a:gd name="T15" fmla="*/ 13 h 84"/>
                <a:gd name="T16" fmla="*/ 116 w 133"/>
                <a:gd name="T17" fmla="*/ 11 h 84"/>
                <a:gd name="T18" fmla="*/ 111 w 133"/>
                <a:gd name="T19" fmla="*/ 10 h 84"/>
                <a:gd name="T20" fmla="*/ 106 w 133"/>
                <a:gd name="T21" fmla="*/ 8 h 84"/>
                <a:gd name="T22" fmla="*/ 101 w 133"/>
                <a:gd name="T23" fmla="*/ 8 h 84"/>
                <a:gd name="T24" fmla="*/ 96 w 133"/>
                <a:gd name="T25" fmla="*/ 7 h 84"/>
                <a:gd name="T26" fmla="*/ 90 w 133"/>
                <a:gd name="T27" fmla="*/ 7 h 84"/>
                <a:gd name="T28" fmla="*/ 0 w 133"/>
                <a:gd name="T29" fmla="*/ 0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84"/>
                <a:gd name="T47" fmla="*/ 133 w 133"/>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84">
                  <a:moveTo>
                    <a:pt x="128" y="84"/>
                  </a:moveTo>
                  <a:lnTo>
                    <a:pt x="133" y="36"/>
                  </a:lnTo>
                  <a:lnTo>
                    <a:pt x="133" y="31"/>
                  </a:lnTo>
                  <a:lnTo>
                    <a:pt x="133" y="26"/>
                  </a:lnTo>
                  <a:lnTo>
                    <a:pt x="130" y="22"/>
                  </a:lnTo>
                  <a:lnTo>
                    <a:pt x="128" y="18"/>
                  </a:lnTo>
                  <a:lnTo>
                    <a:pt x="124" y="16"/>
                  </a:lnTo>
                  <a:lnTo>
                    <a:pt x="120" y="13"/>
                  </a:lnTo>
                  <a:lnTo>
                    <a:pt x="116" y="11"/>
                  </a:lnTo>
                  <a:lnTo>
                    <a:pt x="111" y="10"/>
                  </a:lnTo>
                  <a:lnTo>
                    <a:pt x="106" y="8"/>
                  </a:lnTo>
                  <a:lnTo>
                    <a:pt x="101" y="8"/>
                  </a:lnTo>
                  <a:lnTo>
                    <a:pt x="96" y="7"/>
                  </a:lnTo>
                  <a:lnTo>
                    <a:pt x="90" y="7"/>
                  </a:lnTo>
                  <a:lnTo>
                    <a:pt x="0" y="0"/>
                  </a:lnTo>
                </a:path>
              </a:pathLst>
            </a:custGeom>
            <a:noFill/>
            <a:ln w="25400">
              <a:solidFill>
                <a:schemeClr val="tx1"/>
              </a:solidFill>
              <a:prstDash val="solid"/>
              <a:round/>
              <a:headEnd/>
              <a:tailEnd/>
            </a:ln>
          </p:spPr>
          <p:txBody>
            <a:bodyPr/>
            <a:lstStyle/>
            <a:p>
              <a:endParaRPr lang="en-GB" sz="2400" b="1"/>
            </a:p>
          </p:txBody>
        </p:sp>
        <p:sp>
          <p:nvSpPr>
            <p:cNvPr id="23693" name="Freeform 158"/>
            <p:cNvSpPr>
              <a:spLocks/>
            </p:cNvSpPr>
            <p:nvPr/>
          </p:nvSpPr>
          <p:spPr bwMode="auto">
            <a:xfrm>
              <a:off x="3547" y="2332"/>
              <a:ext cx="29" cy="77"/>
            </a:xfrm>
            <a:custGeom>
              <a:avLst/>
              <a:gdLst>
                <a:gd name="T0" fmla="*/ 20 w 29"/>
                <a:gd name="T1" fmla="*/ 77 h 77"/>
                <a:gd name="T2" fmla="*/ 23 w 29"/>
                <a:gd name="T3" fmla="*/ 77 h 77"/>
                <a:gd name="T4" fmla="*/ 29 w 29"/>
                <a:gd name="T5" fmla="*/ 18 h 77"/>
                <a:gd name="T6" fmla="*/ 29 w 29"/>
                <a:gd name="T7" fmla="*/ 19 h 77"/>
                <a:gd name="T8" fmla="*/ 23 w 29"/>
                <a:gd name="T9" fmla="*/ 10 h 77"/>
                <a:gd name="T10" fmla="*/ 12 w 29"/>
                <a:gd name="T11" fmla="*/ 3 h 77"/>
                <a:gd name="T12" fmla="*/ 0 w 29"/>
                <a:gd name="T13" fmla="*/ 0 h 77"/>
                <a:gd name="T14" fmla="*/ 0 w 29"/>
                <a:gd name="T15" fmla="*/ 1 h 77"/>
                <a:gd name="T16" fmla="*/ 0 w 29"/>
                <a:gd name="T17" fmla="*/ 3 h 77"/>
                <a:gd name="T18" fmla="*/ 9 w 29"/>
                <a:gd name="T19" fmla="*/ 5 h 77"/>
                <a:gd name="T20" fmla="*/ 20 w 29"/>
                <a:gd name="T21" fmla="*/ 13 h 77"/>
                <a:gd name="T22" fmla="*/ 24 w 29"/>
                <a:gd name="T23" fmla="*/ 19 h 77"/>
                <a:gd name="T24" fmla="*/ 24 w 29"/>
                <a:gd name="T25" fmla="*/ 40 h 77"/>
                <a:gd name="T26" fmla="*/ 20 w 29"/>
                <a:gd name="T27" fmla="*/ 77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77"/>
                <a:gd name="T44" fmla="*/ 29 w 29"/>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77">
                  <a:moveTo>
                    <a:pt x="20" y="77"/>
                  </a:moveTo>
                  <a:lnTo>
                    <a:pt x="23" y="77"/>
                  </a:lnTo>
                  <a:lnTo>
                    <a:pt x="29" y="18"/>
                  </a:lnTo>
                  <a:lnTo>
                    <a:pt x="29" y="19"/>
                  </a:lnTo>
                  <a:lnTo>
                    <a:pt x="23" y="10"/>
                  </a:lnTo>
                  <a:lnTo>
                    <a:pt x="12" y="3"/>
                  </a:lnTo>
                  <a:lnTo>
                    <a:pt x="0" y="0"/>
                  </a:lnTo>
                  <a:lnTo>
                    <a:pt x="0" y="1"/>
                  </a:lnTo>
                  <a:lnTo>
                    <a:pt x="0" y="3"/>
                  </a:lnTo>
                  <a:lnTo>
                    <a:pt x="9" y="5"/>
                  </a:lnTo>
                  <a:lnTo>
                    <a:pt x="20" y="13"/>
                  </a:lnTo>
                  <a:lnTo>
                    <a:pt x="24" y="19"/>
                  </a:lnTo>
                  <a:lnTo>
                    <a:pt x="24" y="40"/>
                  </a:lnTo>
                  <a:lnTo>
                    <a:pt x="20" y="77"/>
                  </a:lnTo>
                  <a:close/>
                </a:path>
              </a:pathLst>
            </a:custGeom>
            <a:solidFill>
              <a:srgbClr val="000000"/>
            </a:solidFill>
            <a:ln w="25400">
              <a:solidFill>
                <a:schemeClr val="tx1"/>
              </a:solidFill>
              <a:round/>
              <a:headEnd/>
              <a:tailEnd/>
            </a:ln>
          </p:spPr>
          <p:txBody>
            <a:bodyPr/>
            <a:lstStyle/>
            <a:p>
              <a:endParaRPr lang="en-GB" sz="2400" b="1"/>
            </a:p>
          </p:txBody>
        </p:sp>
        <p:sp>
          <p:nvSpPr>
            <p:cNvPr id="23694" name="Freeform 159"/>
            <p:cNvSpPr>
              <a:spLocks/>
            </p:cNvSpPr>
            <p:nvPr/>
          </p:nvSpPr>
          <p:spPr bwMode="auto">
            <a:xfrm>
              <a:off x="3542" y="2331"/>
              <a:ext cx="5" cy="5"/>
            </a:xfrm>
            <a:custGeom>
              <a:avLst/>
              <a:gdLst>
                <a:gd name="T0" fmla="*/ 5 w 5"/>
                <a:gd name="T1" fmla="*/ 1 h 5"/>
                <a:gd name="T2" fmla="*/ 0 w 5"/>
                <a:gd name="T3" fmla="*/ 0 h 5"/>
                <a:gd name="T4" fmla="*/ 0 w 5"/>
                <a:gd name="T5" fmla="*/ 0 h 5"/>
                <a:gd name="T6" fmla="*/ 0 w 5"/>
                <a:gd name="T7" fmla="*/ 2 h 5"/>
                <a:gd name="T8" fmla="*/ 0 w 5"/>
                <a:gd name="T9" fmla="*/ 5 h 5"/>
                <a:gd name="T10" fmla="*/ 5 w 5"/>
                <a:gd name="T11" fmla="*/ 5 h 5"/>
                <a:gd name="T12" fmla="*/ 5 w 5"/>
                <a:gd name="T13" fmla="*/ 2 h 5"/>
                <a:gd name="T14" fmla="*/ 5 w 5"/>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1"/>
                  </a:moveTo>
                  <a:lnTo>
                    <a:pt x="0" y="0"/>
                  </a:lnTo>
                  <a:lnTo>
                    <a:pt x="0" y="2"/>
                  </a:lnTo>
                  <a:lnTo>
                    <a:pt x="0" y="5"/>
                  </a:lnTo>
                  <a:lnTo>
                    <a:pt x="5" y="5"/>
                  </a:lnTo>
                  <a:lnTo>
                    <a:pt x="5" y="2"/>
                  </a:lnTo>
                  <a:lnTo>
                    <a:pt x="5" y="1"/>
                  </a:lnTo>
                  <a:close/>
                </a:path>
              </a:pathLst>
            </a:custGeom>
            <a:solidFill>
              <a:srgbClr val="000000"/>
            </a:solidFill>
            <a:ln w="25400">
              <a:solidFill>
                <a:schemeClr val="tx1"/>
              </a:solidFill>
              <a:round/>
              <a:headEnd/>
              <a:tailEnd/>
            </a:ln>
          </p:spPr>
          <p:txBody>
            <a:bodyPr/>
            <a:lstStyle/>
            <a:p>
              <a:endParaRPr lang="en-GB" sz="2400" b="1"/>
            </a:p>
          </p:txBody>
        </p:sp>
        <p:sp>
          <p:nvSpPr>
            <p:cNvPr id="23695" name="Freeform 160"/>
            <p:cNvSpPr>
              <a:spLocks/>
            </p:cNvSpPr>
            <p:nvPr/>
          </p:nvSpPr>
          <p:spPr bwMode="auto">
            <a:xfrm>
              <a:off x="3537" y="2331"/>
              <a:ext cx="10" cy="5"/>
            </a:xfrm>
            <a:custGeom>
              <a:avLst/>
              <a:gdLst>
                <a:gd name="T0" fmla="*/ 5 w 10"/>
                <a:gd name="T1" fmla="*/ 2 h 5"/>
                <a:gd name="T2" fmla="*/ 5 w 10"/>
                <a:gd name="T3" fmla="*/ 1 h 5"/>
                <a:gd name="T4" fmla="*/ 0 w 10"/>
                <a:gd name="T5" fmla="*/ 0 h 5"/>
                <a:gd name="T6" fmla="*/ 0 w 10"/>
                <a:gd name="T7" fmla="*/ 1 h 5"/>
                <a:gd name="T8" fmla="*/ 0 w 10"/>
                <a:gd name="T9" fmla="*/ 2 h 5"/>
                <a:gd name="T10" fmla="*/ 10 w 10"/>
                <a:gd name="T11" fmla="*/ 5 h 5"/>
                <a:gd name="T12" fmla="*/ 5 w 10"/>
                <a:gd name="T13" fmla="*/ 5 h 5"/>
                <a:gd name="T14" fmla="*/ 5 w 10"/>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5"/>
                <a:gd name="T26" fmla="*/ 10 w 1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5">
                  <a:moveTo>
                    <a:pt x="5" y="2"/>
                  </a:moveTo>
                  <a:lnTo>
                    <a:pt x="5" y="1"/>
                  </a:lnTo>
                  <a:lnTo>
                    <a:pt x="0" y="0"/>
                  </a:lnTo>
                  <a:lnTo>
                    <a:pt x="0" y="1"/>
                  </a:lnTo>
                  <a:lnTo>
                    <a:pt x="0" y="2"/>
                  </a:lnTo>
                  <a:lnTo>
                    <a:pt x="10" y="5"/>
                  </a:lnTo>
                  <a:lnTo>
                    <a:pt x="5" y="5"/>
                  </a:lnTo>
                  <a:lnTo>
                    <a:pt x="5" y="2"/>
                  </a:lnTo>
                  <a:close/>
                </a:path>
              </a:pathLst>
            </a:custGeom>
            <a:solidFill>
              <a:srgbClr val="000000"/>
            </a:solidFill>
            <a:ln w="25400">
              <a:solidFill>
                <a:schemeClr val="tx1"/>
              </a:solidFill>
              <a:round/>
              <a:headEnd/>
              <a:tailEnd/>
            </a:ln>
          </p:spPr>
          <p:txBody>
            <a:bodyPr/>
            <a:lstStyle/>
            <a:p>
              <a:endParaRPr lang="en-GB" sz="2400" b="1"/>
            </a:p>
          </p:txBody>
        </p:sp>
        <p:sp>
          <p:nvSpPr>
            <p:cNvPr id="23696" name="Freeform 161"/>
            <p:cNvSpPr>
              <a:spLocks/>
            </p:cNvSpPr>
            <p:nvPr/>
          </p:nvSpPr>
          <p:spPr bwMode="auto">
            <a:xfrm>
              <a:off x="3441" y="2323"/>
              <a:ext cx="105" cy="12"/>
            </a:xfrm>
            <a:custGeom>
              <a:avLst/>
              <a:gdLst>
                <a:gd name="T0" fmla="*/ 96 w 105"/>
                <a:gd name="T1" fmla="*/ 8 h 12"/>
                <a:gd name="T2" fmla="*/ 91 w 105"/>
                <a:gd name="T3" fmla="*/ 7 h 12"/>
                <a:gd name="T4" fmla="*/ 75 w 105"/>
                <a:gd name="T5" fmla="*/ 7 h 12"/>
                <a:gd name="T6" fmla="*/ 0 w 105"/>
                <a:gd name="T7" fmla="*/ 0 h 12"/>
                <a:gd name="T8" fmla="*/ 0 w 105"/>
                <a:gd name="T9" fmla="*/ 3 h 12"/>
                <a:gd name="T10" fmla="*/ 105 w 105"/>
                <a:gd name="T11" fmla="*/ 12 h 12"/>
                <a:gd name="T12" fmla="*/ 96 w 105"/>
                <a:gd name="T13" fmla="*/ 12 h 12"/>
                <a:gd name="T14" fmla="*/ 96 w 105"/>
                <a:gd name="T15" fmla="*/ 9 h 12"/>
                <a:gd name="T16" fmla="*/ 96 w 105"/>
                <a:gd name="T17" fmla="*/ 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2"/>
                <a:gd name="T29" fmla="*/ 105 w 10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2">
                  <a:moveTo>
                    <a:pt x="96" y="8"/>
                  </a:moveTo>
                  <a:lnTo>
                    <a:pt x="91" y="7"/>
                  </a:lnTo>
                  <a:lnTo>
                    <a:pt x="75" y="7"/>
                  </a:lnTo>
                  <a:lnTo>
                    <a:pt x="0" y="0"/>
                  </a:lnTo>
                  <a:lnTo>
                    <a:pt x="0" y="3"/>
                  </a:lnTo>
                  <a:lnTo>
                    <a:pt x="105" y="12"/>
                  </a:lnTo>
                  <a:lnTo>
                    <a:pt x="96" y="12"/>
                  </a:lnTo>
                  <a:lnTo>
                    <a:pt x="96" y="9"/>
                  </a:lnTo>
                  <a:lnTo>
                    <a:pt x="96" y="8"/>
                  </a:lnTo>
                  <a:close/>
                </a:path>
              </a:pathLst>
            </a:custGeom>
            <a:solidFill>
              <a:srgbClr val="000000"/>
            </a:solidFill>
            <a:ln w="25400">
              <a:solidFill>
                <a:schemeClr val="tx1"/>
              </a:solidFill>
              <a:round/>
              <a:headEnd/>
              <a:tailEnd/>
            </a:ln>
          </p:spPr>
          <p:txBody>
            <a:bodyPr/>
            <a:lstStyle/>
            <a:p>
              <a:endParaRPr lang="en-GB" sz="2400" b="1"/>
            </a:p>
          </p:txBody>
        </p:sp>
        <p:sp>
          <p:nvSpPr>
            <p:cNvPr id="23697" name="Freeform 162"/>
            <p:cNvSpPr>
              <a:spLocks/>
            </p:cNvSpPr>
            <p:nvPr/>
          </p:nvSpPr>
          <p:spPr bwMode="auto">
            <a:xfrm>
              <a:off x="3334" y="2276"/>
              <a:ext cx="109" cy="64"/>
            </a:xfrm>
            <a:custGeom>
              <a:avLst/>
              <a:gdLst>
                <a:gd name="T0" fmla="*/ 91 w 109"/>
                <a:gd name="T1" fmla="*/ 5 h 64"/>
                <a:gd name="T2" fmla="*/ 106 w 109"/>
                <a:gd name="T3" fmla="*/ 36 h 64"/>
                <a:gd name="T4" fmla="*/ 107 w 109"/>
                <a:gd name="T5" fmla="*/ 40 h 64"/>
                <a:gd name="T6" fmla="*/ 109 w 109"/>
                <a:gd name="T7" fmla="*/ 44 h 64"/>
                <a:gd name="T8" fmla="*/ 109 w 109"/>
                <a:gd name="T9" fmla="*/ 47 h 64"/>
                <a:gd name="T10" fmla="*/ 107 w 109"/>
                <a:gd name="T11" fmla="*/ 50 h 64"/>
                <a:gd name="T12" fmla="*/ 107 w 109"/>
                <a:gd name="T13" fmla="*/ 54 h 64"/>
                <a:gd name="T14" fmla="*/ 106 w 109"/>
                <a:gd name="T15" fmla="*/ 56 h 64"/>
                <a:gd name="T16" fmla="*/ 104 w 109"/>
                <a:gd name="T17" fmla="*/ 57 h 64"/>
                <a:gd name="T18" fmla="*/ 102 w 109"/>
                <a:gd name="T19" fmla="*/ 60 h 64"/>
                <a:gd name="T20" fmla="*/ 100 w 109"/>
                <a:gd name="T21" fmla="*/ 61 h 64"/>
                <a:gd name="T22" fmla="*/ 97 w 109"/>
                <a:gd name="T23" fmla="*/ 62 h 64"/>
                <a:gd name="T24" fmla="*/ 95 w 109"/>
                <a:gd name="T25" fmla="*/ 64 h 64"/>
                <a:gd name="T26" fmla="*/ 91 w 109"/>
                <a:gd name="T27" fmla="*/ 64 h 64"/>
                <a:gd name="T28" fmla="*/ 12 w 109"/>
                <a:gd name="T29" fmla="*/ 57 h 64"/>
                <a:gd name="T30" fmla="*/ 10 w 109"/>
                <a:gd name="T31" fmla="*/ 56 h 64"/>
                <a:gd name="T32" fmla="*/ 6 w 109"/>
                <a:gd name="T33" fmla="*/ 54 h 64"/>
                <a:gd name="T34" fmla="*/ 4 w 109"/>
                <a:gd name="T35" fmla="*/ 51 h 64"/>
                <a:gd name="T36" fmla="*/ 2 w 109"/>
                <a:gd name="T37" fmla="*/ 49 h 64"/>
                <a:gd name="T38" fmla="*/ 1 w 109"/>
                <a:gd name="T39" fmla="*/ 46 h 64"/>
                <a:gd name="T40" fmla="*/ 0 w 109"/>
                <a:gd name="T41" fmla="*/ 42 h 64"/>
                <a:gd name="T42" fmla="*/ 0 w 109"/>
                <a:gd name="T43" fmla="*/ 40 h 64"/>
                <a:gd name="T44" fmla="*/ 0 w 109"/>
                <a:gd name="T45" fmla="*/ 37 h 64"/>
                <a:gd name="T46" fmla="*/ 1 w 109"/>
                <a:gd name="T47" fmla="*/ 34 h 64"/>
                <a:gd name="T48" fmla="*/ 2 w 109"/>
                <a:gd name="T49" fmla="*/ 31 h 64"/>
                <a:gd name="T50" fmla="*/ 5 w 109"/>
                <a:gd name="T51" fmla="*/ 27 h 64"/>
                <a:gd name="T52" fmla="*/ 6 w 109"/>
                <a:gd name="T53" fmla="*/ 24 h 64"/>
                <a:gd name="T54" fmla="*/ 29 w 109"/>
                <a:gd name="T55" fmla="*/ 0 h 64"/>
                <a:gd name="T56" fmla="*/ 91 w 109"/>
                <a:gd name="T57" fmla="*/ 5 h 64"/>
                <a:gd name="T58" fmla="*/ 91 w 109"/>
                <a:gd name="T59" fmla="*/ 5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
                <a:gd name="T91" fmla="*/ 0 h 64"/>
                <a:gd name="T92" fmla="*/ 109 w 10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 h="64">
                  <a:moveTo>
                    <a:pt x="91" y="5"/>
                  </a:moveTo>
                  <a:lnTo>
                    <a:pt x="106" y="36"/>
                  </a:lnTo>
                  <a:lnTo>
                    <a:pt x="107" y="40"/>
                  </a:lnTo>
                  <a:lnTo>
                    <a:pt x="109" y="44"/>
                  </a:lnTo>
                  <a:lnTo>
                    <a:pt x="109" y="47"/>
                  </a:lnTo>
                  <a:lnTo>
                    <a:pt x="107" y="50"/>
                  </a:lnTo>
                  <a:lnTo>
                    <a:pt x="107" y="54"/>
                  </a:lnTo>
                  <a:lnTo>
                    <a:pt x="106" y="56"/>
                  </a:lnTo>
                  <a:lnTo>
                    <a:pt x="104" y="57"/>
                  </a:lnTo>
                  <a:lnTo>
                    <a:pt x="102" y="60"/>
                  </a:lnTo>
                  <a:lnTo>
                    <a:pt x="100" y="61"/>
                  </a:lnTo>
                  <a:lnTo>
                    <a:pt x="97" y="62"/>
                  </a:lnTo>
                  <a:lnTo>
                    <a:pt x="95" y="64"/>
                  </a:lnTo>
                  <a:lnTo>
                    <a:pt x="91" y="64"/>
                  </a:lnTo>
                  <a:lnTo>
                    <a:pt x="12" y="57"/>
                  </a:lnTo>
                  <a:lnTo>
                    <a:pt x="10" y="56"/>
                  </a:lnTo>
                  <a:lnTo>
                    <a:pt x="6" y="54"/>
                  </a:lnTo>
                  <a:lnTo>
                    <a:pt x="4" y="51"/>
                  </a:lnTo>
                  <a:lnTo>
                    <a:pt x="2" y="49"/>
                  </a:lnTo>
                  <a:lnTo>
                    <a:pt x="1" y="46"/>
                  </a:lnTo>
                  <a:lnTo>
                    <a:pt x="0" y="42"/>
                  </a:lnTo>
                  <a:lnTo>
                    <a:pt x="0" y="40"/>
                  </a:lnTo>
                  <a:lnTo>
                    <a:pt x="0" y="37"/>
                  </a:lnTo>
                  <a:lnTo>
                    <a:pt x="1" y="34"/>
                  </a:lnTo>
                  <a:lnTo>
                    <a:pt x="2" y="31"/>
                  </a:lnTo>
                  <a:lnTo>
                    <a:pt x="5" y="27"/>
                  </a:lnTo>
                  <a:lnTo>
                    <a:pt x="6" y="24"/>
                  </a:lnTo>
                  <a:lnTo>
                    <a:pt x="29" y="0"/>
                  </a:lnTo>
                  <a:lnTo>
                    <a:pt x="91" y="5"/>
                  </a:lnTo>
                </a:path>
              </a:pathLst>
            </a:custGeom>
            <a:noFill/>
            <a:ln w="25400">
              <a:solidFill>
                <a:schemeClr val="tx1"/>
              </a:solidFill>
              <a:prstDash val="solid"/>
              <a:round/>
              <a:headEnd/>
              <a:tailEnd/>
            </a:ln>
          </p:spPr>
          <p:txBody>
            <a:bodyPr/>
            <a:lstStyle/>
            <a:p>
              <a:endParaRPr lang="en-GB" sz="2400" b="1"/>
            </a:p>
          </p:txBody>
        </p:sp>
        <p:sp>
          <p:nvSpPr>
            <p:cNvPr id="23698" name="Freeform 163"/>
            <p:cNvSpPr>
              <a:spLocks/>
            </p:cNvSpPr>
            <p:nvPr/>
          </p:nvSpPr>
          <p:spPr bwMode="auto">
            <a:xfrm>
              <a:off x="3424" y="2281"/>
              <a:ext cx="20" cy="39"/>
            </a:xfrm>
            <a:custGeom>
              <a:avLst/>
              <a:gdLst>
                <a:gd name="T0" fmla="*/ 2 w 20"/>
                <a:gd name="T1" fmla="*/ 0 h 39"/>
                <a:gd name="T2" fmla="*/ 0 w 20"/>
                <a:gd name="T3" fmla="*/ 0 h 39"/>
                <a:gd name="T4" fmla="*/ 15 w 20"/>
                <a:gd name="T5" fmla="*/ 31 h 39"/>
                <a:gd name="T6" fmla="*/ 17 w 20"/>
                <a:gd name="T7" fmla="*/ 39 h 39"/>
                <a:gd name="T8" fmla="*/ 19 w 20"/>
                <a:gd name="T9" fmla="*/ 39 h 39"/>
                <a:gd name="T10" fmla="*/ 20 w 20"/>
                <a:gd name="T11" fmla="*/ 39 h 39"/>
                <a:gd name="T12" fmla="*/ 17 w 20"/>
                <a:gd name="T13" fmla="*/ 31 h 39"/>
                <a:gd name="T14" fmla="*/ 2 w 20"/>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9"/>
                <a:gd name="T26" fmla="*/ 20 w 20"/>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9">
                  <a:moveTo>
                    <a:pt x="2" y="0"/>
                  </a:moveTo>
                  <a:lnTo>
                    <a:pt x="0" y="0"/>
                  </a:lnTo>
                  <a:lnTo>
                    <a:pt x="15" y="31"/>
                  </a:lnTo>
                  <a:lnTo>
                    <a:pt x="17" y="39"/>
                  </a:lnTo>
                  <a:lnTo>
                    <a:pt x="19" y="39"/>
                  </a:lnTo>
                  <a:lnTo>
                    <a:pt x="20" y="39"/>
                  </a:lnTo>
                  <a:lnTo>
                    <a:pt x="17" y="31"/>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3699" name="Freeform 164"/>
            <p:cNvSpPr>
              <a:spLocks/>
            </p:cNvSpPr>
            <p:nvPr/>
          </p:nvSpPr>
          <p:spPr bwMode="auto">
            <a:xfrm>
              <a:off x="3440" y="2320"/>
              <a:ext cx="5" cy="3"/>
            </a:xfrm>
            <a:custGeom>
              <a:avLst/>
              <a:gdLst>
                <a:gd name="T0" fmla="*/ 3 w 5"/>
                <a:gd name="T1" fmla="*/ 0 h 3"/>
                <a:gd name="T2" fmla="*/ 0 w 5"/>
                <a:gd name="T3" fmla="*/ 0 h 3"/>
                <a:gd name="T4" fmla="*/ 0 w 5"/>
                <a:gd name="T5" fmla="*/ 3 h 3"/>
                <a:gd name="T6" fmla="*/ 3 w 5"/>
                <a:gd name="T7" fmla="*/ 3 h 3"/>
                <a:gd name="T8" fmla="*/ 5 w 5"/>
                <a:gd name="T9" fmla="*/ 3 h 3"/>
                <a:gd name="T10" fmla="*/ 5 w 5"/>
                <a:gd name="T11" fmla="*/ 3 h 3"/>
                <a:gd name="T12" fmla="*/ 4 w 5"/>
                <a:gd name="T13" fmla="*/ 0 h 3"/>
                <a:gd name="T14" fmla="*/ 3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3" y="0"/>
                  </a:moveTo>
                  <a:lnTo>
                    <a:pt x="0" y="0"/>
                  </a:lnTo>
                  <a:lnTo>
                    <a:pt x="0" y="3"/>
                  </a:lnTo>
                  <a:lnTo>
                    <a:pt x="3" y="3"/>
                  </a:lnTo>
                  <a:lnTo>
                    <a:pt x="5" y="3"/>
                  </a:lnTo>
                  <a:lnTo>
                    <a:pt x="4" y="0"/>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3700" name="Freeform 165"/>
            <p:cNvSpPr>
              <a:spLocks/>
            </p:cNvSpPr>
            <p:nvPr/>
          </p:nvSpPr>
          <p:spPr bwMode="auto">
            <a:xfrm>
              <a:off x="3440" y="2321"/>
              <a:ext cx="5" cy="5"/>
            </a:xfrm>
            <a:custGeom>
              <a:avLst/>
              <a:gdLst>
                <a:gd name="T0" fmla="*/ 3 w 5"/>
                <a:gd name="T1" fmla="*/ 2 h 5"/>
                <a:gd name="T2" fmla="*/ 1 w 5"/>
                <a:gd name="T3" fmla="*/ 2 h 5"/>
                <a:gd name="T4" fmla="*/ 0 w 5"/>
                <a:gd name="T5" fmla="*/ 5 h 5"/>
                <a:gd name="T6" fmla="*/ 1 w 5"/>
                <a:gd name="T7" fmla="*/ 5 h 5"/>
                <a:gd name="T8" fmla="*/ 3 w 5"/>
                <a:gd name="T9" fmla="*/ 5 h 5"/>
                <a:gd name="T10" fmla="*/ 5 w 5"/>
                <a:gd name="T11" fmla="*/ 0 h 5"/>
                <a:gd name="T12" fmla="*/ 5 w 5"/>
                <a:gd name="T13" fmla="*/ 2 h 5"/>
                <a:gd name="T14" fmla="*/ 3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2"/>
                  </a:moveTo>
                  <a:lnTo>
                    <a:pt x="1" y="2"/>
                  </a:lnTo>
                  <a:lnTo>
                    <a:pt x="0" y="5"/>
                  </a:lnTo>
                  <a:lnTo>
                    <a:pt x="1" y="5"/>
                  </a:lnTo>
                  <a:lnTo>
                    <a:pt x="3" y="5"/>
                  </a:lnTo>
                  <a:lnTo>
                    <a:pt x="5" y="0"/>
                  </a:lnTo>
                  <a:lnTo>
                    <a:pt x="5" y="2"/>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3701" name="Freeform 166"/>
            <p:cNvSpPr>
              <a:spLocks/>
            </p:cNvSpPr>
            <p:nvPr/>
          </p:nvSpPr>
          <p:spPr bwMode="auto">
            <a:xfrm>
              <a:off x="3439" y="2326"/>
              <a:ext cx="5" cy="4"/>
            </a:xfrm>
            <a:custGeom>
              <a:avLst/>
              <a:gdLst>
                <a:gd name="T0" fmla="*/ 1 w 5"/>
                <a:gd name="T1" fmla="*/ 0 h 4"/>
                <a:gd name="T2" fmla="*/ 0 w 5"/>
                <a:gd name="T3" fmla="*/ 2 h 4"/>
                <a:gd name="T4" fmla="*/ 0 w 5"/>
                <a:gd name="T5" fmla="*/ 4 h 4"/>
                <a:gd name="T6" fmla="*/ 2 w 5"/>
                <a:gd name="T7" fmla="*/ 4 h 4"/>
                <a:gd name="T8" fmla="*/ 5 w 5"/>
                <a:gd name="T9" fmla="*/ 4 h 4"/>
                <a:gd name="T10" fmla="*/ 5 w 5"/>
                <a:gd name="T11" fmla="*/ 0 h 4"/>
                <a:gd name="T12" fmla="*/ 2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0" y="2"/>
                  </a:lnTo>
                  <a:lnTo>
                    <a:pt x="0" y="4"/>
                  </a:lnTo>
                  <a:lnTo>
                    <a:pt x="2" y="4"/>
                  </a:lnTo>
                  <a:lnTo>
                    <a:pt x="5" y="4"/>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3702" name="Freeform 167"/>
            <p:cNvSpPr>
              <a:spLocks/>
            </p:cNvSpPr>
            <p:nvPr/>
          </p:nvSpPr>
          <p:spPr bwMode="auto">
            <a:xfrm>
              <a:off x="3429" y="2327"/>
              <a:ext cx="15" cy="14"/>
            </a:xfrm>
            <a:custGeom>
              <a:avLst/>
              <a:gdLst>
                <a:gd name="T0" fmla="*/ 12 w 15"/>
                <a:gd name="T1" fmla="*/ 3 h 14"/>
                <a:gd name="T2" fmla="*/ 11 w 15"/>
                <a:gd name="T3" fmla="*/ 3 h 14"/>
                <a:gd name="T4" fmla="*/ 10 w 15"/>
                <a:gd name="T5" fmla="*/ 5 h 14"/>
                <a:gd name="T6" fmla="*/ 9 w 15"/>
                <a:gd name="T7" fmla="*/ 5 h 14"/>
                <a:gd name="T8" fmla="*/ 6 w 15"/>
                <a:gd name="T9" fmla="*/ 9 h 14"/>
                <a:gd name="T10" fmla="*/ 0 w 15"/>
                <a:gd name="T11" fmla="*/ 11 h 14"/>
                <a:gd name="T12" fmla="*/ 0 w 15"/>
                <a:gd name="T13" fmla="*/ 13 h 14"/>
                <a:gd name="T14" fmla="*/ 0 w 15"/>
                <a:gd name="T15" fmla="*/ 14 h 14"/>
                <a:gd name="T16" fmla="*/ 9 w 15"/>
                <a:gd name="T17" fmla="*/ 9 h 14"/>
                <a:gd name="T18" fmla="*/ 9 w 15"/>
                <a:gd name="T19" fmla="*/ 8 h 14"/>
                <a:gd name="T20" fmla="*/ 12 w 15"/>
                <a:gd name="T21" fmla="*/ 5 h 14"/>
                <a:gd name="T22" fmla="*/ 15 w 15"/>
                <a:gd name="T23" fmla="*/ 0 h 14"/>
                <a:gd name="T24" fmla="*/ 15 w 15"/>
                <a:gd name="T25" fmla="*/ 3 h 14"/>
                <a:gd name="T26" fmla="*/ 12 w 15"/>
                <a:gd name="T27" fmla="*/ 3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12" y="3"/>
                  </a:moveTo>
                  <a:lnTo>
                    <a:pt x="11" y="3"/>
                  </a:lnTo>
                  <a:lnTo>
                    <a:pt x="10" y="5"/>
                  </a:lnTo>
                  <a:lnTo>
                    <a:pt x="9" y="5"/>
                  </a:lnTo>
                  <a:lnTo>
                    <a:pt x="6" y="9"/>
                  </a:lnTo>
                  <a:lnTo>
                    <a:pt x="0" y="11"/>
                  </a:lnTo>
                  <a:lnTo>
                    <a:pt x="0" y="13"/>
                  </a:lnTo>
                  <a:lnTo>
                    <a:pt x="0" y="14"/>
                  </a:lnTo>
                  <a:lnTo>
                    <a:pt x="9" y="9"/>
                  </a:lnTo>
                  <a:lnTo>
                    <a:pt x="9" y="8"/>
                  </a:lnTo>
                  <a:lnTo>
                    <a:pt x="12" y="5"/>
                  </a:lnTo>
                  <a:lnTo>
                    <a:pt x="15" y="0"/>
                  </a:lnTo>
                  <a:lnTo>
                    <a:pt x="15" y="3"/>
                  </a:lnTo>
                  <a:lnTo>
                    <a:pt x="12" y="3"/>
                  </a:lnTo>
                  <a:close/>
                </a:path>
              </a:pathLst>
            </a:custGeom>
            <a:solidFill>
              <a:srgbClr val="000000"/>
            </a:solidFill>
            <a:ln w="25400">
              <a:solidFill>
                <a:schemeClr val="tx1"/>
              </a:solidFill>
              <a:round/>
              <a:headEnd/>
              <a:tailEnd/>
            </a:ln>
          </p:spPr>
          <p:txBody>
            <a:bodyPr/>
            <a:lstStyle/>
            <a:p>
              <a:endParaRPr lang="en-GB" sz="2400" b="1"/>
            </a:p>
          </p:txBody>
        </p:sp>
        <p:sp>
          <p:nvSpPr>
            <p:cNvPr id="23703" name="Freeform 168"/>
            <p:cNvSpPr>
              <a:spLocks/>
            </p:cNvSpPr>
            <p:nvPr/>
          </p:nvSpPr>
          <p:spPr bwMode="auto">
            <a:xfrm>
              <a:off x="3344" y="2331"/>
              <a:ext cx="96" cy="11"/>
            </a:xfrm>
            <a:custGeom>
              <a:avLst/>
              <a:gdLst>
                <a:gd name="T0" fmla="*/ 85 w 96"/>
                <a:gd name="T1" fmla="*/ 9 h 11"/>
                <a:gd name="T2" fmla="*/ 85 w 96"/>
                <a:gd name="T3" fmla="*/ 6 h 11"/>
                <a:gd name="T4" fmla="*/ 66 w 96"/>
                <a:gd name="T5" fmla="*/ 6 h 11"/>
                <a:gd name="T6" fmla="*/ 2 w 96"/>
                <a:gd name="T7" fmla="*/ 1 h 11"/>
                <a:gd name="T8" fmla="*/ 0 w 96"/>
                <a:gd name="T9" fmla="*/ 0 h 11"/>
                <a:gd name="T10" fmla="*/ 0 w 96"/>
                <a:gd name="T11" fmla="*/ 1 h 11"/>
                <a:gd name="T12" fmla="*/ 0 w 96"/>
                <a:gd name="T13" fmla="*/ 2 h 11"/>
                <a:gd name="T14" fmla="*/ 2 w 96"/>
                <a:gd name="T15" fmla="*/ 4 h 11"/>
                <a:gd name="T16" fmla="*/ 96 w 96"/>
                <a:gd name="T17" fmla="*/ 11 h 11"/>
                <a:gd name="T18" fmla="*/ 82 w 96"/>
                <a:gd name="T19" fmla="*/ 11 h 11"/>
                <a:gd name="T20" fmla="*/ 85 w 96"/>
                <a:gd name="T21" fmla="*/ 10 h 11"/>
                <a:gd name="T22" fmla="*/ 85 w 96"/>
                <a:gd name="T23" fmla="*/ 9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1"/>
                <a:gd name="T38" fmla="*/ 96 w 9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1">
                  <a:moveTo>
                    <a:pt x="85" y="9"/>
                  </a:moveTo>
                  <a:lnTo>
                    <a:pt x="85" y="6"/>
                  </a:lnTo>
                  <a:lnTo>
                    <a:pt x="66" y="6"/>
                  </a:lnTo>
                  <a:lnTo>
                    <a:pt x="2" y="1"/>
                  </a:lnTo>
                  <a:lnTo>
                    <a:pt x="0" y="0"/>
                  </a:lnTo>
                  <a:lnTo>
                    <a:pt x="0" y="1"/>
                  </a:lnTo>
                  <a:lnTo>
                    <a:pt x="0" y="2"/>
                  </a:lnTo>
                  <a:lnTo>
                    <a:pt x="2" y="4"/>
                  </a:lnTo>
                  <a:lnTo>
                    <a:pt x="96" y="11"/>
                  </a:lnTo>
                  <a:lnTo>
                    <a:pt x="82" y="11"/>
                  </a:lnTo>
                  <a:lnTo>
                    <a:pt x="85" y="10"/>
                  </a:lnTo>
                  <a:lnTo>
                    <a:pt x="85" y="9"/>
                  </a:lnTo>
                  <a:close/>
                </a:path>
              </a:pathLst>
            </a:custGeom>
            <a:solidFill>
              <a:srgbClr val="000000"/>
            </a:solidFill>
            <a:ln w="25400">
              <a:solidFill>
                <a:schemeClr val="tx1"/>
              </a:solidFill>
              <a:round/>
              <a:headEnd/>
              <a:tailEnd/>
            </a:ln>
          </p:spPr>
          <p:txBody>
            <a:bodyPr/>
            <a:lstStyle/>
            <a:p>
              <a:endParaRPr lang="en-GB" sz="2400" b="1"/>
            </a:p>
          </p:txBody>
        </p:sp>
        <p:sp>
          <p:nvSpPr>
            <p:cNvPr id="23704" name="Freeform 169"/>
            <p:cNvSpPr>
              <a:spLocks/>
            </p:cNvSpPr>
            <p:nvPr/>
          </p:nvSpPr>
          <p:spPr bwMode="auto">
            <a:xfrm>
              <a:off x="3336" y="2326"/>
              <a:ext cx="9" cy="7"/>
            </a:xfrm>
            <a:custGeom>
              <a:avLst/>
              <a:gdLst>
                <a:gd name="T0" fmla="*/ 8 w 9"/>
                <a:gd name="T1" fmla="*/ 6 h 7"/>
                <a:gd name="T2" fmla="*/ 9 w 9"/>
                <a:gd name="T3" fmla="*/ 5 h 7"/>
                <a:gd name="T4" fmla="*/ 5 w 9"/>
                <a:gd name="T5" fmla="*/ 2 h 7"/>
                <a:gd name="T6" fmla="*/ 3 w 9"/>
                <a:gd name="T7" fmla="*/ 0 h 7"/>
                <a:gd name="T8" fmla="*/ 2 w 9"/>
                <a:gd name="T9" fmla="*/ 1 h 7"/>
                <a:gd name="T10" fmla="*/ 0 w 9"/>
                <a:gd name="T11" fmla="*/ 2 h 7"/>
                <a:gd name="T12" fmla="*/ 3 w 9"/>
                <a:gd name="T13" fmla="*/ 5 h 7"/>
                <a:gd name="T14" fmla="*/ 3 w 9"/>
                <a:gd name="T15" fmla="*/ 5 h 7"/>
                <a:gd name="T16" fmla="*/ 8 w 9"/>
                <a:gd name="T17" fmla="*/ 7 h 7"/>
                <a:gd name="T18" fmla="*/ 8 w 9"/>
                <a:gd name="T19" fmla="*/ 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7"/>
                <a:gd name="T32" fmla="*/ 9 w 9"/>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7">
                  <a:moveTo>
                    <a:pt x="8" y="6"/>
                  </a:moveTo>
                  <a:lnTo>
                    <a:pt x="9" y="5"/>
                  </a:lnTo>
                  <a:lnTo>
                    <a:pt x="5" y="2"/>
                  </a:lnTo>
                  <a:lnTo>
                    <a:pt x="3" y="0"/>
                  </a:lnTo>
                  <a:lnTo>
                    <a:pt x="2" y="1"/>
                  </a:lnTo>
                  <a:lnTo>
                    <a:pt x="0" y="2"/>
                  </a:lnTo>
                  <a:lnTo>
                    <a:pt x="3" y="5"/>
                  </a:lnTo>
                  <a:lnTo>
                    <a:pt x="8" y="7"/>
                  </a:lnTo>
                  <a:lnTo>
                    <a:pt x="8" y="6"/>
                  </a:lnTo>
                  <a:close/>
                </a:path>
              </a:pathLst>
            </a:custGeom>
            <a:solidFill>
              <a:srgbClr val="000000"/>
            </a:solidFill>
            <a:ln w="25400">
              <a:solidFill>
                <a:schemeClr val="tx1"/>
              </a:solidFill>
              <a:round/>
              <a:headEnd/>
              <a:tailEnd/>
            </a:ln>
          </p:spPr>
          <p:txBody>
            <a:bodyPr/>
            <a:lstStyle/>
            <a:p>
              <a:endParaRPr lang="en-GB" sz="2400" b="1"/>
            </a:p>
          </p:txBody>
        </p:sp>
        <p:sp>
          <p:nvSpPr>
            <p:cNvPr id="23705" name="Freeform 170"/>
            <p:cNvSpPr>
              <a:spLocks/>
            </p:cNvSpPr>
            <p:nvPr/>
          </p:nvSpPr>
          <p:spPr bwMode="auto">
            <a:xfrm>
              <a:off x="3334" y="2322"/>
              <a:ext cx="5" cy="8"/>
            </a:xfrm>
            <a:custGeom>
              <a:avLst/>
              <a:gdLst>
                <a:gd name="T0" fmla="*/ 4 w 5"/>
                <a:gd name="T1" fmla="*/ 5 h 8"/>
                <a:gd name="T2" fmla="*/ 5 w 5"/>
                <a:gd name="T3" fmla="*/ 5 h 8"/>
                <a:gd name="T4" fmla="*/ 2 w 5"/>
                <a:gd name="T5" fmla="*/ 0 h 8"/>
                <a:gd name="T6" fmla="*/ 0 w 5"/>
                <a:gd name="T7" fmla="*/ 0 h 8"/>
                <a:gd name="T8" fmla="*/ 4 w 5"/>
                <a:gd name="T9" fmla="*/ 8 h 8"/>
                <a:gd name="T10" fmla="*/ 2 w 5"/>
                <a:gd name="T11" fmla="*/ 6 h 8"/>
                <a:gd name="T12" fmla="*/ 4 w 5"/>
                <a:gd name="T13" fmla="*/ 5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4" y="5"/>
                  </a:moveTo>
                  <a:lnTo>
                    <a:pt x="5" y="5"/>
                  </a:lnTo>
                  <a:lnTo>
                    <a:pt x="2" y="0"/>
                  </a:lnTo>
                  <a:lnTo>
                    <a:pt x="0" y="0"/>
                  </a:lnTo>
                  <a:lnTo>
                    <a:pt x="4" y="8"/>
                  </a:lnTo>
                  <a:lnTo>
                    <a:pt x="2" y="6"/>
                  </a:lnTo>
                  <a:lnTo>
                    <a:pt x="4" y="5"/>
                  </a:lnTo>
                  <a:close/>
                </a:path>
              </a:pathLst>
            </a:custGeom>
            <a:solidFill>
              <a:srgbClr val="000000"/>
            </a:solidFill>
            <a:ln w="25400">
              <a:solidFill>
                <a:schemeClr val="tx1"/>
              </a:solidFill>
              <a:round/>
              <a:headEnd/>
              <a:tailEnd/>
            </a:ln>
          </p:spPr>
          <p:txBody>
            <a:bodyPr/>
            <a:lstStyle/>
            <a:p>
              <a:endParaRPr lang="en-GB" sz="2400" b="1"/>
            </a:p>
          </p:txBody>
        </p:sp>
        <p:sp>
          <p:nvSpPr>
            <p:cNvPr id="23706" name="Freeform 171"/>
            <p:cNvSpPr>
              <a:spLocks/>
            </p:cNvSpPr>
            <p:nvPr/>
          </p:nvSpPr>
          <p:spPr bwMode="auto">
            <a:xfrm>
              <a:off x="3333" y="2318"/>
              <a:ext cx="3" cy="4"/>
            </a:xfrm>
            <a:custGeom>
              <a:avLst/>
              <a:gdLst>
                <a:gd name="T0" fmla="*/ 3 w 3"/>
                <a:gd name="T1" fmla="*/ 4 h 4"/>
                <a:gd name="T2" fmla="*/ 2 w 3"/>
                <a:gd name="T3" fmla="*/ 0 h 4"/>
                <a:gd name="T4" fmla="*/ 1 w 3"/>
                <a:gd name="T5" fmla="*/ 0 h 4"/>
                <a:gd name="T6" fmla="*/ 0 w 3"/>
                <a:gd name="T7" fmla="*/ 0 h 4"/>
                <a:gd name="T8" fmla="*/ 1 w 3"/>
                <a:gd name="T9" fmla="*/ 4 h 4"/>
                <a:gd name="T10" fmla="*/ 3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4"/>
                  </a:moveTo>
                  <a:lnTo>
                    <a:pt x="2" y="0"/>
                  </a:lnTo>
                  <a:lnTo>
                    <a:pt x="1" y="0"/>
                  </a:lnTo>
                  <a:lnTo>
                    <a:pt x="0" y="0"/>
                  </a:lnTo>
                  <a:lnTo>
                    <a:pt x="1" y="4"/>
                  </a:lnTo>
                  <a:lnTo>
                    <a:pt x="3" y="4"/>
                  </a:lnTo>
                  <a:close/>
                </a:path>
              </a:pathLst>
            </a:custGeom>
            <a:solidFill>
              <a:srgbClr val="000000"/>
            </a:solidFill>
            <a:ln w="25400">
              <a:solidFill>
                <a:schemeClr val="tx1"/>
              </a:solidFill>
              <a:round/>
              <a:headEnd/>
              <a:tailEnd/>
            </a:ln>
          </p:spPr>
          <p:txBody>
            <a:bodyPr/>
            <a:lstStyle/>
            <a:p>
              <a:endParaRPr lang="en-GB" sz="2400" b="1"/>
            </a:p>
          </p:txBody>
        </p:sp>
        <p:sp>
          <p:nvSpPr>
            <p:cNvPr id="23707" name="Freeform 172"/>
            <p:cNvSpPr>
              <a:spLocks/>
            </p:cNvSpPr>
            <p:nvPr/>
          </p:nvSpPr>
          <p:spPr bwMode="auto">
            <a:xfrm>
              <a:off x="3332" y="2313"/>
              <a:ext cx="4" cy="5"/>
            </a:xfrm>
            <a:custGeom>
              <a:avLst/>
              <a:gdLst>
                <a:gd name="T0" fmla="*/ 2 w 4"/>
                <a:gd name="T1" fmla="*/ 5 h 5"/>
                <a:gd name="T2" fmla="*/ 4 w 4"/>
                <a:gd name="T3" fmla="*/ 5 h 5"/>
                <a:gd name="T4" fmla="*/ 4 w 4"/>
                <a:gd name="T5" fmla="*/ 0 h 5"/>
                <a:gd name="T6" fmla="*/ 2 w 4"/>
                <a:gd name="T7" fmla="*/ 0 h 5"/>
                <a:gd name="T8" fmla="*/ 0 w 4"/>
                <a:gd name="T9" fmla="*/ 0 h 5"/>
                <a:gd name="T10" fmla="*/ 0 w 4"/>
                <a:gd name="T11" fmla="*/ 2 h 5"/>
                <a:gd name="T12" fmla="*/ 1 w 4"/>
                <a:gd name="T13" fmla="*/ 5 h 5"/>
                <a:gd name="T14" fmla="*/ 2 w 4"/>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5"/>
                  </a:moveTo>
                  <a:lnTo>
                    <a:pt x="4" y="5"/>
                  </a:lnTo>
                  <a:lnTo>
                    <a:pt x="4" y="0"/>
                  </a:lnTo>
                  <a:lnTo>
                    <a:pt x="2" y="0"/>
                  </a:lnTo>
                  <a:lnTo>
                    <a:pt x="0" y="0"/>
                  </a:lnTo>
                  <a:lnTo>
                    <a:pt x="0" y="2"/>
                  </a:lnTo>
                  <a:lnTo>
                    <a:pt x="1" y="5"/>
                  </a:lnTo>
                  <a:lnTo>
                    <a:pt x="2" y="5"/>
                  </a:lnTo>
                  <a:close/>
                </a:path>
              </a:pathLst>
            </a:custGeom>
            <a:solidFill>
              <a:srgbClr val="000000"/>
            </a:solidFill>
            <a:ln w="25400">
              <a:solidFill>
                <a:schemeClr val="tx1"/>
              </a:solidFill>
              <a:round/>
              <a:headEnd/>
              <a:tailEnd/>
            </a:ln>
          </p:spPr>
          <p:txBody>
            <a:bodyPr/>
            <a:lstStyle/>
            <a:p>
              <a:endParaRPr lang="en-GB" sz="2400" b="1"/>
            </a:p>
          </p:txBody>
        </p:sp>
        <p:sp>
          <p:nvSpPr>
            <p:cNvPr id="23708" name="Freeform 173"/>
            <p:cNvSpPr>
              <a:spLocks/>
            </p:cNvSpPr>
            <p:nvPr/>
          </p:nvSpPr>
          <p:spPr bwMode="auto">
            <a:xfrm>
              <a:off x="3332" y="2307"/>
              <a:ext cx="6" cy="10"/>
            </a:xfrm>
            <a:custGeom>
              <a:avLst/>
              <a:gdLst>
                <a:gd name="T0" fmla="*/ 2 w 6"/>
                <a:gd name="T1" fmla="*/ 6 h 10"/>
                <a:gd name="T2" fmla="*/ 3 w 6"/>
                <a:gd name="T3" fmla="*/ 6 h 10"/>
                <a:gd name="T4" fmla="*/ 4 w 6"/>
                <a:gd name="T5" fmla="*/ 3 h 10"/>
                <a:gd name="T6" fmla="*/ 6 w 6"/>
                <a:gd name="T7" fmla="*/ 0 h 10"/>
                <a:gd name="T8" fmla="*/ 4 w 6"/>
                <a:gd name="T9" fmla="*/ 0 h 10"/>
                <a:gd name="T10" fmla="*/ 3 w 6"/>
                <a:gd name="T11" fmla="*/ 0 h 10"/>
                <a:gd name="T12" fmla="*/ 2 w 6"/>
                <a:gd name="T13" fmla="*/ 3 h 10"/>
                <a:gd name="T14" fmla="*/ 0 w 6"/>
                <a:gd name="T15" fmla="*/ 10 h 10"/>
                <a:gd name="T16" fmla="*/ 0 w 6"/>
                <a:gd name="T17" fmla="*/ 6 h 10"/>
                <a:gd name="T18" fmla="*/ 2 w 6"/>
                <a:gd name="T19" fmla="*/ 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2" y="6"/>
                  </a:moveTo>
                  <a:lnTo>
                    <a:pt x="3" y="6"/>
                  </a:lnTo>
                  <a:lnTo>
                    <a:pt x="4" y="3"/>
                  </a:lnTo>
                  <a:lnTo>
                    <a:pt x="6" y="0"/>
                  </a:lnTo>
                  <a:lnTo>
                    <a:pt x="4" y="0"/>
                  </a:lnTo>
                  <a:lnTo>
                    <a:pt x="3" y="0"/>
                  </a:lnTo>
                  <a:lnTo>
                    <a:pt x="2" y="3"/>
                  </a:lnTo>
                  <a:lnTo>
                    <a:pt x="0" y="10"/>
                  </a:lnTo>
                  <a:lnTo>
                    <a:pt x="0" y="6"/>
                  </a:lnTo>
                  <a:lnTo>
                    <a:pt x="2" y="6"/>
                  </a:lnTo>
                  <a:close/>
                </a:path>
              </a:pathLst>
            </a:custGeom>
            <a:solidFill>
              <a:srgbClr val="000000"/>
            </a:solidFill>
            <a:ln w="25400">
              <a:solidFill>
                <a:schemeClr val="tx1"/>
              </a:solidFill>
              <a:round/>
              <a:headEnd/>
              <a:tailEnd/>
            </a:ln>
          </p:spPr>
          <p:txBody>
            <a:bodyPr/>
            <a:lstStyle/>
            <a:p>
              <a:endParaRPr lang="en-GB" sz="2400" b="1"/>
            </a:p>
          </p:txBody>
        </p:sp>
        <p:sp>
          <p:nvSpPr>
            <p:cNvPr id="23709" name="Freeform 174"/>
            <p:cNvSpPr>
              <a:spLocks/>
            </p:cNvSpPr>
            <p:nvPr/>
          </p:nvSpPr>
          <p:spPr bwMode="auto">
            <a:xfrm>
              <a:off x="3335" y="2275"/>
              <a:ext cx="91" cy="33"/>
            </a:xfrm>
            <a:custGeom>
              <a:avLst/>
              <a:gdLst>
                <a:gd name="T0" fmla="*/ 1 w 91"/>
                <a:gd name="T1" fmla="*/ 32 h 33"/>
                <a:gd name="T2" fmla="*/ 3 w 91"/>
                <a:gd name="T3" fmla="*/ 33 h 33"/>
                <a:gd name="T4" fmla="*/ 5 w 91"/>
                <a:gd name="T5" fmla="*/ 31 h 33"/>
                <a:gd name="T6" fmla="*/ 6 w 91"/>
                <a:gd name="T7" fmla="*/ 26 h 33"/>
                <a:gd name="T8" fmla="*/ 29 w 91"/>
                <a:gd name="T9" fmla="*/ 2 h 33"/>
                <a:gd name="T10" fmla="*/ 90 w 91"/>
                <a:gd name="T11" fmla="*/ 7 h 33"/>
                <a:gd name="T12" fmla="*/ 91 w 91"/>
                <a:gd name="T13" fmla="*/ 6 h 33"/>
                <a:gd name="T14" fmla="*/ 90 w 91"/>
                <a:gd name="T15" fmla="*/ 5 h 33"/>
                <a:gd name="T16" fmla="*/ 26 w 91"/>
                <a:gd name="T17" fmla="*/ 0 h 33"/>
                <a:gd name="T18" fmla="*/ 4 w 91"/>
                <a:gd name="T19" fmla="*/ 23 h 33"/>
                <a:gd name="T20" fmla="*/ 3 w 91"/>
                <a:gd name="T21" fmla="*/ 26 h 33"/>
                <a:gd name="T22" fmla="*/ 3 w 91"/>
                <a:gd name="T23" fmla="*/ 27 h 33"/>
                <a:gd name="T24" fmla="*/ 0 w 91"/>
                <a:gd name="T25" fmla="*/ 32 h 33"/>
                <a:gd name="T26" fmla="*/ 1 w 91"/>
                <a:gd name="T27" fmla="*/ 32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33"/>
                <a:gd name="T44" fmla="*/ 91 w 91"/>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33">
                  <a:moveTo>
                    <a:pt x="1" y="32"/>
                  </a:moveTo>
                  <a:lnTo>
                    <a:pt x="3" y="33"/>
                  </a:lnTo>
                  <a:lnTo>
                    <a:pt x="5" y="31"/>
                  </a:lnTo>
                  <a:lnTo>
                    <a:pt x="6" y="26"/>
                  </a:lnTo>
                  <a:lnTo>
                    <a:pt x="29" y="2"/>
                  </a:lnTo>
                  <a:lnTo>
                    <a:pt x="90" y="7"/>
                  </a:lnTo>
                  <a:lnTo>
                    <a:pt x="91" y="6"/>
                  </a:lnTo>
                  <a:lnTo>
                    <a:pt x="90" y="5"/>
                  </a:lnTo>
                  <a:lnTo>
                    <a:pt x="26" y="0"/>
                  </a:lnTo>
                  <a:lnTo>
                    <a:pt x="4" y="23"/>
                  </a:lnTo>
                  <a:lnTo>
                    <a:pt x="3" y="26"/>
                  </a:lnTo>
                  <a:lnTo>
                    <a:pt x="3" y="27"/>
                  </a:lnTo>
                  <a:lnTo>
                    <a:pt x="0" y="32"/>
                  </a:lnTo>
                  <a:lnTo>
                    <a:pt x="1" y="32"/>
                  </a:lnTo>
                  <a:close/>
                </a:path>
              </a:pathLst>
            </a:custGeom>
            <a:solidFill>
              <a:srgbClr val="000000"/>
            </a:solidFill>
            <a:ln w="25400">
              <a:solidFill>
                <a:schemeClr val="tx1"/>
              </a:solidFill>
              <a:round/>
              <a:headEnd/>
              <a:tailEnd/>
            </a:ln>
          </p:spPr>
          <p:txBody>
            <a:bodyPr/>
            <a:lstStyle/>
            <a:p>
              <a:endParaRPr lang="en-GB" sz="2400" b="1"/>
            </a:p>
          </p:txBody>
        </p:sp>
        <p:sp>
          <p:nvSpPr>
            <p:cNvPr id="23710" name="Freeform 175"/>
            <p:cNvSpPr>
              <a:spLocks/>
            </p:cNvSpPr>
            <p:nvPr/>
          </p:nvSpPr>
          <p:spPr bwMode="auto">
            <a:xfrm>
              <a:off x="2866" y="2307"/>
              <a:ext cx="468" cy="493"/>
            </a:xfrm>
            <a:custGeom>
              <a:avLst/>
              <a:gdLst>
                <a:gd name="T0" fmla="*/ 468 w 468"/>
                <a:gd name="T1" fmla="*/ 8 h 493"/>
                <a:gd name="T2" fmla="*/ 362 w 468"/>
                <a:gd name="T3" fmla="*/ 0 h 493"/>
                <a:gd name="T4" fmla="*/ 357 w 468"/>
                <a:gd name="T5" fmla="*/ 0 h 493"/>
                <a:gd name="T6" fmla="*/ 353 w 468"/>
                <a:gd name="T7" fmla="*/ 1 h 493"/>
                <a:gd name="T8" fmla="*/ 349 w 468"/>
                <a:gd name="T9" fmla="*/ 1 h 493"/>
                <a:gd name="T10" fmla="*/ 346 w 468"/>
                <a:gd name="T11" fmla="*/ 3 h 493"/>
                <a:gd name="T12" fmla="*/ 343 w 468"/>
                <a:gd name="T13" fmla="*/ 5 h 493"/>
                <a:gd name="T14" fmla="*/ 341 w 468"/>
                <a:gd name="T15" fmla="*/ 6 h 493"/>
                <a:gd name="T16" fmla="*/ 338 w 468"/>
                <a:gd name="T17" fmla="*/ 9 h 493"/>
                <a:gd name="T18" fmla="*/ 337 w 468"/>
                <a:gd name="T19" fmla="*/ 11 h 493"/>
                <a:gd name="T20" fmla="*/ 336 w 468"/>
                <a:gd name="T21" fmla="*/ 14 h 493"/>
                <a:gd name="T22" fmla="*/ 334 w 468"/>
                <a:gd name="T23" fmla="*/ 16 h 493"/>
                <a:gd name="T24" fmla="*/ 334 w 468"/>
                <a:gd name="T25" fmla="*/ 19 h 493"/>
                <a:gd name="T26" fmla="*/ 333 w 468"/>
                <a:gd name="T27" fmla="*/ 20 h 493"/>
                <a:gd name="T28" fmla="*/ 323 w 468"/>
                <a:gd name="T29" fmla="*/ 151 h 493"/>
                <a:gd name="T30" fmla="*/ 31 w 468"/>
                <a:gd name="T31" fmla="*/ 227 h 493"/>
                <a:gd name="T32" fmla="*/ 0 w 468"/>
                <a:gd name="T33" fmla="*/ 493 h 4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8"/>
                <a:gd name="T52" fmla="*/ 0 h 493"/>
                <a:gd name="T53" fmla="*/ 468 w 468"/>
                <a:gd name="T54" fmla="*/ 493 h 4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8" h="493">
                  <a:moveTo>
                    <a:pt x="468" y="8"/>
                  </a:moveTo>
                  <a:lnTo>
                    <a:pt x="362" y="0"/>
                  </a:lnTo>
                  <a:lnTo>
                    <a:pt x="357" y="0"/>
                  </a:lnTo>
                  <a:lnTo>
                    <a:pt x="353" y="1"/>
                  </a:lnTo>
                  <a:lnTo>
                    <a:pt x="349" y="1"/>
                  </a:lnTo>
                  <a:lnTo>
                    <a:pt x="346" y="3"/>
                  </a:lnTo>
                  <a:lnTo>
                    <a:pt x="343" y="5"/>
                  </a:lnTo>
                  <a:lnTo>
                    <a:pt x="341" y="6"/>
                  </a:lnTo>
                  <a:lnTo>
                    <a:pt x="338" y="9"/>
                  </a:lnTo>
                  <a:lnTo>
                    <a:pt x="337" y="11"/>
                  </a:lnTo>
                  <a:lnTo>
                    <a:pt x="336" y="14"/>
                  </a:lnTo>
                  <a:lnTo>
                    <a:pt x="334" y="16"/>
                  </a:lnTo>
                  <a:lnTo>
                    <a:pt x="334" y="19"/>
                  </a:lnTo>
                  <a:lnTo>
                    <a:pt x="333" y="20"/>
                  </a:lnTo>
                  <a:lnTo>
                    <a:pt x="323" y="151"/>
                  </a:lnTo>
                  <a:lnTo>
                    <a:pt x="31" y="227"/>
                  </a:lnTo>
                  <a:lnTo>
                    <a:pt x="0" y="493"/>
                  </a:lnTo>
                </a:path>
              </a:pathLst>
            </a:custGeom>
            <a:noFill/>
            <a:ln w="25400">
              <a:solidFill>
                <a:schemeClr val="tx1"/>
              </a:solidFill>
              <a:prstDash val="solid"/>
              <a:round/>
              <a:headEnd/>
              <a:tailEnd/>
            </a:ln>
          </p:spPr>
          <p:txBody>
            <a:bodyPr/>
            <a:lstStyle/>
            <a:p>
              <a:endParaRPr lang="en-GB" sz="2400" b="1"/>
            </a:p>
          </p:txBody>
        </p:sp>
        <p:sp>
          <p:nvSpPr>
            <p:cNvPr id="23711" name="Freeform 176"/>
            <p:cNvSpPr>
              <a:spLocks/>
            </p:cNvSpPr>
            <p:nvPr/>
          </p:nvSpPr>
          <p:spPr bwMode="auto">
            <a:xfrm>
              <a:off x="3210" y="2305"/>
              <a:ext cx="124" cy="11"/>
            </a:xfrm>
            <a:custGeom>
              <a:avLst/>
              <a:gdLst>
                <a:gd name="T0" fmla="*/ 124 w 124"/>
                <a:gd name="T1" fmla="*/ 11 h 11"/>
                <a:gd name="T2" fmla="*/ 124 w 124"/>
                <a:gd name="T3" fmla="*/ 8 h 11"/>
                <a:gd name="T4" fmla="*/ 0 w 124"/>
                <a:gd name="T5" fmla="*/ 0 h 11"/>
                <a:gd name="T6" fmla="*/ 13 w 124"/>
                <a:gd name="T7" fmla="*/ 0 h 11"/>
                <a:gd name="T8" fmla="*/ 13 w 124"/>
                <a:gd name="T9" fmla="*/ 2 h 11"/>
                <a:gd name="T10" fmla="*/ 13 w 124"/>
                <a:gd name="T11" fmla="*/ 5 h 11"/>
                <a:gd name="T12" fmla="*/ 35 w 124"/>
                <a:gd name="T13" fmla="*/ 5 h 11"/>
                <a:gd name="T14" fmla="*/ 124 w 124"/>
                <a:gd name="T15" fmla="*/ 11 h 1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1"/>
                <a:gd name="T26" fmla="*/ 124 w 124"/>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1">
                  <a:moveTo>
                    <a:pt x="124" y="11"/>
                  </a:moveTo>
                  <a:lnTo>
                    <a:pt x="124" y="8"/>
                  </a:lnTo>
                  <a:lnTo>
                    <a:pt x="0" y="0"/>
                  </a:lnTo>
                  <a:lnTo>
                    <a:pt x="13" y="0"/>
                  </a:lnTo>
                  <a:lnTo>
                    <a:pt x="13" y="2"/>
                  </a:lnTo>
                  <a:lnTo>
                    <a:pt x="13" y="5"/>
                  </a:lnTo>
                  <a:lnTo>
                    <a:pt x="35" y="5"/>
                  </a:lnTo>
                  <a:lnTo>
                    <a:pt x="124" y="11"/>
                  </a:lnTo>
                  <a:close/>
                </a:path>
              </a:pathLst>
            </a:custGeom>
            <a:solidFill>
              <a:srgbClr val="000000"/>
            </a:solidFill>
            <a:ln w="25400">
              <a:solidFill>
                <a:schemeClr val="tx1"/>
              </a:solidFill>
              <a:round/>
              <a:headEnd/>
              <a:tailEnd/>
            </a:ln>
          </p:spPr>
          <p:txBody>
            <a:bodyPr/>
            <a:lstStyle/>
            <a:p>
              <a:endParaRPr lang="en-GB" sz="2400" b="1"/>
            </a:p>
          </p:txBody>
        </p:sp>
        <p:sp>
          <p:nvSpPr>
            <p:cNvPr id="23712" name="Freeform 177"/>
            <p:cNvSpPr>
              <a:spLocks/>
            </p:cNvSpPr>
            <p:nvPr/>
          </p:nvSpPr>
          <p:spPr bwMode="auto">
            <a:xfrm>
              <a:off x="3219" y="2305"/>
              <a:ext cx="8" cy="5"/>
            </a:xfrm>
            <a:custGeom>
              <a:avLst/>
              <a:gdLst>
                <a:gd name="T0" fmla="*/ 4 w 8"/>
                <a:gd name="T1" fmla="*/ 0 h 5"/>
                <a:gd name="T2" fmla="*/ 8 w 8"/>
                <a:gd name="T3" fmla="*/ 0 h 5"/>
                <a:gd name="T4" fmla="*/ 0 w 8"/>
                <a:gd name="T5" fmla="*/ 2 h 5"/>
                <a:gd name="T6" fmla="*/ 0 w 8"/>
                <a:gd name="T7" fmla="*/ 3 h 5"/>
                <a:gd name="T8" fmla="*/ 0 w 8"/>
                <a:gd name="T9" fmla="*/ 5 h 5"/>
                <a:gd name="T10" fmla="*/ 4 w 8"/>
                <a:gd name="T11" fmla="*/ 3 h 5"/>
                <a:gd name="T12" fmla="*/ 4 w 8"/>
                <a:gd name="T13" fmla="*/ 2 h 5"/>
                <a:gd name="T14" fmla="*/ 4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4" y="0"/>
                  </a:moveTo>
                  <a:lnTo>
                    <a:pt x="8" y="0"/>
                  </a:lnTo>
                  <a:lnTo>
                    <a:pt x="0" y="2"/>
                  </a:lnTo>
                  <a:lnTo>
                    <a:pt x="0" y="3"/>
                  </a:lnTo>
                  <a:lnTo>
                    <a:pt x="0" y="5"/>
                  </a:lnTo>
                  <a:lnTo>
                    <a:pt x="4" y="3"/>
                  </a:lnTo>
                  <a:lnTo>
                    <a:pt x="4" y="2"/>
                  </a:lnTo>
                  <a:lnTo>
                    <a:pt x="4" y="0"/>
                  </a:lnTo>
                  <a:close/>
                </a:path>
              </a:pathLst>
            </a:custGeom>
            <a:solidFill>
              <a:srgbClr val="000000"/>
            </a:solidFill>
            <a:ln w="25400">
              <a:solidFill>
                <a:schemeClr val="tx1"/>
              </a:solidFill>
              <a:round/>
              <a:headEnd/>
              <a:tailEnd/>
            </a:ln>
          </p:spPr>
          <p:txBody>
            <a:bodyPr/>
            <a:lstStyle/>
            <a:p>
              <a:endParaRPr lang="en-GB" sz="2400" b="1"/>
            </a:p>
          </p:txBody>
        </p:sp>
        <p:sp>
          <p:nvSpPr>
            <p:cNvPr id="23713" name="Freeform 178"/>
            <p:cNvSpPr>
              <a:spLocks/>
            </p:cNvSpPr>
            <p:nvPr/>
          </p:nvSpPr>
          <p:spPr bwMode="auto">
            <a:xfrm>
              <a:off x="3215" y="2306"/>
              <a:ext cx="4" cy="5"/>
            </a:xfrm>
            <a:custGeom>
              <a:avLst/>
              <a:gdLst>
                <a:gd name="T0" fmla="*/ 4 w 4"/>
                <a:gd name="T1" fmla="*/ 2 h 5"/>
                <a:gd name="T2" fmla="*/ 4 w 4"/>
                <a:gd name="T3" fmla="*/ 0 h 5"/>
                <a:gd name="T4" fmla="*/ 0 w 4"/>
                <a:gd name="T5" fmla="*/ 0 h 5"/>
                <a:gd name="T6" fmla="*/ 0 w 4"/>
                <a:gd name="T7" fmla="*/ 2 h 5"/>
                <a:gd name="T8" fmla="*/ 0 w 4"/>
                <a:gd name="T9" fmla="*/ 5 h 5"/>
                <a:gd name="T10" fmla="*/ 0 w 4"/>
                <a:gd name="T11" fmla="*/ 5 h 5"/>
                <a:gd name="T12" fmla="*/ 4 w 4"/>
                <a:gd name="T13" fmla="*/ 4 h 5"/>
                <a:gd name="T14" fmla="*/ 4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2"/>
                  </a:moveTo>
                  <a:lnTo>
                    <a:pt x="4" y="0"/>
                  </a:lnTo>
                  <a:lnTo>
                    <a:pt x="0" y="0"/>
                  </a:lnTo>
                  <a:lnTo>
                    <a:pt x="0" y="2"/>
                  </a:lnTo>
                  <a:lnTo>
                    <a:pt x="0" y="5"/>
                  </a:lnTo>
                  <a:lnTo>
                    <a:pt x="4" y="4"/>
                  </a:lnTo>
                  <a:lnTo>
                    <a:pt x="4" y="2"/>
                  </a:lnTo>
                  <a:close/>
                </a:path>
              </a:pathLst>
            </a:custGeom>
            <a:solidFill>
              <a:srgbClr val="000000"/>
            </a:solidFill>
            <a:ln w="25400">
              <a:solidFill>
                <a:schemeClr val="tx1"/>
              </a:solidFill>
              <a:round/>
              <a:headEnd/>
              <a:tailEnd/>
            </a:ln>
          </p:spPr>
          <p:txBody>
            <a:bodyPr/>
            <a:lstStyle/>
            <a:p>
              <a:endParaRPr lang="en-GB" sz="2400" b="1"/>
            </a:p>
          </p:txBody>
        </p:sp>
        <p:sp>
          <p:nvSpPr>
            <p:cNvPr id="23714" name="Freeform 179"/>
            <p:cNvSpPr>
              <a:spLocks/>
            </p:cNvSpPr>
            <p:nvPr/>
          </p:nvSpPr>
          <p:spPr bwMode="auto">
            <a:xfrm>
              <a:off x="3208" y="2306"/>
              <a:ext cx="11" cy="7"/>
            </a:xfrm>
            <a:custGeom>
              <a:avLst/>
              <a:gdLst>
                <a:gd name="T0" fmla="*/ 7 w 11"/>
                <a:gd name="T1" fmla="*/ 0 h 7"/>
                <a:gd name="T2" fmla="*/ 11 w 11"/>
                <a:gd name="T3" fmla="*/ 0 h 7"/>
                <a:gd name="T4" fmla="*/ 2 w 11"/>
                <a:gd name="T5" fmla="*/ 2 h 7"/>
                <a:gd name="T6" fmla="*/ 0 w 11"/>
                <a:gd name="T7" fmla="*/ 5 h 7"/>
                <a:gd name="T8" fmla="*/ 1 w 11"/>
                <a:gd name="T9" fmla="*/ 6 h 7"/>
                <a:gd name="T10" fmla="*/ 2 w 11"/>
                <a:gd name="T11" fmla="*/ 7 h 7"/>
                <a:gd name="T12" fmla="*/ 5 w 11"/>
                <a:gd name="T13" fmla="*/ 5 h 7"/>
                <a:gd name="T14" fmla="*/ 7 w 11"/>
                <a:gd name="T15" fmla="*/ 4 h 7"/>
                <a:gd name="T16" fmla="*/ 7 w 11"/>
                <a:gd name="T17" fmla="*/ 2 h 7"/>
                <a:gd name="T18" fmla="*/ 7 w 11"/>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7"/>
                <a:gd name="T32" fmla="*/ 11 w 11"/>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7">
                  <a:moveTo>
                    <a:pt x="7" y="0"/>
                  </a:moveTo>
                  <a:lnTo>
                    <a:pt x="11" y="0"/>
                  </a:lnTo>
                  <a:lnTo>
                    <a:pt x="2" y="2"/>
                  </a:lnTo>
                  <a:lnTo>
                    <a:pt x="0" y="5"/>
                  </a:lnTo>
                  <a:lnTo>
                    <a:pt x="1" y="6"/>
                  </a:lnTo>
                  <a:lnTo>
                    <a:pt x="2" y="7"/>
                  </a:lnTo>
                  <a:lnTo>
                    <a:pt x="5" y="5"/>
                  </a:lnTo>
                  <a:lnTo>
                    <a:pt x="7" y="4"/>
                  </a:lnTo>
                  <a:lnTo>
                    <a:pt x="7" y="2"/>
                  </a:lnTo>
                  <a:lnTo>
                    <a:pt x="7" y="0"/>
                  </a:lnTo>
                  <a:close/>
                </a:path>
              </a:pathLst>
            </a:custGeom>
            <a:solidFill>
              <a:srgbClr val="000000"/>
            </a:solidFill>
            <a:ln w="25400">
              <a:solidFill>
                <a:schemeClr val="tx1"/>
              </a:solidFill>
              <a:round/>
              <a:headEnd/>
              <a:tailEnd/>
            </a:ln>
          </p:spPr>
          <p:txBody>
            <a:bodyPr/>
            <a:lstStyle/>
            <a:p>
              <a:endParaRPr lang="en-GB" sz="2400" b="1"/>
            </a:p>
          </p:txBody>
        </p:sp>
        <p:sp>
          <p:nvSpPr>
            <p:cNvPr id="23715" name="Freeform 180"/>
            <p:cNvSpPr>
              <a:spLocks/>
            </p:cNvSpPr>
            <p:nvPr/>
          </p:nvSpPr>
          <p:spPr bwMode="auto">
            <a:xfrm>
              <a:off x="3207" y="2311"/>
              <a:ext cx="5" cy="4"/>
            </a:xfrm>
            <a:custGeom>
              <a:avLst/>
              <a:gdLst>
                <a:gd name="T0" fmla="*/ 2 w 5"/>
                <a:gd name="T1" fmla="*/ 1 h 4"/>
                <a:gd name="T2" fmla="*/ 2 w 5"/>
                <a:gd name="T3" fmla="*/ 0 h 4"/>
                <a:gd name="T4" fmla="*/ 0 w 5"/>
                <a:gd name="T5" fmla="*/ 1 h 4"/>
                <a:gd name="T6" fmla="*/ 0 w 5"/>
                <a:gd name="T7" fmla="*/ 2 h 4"/>
                <a:gd name="T8" fmla="*/ 0 w 5"/>
                <a:gd name="T9" fmla="*/ 4 h 4"/>
                <a:gd name="T10" fmla="*/ 5 w 5"/>
                <a:gd name="T11" fmla="*/ 1 h 4"/>
                <a:gd name="T12" fmla="*/ 3 w 5"/>
                <a:gd name="T13" fmla="*/ 2 h 4"/>
                <a:gd name="T14" fmla="*/ 2 w 5"/>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1"/>
                  </a:moveTo>
                  <a:lnTo>
                    <a:pt x="2" y="0"/>
                  </a:lnTo>
                  <a:lnTo>
                    <a:pt x="0" y="1"/>
                  </a:lnTo>
                  <a:lnTo>
                    <a:pt x="0" y="2"/>
                  </a:lnTo>
                  <a:lnTo>
                    <a:pt x="0" y="4"/>
                  </a:lnTo>
                  <a:lnTo>
                    <a:pt x="5" y="1"/>
                  </a:lnTo>
                  <a:lnTo>
                    <a:pt x="3" y="2"/>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3716" name="Freeform 181"/>
            <p:cNvSpPr>
              <a:spLocks/>
            </p:cNvSpPr>
            <p:nvPr/>
          </p:nvSpPr>
          <p:spPr bwMode="auto">
            <a:xfrm>
              <a:off x="3203" y="2312"/>
              <a:ext cx="5" cy="5"/>
            </a:xfrm>
            <a:custGeom>
              <a:avLst/>
              <a:gdLst>
                <a:gd name="T0" fmla="*/ 4 w 5"/>
                <a:gd name="T1" fmla="*/ 0 h 5"/>
                <a:gd name="T2" fmla="*/ 1 w 5"/>
                <a:gd name="T3" fmla="*/ 1 h 5"/>
                <a:gd name="T4" fmla="*/ 0 w 5"/>
                <a:gd name="T5" fmla="*/ 3 h 5"/>
                <a:gd name="T6" fmla="*/ 1 w 5"/>
                <a:gd name="T7" fmla="*/ 4 h 5"/>
                <a:gd name="T8" fmla="*/ 2 w 5"/>
                <a:gd name="T9" fmla="*/ 5 h 5"/>
                <a:gd name="T10" fmla="*/ 5 w 5"/>
                <a:gd name="T11" fmla="*/ 3 h 5"/>
                <a:gd name="T12" fmla="*/ 4 w 5"/>
                <a:gd name="T13" fmla="*/ 1 h 5"/>
                <a:gd name="T14" fmla="*/ 4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0"/>
                  </a:moveTo>
                  <a:lnTo>
                    <a:pt x="1" y="1"/>
                  </a:lnTo>
                  <a:lnTo>
                    <a:pt x="0" y="3"/>
                  </a:lnTo>
                  <a:lnTo>
                    <a:pt x="1" y="4"/>
                  </a:lnTo>
                  <a:lnTo>
                    <a:pt x="2" y="5"/>
                  </a:lnTo>
                  <a:lnTo>
                    <a:pt x="5" y="3"/>
                  </a:lnTo>
                  <a:lnTo>
                    <a:pt x="4" y="1"/>
                  </a:lnTo>
                  <a:lnTo>
                    <a:pt x="4" y="0"/>
                  </a:lnTo>
                  <a:close/>
                </a:path>
              </a:pathLst>
            </a:custGeom>
            <a:solidFill>
              <a:srgbClr val="000000"/>
            </a:solidFill>
            <a:ln w="25400">
              <a:solidFill>
                <a:schemeClr val="tx1"/>
              </a:solidFill>
              <a:round/>
              <a:headEnd/>
              <a:tailEnd/>
            </a:ln>
          </p:spPr>
          <p:txBody>
            <a:bodyPr/>
            <a:lstStyle/>
            <a:p>
              <a:endParaRPr lang="en-GB" sz="2400" b="1"/>
            </a:p>
          </p:txBody>
        </p:sp>
        <p:sp>
          <p:nvSpPr>
            <p:cNvPr id="23717" name="Freeform 182"/>
            <p:cNvSpPr>
              <a:spLocks/>
            </p:cNvSpPr>
            <p:nvPr/>
          </p:nvSpPr>
          <p:spPr bwMode="auto">
            <a:xfrm>
              <a:off x="3199" y="2313"/>
              <a:ext cx="6" cy="10"/>
            </a:xfrm>
            <a:custGeom>
              <a:avLst/>
              <a:gdLst>
                <a:gd name="T0" fmla="*/ 4 w 6"/>
                <a:gd name="T1" fmla="*/ 2 h 10"/>
                <a:gd name="T2" fmla="*/ 5 w 6"/>
                <a:gd name="T3" fmla="*/ 0 h 10"/>
                <a:gd name="T4" fmla="*/ 0 w 6"/>
                <a:gd name="T5" fmla="*/ 10 h 10"/>
                <a:gd name="T6" fmla="*/ 1 w 6"/>
                <a:gd name="T7" fmla="*/ 10 h 10"/>
                <a:gd name="T8" fmla="*/ 3 w 6"/>
                <a:gd name="T9" fmla="*/ 10 h 10"/>
                <a:gd name="T10" fmla="*/ 6 w 6"/>
                <a:gd name="T11" fmla="*/ 3 h 10"/>
                <a:gd name="T12" fmla="*/ 5 w 6"/>
                <a:gd name="T13" fmla="*/ 3 h 10"/>
                <a:gd name="T14" fmla="*/ 4 w 6"/>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4" y="2"/>
                  </a:moveTo>
                  <a:lnTo>
                    <a:pt x="5" y="0"/>
                  </a:lnTo>
                  <a:lnTo>
                    <a:pt x="0" y="10"/>
                  </a:lnTo>
                  <a:lnTo>
                    <a:pt x="1" y="10"/>
                  </a:lnTo>
                  <a:lnTo>
                    <a:pt x="3" y="10"/>
                  </a:lnTo>
                  <a:lnTo>
                    <a:pt x="6" y="3"/>
                  </a:lnTo>
                  <a:lnTo>
                    <a:pt x="5" y="3"/>
                  </a:lnTo>
                  <a:lnTo>
                    <a:pt x="4" y="2"/>
                  </a:lnTo>
                  <a:close/>
                </a:path>
              </a:pathLst>
            </a:custGeom>
            <a:solidFill>
              <a:srgbClr val="000000"/>
            </a:solidFill>
            <a:ln w="25400">
              <a:solidFill>
                <a:schemeClr val="tx1"/>
              </a:solidFill>
              <a:round/>
              <a:headEnd/>
              <a:tailEnd/>
            </a:ln>
          </p:spPr>
          <p:txBody>
            <a:bodyPr/>
            <a:lstStyle/>
            <a:p>
              <a:endParaRPr lang="en-GB" sz="2400" b="1"/>
            </a:p>
          </p:txBody>
        </p:sp>
        <p:sp>
          <p:nvSpPr>
            <p:cNvPr id="23718" name="Freeform 183"/>
            <p:cNvSpPr>
              <a:spLocks/>
            </p:cNvSpPr>
            <p:nvPr/>
          </p:nvSpPr>
          <p:spPr bwMode="auto">
            <a:xfrm>
              <a:off x="3198" y="2323"/>
              <a:ext cx="5" cy="3"/>
            </a:xfrm>
            <a:custGeom>
              <a:avLst/>
              <a:gdLst>
                <a:gd name="T0" fmla="*/ 1 w 5"/>
                <a:gd name="T1" fmla="*/ 0 h 3"/>
                <a:gd name="T2" fmla="*/ 0 w 5"/>
                <a:gd name="T3" fmla="*/ 3 h 3"/>
                <a:gd name="T4" fmla="*/ 0 w 5"/>
                <a:gd name="T5" fmla="*/ 3 h 3"/>
                <a:gd name="T6" fmla="*/ 2 w 5"/>
                <a:gd name="T7" fmla="*/ 3 h 3"/>
                <a:gd name="T8" fmla="*/ 5 w 5"/>
                <a:gd name="T9" fmla="*/ 3 h 3"/>
                <a:gd name="T10" fmla="*/ 5 w 5"/>
                <a:gd name="T11" fmla="*/ 0 h 3"/>
                <a:gd name="T12" fmla="*/ 2 w 5"/>
                <a:gd name="T13" fmla="*/ 0 h 3"/>
                <a:gd name="T14" fmla="*/ 1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1" y="0"/>
                  </a:moveTo>
                  <a:lnTo>
                    <a:pt x="0" y="3"/>
                  </a:lnTo>
                  <a:lnTo>
                    <a:pt x="2" y="3"/>
                  </a:lnTo>
                  <a:lnTo>
                    <a:pt x="5" y="3"/>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3719" name="Freeform 184"/>
            <p:cNvSpPr>
              <a:spLocks/>
            </p:cNvSpPr>
            <p:nvPr/>
          </p:nvSpPr>
          <p:spPr bwMode="auto">
            <a:xfrm>
              <a:off x="2865" y="2325"/>
              <a:ext cx="338" cy="475"/>
            </a:xfrm>
            <a:custGeom>
              <a:avLst/>
              <a:gdLst>
                <a:gd name="T0" fmla="*/ 335 w 338"/>
                <a:gd name="T1" fmla="*/ 1 h 475"/>
                <a:gd name="T2" fmla="*/ 334 w 338"/>
                <a:gd name="T3" fmla="*/ 0 h 475"/>
                <a:gd name="T4" fmla="*/ 333 w 338"/>
                <a:gd name="T5" fmla="*/ 1 h 475"/>
                <a:gd name="T6" fmla="*/ 323 w 338"/>
                <a:gd name="T7" fmla="*/ 133 h 475"/>
                <a:gd name="T8" fmla="*/ 32 w 338"/>
                <a:gd name="T9" fmla="*/ 208 h 475"/>
                <a:gd name="T10" fmla="*/ 0 w 338"/>
                <a:gd name="T11" fmla="*/ 475 h 475"/>
                <a:gd name="T12" fmla="*/ 2 w 338"/>
                <a:gd name="T13" fmla="*/ 475 h 475"/>
                <a:gd name="T14" fmla="*/ 32 w 338"/>
                <a:gd name="T15" fmla="*/ 210 h 475"/>
                <a:gd name="T16" fmla="*/ 325 w 338"/>
                <a:gd name="T17" fmla="*/ 133 h 475"/>
                <a:gd name="T18" fmla="*/ 335 w 338"/>
                <a:gd name="T19" fmla="*/ 3 h 475"/>
                <a:gd name="T20" fmla="*/ 338 w 338"/>
                <a:gd name="T21" fmla="*/ 1 h 475"/>
                <a:gd name="T22" fmla="*/ 338 w 338"/>
                <a:gd name="T23" fmla="*/ 1 h 475"/>
                <a:gd name="T24" fmla="*/ 335 w 338"/>
                <a:gd name="T25" fmla="*/ 1 h 4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475"/>
                <a:gd name="T41" fmla="*/ 338 w 338"/>
                <a:gd name="T42" fmla="*/ 475 h 4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475">
                  <a:moveTo>
                    <a:pt x="335" y="1"/>
                  </a:moveTo>
                  <a:lnTo>
                    <a:pt x="334" y="0"/>
                  </a:lnTo>
                  <a:lnTo>
                    <a:pt x="333" y="1"/>
                  </a:lnTo>
                  <a:lnTo>
                    <a:pt x="323" y="133"/>
                  </a:lnTo>
                  <a:lnTo>
                    <a:pt x="32" y="208"/>
                  </a:lnTo>
                  <a:lnTo>
                    <a:pt x="0" y="475"/>
                  </a:lnTo>
                  <a:lnTo>
                    <a:pt x="2" y="475"/>
                  </a:lnTo>
                  <a:lnTo>
                    <a:pt x="32" y="210"/>
                  </a:lnTo>
                  <a:lnTo>
                    <a:pt x="325" y="133"/>
                  </a:lnTo>
                  <a:lnTo>
                    <a:pt x="335" y="3"/>
                  </a:lnTo>
                  <a:lnTo>
                    <a:pt x="338" y="1"/>
                  </a:lnTo>
                  <a:lnTo>
                    <a:pt x="335" y="1"/>
                  </a:lnTo>
                  <a:close/>
                </a:path>
              </a:pathLst>
            </a:custGeom>
            <a:solidFill>
              <a:srgbClr val="000000"/>
            </a:solidFill>
            <a:ln w="25400">
              <a:solidFill>
                <a:schemeClr val="tx1"/>
              </a:solidFill>
              <a:round/>
              <a:headEnd/>
              <a:tailEnd/>
            </a:ln>
          </p:spPr>
          <p:txBody>
            <a:bodyPr/>
            <a:lstStyle/>
            <a:p>
              <a:endParaRPr lang="en-GB" sz="2400" b="1"/>
            </a:p>
          </p:txBody>
        </p:sp>
        <p:sp>
          <p:nvSpPr>
            <p:cNvPr id="23720" name="Freeform 185"/>
            <p:cNvSpPr>
              <a:spLocks/>
            </p:cNvSpPr>
            <p:nvPr/>
          </p:nvSpPr>
          <p:spPr bwMode="auto">
            <a:xfrm>
              <a:off x="3113" y="2320"/>
              <a:ext cx="86" cy="121"/>
            </a:xfrm>
            <a:custGeom>
              <a:avLst/>
              <a:gdLst>
                <a:gd name="T0" fmla="*/ 86 w 86"/>
                <a:gd name="T1" fmla="*/ 5 h 121"/>
                <a:gd name="T2" fmla="*/ 9 w 86"/>
                <a:gd name="T3" fmla="*/ 0 h 121"/>
                <a:gd name="T4" fmla="*/ 0 w 86"/>
                <a:gd name="T5" fmla="*/ 114 h 121"/>
                <a:gd name="T6" fmla="*/ 77 w 86"/>
                <a:gd name="T7" fmla="*/ 121 h 121"/>
                <a:gd name="T8" fmla="*/ 0 60000 65536"/>
                <a:gd name="T9" fmla="*/ 0 60000 65536"/>
                <a:gd name="T10" fmla="*/ 0 60000 65536"/>
                <a:gd name="T11" fmla="*/ 0 60000 65536"/>
                <a:gd name="T12" fmla="*/ 0 w 86"/>
                <a:gd name="T13" fmla="*/ 0 h 121"/>
                <a:gd name="T14" fmla="*/ 86 w 86"/>
                <a:gd name="T15" fmla="*/ 121 h 121"/>
              </a:gdLst>
              <a:ahLst/>
              <a:cxnLst>
                <a:cxn ang="T8">
                  <a:pos x="T0" y="T1"/>
                </a:cxn>
                <a:cxn ang="T9">
                  <a:pos x="T2" y="T3"/>
                </a:cxn>
                <a:cxn ang="T10">
                  <a:pos x="T4" y="T5"/>
                </a:cxn>
                <a:cxn ang="T11">
                  <a:pos x="T6" y="T7"/>
                </a:cxn>
              </a:cxnLst>
              <a:rect l="T12" t="T13" r="T14" b="T15"/>
              <a:pathLst>
                <a:path w="86" h="121">
                  <a:moveTo>
                    <a:pt x="86" y="5"/>
                  </a:moveTo>
                  <a:lnTo>
                    <a:pt x="9" y="0"/>
                  </a:lnTo>
                  <a:lnTo>
                    <a:pt x="0" y="114"/>
                  </a:lnTo>
                  <a:lnTo>
                    <a:pt x="77" y="121"/>
                  </a:lnTo>
                </a:path>
              </a:pathLst>
            </a:custGeom>
            <a:noFill/>
            <a:ln w="25400">
              <a:solidFill>
                <a:schemeClr val="tx1"/>
              </a:solidFill>
              <a:prstDash val="solid"/>
              <a:round/>
              <a:headEnd/>
              <a:tailEnd/>
            </a:ln>
          </p:spPr>
          <p:txBody>
            <a:bodyPr/>
            <a:lstStyle/>
            <a:p>
              <a:endParaRPr lang="en-GB" sz="2400" b="1"/>
            </a:p>
          </p:txBody>
        </p:sp>
        <p:sp>
          <p:nvSpPr>
            <p:cNvPr id="23721" name="Freeform 186"/>
            <p:cNvSpPr>
              <a:spLocks/>
            </p:cNvSpPr>
            <p:nvPr/>
          </p:nvSpPr>
          <p:spPr bwMode="auto">
            <a:xfrm>
              <a:off x="3112" y="2318"/>
              <a:ext cx="87" cy="124"/>
            </a:xfrm>
            <a:custGeom>
              <a:avLst/>
              <a:gdLst>
                <a:gd name="T0" fmla="*/ 87 w 87"/>
                <a:gd name="T1" fmla="*/ 8 h 124"/>
                <a:gd name="T2" fmla="*/ 87 w 87"/>
                <a:gd name="T3" fmla="*/ 5 h 124"/>
                <a:gd name="T4" fmla="*/ 10 w 87"/>
                <a:gd name="T5" fmla="*/ 0 h 124"/>
                <a:gd name="T6" fmla="*/ 0 w 87"/>
                <a:gd name="T7" fmla="*/ 116 h 124"/>
                <a:gd name="T8" fmla="*/ 78 w 87"/>
                <a:gd name="T9" fmla="*/ 124 h 124"/>
                <a:gd name="T10" fmla="*/ 78 w 87"/>
                <a:gd name="T11" fmla="*/ 121 h 124"/>
                <a:gd name="T12" fmla="*/ 2 w 87"/>
                <a:gd name="T13" fmla="*/ 116 h 124"/>
                <a:gd name="T14" fmla="*/ 10 w 87"/>
                <a:gd name="T15" fmla="*/ 3 h 124"/>
                <a:gd name="T16" fmla="*/ 87 w 87"/>
                <a:gd name="T17" fmla="*/ 8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24"/>
                <a:gd name="T29" fmla="*/ 87 w 87"/>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24">
                  <a:moveTo>
                    <a:pt x="87" y="8"/>
                  </a:moveTo>
                  <a:lnTo>
                    <a:pt x="87" y="5"/>
                  </a:lnTo>
                  <a:lnTo>
                    <a:pt x="10" y="0"/>
                  </a:lnTo>
                  <a:lnTo>
                    <a:pt x="0" y="116"/>
                  </a:lnTo>
                  <a:lnTo>
                    <a:pt x="78" y="124"/>
                  </a:lnTo>
                  <a:lnTo>
                    <a:pt x="78" y="121"/>
                  </a:lnTo>
                  <a:lnTo>
                    <a:pt x="2" y="116"/>
                  </a:lnTo>
                  <a:lnTo>
                    <a:pt x="10" y="3"/>
                  </a:lnTo>
                  <a:lnTo>
                    <a:pt x="87" y="8"/>
                  </a:lnTo>
                  <a:close/>
                </a:path>
              </a:pathLst>
            </a:custGeom>
            <a:solidFill>
              <a:srgbClr val="000000"/>
            </a:solidFill>
            <a:ln w="25400">
              <a:solidFill>
                <a:schemeClr val="tx1"/>
              </a:solidFill>
              <a:round/>
              <a:headEnd/>
              <a:tailEnd/>
            </a:ln>
          </p:spPr>
          <p:txBody>
            <a:bodyPr/>
            <a:lstStyle/>
            <a:p>
              <a:endParaRPr lang="en-GB" sz="2400" b="1"/>
            </a:p>
          </p:txBody>
        </p:sp>
        <p:sp>
          <p:nvSpPr>
            <p:cNvPr id="23722" name="Line 187"/>
            <p:cNvSpPr>
              <a:spLocks noChangeShapeType="1"/>
            </p:cNvSpPr>
            <p:nvPr/>
          </p:nvSpPr>
          <p:spPr bwMode="auto">
            <a:xfrm flipH="1">
              <a:off x="3058" y="2433"/>
              <a:ext cx="54" cy="18"/>
            </a:xfrm>
            <a:prstGeom prst="line">
              <a:avLst/>
            </a:prstGeom>
            <a:noFill/>
            <a:ln w="25400">
              <a:solidFill>
                <a:schemeClr val="tx1"/>
              </a:solidFill>
              <a:round/>
              <a:headEnd/>
              <a:tailEnd/>
            </a:ln>
          </p:spPr>
          <p:txBody>
            <a:bodyPr/>
            <a:lstStyle/>
            <a:p>
              <a:endParaRPr lang="en-GB" sz="2400" b="1"/>
            </a:p>
          </p:txBody>
        </p:sp>
        <p:sp>
          <p:nvSpPr>
            <p:cNvPr id="23723" name="Freeform 188"/>
            <p:cNvSpPr>
              <a:spLocks/>
            </p:cNvSpPr>
            <p:nvPr/>
          </p:nvSpPr>
          <p:spPr bwMode="auto">
            <a:xfrm>
              <a:off x="3058" y="2432"/>
              <a:ext cx="54" cy="20"/>
            </a:xfrm>
            <a:custGeom>
              <a:avLst/>
              <a:gdLst>
                <a:gd name="T0" fmla="*/ 54 w 54"/>
                <a:gd name="T1" fmla="*/ 2 h 20"/>
                <a:gd name="T2" fmla="*/ 54 w 54"/>
                <a:gd name="T3" fmla="*/ 0 h 20"/>
                <a:gd name="T4" fmla="*/ 0 w 54"/>
                <a:gd name="T5" fmla="*/ 17 h 20"/>
                <a:gd name="T6" fmla="*/ 0 w 54"/>
                <a:gd name="T7" fmla="*/ 20 h 20"/>
                <a:gd name="T8" fmla="*/ 54 w 54"/>
                <a:gd name="T9" fmla="*/ 2 h 20"/>
                <a:gd name="T10" fmla="*/ 0 60000 65536"/>
                <a:gd name="T11" fmla="*/ 0 60000 65536"/>
                <a:gd name="T12" fmla="*/ 0 60000 65536"/>
                <a:gd name="T13" fmla="*/ 0 60000 65536"/>
                <a:gd name="T14" fmla="*/ 0 60000 65536"/>
                <a:gd name="T15" fmla="*/ 0 w 54"/>
                <a:gd name="T16" fmla="*/ 0 h 20"/>
                <a:gd name="T17" fmla="*/ 54 w 54"/>
                <a:gd name="T18" fmla="*/ 20 h 20"/>
              </a:gdLst>
              <a:ahLst/>
              <a:cxnLst>
                <a:cxn ang="T10">
                  <a:pos x="T0" y="T1"/>
                </a:cxn>
                <a:cxn ang="T11">
                  <a:pos x="T2" y="T3"/>
                </a:cxn>
                <a:cxn ang="T12">
                  <a:pos x="T4" y="T5"/>
                </a:cxn>
                <a:cxn ang="T13">
                  <a:pos x="T6" y="T7"/>
                </a:cxn>
                <a:cxn ang="T14">
                  <a:pos x="T8" y="T9"/>
                </a:cxn>
              </a:cxnLst>
              <a:rect l="T15" t="T16" r="T17" b="T18"/>
              <a:pathLst>
                <a:path w="54" h="20">
                  <a:moveTo>
                    <a:pt x="54" y="2"/>
                  </a:moveTo>
                  <a:lnTo>
                    <a:pt x="54" y="0"/>
                  </a:lnTo>
                  <a:lnTo>
                    <a:pt x="0" y="17"/>
                  </a:lnTo>
                  <a:lnTo>
                    <a:pt x="0" y="20"/>
                  </a:lnTo>
                  <a:lnTo>
                    <a:pt x="54" y="2"/>
                  </a:lnTo>
                  <a:close/>
                </a:path>
              </a:pathLst>
            </a:custGeom>
            <a:solidFill>
              <a:srgbClr val="000000"/>
            </a:solidFill>
            <a:ln w="25400">
              <a:solidFill>
                <a:schemeClr val="tx1"/>
              </a:solidFill>
              <a:round/>
              <a:headEnd/>
              <a:tailEnd/>
            </a:ln>
          </p:spPr>
          <p:txBody>
            <a:bodyPr/>
            <a:lstStyle/>
            <a:p>
              <a:endParaRPr lang="en-GB" sz="2400" b="1"/>
            </a:p>
          </p:txBody>
        </p:sp>
        <p:sp>
          <p:nvSpPr>
            <p:cNvPr id="23724" name="Freeform 189"/>
            <p:cNvSpPr>
              <a:spLocks/>
            </p:cNvSpPr>
            <p:nvPr/>
          </p:nvSpPr>
          <p:spPr bwMode="auto">
            <a:xfrm>
              <a:off x="3056" y="2277"/>
              <a:ext cx="65" cy="174"/>
            </a:xfrm>
            <a:custGeom>
              <a:avLst/>
              <a:gdLst>
                <a:gd name="T0" fmla="*/ 65 w 65"/>
                <a:gd name="T1" fmla="*/ 40 h 174"/>
                <a:gd name="T2" fmla="*/ 13 w 65"/>
                <a:gd name="T3" fmla="*/ 0 h 174"/>
                <a:gd name="T4" fmla="*/ 0 w 65"/>
                <a:gd name="T5" fmla="*/ 174 h 174"/>
                <a:gd name="T6" fmla="*/ 0 60000 65536"/>
                <a:gd name="T7" fmla="*/ 0 60000 65536"/>
                <a:gd name="T8" fmla="*/ 0 60000 65536"/>
                <a:gd name="T9" fmla="*/ 0 w 65"/>
                <a:gd name="T10" fmla="*/ 0 h 174"/>
                <a:gd name="T11" fmla="*/ 65 w 65"/>
                <a:gd name="T12" fmla="*/ 174 h 174"/>
              </a:gdLst>
              <a:ahLst/>
              <a:cxnLst>
                <a:cxn ang="T6">
                  <a:pos x="T0" y="T1"/>
                </a:cxn>
                <a:cxn ang="T7">
                  <a:pos x="T2" y="T3"/>
                </a:cxn>
                <a:cxn ang="T8">
                  <a:pos x="T4" y="T5"/>
                </a:cxn>
              </a:cxnLst>
              <a:rect l="T9" t="T10" r="T11" b="T12"/>
              <a:pathLst>
                <a:path w="65" h="174">
                  <a:moveTo>
                    <a:pt x="65" y="40"/>
                  </a:moveTo>
                  <a:lnTo>
                    <a:pt x="13" y="0"/>
                  </a:lnTo>
                  <a:lnTo>
                    <a:pt x="0" y="174"/>
                  </a:lnTo>
                </a:path>
              </a:pathLst>
            </a:custGeom>
            <a:noFill/>
            <a:ln w="25400">
              <a:solidFill>
                <a:schemeClr val="tx1"/>
              </a:solidFill>
              <a:prstDash val="solid"/>
              <a:round/>
              <a:headEnd/>
              <a:tailEnd/>
            </a:ln>
          </p:spPr>
          <p:txBody>
            <a:bodyPr/>
            <a:lstStyle/>
            <a:p>
              <a:endParaRPr lang="en-GB" sz="2400" b="1"/>
            </a:p>
          </p:txBody>
        </p:sp>
        <p:sp>
          <p:nvSpPr>
            <p:cNvPr id="23725" name="Freeform 190"/>
            <p:cNvSpPr>
              <a:spLocks/>
            </p:cNvSpPr>
            <p:nvPr/>
          </p:nvSpPr>
          <p:spPr bwMode="auto">
            <a:xfrm>
              <a:off x="3054" y="2276"/>
              <a:ext cx="68" cy="175"/>
            </a:xfrm>
            <a:custGeom>
              <a:avLst/>
              <a:gdLst>
                <a:gd name="T0" fmla="*/ 65 w 68"/>
                <a:gd name="T1" fmla="*/ 42 h 175"/>
                <a:gd name="T2" fmla="*/ 68 w 68"/>
                <a:gd name="T3" fmla="*/ 40 h 175"/>
                <a:gd name="T4" fmla="*/ 17 w 68"/>
                <a:gd name="T5" fmla="*/ 0 h 175"/>
                <a:gd name="T6" fmla="*/ 14 w 68"/>
                <a:gd name="T7" fmla="*/ 1 h 175"/>
                <a:gd name="T8" fmla="*/ 0 w 68"/>
                <a:gd name="T9" fmla="*/ 175 h 175"/>
                <a:gd name="T10" fmla="*/ 3 w 68"/>
                <a:gd name="T11" fmla="*/ 175 h 175"/>
                <a:gd name="T12" fmla="*/ 15 w 68"/>
                <a:gd name="T13" fmla="*/ 4 h 175"/>
                <a:gd name="T14" fmla="*/ 65 w 68"/>
                <a:gd name="T15" fmla="*/ 42 h 175"/>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175"/>
                <a:gd name="T26" fmla="*/ 68 w 68"/>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175">
                  <a:moveTo>
                    <a:pt x="65" y="42"/>
                  </a:moveTo>
                  <a:lnTo>
                    <a:pt x="68" y="40"/>
                  </a:lnTo>
                  <a:lnTo>
                    <a:pt x="17" y="0"/>
                  </a:lnTo>
                  <a:lnTo>
                    <a:pt x="14" y="1"/>
                  </a:lnTo>
                  <a:lnTo>
                    <a:pt x="0" y="175"/>
                  </a:lnTo>
                  <a:lnTo>
                    <a:pt x="3" y="175"/>
                  </a:lnTo>
                  <a:lnTo>
                    <a:pt x="15" y="4"/>
                  </a:lnTo>
                  <a:lnTo>
                    <a:pt x="65" y="42"/>
                  </a:lnTo>
                  <a:close/>
                </a:path>
              </a:pathLst>
            </a:custGeom>
            <a:solidFill>
              <a:srgbClr val="000000"/>
            </a:solidFill>
            <a:ln w="25400">
              <a:solidFill>
                <a:schemeClr val="tx1"/>
              </a:solidFill>
              <a:round/>
              <a:headEnd/>
              <a:tailEnd/>
            </a:ln>
          </p:spPr>
          <p:txBody>
            <a:bodyPr/>
            <a:lstStyle/>
            <a:p>
              <a:endParaRPr lang="en-GB" sz="2400" b="1"/>
            </a:p>
          </p:txBody>
        </p:sp>
        <p:sp>
          <p:nvSpPr>
            <p:cNvPr id="23726" name="Freeform 191"/>
            <p:cNvSpPr>
              <a:spLocks/>
            </p:cNvSpPr>
            <p:nvPr/>
          </p:nvSpPr>
          <p:spPr bwMode="auto">
            <a:xfrm>
              <a:off x="2795" y="2257"/>
              <a:ext cx="274" cy="267"/>
            </a:xfrm>
            <a:custGeom>
              <a:avLst/>
              <a:gdLst>
                <a:gd name="T0" fmla="*/ 274 w 274"/>
                <a:gd name="T1" fmla="*/ 19 h 267"/>
                <a:gd name="T2" fmla="*/ 36 w 274"/>
                <a:gd name="T3" fmla="*/ 0 h 267"/>
                <a:gd name="T4" fmla="*/ 32 w 274"/>
                <a:gd name="T5" fmla="*/ 0 h 267"/>
                <a:gd name="T6" fmla="*/ 30 w 274"/>
                <a:gd name="T7" fmla="*/ 1 h 267"/>
                <a:gd name="T8" fmla="*/ 27 w 274"/>
                <a:gd name="T9" fmla="*/ 1 h 267"/>
                <a:gd name="T10" fmla="*/ 25 w 274"/>
                <a:gd name="T11" fmla="*/ 3 h 267"/>
                <a:gd name="T12" fmla="*/ 23 w 274"/>
                <a:gd name="T13" fmla="*/ 5 h 267"/>
                <a:gd name="T14" fmla="*/ 22 w 274"/>
                <a:gd name="T15" fmla="*/ 6 h 267"/>
                <a:gd name="T16" fmla="*/ 21 w 274"/>
                <a:gd name="T17" fmla="*/ 9 h 267"/>
                <a:gd name="T18" fmla="*/ 21 w 274"/>
                <a:gd name="T19" fmla="*/ 11 h 267"/>
                <a:gd name="T20" fmla="*/ 20 w 274"/>
                <a:gd name="T21" fmla="*/ 14 h 267"/>
                <a:gd name="T22" fmla="*/ 20 w 274"/>
                <a:gd name="T23" fmla="*/ 16 h 267"/>
                <a:gd name="T24" fmla="*/ 18 w 274"/>
                <a:gd name="T25" fmla="*/ 19 h 267"/>
                <a:gd name="T26" fmla="*/ 17 w 274"/>
                <a:gd name="T27" fmla="*/ 21 h 267"/>
                <a:gd name="T28" fmla="*/ 0 w 274"/>
                <a:gd name="T29" fmla="*/ 106 h 267"/>
                <a:gd name="T30" fmla="*/ 48 w 274"/>
                <a:gd name="T31" fmla="*/ 267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67"/>
                <a:gd name="T50" fmla="*/ 274 w 274"/>
                <a:gd name="T51" fmla="*/ 267 h 2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67">
                  <a:moveTo>
                    <a:pt x="274" y="19"/>
                  </a:moveTo>
                  <a:lnTo>
                    <a:pt x="36" y="0"/>
                  </a:lnTo>
                  <a:lnTo>
                    <a:pt x="32" y="0"/>
                  </a:lnTo>
                  <a:lnTo>
                    <a:pt x="30" y="1"/>
                  </a:lnTo>
                  <a:lnTo>
                    <a:pt x="27" y="1"/>
                  </a:lnTo>
                  <a:lnTo>
                    <a:pt x="25" y="3"/>
                  </a:lnTo>
                  <a:lnTo>
                    <a:pt x="23" y="5"/>
                  </a:lnTo>
                  <a:lnTo>
                    <a:pt x="22" y="6"/>
                  </a:lnTo>
                  <a:lnTo>
                    <a:pt x="21" y="9"/>
                  </a:lnTo>
                  <a:lnTo>
                    <a:pt x="21" y="11"/>
                  </a:lnTo>
                  <a:lnTo>
                    <a:pt x="20" y="14"/>
                  </a:lnTo>
                  <a:lnTo>
                    <a:pt x="20" y="16"/>
                  </a:lnTo>
                  <a:lnTo>
                    <a:pt x="18" y="19"/>
                  </a:lnTo>
                  <a:lnTo>
                    <a:pt x="17" y="21"/>
                  </a:lnTo>
                  <a:lnTo>
                    <a:pt x="0" y="106"/>
                  </a:lnTo>
                  <a:lnTo>
                    <a:pt x="48" y="267"/>
                  </a:lnTo>
                </a:path>
              </a:pathLst>
            </a:custGeom>
            <a:noFill/>
            <a:ln w="25400">
              <a:solidFill>
                <a:schemeClr val="tx1"/>
              </a:solidFill>
              <a:prstDash val="solid"/>
              <a:round/>
              <a:headEnd/>
              <a:tailEnd/>
            </a:ln>
          </p:spPr>
          <p:txBody>
            <a:bodyPr/>
            <a:lstStyle/>
            <a:p>
              <a:endParaRPr lang="en-GB" sz="2400" b="1"/>
            </a:p>
          </p:txBody>
        </p:sp>
        <p:sp>
          <p:nvSpPr>
            <p:cNvPr id="23727" name="Freeform 192"/>
            <p:cNvSpPr>
              <a:spLocks/>
            </p:cNvSpPr>
            <p:nvPr/>
          </p:nvSpPr>
          <p:spPr bwMode="auto">
            <a:xfrm>
              <a:off x="2816" y="2255"/>
              <a:ext cx="253" cy="22"/>
            </a:xfrm>
            <a:custGeom>
              <a:avLst/>
              <a:gdLst>
                <a:gd name="T0" fmla="*/ 253 w 253"/>
                <a:gd name="T1" fmla="*/ 22 h 22"/>
                <a:gd name="T2" fmla="*/ 253 w 253"/>
                <a:gd name="T3" fmla="*/ 20 h 22"/>
                <a:gd name="T4" fmla="*/ 0 w 253"/>
                <a:gd name="T5" fmla="*/ 0 h 22"/>
                <a:gd name="T6" fmla="*/ 11 w 253"/>
                <a:gd name="T7" fmla="*/ 0 h 22"/>
                <a:gd name="T8" fmla="*/ 11 w 253"/>
                <a:gd name="T9" fmla="*/ 2 h 22"/>
                <a:gd name="T10" fmla="*/ 11 w 253"/>
                <a:gd name="T11" fmla="*/ 5 h 22"/>
                <a:gd name="T12" fmla="*/ 30 w 253"/>
                <a:gd name="T13" fmla="*/ 5 h 22"/>
                <a:gd name="T14" fmla="*/ 253 w 25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22"/>
                <a:gd name="T26" fmla="*/ 253 w 25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22">
                  <a:moveTo>
                    <a:pt x="253" y="22"/>
                  </a:moveTo>
                  <a:lnTo>
                    <a:pt x="253" y="20"/>
                  </a:lnTo>
                  <a:lnTo>
                    <a:pt x="0" y="0"/>
                  </a:lnTo>
                  <a:lnTo>
                    <a:pt x="11" y="0"/>
                  </a:lnTo>
                  <a:lnTo>
                    <a:pt x="11" y="2"/>
                  </a:lnTo>
                  <a:lnTo>
                    <a:pt x="11" y="5"/>
                  </a:lnTo>
                  <a:lnTo>
                    <a:pt x="30" y="5"/>
                  </a:lnTo>
                  <a:lnTo>
                    <a:pt x="253" y="22"/>
                  </a:lnTo>
                  <a:close/>
                </a:path>
              </a:pathLst>
            </a:custGeom>
            <a:solidFill>
              <a:srgbClr val="000000"/>
            </a:solidFill>
            <a:ln w="25400">
              <a:solidFill>
                <a:schemeClr val="tx1"/>
              </a:solidFill>
              <a:round/>
              <a:headEnd/>
              <a:tailEnd/>
            </a:ln>
          </p:spPr>
          <p:txBody>
            <a:bodyPr/>
            <a:lstStyle/>
            <a:p>
              <a:endParaRPr lang="en-GB" sz="2400" b="1"/>
            </a:p>
          </p:txBody>
        </p:sp>
        <p:sp>
          <p:nvSpPr>
            <p:cNvPr id="23728" name="Freeform 193"/>
            <p:cNvSpPr>
              <a:spLocks/>
            </p:cNvSpPr>
            <p:nvPr/>
          </p:nvSpPr>
          <p:spPr bwMode="auto">
            <a:xfrm>
              <a:off x="2825" y="2255"/>
              <a:ext cx="5" cy="5"/>
            </a:xfrm>
            <a:custGeom>
              <a:avLst/>
              <a:gdLst>
                <a:gd name="T0" fmla="*/ 2 w 5"/>
                <a:gd name="T1" fmla="*/ 0 h 5"/>
                <a:gd name="T2" fmla="*/ 5 w 5"/>
                <a:gd name="T3" fmla="*/ 0 h 5"/>
                <a:gd name="T4" fmla="*/ 0 w 5"/>
                <a:gd name="T5" fmla="*/ 2 h 5"/>
                <a:gd name="T6" fmla="*/ 0 w 5"/>
                <a:gd name="T7" fmla="*/ 3 h 5"/>
                <a:gd name="T8" fmla="*/ 0 w 5"/>
                <a:gd name="T9" fmla="*/ 5 h 5"/>
                <a:gd name="T10" fmla="*/ 2 w 5"/>
                <a:gd name="T11" fmla="*/ 3 h 5"/>
                <a:gd name="T12" fmla="*/ 2 w 5"/>
                <a:gd name="T13" fmla="*/ 2 h 5"/>
                <a:gd name="T14" fmla="*/ 2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0"/>
                  </a:moveTo>
                  <a:lnTo>
                    <a:pt x="5" y="0"/>
                  </a:lnTo>
                  <a:lnTo>
                    <a:pt x="0" y="2"/>
                  </a:lnTo>
                  <a:lnTo>
                    <a:pt x="0" y="3"/>
                  </a:lnTo>
                  <a:lnTo>
                    <a:pt x="0" y="5"/>
                  </a:lnTo>
                  <a:lnTo>
                    <a:pt x="2" y="3"/>
                  </a:lnTo>
                  <a:lnTo>
                    <a:pt x="2" y="2"/>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3729" name="Freeform 194"/>
            <p:cNvSpPr>
              <a:spLocks/>
            </p:cNvSpPr>
            <p:nvPr/>
          </p:nvSpPr>
          <p:spPr bwMode="auto">
            <a:xfrm>
              <a:off x="2822" y="2256"/>
              <a:ext cx="3" cy="5"/>
            </a:xfrm>
            <a:custGeom>
              <a:avLst/>
              <a:gdLst>
                <a:gd name="T0" fmla="*/ 3 w 3"/>
                <a:gd name="T1" fmla="*/ 2 h 5"/>
                <a:gd name="T2" fmla="*/ 3 w 3"/>
                <a:gd name="T3" fmla="*/ 0 h 5"/>
                <a:gd name="T4" fmla="*/ 0 w 3"/>
                <a:gd name="T5" fmla="*/ 0 h 5"/>
                <a:gd name="T6" fmla="*/ 0 w 3"/>
                <a:gd name="T7" fmla="*/ 2 h 5"/>
                <a:gd name="T8" fmla="*/ 0 w 3"/>
                <a:gd name="T9" fmla="*/ 5 h 5"/>
                <a:gd name="T10" fmla="*/ 0 w 3"/>
                <a:gd name="T11" fmla="*/ 5 h 5"/>
                <a:gd name="T12" fmla="*/ 3 w 3"/>
                <a:gd name="T13" fmla="*/ 4 h 5"/>
                <a:gd name="T14" fmla="*/ 3 w 3"/>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3" y="2"/>
                  </a:moveTo>
                  <a:lnTo>
                    <a:pt x="3" y="0"/>
                  </a:lnTo>
                  <a:lnTo>
                    <a:pt x="0" y="0"/>
                  </a:lnTo>
                  <a:lnTo>
                    <a:pt x="0" y="2"/>
                  </a:lnTo>
                  <a:lnTo>
                    <a:pt x="0" y="5"/>
                  </a:lnTo>
                  <a:lnTo>
                    <a:pt x="3" y="4"/>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3730" name="Freeform 195"/>
            <p:cNvSpPr>
              <a:spLocks/>
            </p:cNvSpPr>
            <p:nvPr/>
          </p:nvSpPr>
          <p:spPr bwMode="auto">
            <a:xfrm>
              <a:off x="2817" y="2256"/>
              <a:ext cx="8" cy="6"/>
            </a:xfrm>
            <a:custGeom>
              <a:avLst/>
              <a:gdLst>
                <a:gd name="T0" fmla="*/ 5 w 8"/>
                <a:gd name="T1" fmla="*/ 0 h 6"/>
                <a:gd name="T2" fmla="*/ 8 w 8"/>
                <a:gd name="T3" fmla="*/ 0 h 6"/>
                <a:gd name="T4" fmla="*/ 3 w 8"/>
                <a:gd name="T5" fmla="*/ 2 h 6"/>
                <a:gd name="T6" fmla="*/ 0 w 8"/>
                <a:gd name="T7" fmla="*/ 6 h 6"/>
                <a:gd name="T8" fmla="*/ 1 w 8"/>
                <a:gd name="T9" fmla="*/ 6 h 6"/>
                <a:gd name="T10" fmla="*/ 3 w 8"/>
                <a:gd name="T11" fmla="*/ 6 h 6"/>
                <a:gd name="T12" fmla="*/ 3 w 8"/>
                <a:gd name="T13" fmla="*/ 5 h 6"/>
                <a:gd name="T14" fmla="*/ 5 w 8"/>
                <a:gd name="T15" fmla="*/ 4 h 6"/>
                <a:gd name="T16" fmla="*/ 5 w 8"/>
                <a:gd name="T17" fmla="*/ 2 h 6"/>
                <a:gd name="T18" fmla="*/ 5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5" y="0"/>
                  </a:moveTo>
                  <a:lnTo>
                    <a:pt x="8" y="0"/>
                  </a:lnTo>
                  <a:lnTo>
                    <a:pt x="3" y="2"/>
                  </a:lnTo>
                  <a:lnTo>
                    <a:pt x="0" y="6"/>
                  </a:lnTo>
                  <a:lnTo>
                    <a:pt x="1" y="6"/>
                  </a:lnTo>
                  <a:lnTo>
                    <a:pt x="3" y="6"/>
                  </a:lnTo>
                  <a:lnTo>
                    <a:pt x="3" y="5"/>
                  </a:lnTo>
                  <a:lnTo>
                    <a:pt x="5" y="4"/>
                  </a:lnTo>
                  <a:lnTo>
                    <a:pt x="5" y="2"/>
                  </a:lnTo>
                  <a:lnTo>
                    <a:pt x="5" y="0"/>
                  </a:lnTo>
                  <a:close/>
                </a:path>
              </a:pathLst>
            </a:custGeom>
            <a:solidFill>
              <a:srgbClr val="000000"/>
            </a:solidFill>
            <a:ln w="25400">
              <a:solidFill>
                <a:schemeClr val="tx1"/>
              </a:solidFill>
              <a:round/>
              <a:headEnd/>
              <a:tailEnd/>
            </a:ln>
          </p:spPr>
          <p:txBody>
            <a:bodyPr/>
            <a:lstStyle/>
            <a:p>
              <a:endParaRPr lang="en-GB" sz="2400" b="1"/>
            </a:p>
          </p:txBody>
        </p:sp>
        <p:sp>
          <p:nvSpPr>
            <p:cNvPr id="23731" name="Freeform 196"/>
            <p:cNvSpPr>
              <a:spLocks/>
            </p:cNvSpPr>
            <p:nvPr/>
          </p:nvSpPr>
          <p:spPr bwMode="auto">
            <a:xfrm>
              <a:off x="2816" y="2261"/>
              <a:ext cx="4" cy="4"/>
            </a:xfrm>
            <a:custGeom>
              <a:avLst/>
              <a:gdLst>
                <a:gd name="T0" fmla="*/ 2 w 4"/>
                <a:gd name="T1" fmla="*/ 1 h 4"/>
                <a:gd name="T2" fmla="*/ 1 w 4"/>
                <a:gd name="T3" fmla="*/ 0 h 4"/>
                <a:gd name="T4" fmla="*/ 0 w 4"/>
                <a:gd name="T5" fmla="*/ 1 h 4"/>
                <a:gd name="T6" fmla="*/ 1 w 4"/>
                <a:gd name="T7" fmla="*/ 2 h 4"/>
                <a:gd name="T8" fmla="*/ 2 w 4"/>
                <a:gd name="T9" fmla="*/ 4 h 4"/>
                <a:gd name="T10" fmla="*/ 2 w 4"/>
                <a:gd name="T11" fmla="*/ 4 h 4"/>
                <a:gd name="T12" fmla="*/ 4 w 4"/>
                <a:gd name="T13" fmla="*/ 1 h 4"/>
                <a:gd name="T14" fmla="*/ 2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1"/>
                  </a:moveTo>
                  <a:lnTo>
                    <a:pt x="1" y="0"/>
                  </a:lnTo>
                  <a:lnTo>
                    <a:pt x="0" y="1"/>
                  </a:lnTo>
                  <a:lnTo>
                    <a:pt x="1" y="2"/>
                  </a:lnTo>
                  <a:lnTo>
                    <a:pt x="2" y="4"/>
                  </a:lnTo>
                  <a:lnTo>
                    <a:pt x="4" y="1"/>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3732" name="Freeform 197"/>
            <p:cNvSpPr>
              <a:spLocks/>
            </p:cNvSpPr>
            <p:nvPr/>
          </p:nvSpPr>
          <p:spPr bwMode="auto">
            <a:xfrm>
              <a:off x="2815" y="2261"/>
              <a:ext cx="3" cy="5"/>
            </a:xfrm>
            <a:custGeom>
              <a:avLst/>
              <a:gdLst>
                <a:gd name="T0" fmla="*/ 1 w 3"/>
                <a:gd name="T1" fmla="*/ 1 h 5"/>
                <a:gd name="T2" fmla="*/ 2 w 3"/>
                <a:gd name="T3" fmla="*/ 0 h 5"/>
                <a:gd name="T4" fmla="*/ 0 w 3"/>
                <a:gd name="T5" fmla="*/ 5 h 5"/>
                <a:gd name="T6" fmla="*/ 1 w 3"/>
                <a:gd name="T7" fmla="*/ 5 h 5"/>
                <a:gd name="T8" fmla="*/ 2 w 3"/>
                <a:gd name="T9" fmla="*/ 5 h 5"/>
                <a:gd name="T10" fmla="*/ 3 w 3"/>
                <a:gd name="T11" fmla="*/ 2 h 5"/>
                <a:gd name="T12" fmla="*/ 2 w 3"/>
                <a:gd name="T13" fmla="*/ 2 h 5"/>
                <a:gd name="T14" fmla="*/ 1 w 3"/>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1" y="1"/>
                  </a:moveTo>
                  <a:lnTo>
                    <a:pt x="2" y="0"/>
                  </a:lnTo>
                  <a:lnTo>
                    <a:pt x="0" y="5"/>
                  </a:lnTo>
                  <a:lnTo>
                    <a:pt x="1" y="5"/>
                  </a:lnTo>
                  <a:lnTo>
                    <a:pt x="2" y="5"/>
                  </a:lnTo>
                  <a:lnTo>
                    <a:pt x="3" y="2"/>
                  </a:lnTo>
                  <a:lnTo>
                    <a:pt x="2" y="2"/>
                  </a:lnTo>
                  <a:lnTo>
                    <a:pt x="1" y="1"/>
                  </a:lnTo>
                  <a:close/>
                </a:path>
              </a:pathLst>
            </a:custGeom>
            <a:solidFill>
              <a:srgbClr val="000000"/>
            </a:solidFill>
            <a:ln w="25400">
              <a:solidFill>
                <a:schemeClr val="tx1"/>
              </a:solidFill>
              <a:round/>
              <a:headEnd/>
              <a:tailEnd/>
            </a:ln>
          </p:spPr>
          <p:txBody>
            <a:bodyPr/>
            <a:lstStyle/>
            <a:p>
              <a:endParaRPr lang="en-GB" sz="2400" b="1"/>
            </a:p>
          </p:txBody>
        </p:sp>
        <p:sp>
          <p:nvSpPr>
            <p:cNvPr id="23733" name="Freeform 198"/>
            <p:cNvSpPr>
              <a:spLocks/>
            </p:cNvSpPr>
            <p:nvPr/>
          </p:nvSpPr>
          <p:spPr bwMode="auto">
            <a:xfrm>
              <a:off x="2813" y="2266"/>
              <a:ext cx="5" cy="2"/>
            </a:xfrm>
            <a:custGeom>
              <a:avLst/>
              <a:gdLst>
                <a:gd name="T0" fmla="*/ 2 w 5"/>
                <a:gd name="T1" fmla="*/ 0 h 2"/>
                <a:gd name="T2" fmla="*/ 0 w 5"/>
                <a:gd name="T3" fmla="*/ 2 h 2"/>
                <a:gd name="T4" fmla="*/ 0 w 5"/>
                <a:gd name="T5" fmla="*/ 2 h 2"/>
                <a:gd name="T6" fmla="*/ 3 w 5"/>
                <a:gd name="T7" fmla="*/ 2 h 2"/>
                <a:gd name="T8" fmla="*/ 5 w 5"/>
                <a:gd name="T9" fmla="*/ 2 h 2"/>
                <a:gd name="T10" fmla="*/ 5 w 5"/>
                <a:gd name="T11" fmla="*/ 0 h 2"/>
                <a:gd name="T12" fmla="*/ 3 w 5"/>
                <a:gd name="T13" fmla="*/ 0 h 2"/>
                <a:gd name="T14" fmla="*/ 2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2" y="0"/>
                  </a:moveTo>
                  <a:lnTo>
                    <a:pt x="0" y="2"/>
                  </a:lnTo>
                  <a:lnTo>
                    <a:pt x="3" y="2"/>
                  </a:lnTo>
                  <a:lnTo>
                    <a:pt x="5" y="2"/>
                  </a:lnTo>
                  <a:lnTo>
                    <a:pt x="5" y="0"/>
                  </a:lnTo>
                  <a:lnTo>
                    <a:pt x="3" y="0"/>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3734" name="Freeform 199"/>
            <p:cNvSpPr>
              <a:spLocks/>
            </p:cNvSpPr>
            <p:nvPr/>
          </p:nvSpPr>
          <p:spPr bwMode="auto">
            <a:xfrm>
              <a:off x="2813" y="2266"/>
              <a:ext cx="5" cy="5"/>
            </a:xfrm>
            <a:custGeom>
              <a:avLst/>
              <a:gdLst>
                <a:gd name="T0" fmla="*/ 3 w 5"/>
                <a:gd name="T1" fmla="*/ 2 h 5"/>
                <a:gd name="T2" fmla="*/ 2 w 5"/>
                <a:gd name="T3" fmla="*/ 2 h 5"/>
                <a:gd name="T4" fmla="*/ 0 w 5"/>
                <a:gd name="T5" fmla="*/ 5 h 5"/>
                <a:gd name="T6" fmla="*/ 2 w 5"/>
                <a:gd name="T7" fmla="*/ 5 h 5"/>
                <a:gd name="T8" fmla="*/ 3 w 5"/>
                <a:gd name="T9" fmla="*/ 5 h 5"/>
                <a:gd name="T10" fmla="*/ 5 w 5"/>
                <a:gd name="T11" fmla="*/ 0 h 5"/>
                <a:gd name="T12" fmla="*/ 5 w 5"/>
                <a:gd name="T13" fmla="*/ 2 h 5"/>
                <a:gd name="T14" fmla="*/ 3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2"/>
                  </a:moveTo>
                  <a:lnTo>
                    <a:pt x="2" y="2"/>
                  </a:lnTo>
                  <a:lnTo>
                    <a:pt x="0" y="5"/>
                  </a:lnTo>
                  <a:lnTo>
                    <a:pt x="2" y="5"/>
                  </a:lnTo>
                  <a:lnTo>
                    <a:pt x="3" y="5"/>
                  </a:lnTo>
                  <a:lnTo>
                    <a:pt x="5" y="0"/>
                  </a:lnTo>
                  <a:lnTo>
                    <a:pt x="5" y="2"/>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3735" name="Freeform 200"/>
            <p:cNvSpPr>
              <a:spLocks/>
            </p:cNvSpPr>
            <p:nvPr/>
          </p:nvSpPr>
          <p:spPr bwMode="auto">
            <a:xfrm>
              <a:off x="2812" y="2271"/>
              <a:ext cx="5" cy="2"/>
            </a:xfrm>
            <a:custGeom>
              <a:avLst/>
              <a:gdLst>
                <a:gd name="T0" fmla="*/ 1 w 5"/>
                <a:gd name="T1" fmla="*/ 0 h 2"/>
                <a:gd name="T2" fmla="*/ 0 w 5"/>
                <a:gd name="T3" fmla="*/ 2 h 2"/>
                <a:gd name="T4" fmla="*/ 0 w 5"/>
                <a:gd name="T5" fmla="*/ 2 h 2"/>
                <a:gd name="T6" fmla="*/ 3 w 5"/>
                <a:gd name="T7" fmla="*/ 2 h 2"/>
                <a:gd name="T8" fmla="*/ 5 w 5"/>
                <a:gd name="T9" fmla="*/ 2 h 2"/>
                <a:gd name="T10" fmla="*/ 5 w 5"/>
                <a:gd name="T11" fmla="*/ 0 h 2"/>
                <a:gd name="T12" fmla="*/ 3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0" y="2"/>
                  </a:lnTo>
                  <a:lnTo>
                    <a:pt x="3" y="2"/>
                  </a:lnTo>
                  <a:lnTo>
                    <a:pt x="5" y="2"/>
                  </a:lnTo>
                  <a:lnTo>
                    <a:pt x="5" y="0"/>
                  </a:lnTo>
                  <a:lnTo>
                    <a:pt x="3" y="0"/>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3736" name="Freeform 201"/>
            <p:cNvSpPr>
              <a:spLocks/>
            </p:cNvSpPr>
            <p:nvPr/>
          </p:nvSpPr>
          <p:spPr bwMode="auto">
            <a:xfrm>
              <a:off x="2794" y="2271"/>
              <a:ext cx="51" cy="253"/>
            </a:xfrm>
            <a:custGeom>
              <a:avLst/>
              <a:gdLst>
                <a:gd name="T0" fmla="*/ 21 w 51"/>
                <a:gd name="T1" fmla="*/ 2 h 253"/>
                <a:gd name="T2" fmla="*/ 19 w 51"/>
                <a:gd name="T3" fmla="*/ 2 h 253"/>
                <a:gd name="T4" fmla="*/ 17 w 51"/>
                <a:gd name="T5" fmla="*/ 7 h 253"/>
                <a:gd name="T6" fmla="*/ 0 w 51"/>
                <a:gd name="T7" fmla="*/ 92 h 253"/>
                <a:gd name="T8" fmla="*/ 48 w 51"/>
                <a:gd name="T9" fmla="*/ 253 h 253"/>
                <a:gd name="T10" fmla="*/ 51 w 51"/>
                <a:gd name="T11" fmla="*/ 253 h 253"/>
                <a:gd name="T12" fmla="*/ 2 w 51"/>
                <a:gd name="T13" fmla="*/ 92 h 253"/>
                <a:gd name="T14" fmla="*/ 19 w 51"/>
                <a:gd name="T15" fmla="*/ 7 h 253"/>
                <a:gd name="T16" fmla="*/ 23 w 51"/>
                <a:gd name="T17" fmla="*/ 0 h 253"/>
                <a:gd name="T18" fmla="*/ 23 w 51"/>
                <a:gd name="T19" fmla="*/ 2 h 253"/>
                <a:gd name="T20" fmla="*/ 21 w 51"/>
                <a:gd name="T21" fmla="*/ 2 h 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53"/>
                <a:gd name="T35" fmla="*/ 51 w 51"/>
                <a:gd name="T36" fmla="*/ 253 h 2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53">
                  <a:moveTo>
                    <a:pt x="21" y="2"/>
                  </a:moveTo>
                  <a:lnTo>
                    <a:pt x="19" y="2"/>
                  </a:lnTo>
                  <a:lnTo>
                    <a:pt x="17" y="7"/>
                  </a:lnTo>
                  <a:lnTo>
                    <a:pt x="0" y="92"/>
                  </a:lnTo>
                  <a:lnTo>
                    <a:pt x="48" y="253"/>
                  </a:lnTo>
                  <a:lnTo>
                    <a:pt x="51" y="253"/>
                  </a:lnTo>
                  <a:lnTo>
                    <a:pt x="2" y="92"/>
                  </a:lnTo>
                  <a:lnTo>
                    <a:pt x="19" y="7"/>
                  </a:lnTo>
                  <a:lnTo>
                    <a:pt x="23" y="0"/>
                  </a:lnTo>
                  <a:lnTo>
                    <a:pt x="23" y="2"/>
                  </a:lnTo>
                  <a:lnTo>
                    <a:pt x="21" y="2"/>
                  </a:lnTo>
                  <a:close/>
                </a:path>
              </a:pathLst>
            </a:custGeom>
            <a:solidFill>
              <a:srgbClr val="000000"/>
            </a:solidFill>
            <a:ln w="25400">
              <a:solidFill>
                <a:schemeClr val="tx1"/>
              </a:solidFill>
              <a:round/>
              <a:headEnd/>
              <a:tailEnd/>
            </a:ln>
          </p:spPr>
          <p:txBody>
            <a:bodyPr/>
            <a:lstStyle/>
            <a:p>
              <a:endParaRPr lang="en-GB" sz="2400" b="1"/>
            </a:p>
          </p:txBody>
        </p:sp>
        <p:sp>
          <p:nvSpPr>
            <p:cNvPr id="23737" name="Line 202"/>
            <p:cNvSpPr>
              <a:spLocks noChangeShapeType="1"/>
            </p:cNvSpPr>
            <p:nvPr/>
          </p:nvSpPr>
          <p:spPr bwMode="auto">
            <a:xfrm flipH="1" flipV="1">
              <a:off x="1713" y="2402"/>
              <a:ext cx="1183" cy="130"/>
            </a:xfrm>
            <a:prstGeom prst="line">
              <a:avLst/>
            </a:prstGeom>
            <a:noFill/>
            <a:ln w="25400">
              <a:solidFill>
                <a:schemeClr val="tx1"/>
              </a:solidFill>
              <a:round/>
              <a:headEnd/>
              <a:tailEnd/>
            </a:ln>
          </p:spPr>
          <p:txBody>
            <a:bodyPr/>
            <a:lstStyle/>
            <a:p>
              <a:endParaRPr lang="en-GB" sz="2400" b="1"/>
            </a:p>
          </p:txBody>
        </p:sp>
        <p:sp>
          <p:nvSpPr>
            <p:cNvPr id="23738" name="Freeform 203"/>
            <p:cNvSpPr>
              <a:spLocks/>
            </p:cNvSpPr>
            <p:nvPr/>
          </p:nvSpPr>
          <p:spPr bwMode="auto">
            <a:xfrm>
              <a:off x="1713" y="2401"/>
              <a:ext cx="1183" cy="132"/>
            </a:xfrm>
            <a:custGeom>
              <a:avLst/>
              <a:gdLst>
                <a:gd name="T0" fmla="*/ 1183 w 1183"/>
                <a:gd name="T1" fmla="*/ 132 h 132"/>
                <a:gd name="T2" fmla="*/ 1183 w 1183"/>
                <a:gd name="T3" fmla="*/ 129 h 132"/>
                <a:gd name="T4" fmla="*/ 0 w 1183"/>
                <a:gd name="T5" fmla="*/ 0 h 132"/>
                <a:gd name="T6" fmla="*/ 0 w 1183"/>
                <a:gd name="T7" fmla="*/ 2 h 132"/>
                <a:gd name="T8" fmla="*/ 1183 w 1183"/>
                <a:gd name="T9" fmla="*/ 132 h 132"/>
                <a:gd name="T10" fmla="*/ 0 60000 65536"/>
                <a:gd name="T11" fmla="*/ 0 60000 65536"/>
                <a:gd name="T12" fmla="*/ 0 60000 65536"/>
                <a:gd name="T13" fmla="*/ 0 60000 65536"/>
                <a:gd name="T14" fmla="*/ 0 60000 65536"/>
                <a:gd name="T15" fmla="*/ 0 w 1183"/>
                <a:gd name="T16" fmla="*/ 0 h 132"/>
                <a:gd name="T17" fmla="*/ 1183 w 1183"/>
                <a:gd name="T18" fmla="*/ 132 h 132"/>
              </a:gdLst>
              <a:ahLst/>
              <a:cxnLst>
                <a:cxn ang="T10">
                  <a:pos x="T0" y="T1"/>
                </a:cxn>
                <a:cxn ang="T11">
                  <a:pos x="T2" y="T3"/>
                </a:cxn>
                <a:cxn ang="T12">
                  <a:pos x="T4" y="T5"/>
                </a:cxn>
                <a:cxn ang="T13">
                  <a:pos x="T6" y="T7"/>
                </a:cxn>
                <a:cxn ang="T14">
                  <a:pos x="T8" y="T9"/>
                </a:cxn>
              </a:cxnLst>
              <a:rect l="T15" t="T16" r="T17" b="T18"/>
              <a:pathLst>
                <a:path w="1183" h="132">
                  <a:moveTo>
                    <a:pt x="1183" y="132"/>
                  </a:moveTo>
                  <a:lnTo>
                    <a:pt x="1183" y="129"/>
                  </a:lnTo>
                  <a:lnTo>
                    <a:pt x="0" y="0"/>
                  </a:lnTo>
                  <a:lnTo>
                    <a:pt x="0" y="2"/>
                  </a:lnTo>
                  <a:lnTo>
                    <a:pt x="1183" y="132"/>
                  </a:lnTo>
                  <a:close/>
                </a:path>
              </a:pathLst>
            </a:custGeom>
            <a:solidFill>
              <a:srgbClr val="000000"/>
            </a:solidFill>
            <a:ln w="25400">
              <a:solidFill>
                <a:schemeClr val="tx1"/>
              </a:solidFill>
              <a:round/>
              <a:headEnd/>
              <a:tailEnd/>
            </a:ln>
          </p:spPr>
          <p:txBody>
            <a:bodyPr/>
            <a:lstStyle/>
            <a:p>
              <a:endParaRPr lang="en-GB" sz="2400" b="1"/>
            </a:p>
          </p:txBody>
        </p:sp>
        <p:sp>
          <p:nvSpPr>
            <p:cNvPr id="23739" name="Freeform 204"/>
            <p:cNvSpPr>
              <a:spLocks/>
            </p:cNvSpPr>
            <p:nvPr/>
          </p:nvSpPr>
          <p:spPr bwMode="auto">
            <a:xfrm>
              <a:off x="2608" y="2247"/>
              <a:ext cx="202" cy="117"/>
            </a:xfrm>
            <a:custGeom>
              <a:avLst/>
              <a:gdLst>
                <a:gd name="T0" fmla="*/ 202 w 202"/>
                <a:gd name="T1" fmla="*/ 39 h 117"/>
                <a:gd name="T2" fmla="*/ 112 w 202"/>
                <a:gd name="T3" fmla="*/ 31 h 117"/>
                <a:gd name="T4" fmla="*/ 39 w 202"/>
                <a:gd name="T5" fmla="*/ 0 h 117"/>
                <a:gd name="T6" fmla="*/ 0 w 202"/>
                <a:gd name="T7" fmla="*/ 69 h 117"/>
                <a:gd name="T8" fmla="*/ 103 w 202"/>
                <a:gd name="T9" fmla="*/ 109 h 117"/>
                <a:gd name="T10" fmla="*/ 187 w 202"/>
                <a:gd name="T11" fmla="*/ 117 h 117"/>
                <a:gd name="T12" fmla="*/ 0 60000 65536"/>
                <a:gd name="T13" fmla="*/ 0 60000 65536"/>
                <a:gd name="T14" fmla="*/ 0 60000 65536"/>
                <a:gd name="T15" fmla="*/ 0 60000 65536"/>
                <a:gd name="T16" fmla="*/ 0 60000 65536"/>
                <a:gd name="T17" fmla="*/ 0 60000 65536"/>
                <a:gd name="T18" fmla="*/ 0 w 202"/>
                <a:gd name="T19" fmla="*/ 0 h 117"/>
                <a:gd name="T20" fmla="*/ 202 w 20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02" h="117">
                  <a:moveTo>
                    <a:pt x="202" y="39"/>
                  </a:moveTo>
                  <a:lnTo>
                    <a:pt x="112" y="31"/>
                  </a:lnTo>
                  <a:lnTo>
                    <a:pt x="39" y="0"/>
                  </a:lnTo>
                  <a:lnTo>
                    <a:pt x="0" y="69"/>
                  </a:lnTo>
                  <a:lnTo>
                    <a:pt x="103" y="109"/>
                  </a:lnTo>
                  <a:lnTo>
                    <a:pt x="187" y="117"/>
                  </a:lnTo>
                </a:path>
              </a:pathLst>
            </a:custGeom>
            <a:noFill/>
            <a:ln w="25400">
              <a:solidFill>
                <a:schemeClr val="tx1"/>
              </a:solidFill>
              <a:prstDash val="solid"/>
              <a:round/>
              <a:headEnd/>
              <a:tailEnd/>
            </a:ln>
          </p:spPr>
          <p:txBody>
            <a:bodyPr/>
            <a:lstStyle/>
            <a:p>
              <a:endParaRPr lang="en-GB" sz="2400" b="1"/>
            </a:p>
          </p:txBody>
        </p:sp>
        <p:sp>
          <p:nvSpPr>
            <p:cNvPr id="23740" name="Freeform 205"/>
            <p:cNvSpPr>
              <a:spLocks/>
            </p:cNvSpPr>
            <p:nvPr/>
          </p:nvSpPr>
          <p:spPr bwMode="auto">
            <a:xfrm>
              <a:off x="2606" y="2246"/>
              <a:ext cx="204" cy="70"/>
            </a:xfrm>
            <a:custGeom>
              <a:avLst/>
              <a:gdLst>
                <a:gd name="T0" fmla="*/ 204 w 204"/>
                <a:gd name="T1" fmla="*/ 41 h 70"/>
                <a:gd name="T2" fmla="*/ 204 w 204"/>
                <a:gd name="T3" fmla="*/ 39 h 70"/>
                <a:gd name="T4" fmla="*/ 114 w 204"/>
                <a:gd name="T5" fmla="*/ 31 h 70"/>
                <a:gd name="T6" fmla="*/ 41 w 204"/>
                <a:gd name="T7" fmla="*/ 0 h 70"/>
                <a:gd name="T8" fmla="*/ 0 w 204"/>
                <a:gd name="T9" fmla="*/ 70 h 70"/>
                <a:gd name="T10" fmla="*/ 3 w 204"/>
                <a:gd name="T11" fmla="*/ 70 h 70"/>
                <a:gd name="T12" fmla="*/ 41 w 204"/>
                <a:gd name="T13" fmla="*/ 2 h 70"/>
                <a:gd name="T14" fmla="*/ 114 w 204"/>
                <a:gd name="T15" fmla="*/ 34 h 70"/>
                <a:gd name="T16" fmla="*/ 204 w 204"/>
                <a:gd name="T17" fmla="*/ 4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70"/>
                <a:gd name="T29" fmla="*/ 204 w 20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70">
                  <a:moveTo>
                    <a:pt x="204" y="41"/>
                  </a:moveTo>
                  <a:lnTo>
                    <a:pt x="204" y="39"/>
                  </a:lnTo>
                  <a:lnTo>
                    <a:pt x="114" y="31"/>
                  </a:lnTo>
                  <a:lnTo>
                    <a:pt x="41" y="0"/>
                  </a:lnTo>
                  <a:lnTo>
                    <a:pt x="0" y="70"/>
                  </a:lnTo>
                  <a:lnTo>
                    <a:pt x="3" y="70"/>
                  </a:lnTo>
                  <a:lnTo>
                    <a:pt x="41" y="2"/>
                  </a:lnTo>
                  <a:lnTo>
                    <a:pt x="114" y="34"/>
                  </a:lnTo>
                  <a:lnTo>
                    <a:pt x="204" y="41"/>
                  </a:lnTo>
                  <a:close/>
                </a:path>
              </a:pathLst>
            </a:custGeom>
            <a:solidFill>
              <a:srgbClr val="000000"/>
            </a:solidFill>
            <a:ln w="25400">
              <a:solidFill>
                <a:schemeClr val="tx1"/>
              </a:solidFill>
              <a:round/>
              <a:headEnd/>
              <a:tailEnd/>
            </a:ln>
          </p:spPr>
          <p:txBody>
            <a:bodyPr/>
            <a:lstStyle/>
            <a:p>
              <a:endParaRPr lang="en-GB" sz="2400" b="1"/>
            </a:p>
          </p:txBody>
        </p:sp>
        <p:sp>
          <p:nvSpPr>
            <p:cNvPr id="23741" name="Freeform 206"/>
            <p:cNvSpPr>
              <a:spLocks/>
            </p:cNvSpPr>
            <p:nvPr/>
          </p:nvSpPr>
          <p:spPr bwMode="auto">
            <a:xfrm>
              <a:off x="2606" y="2316"/>
              <a:ext cx="189" cy="50"/>
            </a:xfrm>
            <a:custGeom>
              <a:avLst/>
              <a:gdLst>
                <a:gd name="T0" fmla="*/ 0 w 189"/>
                <a:gd name="T1" fmla="*/ 0 h 50"/>
                <a:gd name="T2" fmla="*/ 105 w 189"/>
                <a:gd name="T3" fmla="*/ 41 h 50"/>
                <a:gd name="T4" fmla="*/ 189 w 189"/>
                <a:gd name="T5" fmla="*/ 50 h 50"/>
                <a:gd name="T6" fmla="*/ 189 w 189"/>
                <a:gd name="T7" fmla="*/ 47 h 50"/>
                <a:gd name="T8" fmla="*/ 105 w 189"/>
                <a:gd name="T9" fmla="*/ 38 h 50"/>
                <a:gd name="T10" fmla="*/ 3 w 189"/>
                <a:gd name="T11" fmla="*/ 0 h 50"/>
                <a:gd name="T12" fmla="*/ 0 w 189"/>
                <a:gd name="T13" fmla="*/ 0 h 50"/>
                <a:gd name="T14" fmla="*/ 0 60000 65536"/>
                <a:gd name="T15" fmla="*/ 0 60000 65536"/>
                <a:gd name="T16" fmla="*/ 0 60000 65536"/>
                <a:gd name="T17" fmla="*/ 0 60000 65536"/>
                <a:gd name="T18" fmla="*/ 0 60000 65536"/>
                <a:gd name="T19" fmla="*/ 0 60000 65536"/>
                <a:gd name="T20" fmla="*/ 0 60000 65536"/>
                <a:gd name="T21" fmla="*/ 0 w 189"/>
                <a:gd name="T22" fmla="*/ 0 h 50"/>
                <a:gd name="T23" fmla="*/ 189 w 18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 h="50">
                  <a:moveTo>
                    <a:pt x="0" y="0"/>
                  </a:moveTo>
                  <a:lnTo>
                    <a:pt x="105" y="41"/>
                  </a:lnTo>
                  <a:lnTo>
                    <a:pt x="189" y="50"/>
                  </a:lnTo>
                  <a:lnTo>
                    <a:pt x="189" y="47"/>
                  </a:lnTo>
                  <a:lnTo>
                    <a:pt x="105" y="38"/>
                  </a:lnTo>
                  <a:lnTo>
                    <a:pt x="3" y="0"/>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3742" name="Line 207"/>
            <p:cNvSpPr>
              <a:spLocks noChangeShapeType="1"/>
            </p:cNvSpPr>
            <p:nvPr/>
          </p:nvSpPr>
          <p:spPr bwMode="auto">
            <a:xfrm flipH="1" flipV="1">
              <a:off x="1791" y="2382"/>
              <a:ext cx="1040" cy="104"/>
            </a:xfrm>
            <a:prstGeom prst="line">
              <a:avLst/>
            </a:prstGeom>
            <a:noFill/>
            <a:ln w="25400">
              <a:solidFill>
                <a:schemeClr val="tx1"/>
              </a:solidFill>
              <a:round/>
              <a:headEnd/>
              <a:tailEnd/>
            </a:ln>
          </p:spPr>
          <p:txBody>
            <a:bodyPr/>
            <a:lstStyle/>
            <a:p>
              <a:endParaRPr lang="en-GB" sz="2400" b="1"/>
            </a:p>
          </p:txBody>
        </p:sp>
        <p:sp>
          <p:nvSpPr>
            <p:cNvPr id="23743" name="Freeform 208"/>
            <p:cNvSpPr>
              <a:spLocks/>
            </p:cNvSpPr>
            <p:nvPr/>
          </p:nvSpPr>
          <p:spPr bwMode="auto">
            <a:xfrm>
              <a:off x="1791" y="2381"/>
              <a:ext cx="1040" cy="106"/>
            </a:xfrm>
            <a:custGeom>
              <a:avLst/>
              <a:gdLst>
                <a:gd name="T0" fmla="*/ 1040 w 1040"/>
                <a:gd name="T1" fmla="*/ 106 h 106"/>
                <a:gd name="T2" fmla="*/ 1040 w 1040"/>
                <a:gd name="T3" fmla="*/ 103 h 106"/>
                <a:gd name="T4" fmla="*/ 0 w 1040"/>
                <a:gd name="T5" fmla="*/ 0 h 106"/>
                <a:gd name="T6" fmla="*/ 0 w 1040"/>
                <a:gd name="T7" fmla="*/ 2 h 106"/>
                <a:gd name="T8" fmla="*/ 1040 w 1040"/>
                <a:gd name="T9" fmla="*/ 106 h 106"/>
                <a:gd name="T10" fmla="*/ 0 60000 65536"/>
                <a:gd name="T11" fmla="*/ 0 60000 65536"/>
                <a:gd name="T12" fmla="*/ 0 60000 65536"/>
                <a:gd name="T13" fmla="*/ 0 60000 65536"/>
                <a:gd name="T14" fmla="*/ 0 60000 65536"/>
                <a:gd name="T15" fmla="*/ 0 w 1040"/>
                <a:gd name="T16" fmla="*/ 0 h 106"/>
                <a:gd name="T17" fmla="*/ 1040 w 1040"/>
                <a:gd name="T18" fmla="*/ 106 h 106"/>
              </a:gdLst>
              <a:ahLst/>
              <a:cxnLst>
                <a:cxn ang="T10">
                  <a:pos x="T0" y="T1"/>
                </a:cxn>
                <a:cxn ang="T11">
                  <a:pos x="T2" y="T3"/>
                </a:cxn>
                <a:cxn ang="T12">
                  <a:pos x="T4" y="T5"/>
                </a:cxn>
                <a:cxn ang="T13">
                  <a:pos x="T6" y="T7"/>
                </a:cxn>
                <a:cxn ang="T14">
                  <a:pos x="T8" y="T9"/>
                </a:cxn>
              </a:cxnLst>
              <a:rect l="T15" t="T16" r="T17" b="T18"/>
              <a:pathLst>
                <a:path w="1040" h="106">
                  <a:moveTo>
                    <a:pt x="1040" y="106"/>
                  </a:moveTo>
                  <a:lnTo>
                    <a:pt x="1040" y="103"/>
                  </a:lnTo>
                  <a:lnTo>
                    <a:pt x="0" y="0"/>
                  </a:lnTo>
                  <a:lnTo>
                    <a:pt x="0" y="2"/>
                  </a:lnTo>
                  <a:lnTo>
                    <a:pt x="1040" y="106"/>
                  </a:lnTo>
                  <a:close/>
                </a:path>
              </a:pathLst>
            </a:custGeom>
            <a:solidFill>
              <a:srgbClr val="000000"/>
            </a:solidFill>
            <a:ln w="25400">
              <a:solidFill>
                <a:schemeClr val="tx1"/>
              </a:solidFill>
              <a:round/>
              <a:headEnd/>
              <a:tailEnd/>
            </a:ln>
          </p:spPr>
          <p:txBody>
            <a:bodyPr/>
            <a:lstStyle/>
            <a:p>
              <a:endParaRPr lang="en-GB" sz="2400" b="1"/>
            </a:p>
          </p:txBody>
        </p:sp>
        <p:sp>
          <p:nvSpPr>
            <p:cNvPr id="23744" name="Line 209"/>
            <p:cNvSpPr>
              <a:spLocks noChangeShapeType="1"/>
            </p:cNvSpPr>
            <p:nvPr/>
          </p:nvSpPr>
          <p:spPr bwMode="auto">
            <a:xfrm flipH="1" flipV="1">
              <a:off x="2712" y="2357"/>
              <a:ext cx="106" cy="127"/>
            </a:xfrm>
            <a:prstGeom prst="line">
              <a:avLst/>
            </a:prstGeom>
            <a:noFill/>
            <a:ln w="25400">
              <a:solidFill>
                <a:schemeClr val="tx1"/>
              </a:solidFill>
              <a:round/>
              <a:headEnd/>
              <a:tailEnd/>
            </a:ln>
          </p:spPr>
          <p:txBody>
            <a:bodyPr/>
            <a:lstStyle/>
            <a:p>
              <a:endParaRPr lang="en-GB" sz="2400" b="1"/>
            </a:p>
          </p:txBody>
        </p:sp>
        <p:sp>
          <p:nvSpPr>
            <p:cNvPr id="23745" name="Freeform 210"/>
            <p:cNvSpPr>
              <a:spLocks/>
            </p:cNvSpPr>
            <p:nvPr/>
          </p:nvSpPr>
          <p:spPr bwMode="auto">
            <a:xfrm>
              <a:off x="2711" y="2356"/>
              <a:ext cx="109" cy="130"/>
            </a:xfrm>
            <a:custGeom>
              <a:avLst/>
              <a:gdLst>
                <a:gd name="T0" fmla="*/ 106 w 109"/>
                <a:gd name="T1" fmla="*/ 130 h 130"/>
                <a:gd name="T2" fmla="*/ 109 w 109"/>
                <a:gd name="T3" fmla="*/ 127 h 130"/>
                <a:gd name="T4" fmla="*/ 3 w 109"/>
                <a:gd name="T5" fmla="*/ 0 h 130"/>
                <a:gd name="T6" fmla="*/ 0 w 109"/>
                <a:gd name="T7" fmla="*/ 2 h 130"/>
                <a:gd name="T8" fmla="*/ 106 w 109"/>
                <a:gd name="T9" fmla="*/ 130 h 130"/>
                <a:gd name="T10" fmla="*/ 0 60000 65536"/>
                <a:gd name="T11" fmla="*/ 0 60000 65536"/>
                <a:gd name="T12" fmla="*/ 0 60000 65536"/>
                <a:gd name="T13" fmla="*/ 0 60000 65536"/>
                <a:gd name="T14" fmla="*/ 0 60000 65536"/>
                <a:gd name="T15" fmla="*/ 0 w 109"/>
                <a:gd name="T16" fmla="*/ 0 h 130"/>
                <a:gd name="T17" fmla="*/ 109 w 109"/>
                <a:gd name="T18" fmla="*/ 130 h 130"/>
              </a:gdLst>
              <a:ahLst/>
              <a:cxnLst>
                <a:cxn ang="T10">
                  <a:pos x="T0" y="T1"/>
                </a:cxn>
                <a:cxn ang="T11">
                  <a:pos x="T2" y="T3"/>
                </a:cxn>
                <a:cxn ang="T12">
                  <a:pos x="T4" y="T5"/>
                </a:cxn>
                <a:cxn ang="T13">
                  <a:pos x="T6" y="T7"/>
                </a:cxn>
                <a:cxn ang="T14">
                  <a:pos x="T8" y="T9"/>
                </a:cxn>
              </a:cxnLst>
              <a:rect l="T15" t="T16" r="T17" b="T18"/>
              <a:pathLst>
                <a:path w="109" h="130">
                  <a:moveTo>
                    <a:pt x="106" y="130"/>
                  </a:moveTo>
                  <a:lnTo>
                    <a:pt x="109" y="127"/>
                  </a:lnTo>
                  <a:lnTo>
                    <a:pt x="3" y="0"/>
                  </a:lnTo>
                  <a:lnTo>
                    <a:pt x="0" y="2"/>
                  </a:lnTo>
                  <a:lnTo>
                    <a:pt x="106" y="130"/>
                  </a:lnTo>
                  <a:close/>
                </a:path>
              </a:pathLst>
            </a:custGeom>
            <a:solidFill>
              <a:srgbClr val="000000"/>
            </a:solidFill>
            <a:ln w="25400">
              <a:solidFill>
                <a:schemeClr val="tx1"/>
              </a:solidFill>
              <a:round/>
              <a:headEnd/>
              <a:tailEnd/>
            </a:ln>
          </p:spPr>
          <p:txBody>
            <a:bodyPr/>
            <a:lstStyle/>
            <a:p>
              <a:endParaRPr lang="en-GB" sz="2400" b="1"/>
            </a:p>
          </p:txBody>
        </p:sp>
        <p:sp>
          <p:nvSpPr>
            <p:cNvPr id="23746" name="Freeform 211"/>
            <p:cNvSpPr>
              <a:spLocks/>
            </p:cNvSpPr>
            <p:nvPr/>
          </p:nvSpPr>
          <p:spPr bwMode="auto">
            <a:xfrm>
              <a:off x="1659" y="2345"/>
              <a:ext cx="133" cy="57"/>
            </a:xfrm>
            <a:custGeom>
              <a:avLst/>
              <a:gdLst>
                <a:gd name="T0" fmla="*/ 0 w 133"/>
                <a:gd name="T1" fmla="*/ 0 h 57"/>
                <a:gd name="T2" fmla="*/ 100 w 133"/>
                <a:gd name="T3" fmla="*/ 8 h 57"/>
                <a:gd name="T4" fmla="*/ 113 w 133"/>
                <a:gd name="T5" fmla="*/ 13 h 57"/>
                <a:gd name="T6" fmla="*/ 122 w 133"/>
                <a:gd name="T7" fmla="*/ 19 h 57"/>
                <a:gd name="T8" fmla="*/ 128 w 133"/>
                <a:gd name="T9" fmla="*/ 24 h 57"/>
                <a:gd name="T10" fmla="*/ 132 w 133"/>
                <a:gd name="T11" fmla="*/ 29 h 57"/>
                <a:gd name="T12" fmla="*/ 133 w 133"/>
                <a:gd name="T13" fmla="*/ 36 h 57"/>
                <a:gd name="T14" fmla="*/ 132 w 133"/>
                <a:gd name="T15" fmla="*/ 41 h 57"/>
                <a:gd name="T16" fmla="*/ 130 w 133"/>
                <a:gd name="T17" fmla="*/ 44 h 57"/>
                <a:gd name="T18" fmla="*/ 126 w 133"/>
                <a:gd name="T19" fmla="*/ 49 h 57"/>
                <a:gd name="T20" fmla="*/ 121 w 133"/>
                <a:gd name="T21" fmla="*/ 53 h 57"/>
                <a:gd name="T22" fmla="*/ 115 w 133"/>
                <a:gd name="T23" fmla="*/ 56 h 57"/>
                <a:gd name="T24" fmla="*/ 108 w 133"/>
                <a:gd name="T25" fmla="*/ 57 h 57"/>
                <a:gd name="T26" fmla="*/ 101 w 133"/>
                <a:gd name="T27" fmla="*/ 57 h 57"/>
                <a:gd name="T28" fmla="*/ 32 w 133"/>
                <a:gd name="T29" fmla="*/ 57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57"/>
                <a:gd name="T47" fmla="*/ 133 w 133"/>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57">
                  <a:moveTo>
                    <a:pt x="0" y="0"/>
                  </a:moveTo>
                  <a:lnTo>
                    <a:pt x="100" y="8"/>
                  </a:lnTo>
                  <a:lnTo>
                    <a:pt x="113" y="13"/>
                  </a:lnTo>
                  <a:lnTo>
                    <a:pt x="122" y="19"/>
                  </a:lnTo>
                  <a:lnTo>
                    <a:pt x="128" y="24"/>
                  </a:lnTo>
                  <a:lnTo>
                    <a:pt x="132" y="29"/>
                  </a:lnTo>
                  <a:lnTo>
                    <a:pt x="133" y="36"/>
                  </a:lnTo>
                  <a:lnTo>
                    <a:pt x="132" y="41"/>
                  </a:lnTo>
                  <a:lnTo>
                    <a:pt x="130" y="44"/>
                  </a:lnTo>
                  <a:lnTo>
                    <a:pt x="126" y="49"/>
                  </a:lnTo>
                  <a:lnTo>
                    <a:pt x="121" y="53"/>
                  </a:lnTo>
                  <a:lnTo>
                    <a:pt x="115" y="56"/>
                  </a:lnTo>
                  <a:lnTo>
                    <a:pt x="108" y="57"/>
                  </a:lnTo>
                  <a:lnTo>
                    <a:pt x="101" y="57"/>
                  </a:lnTo>
                  <a:lnTo>
                    <a:pt x="32" y="57"/>
                  </a:lnTo>
                </a:path>
              </a:pathLst>
            </a:custGeom>
            <a:noFill/>
            <a:ln w="25400">
              <a:solidFill>
                <a:schemeClr val="tx1"/>
              </a:solidFill>
              <a:prstDash val="solid"/>
              <a:round/>
              <a:headEnd/>
              <a:tailEnd/>
            </a:ln>
          </p:spPr>
          <p:txBody>
            <a:bodyPr/>
            <a:lstStyle/>
            <a:p>
              <a:endParaRPr lang="en-GB" sz="2400" b="1"/>
            </a:p>
          </p:txBody>
        </p:sp>
        <p:sp>
          <p:nvSpPr>
            <p:cNvPr id="23747" name="Freeform 212"/>
            <p:cNvSpPr>
              <a:spLocks/>
            </p:cNvSpPr>
            <p:nvPr/>
          </p:nvSpPr>
          <p:spPr bwMode="auto">
            <a:xfrm>
              <a:off x="1659" y="2343"/>
              <a:ext cx="135" cy="60"/>
            </a:xfrm>
            <a:custGeom>
              <a:avLst/>
              <a:gdLst>
                <a:gd name="T0" fmla="*/ 0 w 135"/>
                <a:gd name="T1" fmla="*/ 0 h 60"/>
                <a:gd name="T2" fmla="*/ 0 w 135"/>
                <a:gd name="T3" fmla="*/ 3 h 60"/>
                <a:gd name="T4" fmla="*/ 100 w 135"/>
                <a:gd name="T5" fmla="*/ 11 h 60"/>
                <a:gd name="T6" fmla="*/ 111 w 135"/>
                <a:gd name="T7" fmla="*/ 16 h 60"/>
                <a:gd name="T8" fmla="*/ 121 w 135"/>
                <a:gd name="T9" fmla="*/ 23 h 60"/>
                <a:gd name="T10" fmla="*/ 127 w 135"/>
                <a:gd name="T11" fmla="*/ 28 h 60"/>
                <a:gd name="T12" fmla="*/ 131 w 135"/>
                <a:gd name="T13" fmla="*/ 33 h 60"/>
                <a:gd name="T14" fmla="*/ 132 w 135"/>
                <a:gd name="T15" fmla="*/ 38 h 60"/>
                <a:gd name="T16" fmla="*/ 131 w 135"/>
                <a:gd name="T17" fmla="*/ 41 h 60"/>
                <a:gd name="T18" fmla="*/ 128 w 135"/>
                <a:gd name="T19" fmla="*/ 45 h 60"/>
                <a:gd name="T20" fmla="*/ 125 w 135"/>
                <a:gd name="T21" fmla="*/ 50 h 60"/>
                <a:gd name="T22" fmla="*/ 118 w 135"/>
                <a:gd name="T23" fmla="*/ 54 h 60"/>
                <a:gd name="T24" fmla="*/ 115 w 135"/>
                <a:gd name="T25" fmla="*/ 56 h 60"/>
                <a:gd name="T26" fmla="*/ 108 w 135"/>
                <a:gd name="T27" fmla="*/ 58 h 60"/>
                <a:gd name="T28" fmla="*/ 108 w 135"/>
                <a:gd name="T29" fmla="*/ 59 h 60"/>
                <a:gd name="T30" fmla="*/ 108 w 135"/>
                <a:gd name="T31" fmla="*/ 60 h 60"/>
                <a:gd name="T32" fmla="*/ 115 w 135"/>
                <a:gd name="T33" fmla="*/ 59 h 60"/>
                <a:gd name="T34" fmla="*/ 123 w 135"/>
                <a:gd name="T35" fmla="*/ 56 h 60"/>
                <a:gd name="T36" fmla="*/ 127 w 135"/>
                <a:gd name="T37" fmla="*/ 53 h 60"/>
                <a:gd name="T38" fmla="*/ 131 w 135"/>
                <a:gd name="T39" fmla="*/ 48 h 60"/>
                <a:gd name="T40" fmla="*/ 133 w 135"/>
                <a:gd name="T41" fmla="*/ 44 h 60"/>
                <a:gd name="T42" fmla="*/ 135 w 135"/>
                <a:gd name="T43" fmla="*/ 38 h 60"/>
                <a:gd name="T44" fmla="*/ 133 w 135"/>
                <a:gd name="T45" fmla="*/ 30 h 60"/>
                <a:gd name="T46" fmla="*/ 130 w 135"/>
                <a:gd name="T47" fmla="*/ 25 h 60"/>
                <a:gd name="T48" fmla="*/ 123 w 135"/>
                <a:gd name="T49" fmla="*/ 20 h 60"/>
                <a:gd name="T50" fmla="*/ 116 w 135"/>
                <a:gd name="T51" fmla="*/ 14 h 60"/>
                <a:gd name="T52" fmla="*/ 100 w 135"/>
                <a:gd name="T53" fmla="*/ 9 h 60"/>
                <a:gd name="T54" fmla="*/ 0 w 135"/>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
                <a:gd name="T85" fmla="*/ 0 h 60"/>
                <a:gd name="T86" fmla="*/ 135 w 135"/>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 h="60">
                  <a:moveTo>
                    <a:pt x="0" y="0"/>
                  </a:moveTo>
                  <a:lnTo>
                    <a:pt x="0" y="3"/>
                  </a:lnTo>
                  <a:lnTo>
                    <a:pt x="100" y="11"/>
                  </a:lnTo>
                  <a:lnTo>
                    <a:pt x="111" y="16"/>
                  </a:lnTo>
                  <a:lnTo>
                    <a:pt x="121" y="23"/>
                  </a:lnTo>
                  <a:lnTo>
                    <a:pt x="127" y="28"/>
                  </a:lnTo>
                  <a:lnTo>
                    <a:pt x="131" y="33"/>
                  </a:lnTo>
                  <a:lnTo>
                    <a:pt x="132" y="38"/>
                  </a:lnTo>
                  <a:lnTo>
                    <a:pt x="131" y="41"/>
                  </a:lnTo>
                  <a:lnTo>
                    <a:pt x="128" y="45"/>
                  </a:lnTo>
                  <a:lnTo>
                    <a:pt x="125" y="50"/>
                  </a:lnTo>
                  <a:lnTo>
                    <a:pt x="118" y="54"/>
                  </a:lnTo>
                  <a:lnTo>
                    <a:pt x="115" y="56"/>
                  </a:lnTo>
                  <a:lnTo>
                    <a:pt x="108" y="58"/>
                  </a:lnTo>
                  <a:lnTo>
                    <a:pt x="108" y="59"/>
                  </a:lnTo>
                  <a:lnTo>
                    <a:pt x="108" y="60"/>
                  </a:lnTo>
                  <a:lnTo>
                    <a:pt x="115" y="59"/>
                  </a:lnTo>
                  <a:lnTo>
                    <a:pt x="123" y="56"/>
                  </a:lnTo>
                  <a:lnTo>
                    <a:pt x="127" y="53"/>
                  </a:lnTo>
                  <a:lnTo>
                    <a:pt x="131" y="48"/>
                  </a:lnTo>
                  <a:lnTo>
                    <a:pt x="133" y="44"/>
                  </a:lnTo>
                  <a:lnTo>
                    <a:pt x="135" y="38"/>
                  </a:lnTo>
                  <a:lnTo>
                    <a:pt x="133" y="30"/>
                  </a:lnTo>
                  <a:lnTo>
                    <a:pt x="130" y="25"/>
                  </a:lnTo>
                  <a:lnTo>
                    <a:pt x="123" y="20"/>
                  </a:lnTo>
                  <a:lnTo>
                    <a:pt x="116" y="14"/>
                  </a:lnTo>
                  <a:lnTo>
                    <a:pt x="100" y="9"/>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3748" name="Freeform 213"/>
            <p:cNvSpPr>
              <a:spLocks/>
            </p:cNvSpPr>
            <p:nvPr/>
          </p:nvSpPr>
          <p:spPr bwMode="auto">
            <a:xfrm>
              <a:off x="1691" y="2399"/>
              <a:ext cx="76" cy="5"/>
            </a:xfrm>
            <a:custGeom>
              <a:avLst/>
              <a:gdLst>
                <a:gd name="T0" fmla="*/ 76 w 76"/>
                <a:gd name="T1" fmla="*/ 3 h 5"/>
                <a:gd name="T2" fmla="*/ 76 w 76"/>
                <a:gd name="T3" fmla="*/ 0 h 5"/>
                <a:gd name="T4" fmla="*/ 0 w 76"/>
                <a:gd name="T5" fmla="*/ 2 h 5"/>
                <a:gd name="T6" fmla="*/ 0 w 76"/>
                <a:gd name="T7" fmla="*/ 4 h 5"/>
                <a:gd name="T8" fmla="*/ 70 w 76"/>
                <a:gd name="T9" fmla="*/ 5 h 5"/>
                <a:gd name="T10" fmla="*/ 76 w 76"/>
                <a:gd name="T11" fmla="*/ 4 h 5"/>
                <a:gd name="T12" fmla="*/ 76 w 76"/>
                <a:gd name="T13" fmla="*/ 3 h 5"/>
                <a:gd name="T14" fmla="*/ 0 60000 65536"/>
                <a:gd name="T15" fmla="*/ 0 60000 65536"/>
                <a:gd name="T16" fmla="*/ 0 60000 65536"/>
                <a:gd name="T17" fmla="*/ 0 60000 65536"/>
                <a:gd name="T18" fmla="*/ 0 60000 65536"/>
                <a:gd name="T19" fmla="*/ 0 60000 65536"/>
                <a:gd name="T20" fmla="*/ 0 60000 65536"/>
                <a:gd name="T21" fmla="*/ 0 w 76"/>
                <a:gd name="T22" fmla="*/ 0 h 5"/>
                <a:gd name="T23" fmla="*/ 76 w 7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5">
                  <a:moveTo>
                    <a:pt x="76" y="3"/>
                  </a:moveTo>
                  <a:lnTo>
                    <a:pt x="76" y="0"/>
                  </a:lnTo>
                  <a:lnTo>
                    <a:pt x="0" y="2"/>
                  </a:lnTo>
                  <a:lnTo>
                    <a:pt x="0" y="4"/>
                  </a:lnTo>
                  <a:lnTo>
                    <a:pt x="70" y="5"/>
                  </a:lnTo>
                  <a:lnTo>
                    <a:pt x="76" y="4"/>
                  </a:lnTo>
                  <a:lnTo>
                    <a:pt x="76" y="3"/>
                  </a:lnTo>
                  <a:close/>
                </a:path>
              </a:pathLst>
            </a:custGeom>
            <a:solidFill>
              <a:srgbClr val="000000"/>
            </a:solidFill>
            <a:ln w="25400">
              <a:solidFill>
                <a:schemeClr val="tx1"/>
              </a:solidFill>
              <a:round/>
              <a:headEnd/>
              <a:tailEnd/>
            </a:ln>
          </p:spPr>
          <p:txBody>
            <a:bodyPr/>
            <a:lstStyle/>
            <a:p>
              <a:endParaRPr lang="en-GB" sz="2400" b="1"/>
            </a:p>
          </p:txBody>
        </p:sp>
        <p:sp>
          <p:nvSpPr>
            <p:cNvPr id="23749" name="Freeform 214"/>
            <p:cNvSpPr>
              <a:spLocks/>
            </p:cNvSpPr>
            <p:nvPr/>
          </p:nvSpPr>
          <p:spPr bwMode="auto">
            <a:xfrm>
              <a:off x="1525" y="2280"/>
              <a:ext cx="191" cy="322"/>
            </a:xfrm>
            <a:custGeom>
              <a:avLst/>
              <a:gdLst>
                <a:gd name="T0" fmla="*/ 0 w 191"/>
                <a:gd name="T1" fmla="*/ 0 h 322"/>
                <a:gd name="T2" fmla="*/ 84 w 191"/>
                <a:gd name="T3" fmla="*/ 7 h 322"/>
                <a:gd name="T4" fmla="*/ 184 w 191"/>
                <a:gd name="T5" fmla="*/ 148 h 322"/>
                <a:gd name="T6" fmla="*/ 186 w 191"/>
                <a:gd name="T7" fmla="*/ 152 h 322"/>
                <a:gd name="T8" fmla="*/ 188 w 191"/>
                <a:gd name="T9" fmla="*/ 154 h 322"/>
                <a:gd name="T10" fmla="*/ 189 w 191"/>
                <a:gd name="T11" fmla="*/ 157 h 322"/>
                <a:gd name="T12" fmla="*/ 190 w 191"/>
                <a:gd name="T13" fmla="*/ 159 h 322"/>
                <a:gd name="T14" fmla="*/ 190 w 191"/>
                <a:gd name="T15" fmla="*/ 163 h 322"/>
                <a:gd name="T16" fmla="*/ 190 w 191"/>
                <a:gd name="T17" fmla="*/ 166 h 322"/>
                <a:gd name="T18" fmla="*/ 191 w 191"/>
                <a:gd name="T19" fmla="*/ 169 h 322"/>
                <a:gd name="T20" fmla="*/ 191 w 191"/>
                <a:gd name="T21" fmla="*/ 172 h 322"/>
                <a:gd name="T22" fmla="*/ 191 w 191"/>
                <a:gd name="T23" fmla="*/ 174 h 322"/>
                <a:gd name="T24" fmla="*/ 190 w 191"/>
                <a:gd name="T25" fmla="*/ 178 h 322"/>
                <a:gd name="T26" fmla="*/ 190 w 191"/>
                <a:gd name="T27" fmla="*/ 181 h 322"/>
                <a:gd name="T28" fmla="*/ 189 w 191"/>
                <a:gd name="T29" fmla="*/ 183 h 322"/>
                <a:gd name="T30" fmla="*/ 166 w 191"/>
                <a:gd name="T31" fmla="*/ 305 h 322"/>
                <a:gd name="T32" fmla="*/ 166 w 191"/>
                <a:gd name="T33" fmla="*/ 309 h 322"/>
                <a:gd name="T34" fmla="*/ 164 w 191"/>
                <a:gd name="T35" fmla="*/ 312 h 322"/>
                <a:gd name="T36" fmla="*/ 163 w 191"/>
                <a:gd name="T37" fmla="*/ 313 h 322"/>
                <a:gd name="T38" fmla="*/ 160 w 191"/>
                <a:gd name="T39" fmla="*/ 315 h 322"/>
                <a:gd name="T40" fmla="*/ 159 w 191"/>
                <a:gd name="T41" fmla="*/ 317 h 322"/>
                <a:gd name="T42" fmla="*/ 156 w 191"/>
                <a:gd name="T43" fmla="*/ 319 h 322"/>
                <a:gd name="T44" fmla="*/ 154 w 191"/>
                <a:gd name="T45" fmla="*/ 320 h 322"/>
                <a:gd name="T46" fmla="*/ 151 w 191"/>
                <a:gd name="T47" fmla="*/ 320 h 322"/>
                <a:gd name="T48" fmla="*/ 148 w 191"/>
                <a:gd name="T49" fmla="*/ 322 h 322"/>
                <a:gd name="T50" fmla="*/ 145 w 191"/>
                <a:gd name="T51" fmla="*/ 322 h 322"/>
                <a:gd name="T52" fmla="*/ 143 w 191"/>
                <a:gd name="T53" fmla="*/ 322 h 322"/>
                <a:gd name="T54" fmla="*/ 139 w 191"/>
                <a:gd name="T55" fmla="*/ 320 h 322"/>
                <a:gd name="T56" fmla="*/ 83 w 191"/>
                <a:gd name="T57" fmla="*/ 315 h 322"/>
                <a:gd name="T58" fmla="*/ 80 w 191"/>
                <a:gd name="T59" fmla="*/ 315 h 322"/>
                <a:gd name="T60" fmla="*/ 79 w 191"/>
                <a:gd name="T61" fmla="*/ 314 h 322"/>
                <a:gd name="T62" fmla="*/ 76 w 191"/>
                <a:gd name="T63" fmla="*/ 313 h 322"/>
                <a:gd name="T64" fmla="*/ 75 w 191"/>
                <a:gd name="T65" fmla="*/ 312 h 322"/>
                <a:gd name="T66" fmla="*/ 73 w 191"/>
                <a:gd name="T67" fmla="*/ 310 h 322"/>
                <a:gd name="T68" fmla="*/ 71 w 191"/>
                <a:gd name="T69" fmla="*/ 309 h 322"/>
                <a:gd name="T70" fmla="*/ 71 w 191"/>
                <a:gd name="T71" fmla="*/ 308 h 322"/>
                <a:gd name="T72" fmla="*/ 70 w 191"/>
                <a:gd name="T73" fmla="*/ 305 h 322"/>
                <a:gd name="T74" fmla="*/ 70 w 191"/>
                <a:gd name="T75" fmla="*/ 304 h 322"/>
                <a:gd name="T76" fmla="*/ 69 w 191"/>
                <a:gd name="T77" fmla="*/ 302 h 322"/>
                <a:gd name="T78" fmla="*/ 69 w 191"/>
                <a:gd name="T79" fmla="*/ 300 h 322"/>
                <a:gd name="T80" fmla="*/ 68 w 191"/>
                <a:gd name="T81" fmla="*/ 298 h 322"/>
                <a:gd name="T82" fmla="*/ 0 w 191"/>
                <a:gd name="T83" fmla="*/ 0 h 322"/>
                <a:gd name="T84" fmla="*/ 0 w 191"/>
                <a:gd name="T85" fmla="*/ 0 h 3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322"/>
                <a:gd name="T131" fmla="*/ 191 w 191"/>
                <a:gd name="T132" fmla="*/ 322 h 3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322">
                  <a:moveTo>
                    <a:pt x="0" y="0"/>
                  </a:moveTo>
                  <a:lnTo>
                    <a:pt x="84" y="7"/>
                  </a:lnTo>
                  <a:lnTo>
                    <a:pt x="184" y="148"/>
                  </a:lnTo>
                  <a:lnTo>
                    <a:pt x="186" y="152"/>
                  </a:lnTo>
                  <a:lnTo>
                    <a:pt x="188" y="154"/>
                  </a:lnTo>
                  <a:lnTo>
                    <a:pt x="189" y="157"/>
                  </a:lnTo>
                  <a:lnTo>
                    <a:pt x="190" y="159"/>
                  </a:lnTo>
                  <a:lnTo>
                    <a:pt x="190" y="163"/>
                  </a:lnTo>
                  <a:lnTo>
                    <a:pt x="190" y="166"/>
                  </a:lnTo>
                  <a:lnTo>
                    <a:pt x="191" y="169"/>
                  </a:lnTo>
                  <a:lnTo>
                    <a:pt x="191" y="172"/>
                  </a:lnTo>
                  <a:lnTo>
                    <a:pt x="191" y="174"/>
                  </a:lnTo>
                  <a:lnTo>
                    <a:pt x="190" y="178"/>
                  </a:lnTo>
                  <a:lnTo>
                    <a:pt x="190" y="181"/>
                  </a:lnTo>
                  <a:lnTo>
                    <a:pt x="189" y="183"/>
                  </a:lnTo>
                  <a:lnTo>
                    <a:pt x="166" y="305"/>
                  </a:lnTo>
                  <a:lnTo>
                    <a:pt x="166" y="309"/>
                  </a:lnTo>
                  <a:lnTo>
                    <a:pt x="164" y="312"/>
                  </a:lnTo>
                  <a:lnTo>
                    <a:pt x="163" y="313"/>
                  </a:lnTo>
                  <a:lnTo>
                    <a:pt x="160" y="315"/>
                  </a:lnTo>
                  <a:lnTo>
                    <a:pt x="159" y="317"/>
                  </a:lnTo>
                  <a:lnTo>
                    <a:pt x="156" y="319"/>
                  </a:lnTo>
                  <a:lnTo>
                    <a:pt x="154" y="320"/>
                  </a:lnTo>
                  <a:lnTo>
                    <a:pt x="151" y="320"/>
                  </a:lnTo>
                  <a:lnTo>
                    <a:pt x="148" y="322"/>
                  </a:lnTo>
                  <a:lnTo>
                    <a:pt x="145" y="322"/>
                  </a:lnTo>
                  <a:lnTo>
                    <a:pt x="143" y="322"/>
                  </a:lnTo>
                  <a:lnTo>
                    <a:pt x="139" y="320"/>
                  </a:lnTo>
                  <a:lnTo>
                    <a:pt x="83" y="315"/>
                  </a:lnTo>
                  <a:lnTo>
                    <a:pt x="80" y="315"/>
                  </a:lnTo>
                  <a:lnTo>
                    <a:pt x="79" y="314"/>
                  </a:lnTo>
                  <a:lnTo>
                    <a:pt x="76" y="313"/>
                  </a:lnTo>
                  <a:lnTo>
                    <a:pt x="75" y="312"/>
                  </a:lnTo>
                  <a:lnTo>
                    <a:pt x="73" y="310"/>
                  </a:lnTo>
                  <a:lnTo>
                    <a:pt x="71" y="309"/>
                  </a:lnTo>
                  <a:lnTo>
                    <a:pt x="71" y="308"/>
                  </a:lnTo>
                  <a:lnTo>
                    <a:pt x="70" y="305"/>
                  </a:lnTo>
                  <a:lnTo>
                    <a:pt x="70" y="304"/>
                  </a:lnTo>
                  <a:lnTo>
                    <a:pt x="69" y="302"/>
                  </a:lnTo>
                  <a:lnTo>
                    <a:pt x="69" y="300"/>
                  </a:lnTo>
                  <a:lnTo>
                    <a:pt x="68" y="298"/>
                  </a:lnTo>
                  <a:lnTo>
                    <a:pt x="0" y="0"/>
                  </a:lnTo>
                </a:path>
              </a:pathLst>
            </a:custGeom>
            <a:noFill/>
            <a:ln w="25400">
              <a:solidFill>
                <a:schemeClr val="tx1"/>
              </a:solidFill>
              <a:prstDash val="solid"/>
              <a:round/>
              <a:headEnd/>
              <a:tailEnd/>
            </a:ln>
          </p:spPr>
          <p:txBody>
            <a:bodyPr/>
            <a:lstStyle/>
            <a:p>
              <a:endParaRPr lang="en-GB" sz="2400" b="1"/>
            </a:p>
          </p:txBody>
        </p:sp>
        <p:sp>
          <p:nvSpPr>
            <p:cNvPr id="23750" name="Freeform 215"/>
            <p:cNvSpPr>
              <a:spLocks/>
            </p:cNvSpPr>
            <p:nvPr/>
          </p:nvSpPr>
          <p:spPr bwMode="auto">
            <a:xfrm>
              <a:off x="1525" y="2278"/>
              <a:ext cx="188" cy="155"/>
            </a:xfrm>
            <a:custGeom>
              <a:avLst/>
              <a:gdLst>
                <a:gd name="T0" fmla="*/ 0 w 188"/>
                <a:gd name="T1" fmla="*/ 0 h 155"/>
                <a:gd name="T2" fmla="*/ 0 w 188"/>
                <a:gd name="T3" fmla="*/ 3 h 155"/>
                <a:gd name="T4" fmla="*/ 83 w 188"/>
                <a:gd name="T5" fmla="*/ 10 h 155"/>
                <a:gd name="T6" fmla="*/ 183 w 188"/>
                <a:gd name="T7" fmla="*/ 151 h 155"/>
                <a:gd name="T8" fmla="*/ 185 w 188"/>
                <a:gd name="T9" fmla="*/ 155 h 155"/>
                <a:gd name="T10" fmla="*/ 186 w 188"/>
                <a:gd name="T11" fmla="*/ 154 h 155"/>
                <a:gd name="T12" fmla="*/ 188 w 188"/>
                <a:gd name="T13" fmla="*/ 153 h 155"/>
                <a:gd name="T14" fmla="*/ 185 w 188"/>
                <a:gd name="T15" fmla="*/ 149 h 155"/>
                <a:gd name="T16" fmla="*/ 85 w 188"/>
                <a:gd name="T17" fmla="*/ 8 h 155"/>
                <a:gd name="T18" fmla="*/ 0 w 188"/>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55"/>
                <a:gd name="T32" fmla="*/ 188 w 188"/>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55">
                  <a:moveTo>
                    <a:pt x="0" y="0"/>
                  </a:moveTo>
                  <a:lnTo>
                    <a:pt x="0" y="3"/>
                  </a:lnTo>
                  <a:lnTo>
                    <a:pt x="83" y="10"/>
                  </a:lnTo>
                  <a:lnTo>
                    <a:pt x="183" y="151"/>
                  </a:lnTo>
                  <a:lnTo>
                    <a:pt x="185" y="155"/>
                  </a:lnTo>
                  <a:lnTo>
                    <a:pt x="186" y="154"/>
                  </a:lnTo>
                  <a:lnTo>
                    <a:pt x="188" y="153"/>
                  </a:lnTo>
                  <a:lnTo>
                    <a:pt x="185" y="149"/>
                  </a:lnTo>
                  <a:lnTo>
                    <a:pt x="85" y="8"/>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3751" name="Freeform 216"/>
            <p:cNvSpPr>
              <a:spLocks/>
            </p:cNvSpPr>
            <p:nvPr/>
          </p:nvSpPr>
          <p:spPr bwMode="auto">
            <a:xfrm>
              <a:off x="1710" y="2427"/>
              <a:ext cx="6" cy="12"/>
            </a:xfrm>
            <a:custGeom>
              <a:avLst/>
              <a:gdLst>
                <a:gd name="T0" fmla="*/ 1 w 6"/>
                <a:gd name="T1" fmla="*/ 5 h 12"/>
                <a:gd name="T2" fmla="*/ 0 w 6"/>
                <a:gd name="T3" fmla="*/ 5 h 12"/>
                <a:gd name="T4" fmla="*/ 4 w 6"/>
                <a:gd name="T5" fmla="*/ 12 h 12"/>
                <a:gd name="T6" fmla="*/ 5 w 6"/>
                <a:gd name="T7" fmla="*/ 12 h 12"/>
                <a:gd name="T8" fmla="*/ 6 w 6"/>
                <a:gd name="T9" fmla="*/ 12 h 12"/>
                <a:gd name="T10" fmla="*/ 0 w 6"/>
                <a:gd name="T11" fmla="*/ 0 h 12"/>
                <a:gd name="T12" fmla="*/ 3 w 6"/>
                <a:gd name="T13" fmla="*/ 4 h 12"/>
                <a:gd name="T14" fmla="*/ 1 w 6"/>
                <a:gd name="T15" fmla="*/ 5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1" y="5"/>
                  </a:moveTo>
                  <a:lnTo>
                    <a:pt x="0" y="5"/>
                  </a:lnTo>
                  <a:lnTo>
                    <a:pt x="4" y="12"/>
                  </a:lnTo>
                  <a:lnTo>
                    <a:pt x="5" y="12"/>
                  </a:lnTo>
                  <a:lnTo>
                    <a:pt x="6" y="12"/>
                  </a:lnTo>
                  <a:lnTo>
                    <a:pt x="0" y="0"/>
                  </a:lnTo>
                  <a:lnTo>
                    <a:pt x="3" y="4"/>
                  </a:lnTo>
                  <a:lnTo>
                    <a:pt x="1" y="5"/>
                  </a:lnTo>
                  <a:close/>
                </a:path>
              </a:pathLst>
            </a:custGeom>
            <a:solidFill>
              <a:srgbClr val="000000"/>
            </a:solidFill>
            <a:ln w="25400">
              <a:solidFill>
                <a:schemeClr val="tx1"/>
              </a:solidFill>
              <a:round/>
              <a:headEnd/>
              <a:tailEnd/>
            </a:ln>
          </p:spPr>
          <p:txBody>
            <a:bodyPr/>
            <a:lstStyle/>
            <a:p>
              <a:endParaRPr lang="en-GB" sz="2400" b="1"/>
            </a:p>
          </p:txBody>
        </p:sp>
        <p:sp>
          <p:nvSpPr>
            <p:cNvPr id="23752" name="Freeform 217"/>
            <p:cNvSpPr>
              <a:spLocks/>
            </p:cNvSpPr>
            <p:nvPr/>
          </p:nvSpPr>
          <p:spPr bwMode="auto">
            <a:xfrm>
              <a:off x="1713" y="2439"/>
              <a:ext cx="5" cy="7"/>
            </a:xfrm>
            <a:custGeom>
              <a:avLst/>
              <a:gdLst>
                <a:gd name="T0" fmla="*/ 2 w 5"/>
                <a:gd name="T1" fmla="*/ 0 h 7"/>
                <a:gd name="T2" fmla="*/ 0 w 5"/>
                <a:gd name="T3" fmla="*/ 0 h 7"/>
                <a:gd name="T4" fmla="*/ 0 w 5"/>
                <a:gd name="T5" fmla="*/ 7 h 7"/>
                <a:gd name="T6" fmla="*/ 2 w 5"/>
                <a:gd name="T7" fmla="*/ 7 h 7"/>
                <a:gd name="T8" fmla="*/ 5 w 5"/>
                <a:gd name="T9" fmla="*/ 7 h 7"/>
                <a:gd name="T10" fmla="*/ 5 w 5"/>
                <a:gd name="T11" fmla="*/ 3 h 7"/>
                <a:gd name="T12" fmla="*/ 3 w 5"/>
                <a:gd name="T13" fmla="*/ 0 h 7"/>
                <a:gd name="T14" fmla="*/ 2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2" y="0"/>
                  </a:moveTo>
                  <a:lnTo>
                    <a:pt x="0" y="0"/>
                  </a:lnTo>
                  <a:lnTo>
                    <a:pt x="0" y="7"/>
                  </a:lnTo>
                  <a:lnTo>
                    <a:pt x="2" y="7"/>
                  </a:lnTo>
                  <a:lnTo>
                    <a:pt x="5" y="7"/>
                  </a:lnTo>
                  <a:lnTo>
                    <a:pt x="5" y="3"/>
                  </a:lnTo>
                  <a:lnTo>
                    <a:pt x="3" y="0"/>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3753" name="Freeform 218"/>
            <p:cNvSpPr>
              <a:spLocks/>
            </p:cNvSpPr>
            <p:nvPr/>
          </p:nvSpPr>
          <p:spPr bwMode="auto">
            <a:xfrm>
              <a:off x="1713" y="2442"/>
              <a:ext cx="5" cy="7"/>
            </a:xfrm>
            <a:custGeom>
              <a:avLst/>
              <a:gdLst>
                <a:gd name="T0" fmla="*/ 0 w 5"/>
                <a:gd name="T1" fmla="*/ 4 h 7"/>
                <a:gd name="T2" fmla="*/ 0 w 5"/>
                <a:gd name="T3" fmla="*/ 0 h 7"/>
                <a:gd name="T4" fmla="*/ 2 w 5"/>
                <a:gd name="T5" fmla="*/ 7 h 7"/>
                <a:gd name="T6" fmla="*/ 3 w 5"/>
                <a:gd name="T7" fmla="*/ 7 h 7"/>
                <a:gd name="T8" fmla="*/ 5 w 5"/>
                <a:gd name="T9" fmla="*/ 7 h 7"/>
                <a:gd name="T10" fmla="*/ 3 w 5"/>
                <a:gd name="T11" fmla="*/ 4 h 7"/>
                <a:gd name="T12" fmla="*/ 2 w 5"/>
                <a:gd name="T13" fmla="*/ 4 h 7"/>
                <a:gd name="T14" fmla="*/ 0 w 5"/>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0" y="4"/>
                  </a:moveTo>
                  <a:lnTo>
                    <a:pt x="0" y="0"/>
                  </a:lnTo>
                  <a:lnTo>
                    <a:pt x="2" y="7"/>
                  </a:lnTo>
                  <a:lnTo>
                    <a:pt x="3" y="7"/>
                  </a:lnTo>
                  <a:lnTo>
                    <a:pt x="5" y="7"/>
                  </a:lnTo>
                  <a:lnTo>
                    <a:pt x="3" y="4"/>
                  </a:lnTo>
                  <a:lnTo>
                    <a:pt x="2" y="4"/>
                  </a:lnTo>
                  <a:lnTo>
                    <a:pt x="0" y="4"/>
                  </a:lnTo>
                  <a:close/>
                </a:path>
              </a:pathLst>
            </a:custGeom>
            <a:solidFill>
              <a:srgbClr val="000000"/>
            </a:solidFill>
            <a:ln w="25400">
              <a:solidFill>
                <a:schemeClr val="tx1"/>
              </a:solidFill>
              <a:round/>
              <a:headEnd/>
              <a:tailEnd/>
            </a:ln>
          </p:spPr>
          <p:txBody>
            <a:bodyPr/>
            <a:lstStyle/>
            <a:p>
              <a:endParaRPr lang="en-GB" sz="2400" b="1"/>
            </a:p>
          </p:txBody>
        </p:sp>
        <p:sp>
          <p:nvSpPr>
            <p:cNvPr id="23754" name="Freeform 219"/>
            <p:cNvSpPr>
              <a:spLocks/>
            </p:cNvSpPr>
            <p:nvPr/>
          </p:nvSpPr>
          <p:spPr bwMode="auto">
            <a:xfrm>
              <a:off x="1714" y="2449"/>
              <a:ext cx="5" cy="5"/>
            </a:xfrm>
            <a:custGeom>
              <a:avLst/>
              <a:gdLst>
                <a:gd name="T0" fmla="*/ 2 w 5"/>
                <a:gd name="T1" fmla="*/ 0 h 5"/>
                <a:gd name="T2" fmla="*/ 0 w 5"/>
                <a:gd name="T3" fmla="*/ 0 h 5"/>
                <a:gd name="T4" fmla="*/ 0 w 5"/>
                <a:gd name="T5" fmla="*/ 5 h 5"/>
                <a:gd name="T6" fmla="*/ 2 w 5"/>
                <a:gd name="T7" fmla="*/ 5 h 5"/>
                <a:gd name="T8" fmla="*/ 5 w 5"/>
                <a:gd name="T9" fmla="*/ 5 h 5"/>
                <a:gd name="T10" fmla="*/ 5 w 5"/>
                <a:gd name="T11" fmla="*/ 4 h 5"/>
                <a:gd name="T12" fmla="*/ 4 w 5"/>
                <a:gd name="T13" fmla="*/ 0 h 5"/>
                <a:gd name="T14" fmla="*/ 2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0"/>
                  </a:moveTo>
                  <a:lnTo>
                    <a:pt x="0" y="0"/>
                  </a:lnTo>
                  <a:lnTo>
                    <a:pt x="0" y="5"/>
                  </a:lnTo>
                  <a:lnTo>
                    <a:pt x="2" y="5"/>
                  </a:lnTo>
                  <a:lnTo>
                    <a:pt x="5" y="5"/>
                  </a:lnTo>
                  <a:lnTo>
                    <a:pt x="5" y="4"/>
                  </a:lnTo>
                  <a:lnTo>
                    <a:pt x="4" y="0"/>
                  </a:lnTo>
                  <a:lnTo>
                    <a:pt x="2" y="0"/>
                  </a:lnTo>
                  <a:close/>
                </a:path>
              </a:pathLst>
            </a:custGeom>
            <a:solidFill>
              <a:srgbClr val="000000"/>
            </a:solidFill>
            <a:ln w="25400">
              <a:solidFill>
                <a:schemeClr val="tx1"/>
              </a:solidFill>
              <a:round/>
              <a:headEnd/>
              <a:tailEnd/>
            </a:ln>
          </p:spPr>
          <p:txBody>
            <a:bodyPr/>
            <a:lstStyle/>
            <a:p>
              <a:endParaRPr lang="en-GB" sz="2400" b="1"/>
            </a:p>
          </p:txBody>
        </p:sp>
        <p:sp>
          <p:nvSpPr>
            <p:cNvPr id="23755" name="Freeform 220"/>
            <p:cNvSpPr>
              <a:spLocks/>
            </p:cNvSpPr>
            <p:nvPr/>
          </p:nvSpPr>
          <p:spPr bwMode="auto">
            <a:xfrm>
              <a:off x="1714" y="2451"/>
              <a:ext cx="5" cy="7"/>
            </a:xfrm>
            <a:custGeom>
              <a:avLst/>
              <a:gdLst>
                <a:gd name="T0" fmla="*/ 2 w 5"/>
                <a:gd name="T1" fmla="*/ 3 h 7"/>
                <a:gd name="T2" fmla="*/ 1 w 5"/>
                <a:gd name="T3" fmla="*/ 3 h 7"/>
                <a:gd name="T4" fmla="*/ 0 w 5"/>
                <a:gd name="T5" fmla="*/ 7 h 7"/>
                <a:gd name="T6" fmla="*/ 1 w 5"/>
                <a:gd name="T7" fmla="*/ 7 h 7"/>
                <a:gd name="T8" fmla="*/ 2 w 5"/>
                <a:gd name="T9" fmla="*/ 7 h 7"/>
                <a:gd name="T10" fmla="*/ 5 w 5"/>
                <a:gd name="T11" fmla="*/ 0 h 7"/>
                <a:gd name="T12" fmla="*/ 5 w 5"/>
                <a:gd name="T13" fmla="*/ 3 h 7"/>
                <a:gd name="T14" fmla="*/ 2 w 5"/>
                <a:gd name="T15" fmla="*/ 3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2" y="3"/>
                  </a:moveTo>
                  <a:lnTo>
                    <a:pt x="1" y="3"/>
                  </a:lnTo>
                  <a:lnTo>
                    <a:pt x="0" y="7"/>
                  </a:lnTo>
                  <a:lnTo>
                    <a:pt x="1" y="7"/>
                  </a:lnTo>
                  <a:lnTo>
                    <a:pt x="2" y="7"/>
                  </a:lnTo>
                  <a:lnTo>
                    <a:pt x="5" y="0"/>
                  </a:lnTo>
                  <a:lnTo>
                    <a:pt x="5" y="3"/>
                  </a:lnTo>
                  <a:lnTo>
                    <a:pt x="2" y="3"/>
                  </a:lnTo>
                  <a:close/>
                </a:path>
              </a:pathLst>
            </a:custGeom>
            <a:solidFill>
              <a:srgbClr val="000000"/>
            </a:solidFill>
            <a:ln w="25400">
              <a:solidFill>
                <a:schemeClr val="tx1"/>
              </a:solidFill>
              <a:round/>
              <a:headEnd/>
              <a:tailEnd/>
            </a:ln>
          </p:spPr>
          <p:txBody>
            <a:bodyPr/>
            <a:lstStyle/>
            <a:p>
              <a:endParaRPr lang="en-GB" sz="2400" b="1"/>
            </a:p>
          </p:txBody>
        </p:sp>
        <p:sp>
          <p:nvSpPr>
            <p:cNvPr id="23756" name="Freeform 221"/>
            <p:cNvSpPr>
              <a:spLocks/>
            </p:cNvSpPr>
            <p:nvPr/>
          </p:nvSpPr>
          <p:spPr bwMode="auto">
            <a:xfrm>
              <a:off x="1713" y="2458"/>
              <a:ext cx="5" cy="4"/>
            </a:xfrm>
            <a:custGeom>
              <a:avLst/>
              <a:gdLst>
                <a:gd name="T0" fmla="*/ 1 w 5"/>
                <a:gd name="T1" fmla="*/ 0 h 4"/>
                <a:gd name="T2" fmla="*/ 0 w 5"/>
                <a:gd name="T3" fmla="*/ 4 h 4"/>
                <a:gd name="T4" fmla="*/ 0 w 5"/>
                <a:gd name="T5" fmla="*/ 3 h 4"/>
                <a:gd name="T6" fmla="*/ 2 w 5"/>
                <a:gd name="T7" fmla="*/ 3 h 4"/>
                <a:gd name="T8" fmla="*/ 5 w 5"/>
                <a:gd name="T9" fmla="*/ 3 h 4"/>
                <a:gd name="T10" fmla="*/ 5 w 5"/>
                <a:gd name="T11" fmla="*/ 0 h 4"/>
                <a:gd name="T12" fmla="*/ 2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0" y="4"/>
                  </a:lnTo>
                  <a:lnTo>
                    <a:pt x="0" y="3"/>
                  </a:lnTo>
                  <a:lnTo>
                    <a:pt x="2" y="3"/>
                  </a:lnTo>
                  <a:lnTo>
                    <a:pt x="5" y="3"/>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p>
          </p:txBody>
        </p:sp>
        <p:sp>
          <p:nvSpPr>
            <p:cNvPr id="23757" name="Freeform 222"/>
            <p:cNvSpPr>
              <a:spLocks/>
            </p:cNvSpPr>
            <p:nvPr/>
          </p:nvSpPr>
          <p:spPr bwMode="auto">
            <a:xfrm>
              <a:off x="1680" y="2458"/>
              <a:ext cx="38" cy="142"/>
            </a:xfrm>
            <a:custGeom>
              <a:avLst/>
              <a:gdLst>
                <a:gd name="T0" fmla="*/ 35 w 38"/>
                <a:gd name="T1" fmla="*/ 3 h 142"/>
                <a:gd name="T2" fmla="*/ 34 w 38"/>
                <a:gd name="T3" fmla="*/ 3 h 142"/>
                <a:gd name="T4" fmla="*/ 33 w 38"/>
                <a:gd name="T5" fmla="*/ 5 h 142"/>
                <a:gd name="T6" fmla="*/ 9 w 38"/>
                <a:gd name="T7" fmla="*/ 134 h 142"/>
                <a:gd name="T8" fmla="*/ 9 w 38"/>
                <a:gd name="T9" fmla="*/ 131 h 142"/>
                <a:gd name="T10" fmla="*/ 0 w 38"/>
                <a:gd name="T11" fmla="*/ 140 h 142"/>
                <a:gd name="T12" fmla="*/ 1 w 38"/>
                <a:gd name="T13" fmla="*/ 141 h 142"/>
                <a:gd name="T14" fmla="*/ 3 w 38"/>
                <a:gd name="T15" fmla="*/ 142 h 142"/>
                <a:gd name="T16" fmla="*/ 14 w 38"/>
                <a:gd name="T17" fmla="*/ 131 h 142"/>
                <a:gd name="T18" fmla="*/ 14 w 38"/>
                <a:gd name="T19" fmla="*/ 121 h 142"/>
                <a:gd name="T20" fmla="*/ 35 w 38"/>
                <a:gd name="T21" fmla="*/ 5 h 142"/>
                <a:gd name="T22" fmla="*/ 38 w 38"/>
                <a:gd name="T23" fmla="*/ 0 h 142"/>
                <a:gd name="T24" fmla="*/ 38 w 38"/>
                <a:gd name="T25" fmla="*/ 3 h 142"/>
                <a:gd name="T26" fmla="*/ 35 w 38"/>
                <a:gd name="T27" fmla="*/ 3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2"/>
                <a:gd name="T44" fmla="*/ 38 w 38"/>
                <a:gd name="T45" fmla="*/ 142 h 1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2">
                  <a:moveTo>
                    <a:pt x="35" y="3"/>
                  </a:moveTo>
                  <a:lnTo>
                    <a:pt x="34" y="3"/>
                  </a:lnTo>
                  <a:lnTo>
                    <a:pt x="33" y="5"/>
                  </a:lnTo>
                  <a:lnTo>
                    <a:pt x="9" y="134"/>
                  </a:lnTo>
                  <a:lnTo>
                    <a:pt x="9" y="131"/>
                  </a:lnTo>
                  <a:lnTo>
                    <a:pt x="0" y="140"/>
                  </a:lnTo>
                  <a:lnTo>
                    <a:pt x="1" y="141"/>
                  </a:lnTo>
                  <a:lnTo>
                    <a:pt x="3" y="142"/>
                  </a:lnTo>
                  <a:lnTo>
                    <a:pt x="14" y="131"/>
                  </a:lnTo>
                  <a:lnTo>
                    <a:pt x="14" y="121"/>
                  </a:lnTo>
                  <a:lnTo>
                    <a:pt x="35" y="5"/>
                  </a:lnTo>
                  <a:lnTo>
                    <a:pt x="38" y="0"/>
                  </a:lnTo>
                  <a:lnTo>
                    <a:pt x="38" y="3"/>
                  </a:lnTo>
                  <a:lnTo>
                    <a:pt x="35" y="3"/>
                  </a:lnTo>
                  <a:close/>
                </a:path>
              </a:pathLst>
            </a:custGeom>
            <a:solidFill>
              <a:srgbClr val="000000"/>
            </a:solidFill>
            <a:ln w="25400">
              <a:solidFill>
                <a:schemeClr val="tx1"/>
              </a:solidFill>
              <a:round/>
              <a:headEnd/>
              <a:tailEnd/>
            </a:ln>
          </p:spPr>
          <p:txBody>
            <a:bodyPr/>
            <a:lstStyle/>
            <a:p>
              <a:endParaRPr lang="en-GB" sz="2400" b="1"/>
            </a:p>
          </p:txBody>
        </p:sp>
        <p:sp>
          <p:nvSpPr>
            <p:cNvPr id="23758" name="Freeform 223"/>
            <p:cNvSpPr>
              <a:spLocks/>
            </p:cNvSpPr>
            <p:nvPr/>
          </p:nvSpPr>
          <p:spPr bwMode="auto">
            <a:xfrm>
              <a:off x="1679" y="2598"/>
              <a:ext cx="5" cy="4"/>
            </a:xfrm>
            <a:custGeom>
              <a:avLst/>
              <a:gdLst>
                <a:gd name="T0" fmla="*/ 2 w 5"/>
                <a:gd name="T1" fmla="*/ 1 h 4"/>
                <a:gd name="T2" fmla="*/ 2 w 5"/>
                <a:gd name="T3" fmla="*/ 0 h 4"/>
                <a:gd name="T4" fmla="*/ 0 w 5"/>
                <a:gd name="T5" fmla="*/ 1 h 4"/>
                <a:gd name="T6" fmla="*/ 0 w 5"/>
                <a:gd name="T7" fmla="*/ 2 h 4"/>
                <a:gd name="T8" fmla="*/ 0 w 5"/>
                <a:gd name="T9" fmla="*/ 4 h 4"/>
                <a:gd name="T10" fmla="*/ 5 w 5"/>
                <a:gd name="T11" fmla="*/ 1 h 4"/>
                <a:gd name="T12" fmla="*/ 4 w 5"/>
                <a:gd name="T13" fmla="*/ 2 h 4"/>
                <a:gd name="T14" fmla="*/ 2 w 5"/>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1"/>
                  </a:moveTo>
                  <a:lnTo>
                    <a:pt x="2" y="0"/>
                  </a:lnTo>
                  <a:lnTo>
                    <a:pt x="0" y="1"/>
                  </a:lnTo>
                  <a:lnTo>
                    <a:pt x="0" y="2"/>
                  </a:lnTo>
                  <a:lnTo>
                    <a:pt x="0" y="4"/>
                  </a:lnTo>
                  <a:lnTo>
                    <a:pt x="5" y="1"/>
                  </a:lnTo>
                  <a:lnTo>
                    <a:pt x="4" y="2"/>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3759" name="Freeform 224"/>
            <p:cNvSpPr>
              <a:spLocks/>
            </p:cNvSpPr>
            <p:nvPr/>
          </p:nvSpPr>
          <p:spPr bwMode="auto">
            <a:xfrm>
              <a:off x="1676" y="2598"/>
              <a:ext cx="3" cy="5"/>
            </a:xfrm>
            <a:custGeom>
              <a:avLst/>
              <a:gdLst>
                <a:gd name="T0" fmla="*/ 3 w 3"/>
                <a:gd name="T1" fmla="*/ 2 h 5"/>
                <a:gd name="T2" fmla="*/ 3 w 3"/>
                <a:gd name="T3" fmla="*/ 0 h 5"/>
                <a:gd name="T4" fmla="*/ 0 w 3"/>
                <a:gd name="T5" fmla="*/ 0 h 5"/>
                <a:gd name="T6" fmla="*/ 0 w 3"/>
                <a:gd name="T7" fmla="*/ 2 h 5"/>
                <a:gd name="T8" fmla="*/ 0 w 3"/>
                <a:gd name="T9" fmla="*/ 5 h 5"/>
                <a:gd name="T10" fmla="*/ 0 w 3"/>
                <a:gd name="T11" fmla="*/ 5 h 5"/>
                <a:gd name="T12" fmla="*/ 3 w 3"/>
                <a:gd name="T13" fmla="*/ 4 h 5"/>
                <a:gd name="T14" fmla="*/ 3 w 3"/>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3" y="2"/>
                  </a:moveTo>
                  <a:lnTo>
                    <a:pt x="3" y="0"/>
                  </a:lnTo>
                  <a:lnTo>
                    <a:pt x="0" y="0"/>
                  </a:lnTo>
                  <a:lnTo>
                    <a:pt x="0" y="2"/>
                  </a:lnTo>
                  <a:lnTo>
                    <a:pt x="0" y="5"/>
                  </a:lnTo>
                  <a:lnTo>
                    <a:pt x="3" y="4"/>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3760" name="Freeform 225"/>
            <p:cNvSpPr>
              <a:spLocks/>
            </p:cNvSpPr>
            <p:nvPr/>
          </p:nvSpPr>
          <p:spPr bwMode="auto">
            <a:xfrm>
              <a:off x="1673" y="2598"/>
              <a:ext cx="7" cy="5"/>
            </a:xfrm>
            <a:custGeom>
              <a:avLst/>
              <a:gdLst>
                <a:gd name="T0" fmla="*/ 3 w 7"/>
                <a:gd name="T1" fmla="*/ 0 h 5"/>
                <a:gd name="T2" fmla="*/ 7 w 7"/>
                <a:gd name="T3" fmla="*/ 0 h 5"/>
                <a:gd name="T4" fmla="*/ 0 w 7"/>
                <a:gd name="T5" fmla="*/ 2 h 5"/>
                <a:gd name="T6" fmla="*/ 0 w 7"/>
                <a:gd name="T7" fmla="*/ 4 h 5"/>
                <a:gd name="T8" fmla="*/ 0 w 7"/>
                <a:gd name="T9" fmla="*/ 5 h 5"/>
                <a:gd name="T10" fmla="*/ 3 w 7"/>
                <a:gd name="T11" fmla="*/ 4 h 5"/>
                <a:gd name="T12" fmla="*/ 3 w 7"/>
                <a:gd name="T13" fmla="*/ 2 h 5"/>
                <a:gd name="T14" fmla="*/ 3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3" y="0"/>
                  </a:moveTo>
                  <a:lnTo>
                    <a:pt x="7" y="0"/>
                  </a:lnTo>
                  <a:lnTo>
                    <a:pt x="0" y="2"/>
                  </a:lnTo>
                  <a:lnTo>
                    <a:pt x="0" y="4"/>
                  </a:lnTo>
                  <a:lnTo>
                    <a:pt x="0" y="5"/>
                  </a:lnTo>
                  <a:lnTo>
                    <a:pt x="3" y="4"/>
                  </a:lnTo>
                  <a:lnTo>
                    <a:pt x="3" y="2"/>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3761" name="Freeform 226"/>
            <p:cNvSpPr>
              <a:spLocks/>
            </p:cNvSpPr>
            <p:nvPr/>
          </p:nvSpPr>
          <p:spPr bwMode="auto">
            <a:xfrm>
              <a:off x="1668" y="2599"/>
              <a:ext cx="5" cy="5"/>
            </a:xfrm>
            <a:custGeom>
              <a:avLst/>
              <a:gdLst>
                <a:gd name="T0" fmla="*/ 5 w 5"/>
                <a:gd name="T1" fmla="*/ 3 h 5"/>
                <a:gd name="T2" fmla="*/ 5 w 5"/>
                <a:gd name="T3" fmla="*/ 0 h 5"/>
                <a:gd name="T4" fmla="*/ 0 w 5"/>
                <a:gd name="T5" fmla="*/ 0 h 5"/>
                <a:gd name="T6" fmla="*/ 0 w 5"/>
                <a:gd name="T7" fmla="*/ 3 h 5"/>
                <a:gd name="T8" fmla="*/ 0 w 5"/>
                <a:gd name="T9" fmla="*/ 5 h 5"/>
                <a:gd name="T10" fmla="*/ 1 w 5"/>
                <a:gd name="T11" fmla="*/ 5 h 5"/>
                <a:gd name="T12" fmla="*/ 5 w 5"/>
                <a:gd name="T13" fmla="*/ 4 h 5"/>
                <a:gd name="T14" fmla="*/ 5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3"/>
                  </a:moveTo>
                  <a:lnTo>
                    <a:pt x="5" y="0"/>
                  </a:lnTo>
                  <a:lnTo>
                    <a:pt x="0" y="0"/>
                  </a:lnTo>
                  <a:lnTo>
                    <a:pt x="0" y="3"/>
                  </a:lnTo>
                  <a:lnTo>
                    <a:pt x="0" y="5"/>
                  </a:lnTo>
                  <a:lnTo>
                    <a:pt x="1" y="5"/>
                  </a:lnTo>
                  <a:lnTo>
                    <a:pt x="5" y="4"/>
                  </a:lnTo>
                  <a:lnTo>
                    <a:pt x="5" y="3"/>
                  </a:lnTo>
                  <a:close/>
                </a:path>
              </a:pathLst>
            </a:custGeom>
            <a:solidFill>
              <a:srgbClr val="000000"/>
            </a:solidFill>
            <a:ln w="25400">
              <a:solidFill>
                <a:schemeClr val="tx1"/>
              </a:solidFill>
              <a:round/>
              <a:headEnd/>
              <a:tailEnd/>
            </a:ln>
          </p:spPr>
          <p:txBody>
            <a:bodyPr/>
            <a:lstStyle/>
            <a:p>
              <a:endParaRPr lang="en-GB" sz="2400" b="1"/>
            </a:p>
          </p:txBody>
        </p:sp>
        <p:sp>
          <p:nvSpPr>
            <p:cNvPr id="23762" name="Freeform 227"/>
            <p:cNvSpPr>
              <a:spLocks/>
            </p:cNvSpPr>
            <p:nvPr/>
          </p:nvSpPr>
          <p:spPr bwMode="auto">
            <a:xfrm>
              <a:off x="1668" y="2600"/>
              <a:ext cx="3" cy="4"/>
            </a:xfrm>
            <a:custGeom>
              <a:avLst/>
              <a:gdLst>
                <a:gd name="T0" fmla="*/ 0 w 3"/>
                <a:gd name="T1" fmla="*/ 2 h 4"/>
                <a:gd name="T2" fmla="*/ 0 w 3"/>
                <a:gd name="T3" fmla="*/ 0 h 4"/>
                <a:gd name="T4" fmla="*/ 3 w 3"/>
                <a:gd name="T5" fmla="*/ 4 h 4"/>
                <a:gd name="T6" fmla="*/ 0 w 3"/>
                <a:gd name="T7" fmla="*/ 4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2"/>
                  </a:moveTo>
                  <a:lnTo>
                    <a:pt x="0" y="0"/>
                  </a:lnTo>
                  <a:lnTo>
                    <a:pt x="3" y="4"/>
                  </a:lnTo>
                  <a:lnTo>
                    <a:pt x="0" y="4"/>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3763" name="Freeform 228"/>
            <p:cNvSpPr>
              <a:spLocks/>
            </p:cNvSpPr>
            <p:nvPr/>
          </p:nvSpPr>
          <p:spPr bwMode="auto">
            <a:xfrm>
              <a:off x="1594" y="2593"/>
              <a:ext cx="77" cy="11"/>
            </a:xfrm>
            <a:custGeom>
              <a:avLst/>
              <a:gdLst>
                <a:gd name="T0" fmla="*/ 74 w 77"/>
                <a:gd name="T1" fmla="*/ 7 h 11"/>
                <a:gd name="T2" fmla="*/ 70 w 77"/>
                <a:gd name="T3" fmla="*/ 6 h 11"/>
                <a:gd name="T4" fmla="*/ 0 w 77"/>
                <a:gd name="T5" fmla="*/ 0 h 11"/>
                <a:gd name="T6" fmla="*/ 11 w 77"/>
                <a:gd name="T7" fmla="*/ 0 h 11"/>
                <a:gd name="T8" fmla="*/ 11 w 77"/>
                <a:gd name="T9" fmla="*/ 2 h 11"/>
                <a:gd name="T10" fmla="*/ 11 w 77"/>
                <a:gd name="T11" fmla="*/ 5 h 11"/>
                <a:gd name="T12" fmla="*/ 27 w 77"/>
                <a:gd name="T13" fmla="*/ 5 h 11"/>
                <a:gd name="T14" fmla="*/ 70 w 77"/>
                <a:gd name="T15" fmla="*/ 9 h 11"/>
                <a:gd name="T16" fmla="*/ 77 w 77"/>
                <a:gd name="T17" fmla="*/ 11 h 11"/>
                <a:gd name="T18" fmla="*/ 74 w 77"/>
                <a:gd name="T19" fmla="*/ 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11"/>
                <a:gd name="T32" fmla="*/ 77 w 7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11">
                  <a:moveTo>
                    <a:pt x="74" y="7"/>
                  </a:moveTo>
                  <a:lnTo>
                    <a:pt x="70" y="6"/>
                  </a:lnTo>
                  <a:lnTo>
                    <a:pt x="0" y="0"/>
                  </a:lnTo>
                  <a:lnTo>
                    <a:pt x="11" y="0"/>
                  </a:lnTo>
                  <a:lnTo>
                    <a:pt x="11" y="2"/>
                  </a:lnTo>
                  <a:lnTo>
                    <a:pt x="11" y="5"/>
                  </a:lnTo>
                  <a:lnTo>
                    <a:pt x="27" y="5"/>
                  </a:lnTo>
                  <a:lnTo>
                    <a:pt x="70" y="9"/>
                  </a:lnTo>
                  <a:lnTo>
                    <a:pt x="77" y="11"/>
                  </a:lnTo>
                  <a:lnTo>
                    <a:pt x="74" y="7"/>
                  </a:lnTo>
                  <a:close/>
                </a:path>
              </a:pathLst>
            </a:custGeom>
            <a:solidFill>
              <a:srgbClr val="000000"/>
            </a:solidFill>
            <a:ln w="25400">
              <a:solidFill>
                <a:schemeClr val="tx1"/>
              </a:solidFill>
              <a:round/>
              <a:headEnd/>
              <a:tailEnd/>
            </a:ln>
          </p:spPr>
          <p:txBody>
            <a:bodyPr/>
            <a:lstStyle/>
            <a:p>
              <a:endParaRPr lang="en-GB" sz="2400" b="1"/>
            </a:p>
          </p:txBody>
        </p:sp>
        <p:sp>
          <p:nvSpPr>
            <p:cNvPr id="23764" name="Freeform 229"/>
            <p:cNvSpPr>
              <a:spLocks/>
            </p:cNvSpPr>
            <p:nvPr/>
          </p:nvSpPr>
          <p:spPr bwMode="auto">
            <a:xfrm>
              <a:off x="1603" y="2593"/>
              <a:ext cx="3" cy="5"/>
            </a:xfrm>
            <a:custGeom>
              <a:avLst/>
              <a:gdLst>
                <a:gd name="T0" fmla="*/ 2 w 3"/>
                <a:gd name="T1" fmla="*/ 2 h 5"/>
                <a:gd name="T2" fmla="*/ 3 w 3"/>
                <a:gd name="T3" fmla="*/ 1 h 5"/>
                <a:gd name="T4" fmla="*/ 2 w 3"/>
                <a:gd name="T5" fmla="*/ 0 h 5"/>
                <a:gd name="T6" fmla="*/ 1 w 3"/>
                <a:gd name="T7" fmla="*/ 1 h 5"/>
                <a:gd name="T8" fmla="*/ 0 w 3"/>
                <a:gd name="T9" fmla="*/ 2 h 5"/>
                <a:gd name="T10" fmla="*/ 2 w 3"/>
                <a:gd name="T11" fmla="*/ 5 h 5"/>
                <a:gd name="T12" fmla="*/ 2 w 3"/>
                <a:gd name="T13" fmla="*/ 5 h 5"/>
                <a:gd name="T14" fmla="*/ 2 w 3"/>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2"/>
                  </a:moveTo>
                  <a:lnTo>
                    <a:pt x="3" y="1"/>
                  </a:lnTo>
                  <a:lnTo>
                    <a:pt x="2" y="0"/>
                  </a:lnTo>
                  <a:lnTo>
                    <a:pt x="1" y="1"/>
                  </a:lnTo>
                  <a:lnTo>
                    <a:pt x="0" y="2"/>
                  </a:lnTo>
                  <a:lnTo>
                    <a:pt x="2" y="5"/>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3765" name="Freeform 230"/>
            <p:cNvSpPr>
              <a:spLocks/>
            </p:cNvSpPr>
            <p:nvPr/>
          </p:nvSpPr>
          <p:spPr bwMode="auto">
            <a:xfrm>
              <a:off x="1601" y="2592"/>
              <a:ext cx="5" cy="3"/>
            </a:xfrm>
            <a:custGeom>
              <a:avLst/>
              <a:gdLst>
                <a:gd name="T0" fmla="*/ 4 w 5"/>
                <a:gd name="T1" fmla="*/ 1 h 3"/>
                <a:gd name="T2" fmla="*/ 5 w 5"/>
                <a:gd name="T3" fmla="*/ 2 h 3"/>
                <a:gd name="T4" fmla="*/ 0 w 5"/>
                <a:gd name="T5" fmla="*/ 0 h 3"/>
                <a:gd name="T6" fmla="*/ 0 w 5"/>
                <a:gd name="T7" fmla="*/ 1 h 3"/>
                <a:gd name="T8" fmla="*/ 0 w 5"/>
                <a:gd name="T9" fmla="*/ 2 h 3"/>
                <a:gd name="T10" fmla="*/ 3 w 5"/>
                <a:gd name="T11" fmla="*/ 3 h 3"/>
                <a:gd name="T12" fmla="*/ 3 w 5"/>
                <a:gd name="T13" fmla="*/ 2 h 3"/>
                <a:gd name="T14" fmla="*/ 4 w 5"/>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4" y="1"/>
                  </a:moveTo>
                  <a:lnTo>
                    <a:pt x="5" y="2"/>
                  </a:lnTo>
                  <a:lnTo>
                    <a:pt x="0" y="0"/>
                  </a:lnTo>
                  <a:lnTo>
                    <a:pt x="0" y="1"/>
                  </a:lnTo>
                  <a:lnTo>
                    <a:pt x="0" y="2"/>
                  </a:lnTo>
                  <a:lnTo>
                    <a:pt x="3" y="3"/>
                  </a:lnTo>
                  <a:lnTo>
                    <a:pt x="3" y="2"/>
                  </a:lnTo>
                  <a:lnTo>
                    <a:pt x="4" y="1"/>
                  </a:lnTo>
                  <a:close/>
                </a:path>
              </a:pathLst>
            </a:custGeom>
            <a:solidFill>
              <a:srgbClr val="000000"/>
            </a:solidFill>
            <a:ln w="25400">
              <a:solidFill>
                <a:schemeClr val="tx1"/>
              </a:solidFill>
              <a:round/>
              <a:headEnd/>
              <a:tailEnd/>
            </a:ln>
          </p:spPr>
          <p:txBody>
            <a:bodyPr/>
            <a:lstStyle/>
            <a:p>
              <a:endParaRPr lang="en-GB" sz="2400" b="1"/>
            </a:p>
          </p:txBody>
        </p:sp>
        <p:sp>
          <p:nvSpPr>
            <p:cNvPr id="23766" name="Freeform 231"/>
            <p:cNvSpPr>
              <a:spLocks/>
            </p:cNvSpPr>
            <p:nvPr/>
          </p:nvSpPr>
          <p:spPr bwMode="auto">
            <a:xfrm>
              <a:off x="1599" y="2590"/>
              <a:ext cx="4" cy="4"/>
            </a:xfrm>
            <a:custGeom>
              <a:avLst/>
              <a:gdLst>
                <a:gd name="T0" fmla="*/ 2 w 4"/>
                <a:gd name="T1" fmla="*/ 3 h 4"/>
                <a:gd name="T2" fmla="*/ 4 w 4"/>
                <a:gd name="T3" fmla="*/ 2 h 4"/>
                <a:gd name="T4" fmla="*/ 2 w 4"/>
                <a:gd name="T5" fmla="*/ 0 h 4"/>
                <a:gd name="T6" fmla="*/ 1 w 4"/>
                <a:gd name="T7" fmla="*/ 2 h 4"/>
                <a:gd name="T8" fmla="*/ 0 w 4"/>
                <a:gd name="T9" fmla="*/ 3 h 4"/>
                <a:gd name="T10" fmla="*/ 0 w 4"/>
                <a:gd name="T11" fmla="*/ 3 h 4"/>
                <a:gd name="T12" fmla="*/ 2 w 4"/>
                <a:gd name="T13" fmla="*/ 4 h 4"/>
                <a:gd name="T14" fmla="*/ 2 w 4"/>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3"/>
                  </a:moveTo>
                  <a:lnTo>
                    <a:pt x="4" y="2"/>
                  </a:lnTo>
                  <a:lnTo>
                    <a:pt x="2" y="0"/>
                  </a:lnTo>
                  <a:lnTo>
                    <a:pt x="1" y="2"/>
                  </a:lnTo>
                  <a:lnTo>
                    <a:pt x="0" y="3"/>
                  </a:lnTo>
                  <a:lnTo>
                    <a:pt x="2" y="4"/>
                  </a:lnTo>
                  <a:lnTo>
                    <a:pt x="2" y="3"/>
                  </a:lnTo>
                  <a:close/>
                </a:path>
              </a:pathLst>
            </a:custGeom>
            <a:solidFill>
              <a:srgbClr val="000000"/>
            </a:solidFill>
            <a:ln w="25400">
              <a:solidFill>
                <a:schemeClr val="tx1"/>
              </a:solidFill>
              <a:round/>
              <a:headEnd/>
              <a:tailEnd/>
            </a:ln>
          </p:spPr>
          <p:txBody>
            <a:bodyPr/>
            <a:lstStyle/>
            <a:p>
              <a:endParaRPr lang="en-GB" sz="2400" b="1"/>
            </a:p>
          </p:txBody>
        </p:sp>
        <p:sp>
          <p:nvSpPr>
            <p:cNvPr id="23767" name="Freeform 232"/>
            <p:cNvSpPr>
              <a:spLocks/>
            </p:cNvSpPr>
            <p:nvPr/>
          </p:nvSpPr>
          <p:spPr bwMode="auto">
            <a:xfrm>
              <a:off x="1598" y="2589"/>
              <a:ext cx="5" cy="4"/>
            </a:xfrm>
            <a:custGeom>
              <a:avLst/>
              <a:gdLst>
                <a:gd name="T0" fmla="*/ 3 w 5"/>
                <a:gd name="T1" fmla="*/ 1 h 4"/>
                <a:gd name="T2" fmla="*/ 5 w 5"/>
                <a:gd name="T3" fmla="*/ 3 h 4"/>
                <a:gd name="T4" fmla="*/ 0 w 5"/>
                <a:gd name="T5" fmla="*/ 0 h 4"/>
                <a:gd name="T6" fmla="*/ 0 w 5"/>
                <a:gd name="T7" fmla="*/ 1 h 4"/>
                <a:gd name="T8" fmla="*/ 0 w 5"/>
                <a:gd name="T9" fmla="*/ 3 h 4"/>
                <a:gd name="T10" fmla="*/ 2 w 5"/>
                <a:gd name="T11" fmla="*/ 4 h 4"/>
                <a:gd name="T12" fmla="*/ 2 w 5"/>
                <a:gd name="T13" fmla="*/ 3 h 4"/>
                <a:gd name="T14" fmla="*/ 3 w 5"/>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3" y="1"/>
                  </a:moveTo>
                  <a:lnTo>
                    <a:pt x="5" y="3"/>
                  </a:lnTo>
                  <a:lnTo>
                    <a:pt x="0" y="0"/>
                  </a:lnTo>
                  <a:lnTo>
                    <a:pt x="0" y="1"/>
                  </a:lnTo>
                  <a:lnTo>
                    <a:pt x="0" y="3"/>
                  </a:lnTo>
                  <a:lnTo>
                    <a:pt x="2" y="4"/>
                  </a:lnTo>
                  <a:lnTo>
                    <a:pt x="2" y="3"/>
                  </a:lnTo>
                  <a:lnTo>
                    <a:pt x="3" y="1"/>
                  </a:lnTo>
                  <a:close/>
                </a:path>
              </a:pathLst>
            </a:custGeom>
            <a:solidFill>
              <a:srgbClr val="000000"/>
            </a:solidFill>
            <a:ln w="25400">
              <a:solidFill>
                <a:schemeClr val="tx1"/>
              </a:solidFill>
              <a:round/>
              <a:headEnd/>
              <a:tailEnd/>
            </a:ln>
          </p:spPr>
          <p:txBody>
            <a:bodyPr/>
            <a:lstStyle/>
            <a:p>
              <a:endParaRPr lang="en-GB" sz="2400" b="1"/>
            </a:p>
          </p:txBody>
        </p:sp>
        <p:sp>
          <p:nvSpPr>
            <p:cNvPr id="23768" name="Freeform 233"/>
            <p:cNvSpPr>
              <a:spLocks/>
            </p:cNvSpPr>
            <p:nvPr/>
          </p:nvSpPr>
          <p:spPr bwMode="auto">
            <a:xfrm>
              <a:off x="1595" y="2588"/>
              <a:ext cx="4" cy="4"/>
            </a:xfrm>
            <a:custGeom>
              <a:avLst/>
              <a:gdLst>
                <a:gd name="T0" fmla="*/ 3 w 4"/>
                <a:gd name="T1" fmla="*/ 2 h 4"/>
                <a:gd name="T2" fmla="*/ 4 w 4"/>
                <a:gd name="T3" fmla="*/ 1 h 4"/>
                <a:gd name="T4" fmla="*/ 3 w 4"/>
                <a:gd name="T5" fmla="*/ 0 h 4"/>
                <a:gd name="T6" fmla="*/ 1 w 4"/>
                <a:gd name="T7" fmla="*/ 1 h 4"/>
                <a:gd name="T8" fmla="*/ 0 w 4"/>
                <a:gd name="T9" fmla="*/ 2 h 4"/>
                <a:gd name="T10" fmla="*/ 0 w 4"/>
                <a:gd name="T11" fmla="*/ 2 h 4"/>
                <a:gd name="T12" fmla="*/ 3 w 4"/>
                <a:gd name="T13" fmla="*/ 4 h 4"/>
                <a:gd name="T14" fmla="*/ 3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2"/>
                  </a:moveTo>
                  <a:lnTo>
                    <a:pt x="4" y="1"/>
                  </a:lnTo>
                  <a:lnTo>
                    <a:pt x="3" y="0"/>
                  </a:lnTo>
                  <a:lnTo>
                    <a:pt x="1" y="1"/>
                  </a:lnTo>
                  <a:lnTo>
                    <a:pt x="0" y="2"/>
                  </a:lnTo>
                  <a:lnTo>
                    <a:pt x="3" y="4"/>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3769" name="Freeform 234"/>
            <p:cNvSpPr>
              <a:spLocks/>
            </p:cNvSpPr>
            <p:nvPr/>
          </p:nvSpPr>
          <p:spPr bwMode="auto">
            <a:xfrm>
              <a:off x="1594" y="2588"/>
              <a:ext cx="5" cy="2"/>
            </a:xfrm>
            <a:custGeom>
              <a:avLst/>
              <a:gdLst>
                <a:gd name="T0" fmla="*/ 2 w 5"/>
                <a:gd name="T1" fmla="*/ 1 h 2"/>
                <a:gd name="T2" fmla="*/ 5 w 5"/>
                <a:gd name="T3" fmla="*/ 1 h 2"/>
                <a:gd name="T4" fmla="*/ 5 w 5"/>
                <a:gd name="T5" fmla="*/ 0 h 2"/>
                <a:gd name="T6" fmla="*/ 2 w 5"/>
                <a:gd name="T7" fmla="*/ 0 h 2"/>
                <a:gd name="T8" fmla="*/ 0 w 5"/>
                <a:gd name="T9" fmla="*/ 0 h 2"/>
                <a:gd name="T10" fmla="*/ 0 w 5"/>
                <a:gd name="T11" fmla="*/ 1 h 2"/>
                <a:gd name="T12" fmla="*/ 1 w 5"/>
                <a:gd name="T13" fmla="*/ 2 h 2"/>
                <a:gd name="T14" fmla="*/ 2 w 5"/>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2" y="1"/>
                  </a:moveTo>
                  <a:lnTo>
                    <a:pt x="5" y="1"/>
                  </a:lnTo>
                  <a:lnTo>
                    <a:pt x="5" y="0"/>
                  </a:lnTo>
                  <a:lnTo>
                    <a:pt x="2" y="0"/>
                  </a:lnTo>
                  <a:lnTo>
                    <a:pt x="0" y="0"/>
                  </a:lnTo>
                  <a:lnTo>
                    <a:pt x="0" y="1"/>
                  </a:lnTo>
                  <a:lnTo>
                    <a:pt x="1" y="2"/>
                  </a:lnTo>
                  <a:lnTo>
                    <a:pt x="2" y="1"/>
                  </a:lnTo>
                  <a:close/>
                </a:path>
              </a:pathLst>
            </a:custGeom>
            <a:solidFill>
              <a:srgbClr val="000000"/>
            </a:solidFill>
            <a:ln w="25400">
              <a:solidFill>
                <a:schemeClr val="tx1"/>
              </a:solidFill>
              <a:round/>
              <a:headEnd/>
              <a:tailEnd/>
            </a:ln>
          </p:spPr>
          <p:txBody>
            <a:bodyPr/>
            <a:lstStyle/>
            <a:p>
              <a:endParaRPr lang="en-GB" sz="2400" b="1"/>
            </a:p>
          </p:txBody>
        </p:sp>
        <p:sp>
          <p:nvSpPr>
            <p:cNvPr id="23770" name="Freeform 235"/>
            <p:cNvSpPr>
              <a:spLocks/>
            </p:cNvSpPr>
            <p:nvPr/>
          </p:nvSpPr>
          <p:spPr bwMode="auto">
            <a:xfrm>
              <a:off x="1594" y="2585"/>
              <a:ext cx="5" cy="5"/>
            </a:xfrm>
            <a:custGeom>
              <a:avLst/>
              <a:gdLst>
                <a:gd name="T0" fmla="*/ 5 w 5"/>
                <a:gd name="T1" fmla="*/ 3 h 5"/>
                <a:gd name="T2" fmla="*/ 5 w 5"/>
                <a:gd name="T3" fmla="*/ 5 h 5"/>
                <a:gd name="T4" fmla="*/ 2 w 5"/>
                <a:gd name="T5" fmla="*/ 0 h 5"/>
                <a:gd name="T6" fmla="*/ 1 w 5"/>
                <a:gd name="T7" fmla="*/ 0 h 5"/>
                <a:gd name="T8" fmla="*/ 0 w 5"/>
                <a:gd name="T9" fmla="*/ 0 h 5"/>
                <a:gd name="T10" fmla="*/ 1 w 5"/>
                <a:gd name="T11" fmla="*/ 3 h 5"/>
                <a:gd name="T12" fmla="*/ 2 w 5"/>
                <a:gd name="T13" fmla="*/ 3 h 5"/>
                <a:gd name="T14" fmla="*/ 5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3"/>
                  </a:moveTo>
                  <a:lnTo>
                    <a:pt x="5" y="5"/>
                  </a:lnTo>
                  <a:lnTo>
                    <a:pt x="2" y="0"/>
                  </a:lnTo>
                  <a:lnTo>
                    <a:pt x="1" y="0"/>
                  </a:lnTo>
                  <a:lnTo>
                    <a:pt x="0" y="0"/>
                  </a:lnTo>
                  <a:lnTo>
                    <a:pt x="1" y="3"/>
                  </a:lnTo>
                  <a:lnTo>
                    <a:pt x="2" y="3"/>
                  </a:lnTo>
                  <a:lnTo>
                    <a:pt x="5" y="3"/>
                  </a:lnTo>
                  <a:close/>
                </a:path>
              </a:pathLst>
            </a:custGeom>
            <a:solidFill>
              <a:srgbClr val="000000"/>
            </a:solidFill>
            <a:ln w="25400">
              <a:solidFill>
                <a:schemeClr val="tx1"/>
              </a:solidFill>
              <a:round/>
              <a:headEnd/>
              <a:tailEnd/>
            </a:ln>
          </p:spPr>
          <p:txBody>
            <a:bodyPr/>
            <a:lstStyle/>
            <a:p>
              <a:endParaRPr lang="en-GB" sz="2400" b="1"/>
            </a:p>
          </p:txBody>
        </p:sp>
        <p:sp>
          <p:nvSpPr>
            <p:cNvPr id="23771" name="Freeform 236"/>
            <p:cNvSpPr>
              <a:spLocks/>
            </p:cNvSpPr>
            <p:nvPr/>
          </p:nvSpPr>
          <p:spPr bwMode="auto">
            <a:xfrm>
              <a:off x="1593" y="2583"/>
              <a:ext cx="5" cy="2"/>
            </a:xfrm>
            <a:custGeom>
              <a:avLst/>
              <a:gdLst>
                <a:gd name="T0" fmla="*/ 2 w 5"/>
                <a:gd name="T1" fmla="*/ 2 h 2"/>
                <a:gd name="T2" fmla="*/ 5 w 5"/>
                <a:gd name="T3" fmla="*/ 2 h 2"/>
                <a:gd name="T4" fmla="*/ 5 w 5"/>
                <a:gd name="T5" fmla="*/ 1 h 2"/>
                <a:gd name="T6" fmla="*/ 2 w 5"/>
                <a:gd name="T7" fmla="*/ 1 h 2"/>
                <a:gd name="T8" fmla="*/ 0 w 5"/>
                <a:gd name="T9" fmla="*/ 1 h 2"/>
                <a:gd name="T10" fmla="*/ 0 w 5"/>
                <a:gd name="T11" fmla="*/ 0 h 2"/>
                <a:gd name="T12" fmla="*/ 1 w 5"/>
                <a:gd name="T13" fmla="*/ 2 h 2"/>
                <a:gd name="T14" fmla="*/ 2 w 5"/>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2" y="2"/>
                  </a:moveTo>
                  <a:lnTo>
                    <a:pt x="5" y="2"/>
                  </a:lnTo>
                  <a:lnTo>
                    <a:pt x="5" y="1"/>
                  </a:lnTo>
                  <a:lnTo>
                    <a:pt x="2" y="1"/>
                  </a:lnTo>
                  <a:lnTo>
                    <a:pt x="0" y="1"/>
                  </a:lnTo>
                  <a:lnTo>
                    <a:pt x="0" y="0"/>
                  </a:lnTo>
                  <a:lnTo>
                    <a:pt x="1" y="2"/>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3772" name="Freeform 237"/>
            <p:cNvSpPr>
              <a:spLocks/>
            </p:cNvSpPr>
            <p:nvPr/>
          </p:nvSpPr>
          <p:spPr bwMode="auto">
            <a:xfrm>
              <a:off x="1593" y="2582"/>
              <a:ext cx="5" cy="5"/>
            </a:xfrm>
            <a:custGeom>
              <a:avLst/>
              <a:gdLst>
                <a:gd name="T0" fmla="*/ 5 w 5"/>
                <a:gd name="T1" fmla="*/ 2 h 5"/>
                <a:gd name="T2" fmla="*/ 5 w 5"/>
                <a:gd name="T3" fmla="*/ 5 h 5"/>
                <a:gd name="T4" fmla="*/ 2 w 5"/>
                <a:gd name="T5" fmla="*/ 0 h 5"/>
                <a:gd name="T6" fmla="*/ 1 w 5"/>
                <a:gd name="T7" fmla="*/ 0 h 5"/>
                <a:gd name="T8" fmla="*/ 0 w 5"/>
                <a:gd name="T9" fmla="*/ 0 h 5"/>
                <a:gd name="T10" fmla="*/ 1 w 5"/>
                <a:gd name="T11" fmla="*/ 2 h 5"/>
                <a:gd name="T12" fmla="*/ 2 w 5"/>
                <a:gd name="T13" fmla="*/ 2 h 5"/>
                <a:gd name="T14" fmla="*/ 5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2"/>
                  </a:moveTo>
                  <a:lnTo>
                    <a:pt x="5" y="5"/>
                  </a:lnTo>
                  <a:lnTo>
                    <a:pt x="2" y="0"/>
                  </a:lnTo>
                  <a:lnTo>
                    <a:pt x="1" y="0"/>
                  </a:lnTo>
                  <a:lnTo>
                    <a:pt x="0" y="0"/>
                  </a:lnTo>
                  <a:lnTo>
                    <a:pt x="1" y="2"/>
                  </a:lnTo>
                  <a:lnTo>
                    <a:pt x="2" y="2"/>
                  </a:lnTo>
                  <a:lnTo>
                    <a:pt x="5" y="2"/>
                  </a:lnTo>
                  <a:close/>
                </a:path>
              </a:pathLst>
            </a:custGeom>
            <a:solidFill>
              <a:srgbClr val="000000"/>
            </a:solidFill>
            <a:ln w="25400">
              <a:solidFill>
                <a:schemeClr val="tx1"/>
              </a:solidFill>
              <a:round/>
              <a:headEnd/>
              <a:tailEnd/>
            </a:ln>
          </p:spPr>
          <p:txBody>
            <a:bodyPr/>
            <a:lstStyle/>
            <a:p>
              <a:endParaRPr lang="en-GB" sz="2400" b="1"/>
            </a:p>
          </p:txBody>
        </p:sp>
        <p:sp>
          <p:nvSpPr>
            <p:cNvPr id="23773" name="Freeform 238"/>
            <p:cNvSpPr>
              <a:spLocks/>
            </p:cNvSpPr>
            <p:nvPr/>
          </p:nvSpPr>
          <p:spPr bwMode="auto">
            <a:xfrm>
              <a:off x="1591" y="2579"/>
              <a:ext cx="5" cy="3"/>
            </a:xfrm>
            <a:custGeom>
              <a:avLst/>
              <a:gdLst>
                <a:gd name="T0" fmla="*/ 3 w 5"/>
                <a:gd name="T1" fmla="*/ 3 h 3"/>
                <a:gd name="T2" fmla="*/ 5 w 5"/>
                <a:gd name="T3" fmla="*/ 3 h 3"/>
                <a:gd name="T4" fmla="*/ 5 w 5"/>
                <a:gd name="T5" fmla="*/ 1 h 3"/>
                <a:gd name="T6" fmla="*/ 3 w 5"/>
                <a:gd name="T7" fmla="*/ 1 h 3"/>
                <a:gd name="T8" fmla="*/ 0 w 5"/>
                <a:gd name="T9" fmla="*/ 1 h 3"/>
                <a:gd name="T10" fmla="*/ 0 w 5"/>
                <a:gd name="T11" fmla="*/ 0 h 3"/>
                <a:gd name="T12" fmla="*/ 2 w 5"/>
                <a:gd name="T13" fmla="*/ 3 h 3"/>
                <a:gd name="T14" fmla="*/ 3 w 5"/>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3" y="3"/>
                  </a:moveTo>
                  <a:lnTo>
                    <a:pt x="5" y="3"/>
                  </a:lnTo>
                  <a:lnTo>
                    <a:pt x="5" y="1"/>
                  </a:lnTo>
                  <a:lnTo>
                    <a:pt x="3" y="1"/>
                  </a:lnTo>
                  <a:lnTo>
                    <a:pt x="0" y="1"/>
                  </a:lnTo>
                  <a:lnTo>
                    <a:pt x="0" y="0"/>
                  </a:lnTo>
                  <a:lnTo>
                    <a:pt x="2" y="3"/>
                  </a:lnTo>
                  <a:lnTo>
                    <a:pt x="3" y="3"/>
                  </a:lnTo>
                  <a:close/>
                </a:path>
              </a:pathLst>
            </a:custGeom>
            <a:solidFill>
              <a:srgbClr val="000000"/>
            </a:solidFill>
            <a:ln w="25400">
              <a:solidFill>
                <a:schemeClr val="tx1"/>
              </a:solidFill>
              <a:round/>
              <a:headEnd/>
              <a:tailEnd/>
            </a:ln>
          </p:spPr>
          <p:txBody>
            <a:bodyPr/>
            <a:lstStyle/>
            <a:p>
              <a:endParaRPr lang="en-GB" sz="2400" b="1"/>
            </a:p>
          </p:txBody>
        </p:sp>
        <p:sp>
          <p:nvSpPr>
            <p:cNvPr id="23774" name="Freeform 239"/>
            <p:cNvSpPr>
              <a:spLocks/>
            </p:cNvSpPr>
            <p:nvPr/>
          </p:nvSpPr>
          <p:spPr bwMode="auto">
            <a:xfrm>
              <a:off x="1524" y="2278"/>
              <a:ext cx="72" cy="305"/>
            </a:xfrm>
            <a:custGeom>
              <a:avLst/>
              <a:gdLst>
                <a:gd name="T0" fmla="*/ 72 w 72"/>
                <a:gd name="T1" fmla="*/ 302 h 305"/>
                <a:gd name="T2" fmla="*/ 72 w 72"/>
                <a:gd name="T3" fmla="*/ 305 h 305"/>
                <a:gd name="T4" fmla="*/ 70 w 72"/>
                <a:gd name="T5" fmla="*/ 300 h 305"/>
                <a:gd name="T6" fmla="*/ 3 w 72"/>
                <a:gd name="T7" fmla="*/ 3 h 305"/>
                <a:gd name="T8" fmla="*/ 1 w 72"/>
                <a:gd name="T9" fmla="*/ 0 h 305"/>
                <a:gd name="T10" fmla="*/ 0 w 72"/>
                <a:gd name="T11" fmla="*/ 0 h 305"/>
                <a:gd name="T12" fmla="*/ 67 w 72"/>
                <a:gd name="T13" fmla="*/ 300 h 305"/>
                <a:gd name="T14" fmla="*/ 69 w 72"/>
                <a:gd name="T15" fmla="*/ 302 h 305"/>
                <a:gd name="T16" fmla="*/ 70 w 72"/>
                <a:gd name="T17" fmla="*/ 302 h 305"/>
                <a:gd name="T18" fmla="*/ 72 w 72"/>
                <a:gd name="T19" fmla="*/ 302 h 3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05"/>
                <a:gd name="T32" fmla="*/ 72 w 72"/>
                <a:gd name="T33" fmla="*/ 305 h 3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05">
                  <a:moveTo>
                    <a:pt x="72" y="302"/>
                  </a:moveTo>
                  <a:lnTo>
                    <a:pt x="72" y="305"/>
                  </a:lnTo>
                  <a:lnTo>
                    <a:pt x="70" y="300"/>
                  </a:lnTo>
                  <a:lnTo>
                    <a:pt x="3" y="3"/>
                  </a:lnTo>
                  <a:lnTo>
                    <a:pt x="1" y="0"/>
                  </a:lnTo>
                  <a:lnTo>
                    <a:pt x="0" y="0"/>
                  </a:lnTo>
                  <a:lnTo>
                    <a:pt x="67" y="300"/>
                  </a:lnTo>
                  <a:lnTo>
                    <a:pt x="69" y="302"/>
                  </a:lnTo>
                  <a:lnTo>
                    <a:pt x="70" y="302"/>
                  </a:lnTo>
                  <a:lnTo>
                    <a:pt x="72" y="302"/>
                  </a:lnTo>
                  <a:close/>
                </a:path>
              </a:pathLst>
            </a:custGeom>
            <a:solidFill>
              <a:srgbClr val="000000"/>
            </a:solidFill>
            <a:ln w="25400">
              <a:solidFill>
                <a:schemeClr val="tx1"/>
              </a:solidFill>
              <a:round/>
              <a:headEnd/>
              <a:tailEnd/>
            </a:ln>
          </p:spPr>
          <p:txBody>
            <a:bodyPr/>
            <a:lstStyle/>
            <a:p>
              <a:endParaRPr lang="en-GB" sz="2400" b="1"/>
            </a:p>
          </p:txBody>
        </p:sp>
        <p:sp>
          <p:nvSpPr>
            <p:cNvPr id="23775" name="Freeform 240"/>
            <p:cNvSpPr>
              <a:spLocks/>
            </p:cNvSpPr>
            <p:nvPr/>
          </p:nvSpPr>
          <p:spPr bwMode="auto">
            <a:xfrm>
              <a:off x="937" y="1729"/>
              <a:ext cx="636" cy="778"/>
            </a:xfrm>
            <a:custGeom>
              <a:avLst/>
              <a:gdLst>
                <a:gd name="T0" fmla="*/ 636 w 636"/>
                <a:gd name="T1" fmla="*/ 768 h 778"/>
                <a:gd name="T2" fmla="*/ 523 w 636"/>
                <a:gd name="T3" fmla="*/ 759 h 778"/>
                <a:gd name="T4" fmla="*/ 513 w 636"/>
                <a:gd name="T5" fmla="*/ 760 h 778"/>
                <a:gd name="T6" fmla="*/ 502 w 636"/>
                <a:gd name="T7" fmla="*/ 762 h 778"/>
                <a:gd name="T8" fmla="*/ 492 w 636"/>
                <a:gd name="T9" fmla="*/ 762 h 778"/>
                <a:gd name="T10" fmla="*/ 481 w 636"/>
                <a:gd name="T11" fmla="*/ 762 h 778"/>
                <a:gd name="T12" fmla="*/ 471 w 636"/>
                <a:gd name="T13" fmla="*/ 762 h 778"/>
                <a:gd name="T14" fmla="*/ 460 w 636"/>
                <a:gd name="T15" fmla="*/ 763 h 778"/>
                <a:gd name="T16" fmla="*/ 449 w 636"/>
                <a:gd name="T17" fmla="*/ 763 h 778"/>
                <a:gd name="T18" fmla="*/ 439 w 636"/>
                <a:gd name="T19" fmla="*/ 764 h 778"/>
                <a:gd name="T20" fmla="*/ 427 w 636"/>
                <a:gd name="T21" fmla="*/ 765 h 778"/>
                <a:gd name="T22" fmla="*/ 417 w 636"/>
                <a:gd name="T23" fmla="*/ 767 h 778"/>
                <a:gd name="T24" fmla="*/ 406 w 636"/>
                <a:gd name="T25" fmla="*/ 768 h 778"/>
                <a:gd name="T26" fmla="*/ 395 w 636"/>
                <a:gd name="T27" fmla="*/ 770 h 778"/>
                <a:gd name="T28" fmla="*/ 382 w 636"/>
                <a:gd name="T29" fmla="*/ 774 h 778"/>
                <a:gd name="T30" fmla="*/ 370 w 636"/>
                <a:gd name="T31" fmla="*/ 775 h 778"/>
                <a:gd name="T32" fmla="*/ 356 w 636"/>
                <a:gd name="T33" fmla="*/ 776 h 778"/>
                <a:gd name="T34" fmla="*/ 344 w 636"/>
                <a:gd name="T35" fmla="*/ 778 h 778"/>
                <a:gd name="T36" fmla="*/ 331 w 636"/>
                <a:gd name="T37" fmla="*/ 776 h 778"/>
                <a:gd name="T38" fmla="*/ 319 w 636"/>
                <a:gd name="T39" fmla="*/ 775 h 778"/>
                <a:gd name="T40" fmla="*/ 306 w 636"/>
                <a:gd name="T41" fmla="*/ 774 h 778"/>
                <a:gd name="T42" fmla="*/ 294 w 636"/>
                <a:gd name="T43" fmla="*/ 772 h 778"/>
                <a:gd name="T44" fmla="*/ 281 w 636"/>
                <a:gd name="T45" fmla="*/ 768 h 778"/>
                <a:gd name="T46" fmla="*/ 270 w 636"/>
                <a:gd name="T47" fmla="*/ 763 h 778"/>
                <a:gd name="T48" fmla="*/ 259 w 636"/>
                <a:gd name="T49" fmla="*/ 758 h 778"/>
                <a:gd name="T50" fmla="*/ 246 w 636"/>
                <a:gd name="T51" fmla="*/ 750 h 778"/>
                <a:gd name="T52" fmla="*/ 0 w 636"/>
                <a:gd name="T53" fmla="*/ 586 h 778"/>
                <a:gd name="T54" fmla="*/ 2 w 636"/>
                <a:gd name="T55" fmla="*/ 558 h 778"/>
                <a:gd name="T56" fmla="*/ 25 w 636"/>
                <a:gd name="T57" fmla="*/ 557 h 778"/>
                <a:gd name="T58" fmla="*/ 123 w 636"/>
                <a:gd name="T59" fmla="*/ 407 h 778"/>
                <a:gd name="T60" fmla="*/ 125 w 636"/>
                <a:gd name="T61" fmla="*/ 405 h 778"/>
                <a:gd name="T62" fmla="*/ 128 w 636"/>
                <a:gd name="T63" fmla="*/ 401 h 778"/>
                <a:gd name="T64" fmla="*/ 130 w 636"/>
                <a:gd name="T65" fmla="*/ 398 h 778"/>
                <a:gd name="T66" fmla="*/ 131 w 636"/>
                <a:gd name="T67" fmla="*/ 395 h 778"/>
                <a:gd name="T68" fmla="*/ 133 w 636"/>
                <a:gd name="T69" fmla="*/ 392 h 778"/>
                <a:gd name="T70" fmla="*/ 133 w 636"/>
                <a:gd name="T71" fmla="*/ 388 h 778"/>
                <a:gd name="T72" fmla="*/ 134 w 636"/>
                <a:gd name="T73" fmla="*/ 385 h 778"/>
                <a:gd name="T74" fmla="*/ 134 w 636"/>
                <a:gd name="T75" fmla="*/ 382 h 778"/>
                <a:gd name="T76" fmla="*/ 134 w 636"/>
                <a:gd name="T77" fmla="*/ 378 h 778"/>
                <a:gd name="T78" fmla="*/ 133 w 636"/>
                <a:gd name="T79" fmla="*/ 375 h 778"/>
                <a:gd name="T80" fmla="*/ 133 w 636"/>
                <a:gd name="T81" fmla="*/ 371 h 778"/>
                <a:gd name="T82" fmla="*/ 130 w 636"/>
                <a:gd name="T83" fmla="*/ 366 h 778"/>
                <a:gd name="T84" fmla="*/ 75 w 636"/>
                <a:gd name="T85" fmla="*/ 5 h 778"/>
                <a:gd name="T86" fmla="*/ 90 w 636"/>
                <a:gd name="T87" fmla="*/ 4 h 778"/>
                <a:gd name="T88" fmla="*/ 104 w 636"/>
                <a:gd name="T89" fmla="*/ 2 h 778"/>
                <a:gd name="T90" fmla="*/ 119 w 636"/>
                <a:gd name="T91" fmla="*/ 0 h 778"/>
                <a:gd name="T92" fmla="*/ 135 w 636"/>
                <a:gd name="T93" fmla="*/ 0 h 778"/>
                <a:gd name="T94" fmla="*/ 151 w 636"/>
                <a:gd name="T95" fmla="*/ 0 h 778"/>
                <a:gd name="T96" fmla="*/ 168 w 636"/>
                <a:gd name="T97" fmla="*/ 2 h 778"/>
                <a:gd name="T98" fmla="*/ 184 w 636"/>
                <a:gd name="T99" fmla="*/ 3 h 778"/>
                <a:gd name="T100" fmla="*/ 200 w 636"/>
                <a:gd name="T101" fmla="*/ 5 h 778"/>
                <a:gd name="T102" fmla="*/ 216 w 636"/>
                <a:gd name="T103" fmla="*/ 9 h 778"/>
                <a:gd name="T104" fmla="*/ 233 w 636"/>
                <a:gd name="T105" fmla="*/ 13 h 778"/>
                <a:gd name="T106" fmla="*/ 248 w 636"/>
                <a:gd name="T107" fmla="*/ 18 h 778"/>
                <a:gd name="T108" fmla="*/ 263 w 636"/>
                <a:gd name="T109" fmla="*/ 23 h 778"/>
                <a:gd name="T110" fmla="*/ 591 w 636"/>
                <a:gd name="T111" fmla="*/ 552 h 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6"/>
                <a:gd name="T169" fmla="*/ 0 h 778"/>
                <a:gd name="T170" fmla="*/ 636 w 636"/>
                <a:gd name="T171" fmla="*/ 778 h 7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6" h="778">
                  <a:moveTo>
                    <a:pt x="636" y="768"/>
                  </a:moveTo>
                  <a:lnTo>
                    <a:pt x="523" y="759"/>
                  </a:lnTo>
                  <a:lnTo>
                    <a:pt x="513" y="760"/>
                  </a:lnTo>
                  <a:lnTo>
                    <a:pt x="502" y="762"/>
                  </a:lnTo>
                  <a:lnTo>
                    <a:pt x="492" y="762"/>
                  </a:lnTo>
                  <a:lnTo>
                    <a:pt x="481" y="762"/>
                  </a:lnTo>
                  <a:lnTo>
                    <a:pt x="471" y="762"/>
                  </a:lnTo>
                  <a:lnTo>
                    <a:pt x="460" y="763"/>
                  </a:lnTo>
                  <a:lnTo>
                    <a:pt x="449" y="763"/>
                  </a:lnTo>
                  <a:lnTo>
                    <a:pt x="439" y="764"/>
                  </a:lnTo>
                  <a:lnTo>
                    <a:pt x="427" y="765"/>
                  </a:lnTo>
                  <a:lnTo>
                    <a:pt x="417" y="767"/>
                  </a:lnTo>
                  <a:lnTo>
                    <a:pt x="406" y="768"/>
                  </a:lnTo>
                  <a:lnTo>
                    <a:pt x="395" y="770"/>
                  </a:lnTo>
                  <a:lnTo>
                    <a:pt x="382" y="774"/>
                  </a:lnTo>
                  <a:lnTo>
                    <a:pt x="370" y="775"/>
                  </a:lnTo>
                  <a:lnTo>
                    <a:pt x="356" y="776"/>
                  </a:lnTo>
                  <a:lnTo>
                    <a:pt x="344" y="778"/>
                  </a:lnTo>
                  <a:lnTo>
                    <a:pt x="331" y="776"/>
                  </a:lnTo>
                  <a:lnTo>
                    <a:pt x="319" y="775"/>
                  </a:lnTo>
                  <a:lnTo>
                    <a:pt x="306" y="774"/>
                  </a:lnTo>
                  <a:lnTo>
                    <a:pt x="294" y="772"/>
                  </a:lnTo>
                  <a:lnTo>
                    <a:pt x="281" y="768"/>
                  </a:lnTo>
                  <a:lnTo>
                    <a:pt x="270" y="763"/>
                  </a:lnTo>
                  <a:lnTo>
                    <a:pt x="259" y="758"/>
                  </a:lnTo>
                  <a:lnTo>
                    <a:pt x="246" y="750"/>
                  </a:lnTo>
                  <a:lnTo>
                    <a:pt x="0" y="586"/>
                  </a:lnTo>
                  <a:lnTo>
                    <a:pt x="2" y="558"/>
                  </a:lnTo>
                  <a:lnTo>
                    <a:pt x="25" y="557"/>
                  </a:lnTo>
                  <a:lnTo>
                    <a:pt x="123" y="407"/>
                  </a:lnTo>
                  <a:lnTo>
                    <a:pt x="125" y="405"/>
                  </a:lnTo>
                  <a:lnTo>
                    <a:pt x="128" y="401"/>
                  </a:lnTo>
                  <a:lnTo>
                    <a:pt x="130" y="398"/>
                  </a:lnTo>
                  <a:lnTo>
                    <a:pt x="131" y="395"/>
                  </a:lnTo>
                  <a:lnTo>
                    <a:pt x="133" y="392"/>
                  </a:lnTo>
                  <a:lnTo>
                    <a:pt x="133" y="388"/>
                  </a:lnTo>
                  <a:lnTo>
                    <a:pt x="134" y="385"/>
                  </a:lnTo>
                  <a:lnTo>
                    <a:pt x="134" y="382"/>
                  </a:lnTo>
                  <a:lnTo>
                    <a:pt x="134" y="378"/>
                  </a:lnTo>
                  <a:lnTo>
                    <a:pt x="133" y="375"/>
                  </a:lnTo>
                  <a:lnTo>
                    <a:pt x="133" y="371"/>
                  </a:lnTo>
                  <a:lnTo>
                    <a:pt x="130" y="366"/>
                  </a:lnTo>
                  <a:lnTo>
                    <a:pt x="75" y="5"/>
                  </a:lnTo>
                  <a:lnTo>
                    <a:pt x="90" y="4"/>
                  </a:lnTo>
                  <a:lnTo>
                    <a:pt x="104" y="2"/>
                  </a:lnTo>
                  <a:lnTo>
                    <a:pt x="119" y="0"/>
                  </a:lnTo>
                  <a:lnTo>
                    <a:pt x="135" y="0"/>
                  </a:lnTo>
                  <a:lnTo>
                    <a:pt x="151" y="0"/>
                  </a:lnTo>
                  <a:lnTo>
                    <a:pt x="168" y="2"/>
                  </a:lnTo>
                  <a:lnTo>
                    <a:pt x="184" y="3"/>
                  </a:lnTo>
                  <a:lnTo>
                    <a:pt x="200" y="5"/>
                  </a:lnTo>
                  <a:lnTo>
                    <a:pt x="216" y="9"/>
                  </a:lnTo>
                  <a:lnTo>
                    <a:pt x="233" y="13"/>
                  </a:lnTo>
                  <a:lnTo>
                    <a:pt x="248" y="18"/>
                  </a:lnTo>
                  <a:lnTo>
                    <a:pt x="263" y="23"/>
                  </a:lnTo>
                  <a:lnTo>
                    <a:pt x="591" y="552"/>
                  </a:lnTo>
                </a:path>
              </a:pathLst>
            </a:custGeom>
            <a:noFill/>
            <a:ln w="25400">
              <a:solidFill>
                <a:schemeClr val="tx1"/>
              </a:solidFill>
              <a:prstDash val="solid"/>
              <a:round/>
              <a:headEnd/>
              <a:tailEnd/>
            </a:ln>
          </p:spPr>
          <p:txBody>
            <a:bodyPr/>
            <a:lstStyle/>
            <a:p>
              <a:endParaRPr lang="en-GB" sz="2400" b="1"/>
            </a:p>
          </p:txBody>
        </p:sp>
        <p:sp>
          <p:nvSpPr>
            <p:cNvPr id="23776" name="Freeform 241"/>
            <p:cNvSpPr>
              <a:spLocks/>
            </p:cNvSpPr>
            <p:nvPr/>
          </p:nvSpPr>
          <p:spPr bwMode="auto">
            <a:xfrm>
              <a:off x="1439" y="2487"/>
              <a:ext cx="134" cy="11"/>
            </a:xfrm>
            <a:custGeom>
              <a:avLst/>
              <a:gdLst>
                <a:gd name="T0" fmla="*/ 134 w 134"/>
                <a:gd name="T1" fmla="*/ 11 h 11"/>
                <a:gd name="T2" fmla="*/ 134 w 134"/>
                <a:gd name="T3" fmla="*/ 9 h 11"/>
                <a:gd name="T4" fmla="*/ 21 w 134"/>
                <a:gd name="T5" fmla="*/ 0 h 11"/>
                <a:gd name="T6" fmla="*/ 11 w 134"/>
                <a:gd name="T7" fmla="*/ 1 h 11"/>
                <a:gd name="T8" fmla="*/ 0 w 134"/>
                <a:gd name="T9" fmla="*/ 2 h 11"/>
                <a:gd name="T10" fmla="*/ 0 w 134"/>
                <a:gd name="T11" fmla="*/ 4 h 11"/>
                <a:gd name="T12" fmla="*/ 0 w 134"/>
                <a:gd name="T13" fmla="*/ 5 h 11"/>
                <a:gd name="T14" fmla="*/ 11 w 134"/>
                <a:gd name="T15" fmla="*/ 4 h 11"/>
                <a:gd name="T16" fmla="*/ 21 w 134"/>
                <a:gd name="T17" fmla="*/ 2 h 11"/>
                <a:gd name="T18" fmla="*/ 134 w 13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
                <a:gd name="T32" fmla="*/ 134 w 13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
                  <a:moveTo>
                    <a:pt x="134" y="11"/>
                  </a:moveTo>
                  <a:lnTo>
                    <a:pt x="134" y="9"/>
                  </a:lnTo>
                  <a:lnTo>
                    <a:pt x="21" y="0"/>
                  </a:lnTo>
                  <a:lnTo>
                    <a:pt x="11" y="1"/>
                  </a:lnTo>
                  <a:lnTo>
                    <a:pt x="0" y="2"/>
                  </a:lnTo>
                  <a:lnTo>
                    <a:pt x="0" y="4"/>
                  </a:lnTo>
                  <a:lnTo>
                    <a:pt x="0" y="5"/>
                  </a:lnTo>
                  <a:lnTo>
                    <a:pt x="11" y="4"/>
                  </a:lnTo>
                  <a:lnTo>
                    <a:pt x="21" y="2"/>
                  </a:lnTo>
                  <a:lnTo>
                    <a:pt x="134" y="11"/>
                  </a:lnTo>
                  <a:close/>
                </a:path>
              </a:pathLst>
            </a:custGeom>
            <a:solidFill>
              <a:srgbClr val="000000"/>
            </a:solidFill>
            <a:ln w="25400">
              <a:solidFill>
                <a:schemeClr val="tx1"/>
              </a:solidFill>
              <a:round/>
              <a:headEnd/>
              <a:tailEnd/>
            </a:ln>
          </p:spPr>
          <p:txBody>
            <a:bodyPr/>
            <a:lstStyle/>
            <a:p>
              <a:endParaRPr lang="en-GB" sz="2400" b="1"/>
            </a:p>
          </p:txBody>
        </p:sp>
        <p:sp>
          <p:nvSpPr>
            <p:cNvPr id="23777" name="Freeform 242"/>
            <p:cNvSpPr>
              <a:spLocks/>
            </p:cNvSpPr>
            <p:nvPr/>
          </p:nvSpPr>
          <p:spPr bwMode="auto">
            <a:xfrm>
              <a:off x="1408" y="2488"/>
              <a:ext cx="31" cy="5"/>
            </a:xfrm>
            <a:custGeom>
              <a:avLst/>
              <a:gdLst>
                <a:gd name="T0" fmla="*/ 31 w 31"/>
                <a:gd name="T1" fmla="*/ 3 h 5"/>
                <a:gd name="T2" fmla="*/ 31 w 31"/>
                <a:gd name="T3" fmla="*/ 0 h 5"/>
                <a:gd name="T4" fmla="*/ 0 w 31"/>
                <a:gd name="T5" fmla="*/ 0 h 5"/>
                <a:gd name="T6" fmla="*/ 0 w 31"/>
                <a:gd name="T7" fmla="*/ 3 h 5"/>
                <a:gd name="T8" fmla="*/ 0 w 31"/>
                <a:gd name="T9" fmla="*/ 5 h 5"/>
                <a:gd name="T10" fmla="*/ 20 w 31"/>
                <a:gd name="T11" fmla="*/ 5 h 5"/>
                <a:gd name="T12" fmla="*/ 31 w 31"/>
                <a:gd name="T13" fmla="*/ 4 h 5"/>
                <a:gd name="T14" fmla="*/ 31 w 31"/>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5"/>
                <a:gd name="T26" fmla="*/ 31 w 31"/>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5">
                  <a:moveTo>
                    <a:pt x="31" y="3"/>
                  </a:moveTo>
                  <a:lnTo>
                    <a:pt x="31" y="0"/>
                  </a:lnTo>
                  <a:lnTo>
                    <a:pt x="0" y="0"/>
                  </a:lnTo>
                  <a:lnTo>
                    <a:pt x="0" y="3"/>
                  </a:lnTo>
                  <a:lnTo>
                    <a:pt x="0" y="5"/>
                  </a:lnTo>
                  <a:lnTo>
                    <a:pt x="20" y="5"/>
                  </a:lnTo>
                  <a:lnTo>
                    <a:pt x="31" y="4"/>
                  </a:lnTo>
                  <a:lnTo>
                    <a:pt x="31" y="3"/>
                  </a:lnTo>
                  <a:close/>
                </a:path>
              </a:pathLst>
            </a:custGeom>
            <a:solidFill>
              <a:srgbClr val="000000"/>
            </a:solidFill>
            <a:ln w="25400">
              <a:solidFill>
                <a:schemeClr val="tx1"/>
              </a:solidFill>
              <a:round/>
              <a:headEnd/>
              <a:tailEnd/>
            </a:ln>
          </p:spPr>
          <p:txBody>
            <a:bodyPr/>
            <a:lstStyle/>
            <a:p>
              <a:endParaRPr lang="en-GB" sz="2400" b="1"/>
            </a:p>
          </p:txBody>
        </p:sp>
        <p:sp>
          <p:nvSpPr>
            <p:cNvPr id="23778" name="Freeform 243"/>
            <p:cNvSpPr>
              <a:spLocks/>
            </p:cNvSpPr>
            <p:nvPr/>
          </p:nvSpPr>
          <p:spPr bwMode="auto">
            <a:xfrm>
              <a:off x="1397" y="2488"/>
              <a:ext cx="22" cy="5"/>
            </a:xfrm>
            <a:custGeom>
              <a:avLst/>
              <a:gdLst>
                <a:gd name="T0" fmla="*/ 11 w 22"/>
                <a:gd name="T1" fmla="*/ 0 h 5"/>
                <a:gd name="T2" fmla="*/ 22 w 22"/>
                <a:gd name="T3" fmla="*/ 0 h 5"/>
                <a:gd name="T4" fmla="*/ 0 w 22"/>
                <a:gd name="T5" fmla="*/ 3 h 5"/>
                <a:gd name="T6" fmla="*/ 0 w 22"/>
                <a:gd name="T7" fmla="*/ 4 h 5"/>
                <a:gd name="T8" fmla="*/ 0 w 22"/>
                <a:gd name="T9" fmla="*/ 5 h 5"/>
                <a:gd name="T10" fmla="*/ 11 w 22"/>
                <a:gd name="T11" fmla="*/ 4 h 5"/>
                <a:gd name="T12" fmla="*/ 11 w 22"/>
                <a:gd name="T13" fmla="*/ 3 h 5"/>
                <a:gd name="T14" fmla="*/ 11 w 22"/>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
                <a:gd name="T26" fmla="*/ 22 w 2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
                  <a:moveTo>
                    <a:pt x="11" y="0"/>
                  </a:moveTo>
                  <a:lnTo>
                    <a:pt x="22" y="0"/>
                  </a:lnTo>
                  <a:lnTo>
                    <a:pt x="0" y="3"/>
                  </a:lnTo>
                  <a:lnTo>
                    <a:pt x="0" y="4"/>
                  </a:lnTo>
                  <a:lnTo>
                    <a:pt x="0" y="5"/>
                  </a:lnTo>
                  <a:lnTo>
                    <a:pt x="11" y="4"/>
                  </a:lnTo>
                  <a:lnTo>
                    <a:pt x="11" y="3"/>
                  </a:lnTo>
                  <a:lnTo>
                    <a:pt x="11" y="0"/>
                  </a:lnTo>
                  <a:close/>
                </a:path>
              </a:pathLst>
            </a:custGeom>
            <a:solidFill>
              <a:srgbClr val="000000"/>
            </a:solidFill>
            <a:ln w="25400">
              <a:solidFill>
                <a:schemeClr val="tx1"/>
              </a:solidFill>
              <a:round/>
              <a:headEnd/>
              <a:tailEnd/>
            </a:ln>
          </p:spPr>
          <p:txBody>
            <a:bodyPr/>
            <a:lstStyle/>
            <a:p>
              <a:endParaRPr lang="en-GB" sz="2400" b="1"/>
            </a:p>
          </p:txBody>
        </p:sp>
        <p:sp>
          <p:nvSpPr>
            <p:cNvPr id="23779" name="Freeform 244"/>
            <p:cNvSpPr>
              <a:spLocks/>
            </p:cNvSpPr>
            <p:nvPr/>
          </p:nvSpPr>
          <p:spPr bwMode="auto">
            <a:xfrm>
              <a:off x="1386" y="2489"/>
              <a:ext cx="11" cy="5"/>
            </a:xfrm>
            <a:custGeom>
              <a:avLst/>
              <a:gdLst>
                <a:gd name="T0" fmla="*/ 11 w 11"/>
                <a:gd name="T1" fmla="*/ 3 h 5"/>
                <a:gd name="T2" fmla="*/ 11 w 11"/>
                <a:gd name="T3" fmla="*/ 0 h 5"/>
                <a:gd name="T4" fmla="*/ 0 w 11"/>
                <a:gd name="T5" fmla="*/ 0 h 5"/>
                <a:gd name="T6" fmla="*/ 0 w 11"/>
                <a:gd name="T7" fmla="*/ 3 h 5"/>
                <a:gd name="T8" fmla="*/ 0 w 11"/>
                <a:gd name="T9" fmla="*/ 5 h 5"/>
                <a:gd name="T10" fmla="*/ 0 w 11"/>
                <a:gd name="T11" fmla="*/ 5 h 5"/>
                <a:gd name="T12" fmla="*/ 11 w 11"/>
                <a:gd name="T13" fmla="*/ 4 h 5"/>
                <a:gd name="T14" fmla="*/ 11 w 11"/>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5"/>
                <a:gd name="T26" fmla="*/ 11 w 11"/>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5">
                  <a:moveTo>
                    <a:pt x="11" y="3"/>
                  </a:moveTo>
                  <a:lnTo>
                    <a:pt x="11" y="0"/>
                  </a:lnTo>
                  <a:lnTo>
                    <a:pt x="0" y="0"/>
                  </a:lnTo>
                  <a:lnTo>
                    <a:pt x="0" y="3"/>
                  </a:lnTo>
                  <a:lnTo>
                    <a:pt x="0" y="5"/>
                  </a:lnTo>
                  <a:lnTo>
                    <a:pt x="11" y="4"/>
                  </a:lnTo>
                  <a:lnTo>
                    <a:pt x="11" y="3"/>
                  </a:lnTo>
                  <a:close/>
                </a:path>
              </a:pathLst>
            </a:custGeom>
            <a:solidFill>
              <a:srgbClr val="000000"/>
            </a:solidFill>
            <a:ln w="25400">
              <a:solidFill>
                <a:schemeClr val="tx1"/>
              </a:solidFill>
              <a:round/>
              <a:headEnd/>
              <a:tailEnd/>
            </a:ln>
          </p:spPr>
          <p:txBody>
            <a:bodyPr/>
            <a:lstStyle/>
            <a:p>
              <a:endParaRPr lang="en-GB" sz="2400" b="1"/>
            </a:p>
          </p:txBody>
        </p:sp>
        <p:sp>
          <p:nvSpPr>
            <p:cNvPr id="23780" name="Freeform 245"/>
            <p:cNvSpPr>
              <a:spLocks/>
            </p:cNvSpPr>
            <p:nvPr/>
          </p:nvSpPr>
          <p:spPr bwMode="auto">
            <a:xfrm>
              <a:off x="936" y="2287"/>
              <a:ext cx="460" cy="221"/>
            </a:xfrm>
            <a:custGeom>
              <a:avLst/>
              <a:gdLst>
                <a:gd name="T0" fmla="*/ 450 w 460"/>
                <a:gd name="T1" fmla="*/ 202 h 221"/>
                <a:gd name="T2" fmla="*/ 460 w 460"/>
                <a:gd name="T3" fmla="*/ 202 h 221"/>
                <a:gd name="T4" fmla="*/ 440 w 460"/>
                <a:gd name="T5" fmla="*/ 205 h 221"/>
                <a:gd name="T6" fmla="*/ 428 w 460"/>
                <a:gd name="T7" fmla="*/ 206 h 221"/>
                <a:gd name="T8" fmla="*/ 418 w 460"/>
                <a:gd name="T9" fmla="*/ 207 h 221"/>
                <a:gd name="T10" fmla="*/ 407 w 460"/>
                <a:gd name="T11" fmla="*/ 209 h 221"/>
                <a:gd name="T12" fmla="*/ 396 w 460"/>
                <a:gd name="T13" fmla="*/ 211 h 221"/>
                <a:gd name="T14" fmla="*/ 383 w 460"/>
                <a:gd name="T15" fmla="*/ 215 h 221"/>
                <a:gd name="T16" fmla="*/ 371 w 460"/>
                <a:gd name="T17" fmla="*/ 216 h 221"/>
                <a:gd name="T18" fmla="*/ 357 w 460"/>
                <a:gd name="T19" fmla="*/ 217 h 221"/>
                <a:gd name="T20" fmla="*/ 345 w 460"/>
                <a:gd name="T21" fmla="*/ 218 h 221"/>
                <a:gd name="T22" fmla="*/ 307 w 460"/>
                <a:gd name="T23" fmla="*/ 215 h 221"/>
                <a:gd name="T24" fmla="*/ 295 w 460"/>
                <a:gd name="T25" fmla="*/ 212 h 221"/>
                <a:gd name="T26" fmla="*/ 282 w 460"/>
                <a:gd name="T27" fmla="*/ 209 h 221"/>
                <a:gd name="T28" fmla="*/ 264 w 460"/>
                <a:gd name="T29" fmla="*/ 200 h 221"/>
                <a:gd name="T30" fmla="*/ 249 w 460"/>
                <a:gd name="T31" fmla="*/ 191 h 221"/>
                <a:gd name="T32" fmla="*/ 3 w 460"/>
                <a:gd name="T33" fmla="*/ 26 h 221"/>
                <a:gd name="T34" fmla="*/ 4 w 460"/>
                <a:gd name="T35" fmla="*/ 0 h 221"/>
                <a:gd name="T36" fmla="*/ 1 w 460"/>
                <a:gd name="T37" fmla="*/ 0 h 221"/>
                <a:gd name="T38" fmla="*/ 0 w 460"/>
                <a:gd name="T39" fmla="*/ 29 h 221"/>
                <a:gd name="T40" fmla="*/ 246 w 460"/>
                <a:gd name="T41" fmla="*/ 194 h 221"/>
                <a:gd name="T42" fmla="*/ 256 w 460"/>
                <a:gd name="T43" fmla="*/ 200 h 221"/>
                <a:gd name="T44" fmla="*/ 282 w 460"/>
                <a:gd name="T45" fmla="*/ 211 h 221"/>
                <a:gd name="T46" fmla="*/ 295 w 460"/>
                <a:gd name="T47" fmla="*/ 215 h 221"/>
                <a:gd name="T48" fmla="*/ 307 w 460"/>
                <a:gd name="T49" fmla="*/ 217 h 221"/>
                <a:gd name="T50" fmla="*/ 345 w 460"/>
                <a:gd name="T51" fmla="*/ 221 h 221"/>
                <a:gd name="T52" fmla="*/ 357 w 460"/>
                <a:gd name="T53" fmla="*/ 220 h 221"/>
                <a:gd name="T54" fmla="*/ 371 w 460"/>
                <a:gd name="T55" fmla="*/ 218 h 221"/>
                <a:gd name="T56" fmla="*/ 383 w 460"/>
                <a:gd name="T57" fmla="*/ 217 h 221"/>
                <a:gd name="T58" fmla="*/ 396 w 460"/>
                <a:gd name="T59" fmla="*/ 214 h 221"/>
                <a:gd name="T60" fmla="*/ 407 w 460"/>
                <a:gd name="T61" fmla="*/ 211 h 221"/>
                <a:gd name="T62" fmla="*/ 418 w 460"/>
                <a:gd name="T63" fmla="*/ 210 h 221"/>
                <a:gd name="T64" fmla="*/ 428 w 460"/>
                <a:gd name="T65" fmla="*/ 209 h 221"/>
                <a:gd name="T66" fmla="*/ 440 w 460"/>
                <a:gd name="T67" fmla="*/ 207 h 221"/>
                <a:gd name="T68" fmla="*/ 450 w 460"/>
                <a:gd name="T69" fmla="*/ 206 h 221"/>
                <a:gd name="T70" fmla="*/ 450 w 460"/>
                <a:gd name="T71" fmla="*/ 205 h 221"/>
                <a:gd name="T72" fmla="*/ 450 w 460"/>
                <a:gd name="T73" fmla="*/ 202 h 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0"/>
                <a:gd name="T112" fmla="*/ 0 h 221"/>
                <a:gd name="T113" fmla="*/ 460 w 460"/>
                <a:gd name="T114" fmla="*/ 221 h 2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0" h="221">
                  <a:moveTo>
                    <a:pt x="450" y="202"/>
                  </a:moveTo>
                  <a:lnTo>
                    <a:pt x="460" y="202"/>
                  </a:lnTo>
                  <a:lnTo>
                    <a:pt x="440" y="205"/>
                  </a:lnTo>
                  <a:lnTo>
                    <a:pt x="428" y="206"/>
                  </a:lnTo>
                  <a:lnTo>
                    <a:pt x="418" y="207"/>
                  </a:lnTo>
                  <a:lnTo>
                    <a:pt x="407" y="209"/>
                  </a:lnTo>
                  <a:lnTo>
                    <a:pt x="396" y="211"/>
                  </a:lnTo>
                  <a:lnTo>
                    <a:pt x="383" y="215"/>
                  </a:lnTo>
                  <a:lnTo>
                    <a:pt x="371" y="216"/>
                  </a:lnTo>
                  <a:lnTo>
                    <a:pt x="357" y="217"/>
                  </a:lnTo>
                  <a:lnTo>
                    <a:pt x="345" y="218"/>
                  </a:lnTo>
                  <a:lnTo>
                    <a:pt x="307" y="215"/>
                  </a:lnTo>
                  <a:lnTo>
                    <a:pt x="295" y="212"/>
                  </a:lnTo>
                  <a:lnTo>
                    <a:pt x="282" y="209"/>
                  </a:lnTo>
                  <a:lnTo>
                    <a:pt x="264" y="200"/>
                  </a:lnTo>
                  <a:lnTo>
                    <a:pt x="249" y="191"/>
                  </a:lnTo>
                  <a:lnTo>
                    <a:pt x="3" y="26"/>
                  </a:lnTo>
                  <a:lnTo>
                    <a:pt x="4" y="0"/>
                  </a:lnTo>
                  <a:lnTo>
                    <a:pt x="1" y="0"/>
                  </a:lnTo>
                  <a:lnTo>
                    <a:pt x="0" y="29"/>
                  </a:lnTo>
                  <a:lnTo>
                    <a:pt x="246" y="194"/>
                  </a:lnTo>
                  <a:lnTo>
                    <a:pt x="256" y="200"/>
                  </a:lnTo>
                  <a:lnTo>
                    <a:pt x="282" y="211"/>
                  </a:lnTo>
                  <a:lnTo>
                    <a:pt x="295" y="215"/>
                  </a:lnTo>
                  <a:lnTo>
                    <a:pt x="307" y="217"/>
                  </a:lnTo>
                  <a:lnTo>
                    <a:pt x="345" y="221"/>
                  </a:lnTo>
                  <a:lnTo>
                    <a:pt x="357" y="220"/>
                  </a:lnTo>
                  <a:lnTo>
                    <a:pt x="371" y="218"/>
                  </a:lnTo>
                  <a:lnTo>
                    <a:pt x="383" y="217"/>
                  </a:lnTo>
                  <a:lnTo>
                    <a:pt x="396" y="214"/>
                  </a:lnTo>
                  <a:lnTo>
                    <a:pt x="407" y="211"/>
                  </a:lnTo>
                  <a:lnTo>
                    <a:pt x="418" y="210"/>
                  </a:lnTo>
                  <a:lnTo>
                    <a:pt x="428" y="209"/>
                  </a:lnTo>
                  <a:lnTo>
                    <a:pt x="440" y="207"/>
                  </a:lnTo>
                  <a:lnTo>
                    <a:pt x="450" y="206"/>
                  </a:lnTo>
                  <a:lnTo>
                    <a:pt x="450" y="205"/>
                  </a:lnTo>
                  <a:lnTo>
                    <a:pt x="450" y="202"/>
                  </a:lnTo>
                  <a:close/>
                </a:path>
              </a:pathLst>
            </a:custGeom>
            <a:solidFill>
              <a:srgbClr val="000000"/>
            </a:solidFill>
            <a:ln w="25400">
              <a:solidFill>
                <a:schemeClr val="tx1"/>
              </a:solidFill>
              <a:round/>
              <a:headEnd/>
              <a:tailEnd/>
            </a:ln>
          </p:spPr>
          <p:txBody>
            <a:bodyPr/>
            <a:lstStyle/>
            <a:p>
              <a:endParaRPr lang="en-GB" sz="2400" b="1"/>
            </a:p>
          </p:txBody>
        </p:sp>
        <p:sp>
          <p:nvSpPr>
            <p:cNvPr id="23781" name="Freeform 246"/>
            <p:cNvSpPr>
              <a:spLocks/>
            </p:cNvSpPr>
            <p:nvPr/>
          </p:nvSpPr>
          <p:spPr bwMode="auto">
            <a:xfrm>
              <a:off x="937" y="2121"/>
              <a:ext cx="134" cy="166"/>
            </a:xfrm>
            <a:custGeom>
              <a:avLst/>
              <a:gdLst>
                <a:gd name="T0" fmla="*/ 3 w 134"/>
                <a:gd name="T1" fmla="*/ 166 h 166"/>
                <a:gd name="T2" fmla="*/ 27 w 134"/>
                <a:gd name="T3" fmla="*/ 166 h 166"/>
                <a:gd name="T4" fmla="*/ 124 w 134"/>
                <a:gd name="T5" fmla="*/ 16 h 166"/>
                <a:gd name="T6" fmla="*/ 126 w 134"/>
                <a:gd name="T7" fmla="*/ 14 h 166"/>
                <a:gd name="T8" fmla="*/ 129 w 134"/>
                <a:gd name="T9" fmla="*/ 10 h 166"/>
                <a:gd name="T10" fmla="*/ 131 w 134"/>
                <a:gd name="T11" fmla="*/ 8 h 166"/>
                <a:gd name="T12" fmla="*/ 133 w 134"/>
                <a:gd name="T13" fmla="*/ 3 h 166"/>
                <a:gd name="T14" fmla="*/ 134 w 134"/>
                <a:gd name="T15" fmla="*/ 0 h 166"/>
                <a:gd name="T16" fmla="*/ 133 w 134"/>
                <a:gd name="T17" fmla="*/ 0 h 166"/>
                <a:gd name="T18" fmla="*/ 131 w 134"/>
                <a:gd name="T19" fmla="*/ 0 h 166"/>
                <a:gd name="T20" fmla="*/ 130 w 134"/>
                <a:gd name="T21" fmla="*/ 3 h 166"/>
                <a:gd name="T22" fmla="*/ 129 w 134"/>
                <a:gd name="T23" fmla="*/ 5 h 166"/>
                <a:gd name="T24" fmla="*/ 126 w 134"/>
                <a:gd name="T25" fmla="*/ 8 h 166"/>
                <a:gd name="T26" fmla="*/ 124 w 134"/>
                <a:gd name="T27" fmla="*/ 11 h 166"/>
                <a:gd name="T28" fmla="*/ 121 w 134"/>
                <a:gd name="T29" fmla="*/ 14 h 166"/>
                <a:gd name="T30" fmla="*/ 24 w 134"/>
                <a:gd name="T31" fmla="*/ 164 h 166"/>
                <a:gd name="T32" fmla="*/ 0 w 134"/>
                <a:gd name="T33" fmla="*/ 166 h 166"/>
                <a:gd name="T34" fmla="*/ 3 w 134"/>
                <a:gd name="T35" fmla="*/ 166 h 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66"/>
                <a:gd name="T56" fmla="*/ 134 w 134"/>
                <a:gd name="T57" fmla="*/ 166 h 1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66">
                  <a:moveTo>
                    <a:pt x="3" y="166"/>
                  </a:moveTo>
                  <a:lnTo>
                    <a:pt x="27" y="166"/>
                  </a:lnTo>
                  <a:lnTo>
                    <a:pt x="124" y="16"/>
                  </a:lnTo>
                  <a:lnTo>
                    <a:pt x="126" y="14"/>
                  </a:lnTo>
                  <a:lnTo>
                    <a:pt x="129" y="10"/>
                  </a:lnTo>
                  <a:lnTo>
                    <a:pt x="131" y="8"/>
                  </a:lnTo>
                  <a:lnTo>
                    <a:pt x="133" y="3"/>
                  </a:lnTo>
                  <a:lnTo>
                    <a:pt x="134" y="0"/>
                  </a:lnTo>
                  <a:lnTo>
                    <a:pt x="133" y="0"/>
                  </a:lnTo>
                  <a:lnTo>
                    <a:pt x="131" y="0"/>
                  </a:lnTo>
                  <a:lnTo>
                    <a:pt x="130" y="3"/>
                  </a:lnTo>
                  <a:lnTo>
                    <a:pt x="129" y="5"/>
                  </a:lnTo>
                  <a:lnTo>
                    <a:pt x="126" y="8"/>
                  </a:lnTo>
                  <a:lnTo>
                    <a:pt x="124" y="11"/>
                  </a:lnTo>
                  <a:lnTo>
                    <a:pt x="121" y="14"/>
                  </a:lnTo>
                  <a:lnTo>
                    <a:pt x="24" y="164"/>
                  </a:lnTo>
                  <a:lnTo>
                    <a:pt x="0" y="166"/>
                  </a:lnTo>
                  <a:lnTo>
                    <a:pt x="3" y="166"/>
                  </a:lnTo>
                  <a:close/>
                </a:path>
              </a:pathLst>
            </a:custGeom>
            <a:solidFill>
              <a:srgbClr val="000000"/>
            </a:solidFill>
            <a:ln w="25400">
              <a:solidFill>
                <a:schemeClr val="tx1"/>
              </a:solidFill>
              <a:round/>
              <a:headEnd/>
              <a:tailEnd/>
            </a:ln>
          </p:spPr>
          <p:txBody>
            <a:bodyPr/>
            <a:lstStyle/>
            <a:p>
              <a:endParaRPr lang="en-GB" sz="2400" b="1"/>
            </a:p>
          </p:txBody>
        </p:sp>
        <p:sp>
          <p:nvSpPr>
            <p:cNvPr id="23782" name="Freeform 247"/>
            <p:cNvSpPr>
              <a:spLocks/>
            </p:cNvSpPr>
            <p:nvPr/>
          </p:nvSpPr>
          <p:spPr bwMode="auto">
            <a:xfrm>
              <a:off x="1067" y="2117"/>
              <a:ext cx="5" cy="4"/>
            </a:xfrm>
            <a:custGeom>
              <a:avLst/>
              <a:gdLst>
                <a:gd name="T0" fmla="*/ 4 w 5"/>
                <a:gd name="T1" fmla="*/ 4 h 4"/>
                <a:gd name="T2" fmla="*/ 5 w 5"/>
                <a:gd name="T3" fmla="*/ 2 h 4"/>
                <a:gd name="T4" fmla="*/ 5 w 5"/>
                <a:gd name="T5" fmla="*/ 0 h 4"/>
                <a:gd name="T6" fmla="*/ 3 w 5"/>
                <a:gd name="T7" fmla="*/ 0 h 4"/>
                <a:gd name="T8" fmla="*/ 0 w 5"/>
                <a:gd name="T9" fmla="*/ 0 h 4"/>
                <a:gd name="T10" fmla="*/ 0 w 5"/>
                <a:gd name="T11" fmla="*/ 4 h 4"/>
                <a:gd name="T12" fmla="*/ 3 w 5"/>
                <a:gd name="T13" fmla="*/ 4 h 4"/>
                <a:gd name="T14" fmla="*/ 4 w 5"/>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4" y="4"/>
                  </a:moveTo>
                  <a:lnTo>
                    <a:pt x="5" y="2"/>
                  </a:lnTo>
                  <a:lnTo>
                    <a:pt x="5" y="0"/>
                  </a:lnTo>
                  <a:lnTo>
                    <a:pt x="3" y="0"/>
                  </a:lnTo>
                  <a:lnTo>
                    <a:pt x="0" y="0"/>
                  </a:lnTo>
                  <a:lnTo>
                    <a:pt x="0" y="4"/>
                  </a:lnTo>
                  <a:lnTo>
                    <a:pt x="3" y="4"/>
                  </a:lnTo>
                  <a:lnTo>
                    <a:pt x="4" y="4"/>
                  </a:lnTo>
                  <a:close/>
                </a:path>
              </a:pathLst>
            </a:custGeom>
            <a:solidFill>
              <a:srgbClr val="000000"/>
            </a:solidFill>
            <a:ln w="25400">
              <a:solidFill>
                <a:schemeClr val="tx1"/>
              </a:solidFill>
              <a:round/>
              <a:headEnd/>
              <a:tailEnd/>
            </a:ln>
          </p:spPr>
          <p:txBody>
            <a:bodyPr/>
            <a:lstStyle/>
            <a:p>
              <a:endParaRPr lang="en-GB" sz="2400" b="1"/>
            </a:p>
          </p:txBody>
        </p:sp>
        <p:sp>
          <p:nvSpPr>
            <p:cNvPr id="23783" name="Freeform 248"/>
            <p:cNvSpPr>
              <a:spLocks/>
            </p:cNvSpPr>
            <p:nvPr/>
          </p:nvSpPr>
          <p:spPr bwMode="auto">
            <a:xfrm>
              <a:off x="1067" y="2114"/>
              <a:ext cx="5" cy="7"/>
            </a:xfrm>
            <a:custGeom>
              <a:avLst/>
              <a:gdLst>
                <a:gd name="T0" fmla="*/ 3 w 5"/>
                <a:gd name="T1" fmla="*/ 3 h 7"/>
                <a:gd name="T2" fmla="*/ 4 w 5"/>
                <a:gd name="T3" fmla="*/ 3 h 7"/>
                <a:gd name="T4" fmla="*/ 5 w 5"/>
                <a:gd name="T5" fmla="*/ 0 h 7"/>
                <a:gd name="T6" fmla="*/ 4 w 5"/>
                <a:gd name="T7" fmla="*/ 0 h 7"/>
                <a:gd name="T8" fmla="*/ 3 w 5"/>
                <a:gd name="T9" fmla="*/ 0 h 7"/>
                <a:gd name="T10" fmla="*/ 0 w 5"/>
                <a:gd name="T11" fmla="*/ 7 h 7"/>
                <a:gd name="T12" fmla="*/ 0 w 5"/>
                <a:gd name="T13" fmla="*/ 3 h 7"/>
                <a:gd name="T14" fmla="*/ 3 w 5"/>
                <a:gd name="T15" fmla="*/ 3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3"/>
                  </a:moveTo>
                  <a:lnTo>
                    <a:pt x="4" y="3"/>
                  </a:lnTo>
                  <a:lnTo>
                    <a:pt x="5" y="0"/>
                  </a:lnTo>
                  <a:lnTo>
                    <a:pt x="4" y="0"/>
                  </a:lnTo>
                  <a:lnTo>
                    <a:pt x="3" y="0"/>
                  </a:lnTo>
                  <a:lnTo>
                    <a:pt x="0" y="7"/>
                  </a:lnTo>
                  <a:lnTo>
                    <a:pt x="0" y="3"/>
                  </a:lnTo>
                  <a:lnTo>
                    <a:pt x="3" y="3"/>
                  </a:lnTo>
                  <a:close/>
                </a:path>
              </a:pathLst>
            </a:custGeom>
            <a:solidFill>
              <a:srgbClr val="000000"/>
            </a:solidFill>
            <a:ln w="25400">
              <a:solidFill>
                <a:schemeClr val="tx1"/>
              </a:solidFill>
              <a:round/>
              <a:headEnd/>
              <a:tailEnd/>
            </a:ln>
          </p:spPr>
          <p:txBody>
            <a:bodyPr/>
            <a:lstStyle/>
            <a:p>
              <a:endParaRPr lang="en-GB" sz="2400" b="1"/>
            </a:p>
          </p:txBody>
        </p:sp>
        <p:sp>
          <p:nvSpPr>
            <p:cNvPr id="23784" name="Freeform 249"/>
            <p:cNvSpPr>
              <a:spLocks/>
            </p:cNvSpPr>
            <p:nvPr/>
          </p:nvSpPr>
          <p:spPr bwMode="auto">
            <a:xfrm>
              <a:off x="1068" y="2107"/>
              <a:ext cx="5" cy="7"/>
            </a:xfrm>
            <a:custGeom>
              <a:avLst/>
              <a:gdLst>
                <a:gd name="T0" fmla="*/ 4 w 5"/>
                <a:gd name="T1" fmla="*/ 7 h 7"/>
                <a:gd name="T2" fmla="*/ 5 w 5"/>
                <a:gd name="T3" fmla="*/ 3 h 7"/>
                <a:gd name="T4" fmla="*/ 5 w 5"/>
                <a:gd name="T5" fmla="*/ 0 h 7"/>
                <a:gd name="T6" fmla="*/ 3 w 5"/>
                <a:gd name="T7" fmla="*/ 0 h 7"/>
                <a:gd name="T8" fmla="*/ 0 w 5"/>
                <a:gd name="T9" fmla="*/ 0 h 7"/>
                <a:gd name="T10" fmla="*/ 0 w 5"/>
                <a:gd name="T11" fmla="*/ 7 h 7"/>
                <a:gd name="T12" fmla="*/ 3 w 5"/>
                <a:gd name="T13" fmla="*/ 7 h 7"/>
                <a:gd name="T14" fmla="*/ 4 w 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4" y="7"/>
                  </a:moveTo>
                  <a:lnTo>
                    <a:pt x="5" y="3"/>
                  </a:lnTo>
                  <a:lnTo>
                    <a:pt x="5" y="0"/>
                  </a:lnTo>
                  <a:lnTo>
                    <a:pt x="3" y="0"/>
                  </a:lnTo>
                  <a:lnTo>
                    <a:pt x="0" y="0"/>
                  </a:lnTo>
                  <a:lnTo>
                    <a:pt x="0" y="7"/>
                  </a:lnTo>
                  <a:lnTo>
                    <a:pt x="3" y="7"/>
                  </a:lnTo>
                  <a:lnTo>
                    <a:pt x="4" y="7"/>
                  </a:lnTo>
                  <a:close/>
                </a:path>
              </a:pathLst>
            </a:custGeom>
            <a:solidFill>
              <a:srgbClr val="000000"/>
            </a:solidFill>
            <a:ln w="25400">
              <a:solidFill>
                <a:schemeClr val="tx1"/>
              </a:solidFill>
              <a:round/>
              <a:headEnd/>
              <a:tailEnd/>
            </a:ln>
          </p:spPr>
          <p:txBody>
            <a:bodyPr/>
            <a:lstStyle/>
            <a:p>
              <a:endParaRPr lang="en-GB" sz="2400" b="1"/>
            </a:p>
          </p:txBody>
        </p:sp>
        <p:sp>
          <p:nvSpPr>
            <p:cNvPr id="23785" name="Freeform 250"/>
            <p:cNvSpPr>
              <a:spLocks/>
            </p:cNvSpPr>
            <p:nvPr/>
          </p:nvSpPr>
          <p:spPr bwMode="auto">
            <a:xfrm>
              <a:off x="1068" y="2104"/>
              <a:ext cx="5" cy="7"/>
            </a:xfrm>
            <a:custGeom>
              <a:avLst/>
              <a:gdLst>
                <a:gd name="T0" fmla="*/ 5 w 5"/>
                <a:gd name="T1" fmla="*/ 3 h 7"/>
                <a:gd name="T2" fmla="*/ 5 w 5"/>
                <a:gd name="T3" fmla="*/ 7 h 7"/>
                <a:gd name="T4" fmla="*/ 3 w 5"/>
                <a:gd name="T5" fmla="*/ 0 h 7"/>
                <a:gd name="T6" fmla="*/ 2 w 5"/>
                <a:gd name="T7" fmla="*/ 0 h 7"/>
                <a:gd name="T8" fmla="*/ 0 w 5"/>
                <a:gd name="T9" fmla="*/ 0 h 7"/>
                <a:gd name="T10" fmla="*/ 2 w 5"/>
                <a:gd name="T11" fmla="*/ 3 h 7"/>
                <a:gd name="T12" fmla="*/ 3 w 5"/>
                <a:gd name="T13" fmla="*/ 3 h 7"/>
                <a:gd name="T14" fmla="*/ 5 w 5"/>
                <a:gd name="T15" fmla="*/ 3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5" y="3"/>
                  </a:moveTo>
                  <a:lnTo>
                    <a:pt x="5" y="7"/>
                  </a:lnTo>
                  <a:lnTo>
                    <a:pt x="3" y="0"/>
                  </a:lnTo>
                  <a:lnTo>
                    <a:pt x="2" y="0"/>
                  </a:lnTo>
                  <a:lnTo>
                    <a:pt x="0" y="0"/>
                  </a:lnTo>
                  <a:lnTo>
                    <a:pt x="2" y="3"/>
                  </a:lnTo>
                  <a:lnTo>
                    <a:pt x="3" y="3"/>
                  </a:lnTo>
                  <a:lnTo>
                    <a:pt x="5" y="3"/>
                  </a:lnTo>
                  <a:close/>
                </a:path>
              </a:pathLst>
            </a:custGeom>
            <a:solidFill>
              <a:srgbClr val="000000"/>
            </a:solidFill>
            <a:ln w="25400">
              <a:solidFill>
                <a:schemeClr val="tx1"/>
              </a:solidFill>
              <a:round/>
              <a:headEnd/>
              <a:tailEnd/>
            </a:ln>
          </p:spPr>
          <p:txBody>
            <a:bodyPr/>
            <a:lstStyle/>
            <a:p>
              <a:endParaRPr lang="en-GB" sz="2400" b="1"/>
            </a:p>
          </p:txBody>
        </p:sp>
        <p:sp>
          <p:nvSpPr>
            <p:cNvPr id="23786" name="Freeform 251"/>
            <p:cNvSpPr>
              <a:spLocks/>
            </p:cNvSpPr>
            <p:nvPr/>
          </p:nvSpPr>
          <p:spPr bwMode="auto">
            <a:xfrm>
              <a:off x="1011" y="1728"/>
              <a:ext cx="61" cy="376"/>
            </a:xfrm>
            <a:custGeom>
              <a:avLst/>
              <a:gdLst>
                <a:gd name="T0" fmla="*/ 59 w 61"/>
                <a:gd name="T1" fmla="*/ 376 h 376"/>
                <a:gd name="T2" fmla="*/ 61 w 61"/>
                <a:gd name="T3" fmla="*/ 376 h 376"/>
                <a:gd name="T4" fmla="*/ 61 w 61"/>
                <a:gd name="T5" fmla="*/ 374 h 376"/>
                <a:gd name="T6" fmla="*/ 57 w 61"/>
                <a:gd name="T7" fmla="*/ 367 h 376"/>
                <a:gd name="T8" fmla="*/ 3 w 61"/>
                <a:gd name="T9" fmla="*/ 6 h 376"/>
                <a:gd name="T10" fmla="*/ 16 w 61"/>
                <a:gd name="T11" fmla="*/ 6 h 376"/>
                <a:gd name="T12" fmla="*/ 30 w 61"/>
                <a:gd name="T13" fmla="*/ 4 h 376"/>
                <a:gd name="T14" fmla="*/ 45 w 61"/>
                <a:gd name="T15" fmla="*/ 3 h 376"/>
                <a:gd name="T16" fmla="*/ 45 w 61"/>
                <a:gd name="T17" fmla="*/ 1 h 376"/>
                <a:gd name="T18" fmla="*/ 45 w 61"/>
                <a:gd name="T19" fmla="*/ 0 h 376"/>
                <a:gd name="T20" fmla="*/ 30 w 61"/>
                <a:gd name="T21" fmla="*/ 1 h 376"/>
                <a:gd name="T22" fmla="*/ 16 w 61"/>
                <a:gd name="T23" fmla="*/ 4 h 376"/>
                <a:gd name="T24" fmla="*/ 0 w 61"/>
                <a:gd name="T25" fmla="*/ 6 h 376"/>
                <a:gd name="T26" fmla="*/ 55 w 61"/>
                <a:gd name="T27" fmla="*/ 367 h 376"/>
                <a:gd name="T28" fmla="*/ 56 w 61"/>
                <a:gd name="T29" fmla="*/ 369 h 376"/>
                <a:gd name="T30" fmla="*/ 56 w 61"/>
                <a:gd name="T31" fmla="*/ 372 h 376"/>
                <a:gd name="T32" fmla="*/ 57 w 61"/>
                <a:gd name="T33" fmla="*/ 376 h 376"/>
                <a:gd name="T34" fmla="*/ 59 w 61"/>
                <a:gd name="T35" fmla="*/ 376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376"/>
                <a:gd name="T56" fmla="*/ 61 w 61"/>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376">
                  <a:moveTo>
                    <a:pt x="59" y="376"/>
                  </a:moveTo>
                  <a:lnTo>
                    <a:pt x="61" y="376"/>
                  </a:lnTo>
                  <a:lnTo>
                    <a:pt x="61" y="374"/>
                  </a:lnTo>
                  <a:lnTo>
                    <a:pt x="57" y="367"/>
                  </a:lnTo>
                  <a:lnTo>
                    <a:pt x="3" y="6"/>
                  </a:lnTo>
                  <a:lnTo>
                    <a:pt x="16" y="6"/>
                  </a:lnTo>
                  <a:lnTo>
                    <a:pt x="30" y="4"/>
                  </a:lnTo>
                  <a:lnTo>
                    <a:pt x="45" y="3"/>
                  </a:lnTo>
                  <a:lnTo>
                    <a:pt x="45" y="1"/>
                  </a:lnTo>
                  <a:lnTo>
                    <a:pt x="45" y="0"/>
                  </a:lnTo>
                  <a:lnTo>
                    <a:pt x="30" y="1"/>
                  </a:lnTo>
                  <a:lnTo>
                    <a:pt x="16" y="4"/>
                  </a:lnTo>
                  <a:lnTo>
                    <a:pt x="0" y="6"/>
                  </a:lnTo>
                  <a:lnTo>
                    <a:pt x="55" y="367"/>
                  </a:lnTo>
                  <a:lnTo>
                    <a:pt x="56" y="369"/>
                  </a:lnTo>
                  <a:lnTo>
                    <a:pt x="56" y="372"/>
                  </a:lnTo>
                  <a:lnTo>
                    <a:pt x="57" y="376"/>
                  </a:lnTo>
                  <a:lnTo>
                    <a:pt x="59" y="376"/>
                  </a:lnTo>
                  <a:close/>
                </a:path>
              </a:pathLst>
            </a:custGeom>
            <a:solidFill>
              <a:srgbClr val="000000"/>
            </a:solidFill>
            <a:ln w="25400">
              <a:solidFill>
                <a:schemeClr val="tx1"/>
              </a:solidFill>
              <a:round/>
              <a:headEnd/>
              <a:tailEnd/>
            </a:ln>
          </p:spPr>
          <p:txBody>
            <a:bodyPr/>
            <a:lstStyle/>
            <a:p>
              <a:endParaRPr lang="en-GB" sz="2400" b="1"/>
            </a:p>
          </p:txBody>
        </p:sp>
        <p:sp>
          <p:nvSpPr>
            <p:cNvPr id="23787" name="Freeform 252"/>
            <p:cNvSpPr>
              <a:spLocks/>
            </p:cNvSpPr>
            <p:nvPr/>
          </p:nvSpPr>
          <p:spPr bwMode="auto">
            <a:xfrm>
              <a:off x="1056" y="1727"/>
              <a:ext cx="32" cy="5"/>
            </a:xfrm>
            <a:custGeom>
              <a:avLst/>
              <a:gdLst>
                <a:gd name="T0" fmla="*/ 0 w 32"/>
                <a:gd name="T1" fmla="*/ 2 h 5"/>
                <a:gd name="T2" fmla="*/ 0 w 32"/>
                <a:gd name="T3" fmla="*/ 5 h 5"/>
                <a:gd name="T4" fmla="*/ 32 w 32"/>
                <a:gd name="T5" fmla="*/ 5 h 5"/>
                <a:gd name="T6" fmla="*/ 32 w 32"/>
                <a:gd name="T7" fmla="*/ 2 h 5"/>
                <a:gd name="T8" fmla="*/ 32 w 32"/>
                <a:gd name="T9" fmla="*/ 0 h 5"/>
                <a:gd name="T10" fmla="*/ 15 w 32"/>
                <a:gd name="T11" fmla="*/ 0 h 5"/>
                <a:gd name="T12" fmla="*/ 0 w 32"/>
                <a:gd name="T13" fmla="*/ 1 h 5"/>
                <a:gd name="T14" fmla="*/ 0 w 32"/>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
                <a:gd name="T26" fmla="*/ 32 w 3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
                  <a:moveTo>
                    <a:pt x="0" y="2"/>
                  </a:moveTo>
                  <a:lnTo>
                    <a:pt x="0" y="5"/>
                  </a:lnTo>
                  <a:lnTo>
                    <a:pt x="32" y="5"/>
                  </a:lnTo>
                  <a:lnTo>
                    <a:pt x="32" y="2"/>
                  </a:lnTo>
                  <a:lnTo>
                    <a:pt x="32" y="0"/>
                  </a:lnTo>
                  <a:lnTo>
                    <a:pt x="15" y="0"/>
                  </a:lnTo>
                  <a:lnTo>
                    <a:pt x="0" y="1"/>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3788" name="Freeform 253"/>
            <p:cNvSpPr>
              <a:spLocks/>
            </p:cNvSpPr>
            <p:nvPr/>
          </p:nvSpPr>
          <p:spPr bwMode="auto">
            <a:xfrm>
              <a:off x="1072" y="1727"/>
              <a:ext cx="457" cy="555"/>
            </a:xfrm>
            <a:custGeom>
              <a:avLst/>
              <a:gdLst>
                <a:gd name="T0" fmla="*/ 16 w 457"/>
                <a:gd name="T1" fmla="*/ 2 h 555"/>
                <a:gd name="T2" fmla="*/ 16 w 457"/>
                <a:gd name="T3" fmla="*/ 4 h 555"/>
                <a:gd name="T4" fmla="*/ 49 w 457"/>
                <a:gd name="T5" fmla="*/ 6 h 555"/>
                <a:gd name="T6" fmla="*/ 65 w 457"/>
                <a:gd name="T7" fmla="*/ 9 h 555"/>
                <a:gd name="T8" fmla="*/ 98 w 457"/>
                <a:gd name="T9" fmla="*/ 16 h 555"/>
                <a:gd name="T10" fmla="*/ 126 w 457"/>
                <a:gd name="T11" fmla="*/ 26 h 555"/>
                <a:gd name="T12" fmla="*/ 455 w 457"/>
                <a:gd name="T13" fmla="*/ 555 h 555"/>
                <a:gd name="T14" fmla="*/ 457 w 457"/>
                <a:gd name="T15" fmla="*/ 553 h 555"/>
                <a:gd name="T16" fmla="*/ 129 w 457"/>
                <a:gd name="T17" fmla="*/ 23 h 555"/>
                <a:gd name="T18" fmla="*/ 98 w 457"/>
                <a:gd name="T19" fmla="*/ 14 h 555"/>
                <a:gd name="T20" fmla="*/ 65 w 457"/>
                <a:gd name="T21" fmla="*/ 6 h 555"/>
                <a:gd name="T22" fmla="*/ 49 w 457"/>
                <a:gd name="T23" fmla="*/ 4 h 555"/>
                <a:gd name="T24" fmla="*/ 0 w 457"/>
                <a:gd name="T25" fmla="*/ 0 h 555"/>
                <a:gd name="T26" fmla="*/ 16 w 457"/>
                <a:gd name="T27" fmla="*/ 0 h 555"/>
                <a:gd name="T28" fmla="*/ 16 w 457"/>
                <a:gd name="T29" fmla="*/ 2 h 5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555"/>
                <a:gd name="T47" fmla="*/ 457 w 457"/>
                <a:gd name="T48" fmla="*/ 555 h 5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555">
                  <a:moveTo>
                    <a:pt x="16" y="2"/>
                  </a:moveTo>
                  <a:lnTo>
                    <a:pt x="16" y="4"/>
                  </a:lnTo>
                  <a:lnTo>
                    <a:pt x="49" y="6"/>
                  </a:lnTo>
                  <a:lnTo>
                    <a:pt x="65" y="9"/>
                  </a:lnTo>
                  <a:lnTo>
                    <a:pt x="98" y="16"/>
                  </a:lnTo>
                  <a:lnTo>
                    <a:pt x="126" y="26"/>
                  </a:lnTo>
                  <a:lnTo>
                    <a:pt x="455" y="555"/>
                  </a:lnTo>
                  <a:lnTo>
                    <a:pt x="457" y="553"/>
                  </a:lnTo>
                  <a:lnTo>
                    <a:pt x="129" y="23"/>
                  </a:lnTo>
                  <a:lnTo>
                    <a:pt x="98" y="14"/>
                  </a:lnTo>
                  <a:lnTo>
                    <a:pt x="65" y="6"/>
                  </a:lnTo>
                  <a:lnTo>
                    <a:pt x="49" y="4"/>
                  </a:lnTo>
                  <a:lnTo>
                    <a:pt x="0" y="0"/>
                  </a:lnTo>
                  <a:lnTo>
                    <a:pt x="16" y="0"/>
                  </a:lnTo>
                  <a:lnTo>
                    <a:pt x="16" y="2"/>
                  </a:lnTo>
                  <a:close/>
                </a:path>
              </a:pathLst>
            </a:custGeom>
            <a:solidFill>
              <a:srgbClr val="000000"/>
            </a:solidFill>
            <a:ln w="25400">
              <a:solidFill>
                <a:schemeClr val="tx1"/>
              </a:solidFill>
              <a:round/>
              <a:headEnd/>
              <a:tailEnd/>
            </a:ln>
          </p:spPr>
          <p:txBody>
            <a:bodyPr/>
            <a:lstStyle/>
            <a:p>
              <a:endParaRPr lang="en-GB" sz="2400" b="1"/>
            </a:p>
          </p:txBody>
        </p:sp>
        <p:sp>
          <p:nvSpPr>
            <p:cNvPr id="23789" name="Freeform 254"/>
            <p:cNvSpPr>
              <a:spLocks/>
            </p:cNvSpPr>
            <p:nvPr/>
          </p:nvSpPr>
          <p:spPr bwMode="auto">
            <a:xfrm>
              <a:off x="1128" y="2442"/>
              <a:ext cx="336" cy="160"/>
            </a:xfrm>
            <a:custGeom>
              <a:avLst/>
              <a:gdLst>
                <a:gd name="T0" fmla="*/ 336 w 336"/>
                <a:gd name="T1" fmla="*/ 46 h 160"/>
                <a:gd name="T2" fmla="*/ 193 w 336"/>
                <a:gd name="T3" fmla="*/ 153 h 160"/>
                <a:gd name="T4" fmla="*/ 191 w 336"/>
                <a:gd name="T5" fmla="*/ 156 h 160"/>
                <a:gd name="T6" fmla="*/ 189 w 336"/>
                <a:gd name="T7" fmla="*/ 157 h 160"/>
                <a:gd name="T8" fmla="*/ 186 w 336"/>
                <a:gd name="T9" fmla="*/ 158 h 160"/>
                <a:gd name="T10" fmla="*/ 184 w 336"/>
                <a:gd name="T11" fmla="*/ 158 h 160"/>
                <a:gd name="T12" fmla="*/ 181 w 336"/>
                <a:gd name="T13" fmla="*/ 160 h 160"/>
                <a:gd name="T14" fmla="*/ 179 w 336"/>
                <a:gd name="T15" fmla="*/ 160 h 160"/>
                <a:gd name="T16" fmla="*/ 178 w 336"/>
                <a:gd name="T17" fmla="*/ 160 h 160"/>
                <a:gd name="T18" fmla="*/ 175 w 336"/>
                <a:gd name="T19" fmla="*/ 160 h 160"/>
                <a:gd name="T20" fmla="*/ 173 w 336"/>
                <a:gd name="T21" fmla="*/ 160 h 160"/>
                <a:gd name="T22" fmla="*/ 170 w 336"/>
                <a:gd name="T23" fmla="*/ 160 h 160"/>
                <a:gd name="T24" fmla="*/ 168 w 336"/>
                <a:gd name="T25" fmla="*/ 160 h 160"/>
                <a:gd name="T26" fmla="*/ 165 w 336"/>
                <a:gd name="T27" fmla="*/ 158 h 160"/>
                <a:gd name="T28" fmla="*/ 73 w 336"/>
                <a:gd name="T29" fmla="*/ 151 h 160"/>
                <a:gd name="T30" fmla="*/ 70 w 336"/>
                <a:gd name="T31" fmla="*/ 150 h 160"/>
                <a:gd name="T32" fmla="*/ 68 w 336"/>
                <a:gd name="T33" fmla="*/ 148 h 160"/>
                <a:gd name="T34" fmla="*/ 65 w 336"/>
                <a:gd name="T35" fmla="*/ 146 h 160"/>
                <a:gd name="T36" fmla="*/ 63 w 336"/>
                <a:gd name="T37" fmla="*/ 143 h 160"/>
                <a:gd name="T38" fmla="*/ 60 w 336"/>
                <a:gd name="T39" fmla="*/ 141 h 160"/>
                <a:gd name="T40" fmla="*/ 58 w 336"/>
                <a:gd name="T41" fmla="*/ 137 h 160"/>
                <a:gd name="T42" fmla="*/ 57 w 336"/>
                <a:gd name="T43" fmla="*/ 135 h 160"/>
                <a:gd name="T44" fmla="*/ 54 w 336"/>
                <a:gd name="T45" fmla="*/ 131 h 160"/>
                <a:gd name="T46" fmla="*/ 53 w 336"/>
                <a:gd name="T47" fmla="*/ 128 h 160"/>
                <a:gd name="T48" fmla="*/ 52 w 336"/>
                <a:gd name="T49" fmla="*/ 126 h 160"/>
                <a:gd name="T50" fmla="*/ 50 w 336"/>
                <a:gd name="T51" fmla="*/ 122 h 160"/>
                <a:gd name="T52" fmla="*/ 49 w 336"/>
                <a:gd name="T53" fmla="*/ 120 h 160"/>
                <a:gd name="T54" fmla="*/ 0 w 336"/>
                <a:gd name="T55" fmla="*/ 0 h 1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160"/>
                <a:gd name="T86" fmla="*/ 336 w 336"/>
                <a:gd name="T87" fmla="*/ 160 h 1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160">
                  <a:moveTo>
                    <a:pt x="336" y="46"/>
                  </a:moveTo>
                  <a:lnTo>
                    <a:pt x="193" y="153"/>
                  </a:lnTo>
                  <a:lnTo>
                    <a:pt x="191" y="156"/>
                  </a:lnTo>
                  <a:lnTo>
                    <a:pt x="189" y="157"/>
                  </a:lnTo>
                  <a:lnTo>
                    <a:pt x="186" y="158"/>
                  </a:lnTo>
                  <a:lnTo>
                    <a:pt x="184" y="158"/>
                  </a:lnTo>
                  <a:lnTo>
                    <a:pt x="181" y="160"/>
                  </a:lnTo>
                  <a:lnTo>
                    <a:pt x="179" y="160"/>
                  </a:lnTo>
                  <a:lnTo>
                    <a:pt x="178" y="160"/>
                  </a:lnTo>
                  <a:lnTo>
                    <a:pt x="175" y="160"/>
                  </a:lnTo>
                  <a:lnTo>
                    <a:pt x="173" y="160"/>
                  </a:lnTo>
                  <a:lnTo>
                    <a:pt x="170" y="160"/>
                  </a:lnTo>
                  <a:lnTo>
                    <a:pt x="168" y="160"/>
                  </a:lnTo>
                  <a:lnTo>
                    <a:pt x="165" y="158"/>
                  </a:lnTo>
                  <a:lnTo>
                    <a:pt x="73" y="151"/>
                  </a:lnTo>
                  <a:lnTo>
                    <a:pt x="70" y="150"/>
                  </a:lnTo>
                  <a:lnTo>
                    <a:pt x="68" y="148"/>
                  </a:lnTo>
                  <a:lnTo>
                    <a:pt x="65" y="146"/>
                  </a:lnTo>
                  <a:lnTo>
                    <a:pt x="63" y="143"/>
                  </a:lnTo>
                  <a:lnTo>
                    <a:pt x="60" y="141"/>
                  </a:lnTo>
                  <a:lnTo>
                    <a:pt x="58" y="137"/>
                  </a:lnTo>
                  <a:lnTo>
                    <a:pt x="57" y="135"/>
                  </a:lnTo>
                  <a:lnTo>
                    <a:pt x="54" y="131"/>
                  </a:lnTo>
                  <a:lnTo>
                    <a:pt x="53" y="128"/>
                  </a:lnTo>
                  <a:lnTo>
                    <a:pt x="52" y="126"/>
                  </a:lnTo>
                  <a:lnTo>
                    <a:pt x="50" y="122"/>
                  </a:lnTo>
                  <a:lnTo>
                    <a:pt x="49" y="120"/>
                  </a:lnTo>
                  <a:lnTo>
                    <a:pt x="0" y="0"/>
                  </a:lnTo>
                </a:path>
              </a:pathLst>
            </a:custGeom>
            <a:noFill/>
            <a:ln w="25400">
              <a:solidFill>
                <a:schemeClr val="tx1"/>
              </a:solidFill>
              <a:prstDash val="solid"/>
              <a:round/>
              <a:headEnd/>
              <a:tailEnd/>
            </a:ln>
          </p:spPr>
          <p:txBody>
            <a:bodyPr/>
            <a:lstStyle/>
            <a:p>
              <a:endParaRPr lang="en-GB" sz="2400" b="1"/>
            </a:p>
          </p:txBody>
        </p:sp>
        <p:sp>
          <p:nvSpPr>
            <p:cNvPr id="23790" name="Freeform 255"/>
            <p:cNvSpPr>
              <a:spLocks/>
            </p:cNvSpPr>
            <p:nvPr/>
          </p:nvSpPr>
          <p:spPr bwMode="auto">
            <a:xfrm>
              <a:off x="1314" y="2487"/>
              <a:ext cx="151" cy="115"/>
            </a:xfrm>
            <a:custGeom>
              <a:avLst/>
              <a:gdLst>
                <a:gd name="T0" fmla="*/ 151 w 151"/>
                <a:gd name="T1" fmla="*/ 2 h 115"/>
                <a:gd name="T2" fmla="*/ 149 w 151"/>
                <a:gd name="T3" fmla="*/ 0 h 115"/>
                <a:gd name="T4" fmla="*/ 5 w 151"/>
                <a:gd name="T5" fmla="*/ 107 h 115"/>
                <a:gd name="T6" fmla="*/ 4 w 151"/>
                <a:gd name="T7" fmla="*/ 111 h 115"/>
                <a:gd name="T8" fmla="*/ 0 w 151"/>
                <a:gd name="T9" fmla="*/ 112 h 115"/>
                <a:gd name="T10" fmla="*/ 0 w 151"/>
                <a:gd name="T11" fmla="*/ 113 h 115"/>
                <a:gd name="T12" fmla="*/ 0 w 151"/>
                <a:gd name="T13" fmla="*/ 115 h 115"/>
                <a:gd name="T14" fmla="*/ 7 w 151"/>
                <a:gd name="T15" fmla="*/ 111 h 115"/>
                <a:gd name="T16" fmla="*/ 8 w 151"/>
                <a:gd name="T17" fmla="*/ 110 h 115"/>
                <a:gd name="T18" fmla="*/ 151 w 151"/>
                <a:gd name="T19" fmla="*/ 2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15"/>
                <a:gd name="T32" fmla="*/ 151 w 151"/>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15">
                  <a:moveTo>
                    <a:pt x="151" y="2"/>
                  </a:moveTo>
                  <a:lnTo>
                    <a:pt x="149" y="0"/>
                  </a:lnTo>
                  <a:lnTo>
                    <a:pt x="5" y="107"/>
                  </a:lnTo>
                  <a:lnTo>
                    <a:pt x="4" y="111"/>
                  </a:lnTo>
                  <a:lnTo>
                    <a:pt x="0" y="112"/>
                  </a:lnTo>
                  <a:lnTo>
                    <a:pt x="0" y="113"/>
                  </a:lnTo>
                  <a:lnTo>
                    <a:pt x="0" y="115"/>
                  </a:lnTo>
                  <a:lnTo>
                    <a:pt x="7" y="111"/>
                  </a:lnTo>
                  <a:lnTo>
                    <a:pt x="8" y="110"/>
                  </a:lnTo>
                  <a:lnTo>
                    <a:pt x="151" y="2"/>
                  </a:lnTo>
                  <a:close/>
                </a:path>
              </a:pathLst>
            </a:custGeom>
            <a:solidFill>
              <a:srgbClr val="000000"/>
            </a:solidFill>
            <a:ln w="25400">
              <a:solidFill>
                <a:schemeClr val="tx1"/>
              </a:solidFill>
              <a:round/>
              <a:headEnd/>
              <a:tailEnd/>
            </a:ln>
          </p:spPr>
          <p:txBody>
            <a:bodyPr/>
            <a:lstStyle/>
            <a:p>
              <a:endParaRPr lang="en-GB" sz="2400" b="1"/>
            </a:p>
          </p:txBody>
        </p:sp>
        <p:sp>
          <p:nvSpPr>
            <p:cNvPr id="23791" name="Freeform 256"/>
            <p:cNvSpPr>
              <a:spLocks/>
            </p:cNvSpPr>
            <p:nvPr/>
          </p:nvSpPr>
          <p:spPr bwMode="auto">
            <a:xfrm>
              <a:off x="1312" y="2598"/>
              <a:ext cx="2" cy="5"/>
            </a:xfrm>
            <a:custGeom>
              <a:avLst/>
              <a:gdLst>
                <a:gd name="T0" fmla="*/ 2 w 2"/>
                <a:gd name="T1" fmla="*/ 2 h 5"/>
                <a:gd name="T2" fmla="*/ 2 w 2"/>
                <a:gd name="T3" fmla="*/ 0 h 5"/>
                <a:gd name="T4" fmla="*/ 0 w 2"/>
                <a:gd name="T5" fmla="*/ 0 h 5"/>
                <a:gd name="T6" fmla="*/ 0 w 2"/>
                <a:gd name="T7" fmla="*/ 2 h 5"/>
                <a:gd name="T8" fmla="*/ 0 w 2"/>
                <a:gd name="T9" fmla="*/ 5 h 5"/>
                <a:gd name="T10" fmla="*/ 0 w 2"/>
                <a:gd name="T11" fmla="*/ 5 h 5"/>
                <a:gd name="T12" fmla="*/ 2 w 2"/>
                <a:gd name="T13" fmla="*/ 4 h 5"/>
                <a:gd name="T14" fmla="*/ 2 w 2"/>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5"/>
                <a:gd name="T26" fmla="*/ 2 w 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5">
                  <a:moveTo>
                    <a:pt x="2" y="2"/>
                  </a:moveTo>
                  <a:lnTo>
                    <a:pt x="2" y="0"/>
                  </a:lnTo>
                  <a:lnTo>
                    <a:pt x="0" y="0"/>
                  </a:lnTo>
                  <a:lnTo>
                    <a:pt x="0" y="2"/>
                  </a:lnTo>
                  <a:lnTo>
                    <a:pt x="0" y="5"/>
                  </a:lnTo>
                  <a:lnTo>
                    <a:pt x="2" y="4"/>
                  </a:lnTo>
                  <a:lnTo>
                    <a:pt x="2" y="2"/>
                  </a:lnTo>
                  <a:close/>
                </a:path>
              </a:pathLst>
            </a:custGeom>
            <a:solidFill>
              <a:srgbClr val="000000"/>
            </a:solidFill>
            <a:ln w="25400">
              <a:solidFill>
                <a:schemeClr val="tx1"/>
              </a:solidFill>
              <a:round/>
              <a:headEnd/>
              <a:tailEnd/>
            </a:ln>
          </p:spPr>
          <p:txBody>
            <a:bodyPr/>
            <a:lstStyle/>
            <a:p>
              <a:endParaRPr lang="en-GB" sz="2400" b="1"/>
            </a:p>
          </p:txBody>
        </p:sp>
        <p:sp>
          <p:nvSpPr>
            <p:cNvPr id="23792" name="Freeform 257"/>
            <p:cNvSpPr>
              <a:spLocks/>
            </p:cNvSpPr>
            <p:nvPr/>
          </p:nvSpPr>
          <p:spPr bwMode="auto">
            <a:xfrm>
              <a:off x="1309" y="2598"/>
              <a:ext cx="5" cy="5"/>
            </a:xfrm>
            <a:custGeom>
              <a:avLst/>
              <a:gdLst>
                <a:gd name="T0" fmla="*/ 3 w 5"/>
                <a:gd name="T1" fmla="*/ 0 h 5"/>
                <a:gd name="T2" fmla="*/ 5 w 5"/>
                <a:gd name="T3" fmla="*/ 0 h 5"/>
                <a:gd name="T4" fmla="*/ 0 w 5"/>
                <a:gd name="T5" fmla="*/ 2 h 5"/>
                <a:gd name="T6" fmla="*/ 0 w 5"/>
                <a:gd name="T7" fmla="*/ 4 h 5"/>
                <a:gd name="T8" fmla="*/ 0 w 5"/>
                <a:gd name="T9" fmla="*/ 5 h 5"/>
                <a:gd name="T10" fmla="*/ 3 w 5"/>
                <a:gd name="T11" fmla="*/ 4 h 5"/>
                <a:gd name="T12" fmla="*/ 3 w 5"/>
                <a:gd name="T13" fmla="*/ 2 h 5"/>
                <a:gd name="T14" fmla="*/ 3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0"/>
                  </a:moveTo>
                  <a:lnTo>
                    <a:pt x="5" y="0"/>
                  </a:lnTo>
                  <a:lnTo>
                    <a:pt x="0" y="2"/>
                  </a:lnTo>
                  <a:lnTo>
                    <a:pt x="0" y="4"/>
                  </a:lnTo>
                  <a:lnTo>
                    <a:pt x="0" y="5"/>
                  </a:lnTo>
                  <a:lnTo>
                    <a:pt x="3" y="4"/>
                  </a:lnTo>
                  <a:lnTo>
                    <a:pt x="3" y="2"/>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3793" name="Freeform 258"/>
            <p:cNvSpPr>
              <a:spLocks/>
            </p:cNvSpPr>
            <p:nvPr/>
          </p:nvSpPr>
          <p:spPr bwMode="auto">
            <a:xfrm>
              <a:off x="1296" y="2599"/>
              <a:ext cx="13" cy="5"/>
            </a:xfrm>
            <a:custGeom>
              <a:avLst/>
              <a:gdLst>
                <a:gd name="T0" fmla="*/ 13 w 13"/>
                <a:gd name="T1" fmla="*/ 3 h 5"/>
                <a:gd name="T2" fmla="*/ 13 w 13"/>
                <a:gd name="T3" fmla="*/ 0 h 5"/>
                <a:gd name="T4" fmla="*/ 0 w 13"/>
                <a:gd name="T5" fmla="*/ 0 h 5"/>
                <a:gd name="T6" fmla="*/ 0 w 13"/>
                <a:gd name="T7" fmla="*/ 3 h 5"/>
                <a:gd name="T8" fmla="*/ 0 w 13"/>
                <a:gd name="T9" fmla="*/ 5 h 5"/>
                <a:gd name="T10" fmla="*/ 11 w 13"/>
                <a:gd name="T11" fmla="*/ 5 h 5"/>
                <a:gd name="T12" fmla="*/ 13 w 13"/>
                <a:gd name="T13" fmla="*/ 4 h 5"/>
                <a:gd name="T14" fmla="*/ 13 w 13"/>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13" y="3"/>
                  </a:moveTo>
                  <a:lnTo>
                    <a:pt x="13" y="0"/>
                  </a:lnTo>
                  <a:lnTo>
                    <a:pt x="0" y="0"/>
                  </a:lnTo>
                  <a:lnTo>
                    <a:pt x="0" y="3"/>
                  </a:lnTo>
                  <a:lnTo>
                    <a:pt x="0" y="5"/>
                  </a:lnTo>
                  <a:lnTo>
                    <a:pt x="11" y="5"/>
                  </a:lnTo>
                  <a:lnTo>
                    <a:pt x="13" y="4"/>
                  </a:lnTo>
                  <a:lnTo>
                    <a:pt x="13" y="3"/>
                  </a:lnTo>
                  <a:close/>
                </a:path>
              </a:pathLst>
            </a:custGeom>
            <a:solidFill>
              <a:srgbClr val="000000"/>
            </a:solidFill>
            <a:ln w="25400">
              <a:solidFill>
                <a:schemeClr val="tx1"/>
              </a:solidFill>
              <a:round/>
              <a:headEnd/>
              <a:tailEnd/>
            </a:ln>
          </p:spPr>
          <p:txBody>
            <a:bodyPr/>
            <a:lstStyle/>
            <a:p>
              <a:endParaRPr lang="en-GB" sz="2400" b="1"/>
            </a:p>
          </p:txBody>
        </p:sp>
        <p:sp>
          <p:nvSpPr>
            <p:cNvPr id="23794" name="Freeform 259"/>
            <p:cNvSpPr>
              <a:spLocks/>
            </p:cNvSpPr>
            <p:nvPr/>
          </p:nvSpPr>
          <p:spPr bwMode="auto">
            <a:xfrm>
              <a:off x="1196" y="2589"/>
              <a:ext cx="102" cy="15"/>
            </a:xfrm>
            <a:custGeom>
              <a:avLst/>
              <a:gdLst>
                <a:gd name="T0" fmla="*/ 100 w 102"/>
                <a:gd name="T1" fmla="*/ 13 h 15"/>
                <a:gd name="T2" fmla="*/ 100 w 102"/>
                <a:gd name="T3" fmla="*/ 11 h 15"/>
                <a:gd name="T4" fmla="*/ 97 w 102"/>
                <a:gd name="T5" fmla="*/ 10 h 15"/>
                <a:gd name="T6" fmla="*/ 5 w 102"/>
                <a:gd name="T7" fmla="*/ 3 h 15"/>
                <a:gd name="T8" fmla="*/ 0 w 102"/>
                <a:gd name="T9" fmla="*/ 0 h 15"/>
                <a:gd name="T10" fmla="*/ 0 w 102"/>
                <a:gd name="T11" fmla="*/ 1 h 15"/>
                <a:gd name="T12" fmla="*/ 0 w 102"/>
                <a:gd name="T13" fmla="*/ 3 h 15"/>
                <a:gd name="T14" fmla="*/ 5 w 102"/>
                <a:gd name="T15" fmla="*/ 5 h 15"/>
                <a:gd name="T16" fmla="*/ 97 w 102"/>
                <a:gd name="T17" fmla="*/ 13 h 15"/>
                <a:gd name="T18" fmla="*/ 102 w 102"/>
                <a:gd name="T19" fmla="*/ 15 h 15"/>
                <a:gd name="T20" fmla="*/ 100 w 102"/>
                <a:gd name="T21" fmla="*/ 15 h 15"/>
                <a:gd name="T22" fmla="*/ 100 w 102"/>
                <a:gd name="T23" fmla="*/ 13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15"/>
                <a:gd name="T38" fmla="*/ 102 w 102"/>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15">
                  <a:moveTo>
                    <a:pt x="100" y="13"/>
                  </a:moveTo>
                  <a:lnTo>
                    <a:pt x="100" y="11"/>
                  </a:lnTo>
                  <a:lnTo>
                    <a:pt x="97" y="10"/>
                  </a:lnTo>
                  <a:lnTo>
                    <a:pt x="5" y="3"/>
                  </a:lnTo>
                  <a:lnTo>
                    <a:pt x="0" y="0"/>
                  </a:lnTo>
                  <a:lnTo>
                    <a:pt x="0" y="1"/>
                  </a:lnTo>
                  <a:lnTo>
                    <a:pt x="0" y="3"/>
                  </a:lnTo>
                  <a:lnTo>
                    <a:pt x="5" y="5"/>
                  </a:lnTo>
                  <a:lnTo>
                    <a:pt x="97" y="13"/>
                  </a:lnTo>
                  <a:lnTo>
                    <a:pt x="102" y="15"/>
                  </a:lnTo>
                  <a:lnTo>
                    <a:pt x="100" y="15"/>
                  </a:lnTo>
                  <a:lnTo>
                    <a:pt x="100" y="13"/>
                  </a:lnTo>
                  <a:close/>
                </a:path>
              </a:pathLst>
            </a:custGeom>
            <a:solidFill>
              <a:srgbClr val="000000"/>
            </a:solidFill>
            <a:ln w="25400">
              <a:solidFill>
                <a:schemeClr val="tx1"/>
              </a:solidFill>
              <a:round/>
              <a:headEnd/>
              <a:tailEnd/>
            </a:ln>
          </p:spPr>
          <p:txBody>
            <a:bodyPr/>
            <a:lstStyle/>
            <a:p>
              <a:endParaRPr lang="en-GB" sz="2400" b="1"/>
            </a:p>
          </p:txBody>
        </p:sp>
        <p:sp>
          <p:nvSpPr>
            <p:cNvPr id="23795" name="Freeform 260"/>
            <p:cNvSpPr>
              <a:spLocks/>
            </p:cNvSpPr>
            <p:nvPr/>
          </p:nvSpPr>
          <p:spPr bwMode="auto">
            <a:xfrm>
              <a:off x="1185" y="2578"/>
              <a:ext cx="12" cy="14"/>
            </a:xfrm>
            <a:custGeom>
              <a:avLst/>
              <a:gdLst>
                <a:gd name="T0" fmla="*/ 11 w 12"/>
                <a:gd name="T1" fmla="*/ 12 h 14"/>
                <a:gd name="T2" fmla="*/ 12 w 12"/>
                <a:gd name="T3" fmla="*/ 11 h 14"/>
                <a:gd name="T4" fmla="*/ 5 w 12"/>
                <a:gd name="T5" fmla="*/ 4 h 14"/>
                <a:gd name="T6" fmla="*/ 2 w 12"/>
                <a:gd name="T7" fmla="*/ 0 h 14"/>
                <a:gd name="T8" fmla="*/ 1 w 12"/>
                <a:gd name="T9" fmla="*/ 1 h 14"/>
                <a:gd name="T10" fmla="*/ 0 w 12"/>
                <a:gd name="T11" fmla="*/ 2 h 14"/>
                <a:gd name="T12" fmla="*/ 2 w 12"/>
                <a:gd name="T13" fmla="*/ 6 h 14"/>
                <a:gd name="T14" fmla="*/ 8 w 12"/>
                <a:gd name="T15" fmla="*/ 12 h 14"/>
                <a:gd name="T16" fmla="*/ 11 w 12"/>
                <a:gd name="T17" fmla="*/ 14 h 14"/>
                <a:gd name="T18" fmla="*/ 11 w 12"/>
                <a:gd name="T19" fmla="*/ 12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1" y="12"/>
                  </a:moveTo>
                  <a:lnTo>
                    <a:pt x="12" y="11"/>
                  </a:lnTo>
                  <a:lnTo>
                    <a:pt x="5" y="4"/>
                  </a:lnTo>
                  <a:lnTo>
                    <a:pt x="2" y="0"/>
                  </a:lnTo>
                  <a:lnTo>
                    <a:pt x="1" y="1"/>
                  </a:lnTo>
                  <a:lnTo>
                    <a:pt x="0" y="2"/>
                  </a:lnTo>
                  <a:lnTo>
                    <a:pt x="2" y="6"/>
                  </a:lnTo>
                  <a:lnTo>
                    <a:pt x="8" y="12"/>
                  </a:lnTo>
                  <a:lnTo>
                    <a:pt x="11" y="14"/>
                  </a:lnTo>
                  <a:lnTo>
                    <a:pt x="11" y="12"/>
                  </a:lnTo>
                  <a:close/>
                </a:path>
              </a:pathLst>
            </a:custGeom>
            <a:solidFill>
              <a:srgbClr val="000000"/>
            </a:solidFill>
            <a:ln w="25400">
              <a:solidFill>
                <a:schemeClr val="tx1"/>
              </a:solidFill>
              <a:round/>
              <a:headEnd/>
              <a:tailEnd/>
            </a:ln>
          </p:spPr>
          <p:txBody>
            <a:bodyPr/>
            <a:lstStyle/>
            <a:p>
              <a:endParaRPr lang="en-GB" sz="2400" b="1"/>
            </a:p>
          </p:txBody>
        </p:sp>
        <p:sp>
          <p:nvSpPr>
            <p:cNvPr id="23796" name="Freeform 261"/>
            <p:cNvSpPr>
              <a:spLocks/>
            </p:cNvSpPr>
            <p:nvPr/>
          </p:nvSpPr>
          <p:spPr bwMode="auto">
            <a:xfrm>
              <a:off x="1183" y="2577"/>
              <a:ext cx="4" cy="7"/>
            </a:xfrm>
            <a:custGeom>
              <a:avLst/>
              <a:gdLst>
                <a:gd name="T0" fmla="*/ 3 w 4"/>
                <a:gd name="T1" fmla="*/ 2 h 7"/>
                <a:gd name="T2" fmla="*/ 4 w 4"/>
                <a:gd name="T3" fmla="*/ 2 h 7"/>
                <a:gd name="T4" fmla="*/ 3 w 4"/>
                <a:gd name="T5" fmla="*/ 0 h 7"/>
                <a:gd name="T6" fmla="*/ 2 w 4"/>
                <a:gd name="T7" fmla="*/ 0 h 7"/>
                <a:gd name="T8" fmla="*/ 0 w 4"/>
                <a:gd name="T9" fmla="*/ 0 h 7"/>
                <a:gd name="T10" fmla="*/ 4 w 4"/>
                <a:gd name="T11" fmla="*/ 7 h 7"/>
                <a:gd name="T12" fmla="*/ 2 w 4"/>
                <a:gd name="T13" fmla="*/ 3 h 7"/>
                <a:gd name="T14" fmla="*/ 3 w 4"/>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7"/>
                <a:gd name="T26" fmla="*/ 4 w 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7">
                  <a:moveTo>
                    <a:pt x="3" y="2"/>
                  </a:moveTo>
                  <a:lnTo>
                    <a:pt x="4" y="2"/>
                  </a:lnTo>
                  <a:lnTo>
                    <a:pt x="3" y="0"/>
                  </a:lnTo>
                  <a:lnTo>
                    <a:pt x="2" y="0"/>
                  </a:lnTo>
                  <a:lnTo>
                    <a:pt x="0" y="0"/>
                  </a:lnTo>
                  <a:lnTo>
                    <a:pt x="4" y="7"/>
                  </a:lnTo>
                  <a:lnTo>
                    <a:pt x="2" y="3"/>
                  </a:lnTo>
                  <a:lnTo>
                    <a:pt x="3" y="2"/>
                  </a:lnTo>
                  <a:close/>
                </a:path>
              </a:pathLst>
            </a:custGeom>
            <a:solidFill>
              <a:srgbClr val="000000"/>
            </a:solidFill>
            <a:ln w="25400">
              <a:solidFill>
                <a:schemeClr val="tx1"/>
              </a:solidFill>
              <a:round/>
              <a:headEnd/>
              <a:tailEnd/>
            </a:ln>
          </p:spPr>
          <p:txBody>
            <a:bodyPr/>
            <a:lstStyle/>
            <a:p>
              <a:endParaRPr lang="en-GB" sz="2400" b="1"/>
            </a:p>
          </p:txBody>
        </p:sp>
        <p:sp>
          <p:nvSpPr>
            <p:cNvPr id="23797" name="Freeform 262"/>
            <p:cNvSpPr>
              <a:spLocks/>
            </p:cNvSpPr>
            <p:nvPr/>
          </p:nvSpPr>
          <p:spPr bwMode="auto">
            <a:xfrm>
              <a:off x="1181" y="2572"/>
              <a:ext cx="5" cy="6"/>
            </a:xfrm>
            <a:custGeom>
              <a:avLst/>
              <a:gdLst>
                <a:gd name="T0" fmla="*/ 5 w 5"/>
                <a:gd name="T1" fmla="*/ 5 h 6"/>
                <a:gd name="T2" fmla="*/ 2 w 5"/>
                <a:gd name="T3" fmla="*/ 0 h 6"/>
                <a:gd name="T4" fmla="*/ 2 w 5"/>
                <a:gd name="T5" fmla="*/ 0 h 6"/>
                <a:gd name="T6" fmla="*/ 1 w 5"/>
                <a:gd name="T7" fmla="*/ 1 h 6"/>
                <a:gd name="T8" fmla="*/ 0 w 5"/>
                <a:gd name="T9" fmla="*/ 2 h 6"/>
                <a:gd name="T10" fmla="*/ 2 w 5"/>
                <a:gd name="T11" fmla="*/ 6 h 6"/>
                <a:gd name="T12" fmla="*/ 4 w 5"/>
                <a:gd name="T13" fmla="*/ 5 h 6"/>
                <a:gd name="T14" fmla="*/ 5 w 5"/>
                <a:gd name="T15" fmla="*/ 5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5" y="5"/>
                  </a:moveTo>
                  <a:lnTo>
                    <a:pt x="2" y="0"/>
                  </a:lnTo>
                  <a:lnTo>
                    <a:pt x="1" y="1"/>
                  </a:lnTo>
                  <a:lnTo>
                    <a:pt x="0" y="2"/>
                  </a:lnTo>
                  <a:lnTo>
                    <a:pt x="2" y="6"/>
                  </a:lnTo>
                  <a:lnTo>
                    <a:pt x="4" y="5"/>
                  </a:lnTo>
                  <a:lnTo>
                    <a:pt x="5" y="5"/>
                  </a:lnTo>
                  <a:close/>
                </a:path>
              </a:pathLst>
            </a:custGeom>
            <a:solidFill>
              <a:srgbClr val="000000"/>
            </a:solidFill>
            <a:ln w="25400">
              <a:solidFill>
                <a:schemeClr val="tx1"/>
              </a:solidFill>
              <a:round/>
              <a:headEnd/>
              <a:tailEnd/>
            </a:ln>
          </p:spPr>
          <p:txBody>
            <a:bodyPr/>
            <a:lstStyle/>
            <a:p>
              <a:endParaRPr lang="en-GB" sz="2400" b="1"/>
            </a:p>
          </p:txBody>
        </p:sp>
        <p:sp>
          <p:nvSpPr>
            <p:cNvPr id="23798" name="Freeform 263"/>
            <p:cNvSpPr>
              <a:spLocks/>
            </p:cNvSpPr>
            <p:nvPr/>
          </p:nvSpPr>
          <p:spPr bwMode="auto">
            <a:xfrm>
              <a:off x="1127" y="2442"/>
              <a:ext cx="56" cy="136"/>
            </a:xfrm>
            <a:custGeom>
              <a:avLst/>
              <a:gdLst>
                <a:gd name="T0" fmla="*/ 55 w 56"/>
                <a:gd name="T1" fmla="*/ 131 h 136"/>
                <a:gd name="T2" fmla="*/ 56 w 56"/>
                <a:gd name="T3" fmla="*/ 131 h 136"/>
                <a:gd name="T4" fmla="*/ 54 w 56"/>
                <a:gd name="T5" fmla="*/ 126 h 136"/>
                <a:gd name="T6" fmla="*/ 53 w 56"/>
                <a:gd name="T7" fmla="*/ 122 h 136"/>
                <a:gd name="T8" fmla="*/ 51 w 56"/>
                <a:gd name="T9" fmla="*/ 120 h 136"/>
                <a:gd name="T10" fmla="*/ 3 w 56"/>
                <a:gd name="T11" fmla="*/ 0 h 136"/>
                <a:gd name="T12" fmla="*/ 0 w 56"/>
                <a:gd name="T13" fmla="*/ 0 h 136"/>
                <a:gd name="T14" fmla="*/ 49 w 56"/>
                <a:gd name="T15" fmla="*/ 120 h 136"/>
                <a:gd name="T16" fmla="*/ 50 w 56"/>
                <a:gd name="T17" fmla="*/ 122 h 136"/>
                <a:gd name="T18" fmla="*/ 51 w 56"/>
                <a:gd name="T19" fmla="*/ 126 h 136"/>
                <a:gd name="T20" fmla="*/ 56 w 56"/>
                <a:gd name="T21" fmla="*/ 136 h 136"/>
                <a:gd name="T22" fmla="*/ 54 w 56"/>
                <a:gd name="T23" fmla="*/ 132 h 136"/>
                <a:gd name="T24" fmla="*/ 55 w 56"/>
                <a:gd name="T25" fmla="*/ 131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36"/>
                <a:gd name="T41" fmla="*/ 56 w 56"/>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36">
                  <a:moveTo>
                    <a:pt x="55" y="131"/>
                  </a:moveTo>
                  <a:lnTo>
                    <a:pt x="56" y="131"/>
                  </a:lnTo>
                  <a:lnTo>
                    <a:pt x="54" y="126"/>
                  </a:lnTo>
                  <a:lnTo>
                    <a:pt x="53" y="122"/>
                  </a:lnTo>
                  <a:lnTo>
                    <a:pt x="51" y="120"/>
                  </a:lnTo>
                  <a:lnTo>
                    <a:pt x="3" y="0"/>
                  </a:lnTo>
                  <a:lnTo>
                    <a:pt x="0" y="0"/>
                  </a:lnTo>
                  <a:lnTo>
                    <a:pt x="49" y="120"/>
                  </a:lnTo>
                  <a:lnTo>
                    <a:pt x="50" y="122"/>
                  </a:lnTo>
                  <a:lnTo>
                    <a:pt x="51" y="126"/>
                  </a:lnTo>
                  <a:lnTo>
                    <a:pt x="56" y="136"/>
                  </a:lnTo>
                  <a:lnTo>
                    <a:pt x="54" y="132"/>
                  </a:lnTo>
                  <a:lnTo>
                    <a:pt x="55" y="131"/>
                  </a:lnTo>
                  <a:close/>
                </a:path>
              </a:pathLst>
            </a:custGeom>
            <a:solidFill>
              <a:srgbClr val="000000"/>
            </a:solidFill>
            <a:ln w="25400">
              <a:solidFill>
                <a:schemeClr val="tx1"/>
              </a:solidFill>
              <a:round/>
              <a:headEnd/>
              <a:tailEnd/>
            </a:ln>
          </p:spPr>
          <p:txBody>
            <a:bodyPr/>
            <a:lstStyle/>
            <a:p>
              <a:endParaRPr lang="en-GB" sz="2400" b="1"/>
            </a:p>
          </p:txBody>
        </p:sp>
        <p:sp>
          <p:nvSpPr>
            <p:cNvPr id="23799" name="Freeform 264"/>
            <p:cNvSpPr>
              <a:spLocks/>
            </p:cNvSpPr>
            <p:nvPr/>
          </p:nvSpPr>
          <p:spPr bwMode="auto">
            <a:xfrm>
              <a:off x="1216" y="2258"/>
              <a:ext cx="138" cy="138"/>
            </a:xfrm>
            <a:custGeom>
              <a:avLst/>
              <a:gdLst>
                <a:gd name="T0" fmla="*/ 0 w 138"/>
                <a:gd name="T1" fmla="*/ 63 h 138"/>
                <a:gd name="T2" fmla="*/ 2 w 138"/>
                <a:gd name="T3" fmla="*/ 54 h 138"/>
                <a:gd name="T4" fmla="*/ 5 w 138"/>
                <a:gd name="T5" fmla="*/ 45 h 138"/>
                <a:gd name="T6" fmla="*/ 9 w 138"/>
                <a:gd name="T7" fmla="*/ 38 h 138"/>
                <a:gd name="T8" fmla="*/ 13 w 138"/>
                <a:gd name="T9" fmla="*/ 30 h 138"/>
                <a:gd name="T10" fmla="*/ 18 w 138"/>
                <a:gd name="T11" fmla="*/ 23 h 138"/>
                <a:gd name="T12" fmla="*/ 25 w 138"/>
                <a:gd name="T13" fmla="*/ 17 h 138"/>
                <a:gd name="T14" fmla="*/ 32 w 138"/>
                <a:gd name="T15" fmla="*/ 12 h 138"/>
                <a:gd name="T16" fmla="*/ 40 w 138"/>
                <a:gd name="T17" fmla="*/ 7 h 138"/>
                <a:gd name="T18" fmla="*/ 47 w 138"/>
                <a:gd name="T19" fmla="*/ 4 h 138"/>
                <a:gd name="T20" fmla="*/ 57 w 138"/>
                <a:gd name="T21" fmla="*/ 2 h 138"/>
                <a:gd name="T22" fmla="*/ 66 w 138"/>
                <a:gd name="T23" fmla="*/ 0 h 138"/>
                <a:gd name="T24" fmla="*/ 75 w 138"/>
                <a:gd name="T25" fmla="*/ 0 h 138"/>
                <a:gd name="T26" fmla="*/ 85 w 138"/>
                <a:gd name="T27" fmla="*/ 3 h 138"/>
                <a:gd name="T28" fmla="*/ 93 w 138"/>
                <a:gd name="T29" fmla="*/ 4 h 138"/>
                <a:gd name="T30" fmla="*/ 101 w 138"/>
                <a:gd name="T31" fmla="*/ 8 h 138"/>
                <a:gd name="T32" fmla="*/ 108 w 138"/>
                <a:gd name="T33" fmla="*/ 13 h 138"/>
                <a:gd name="T34" fmla="*/ 116 w 138"/>
                <a:gd name="T35" fmla="*/ 18 h 138"/>
                <a:gd name="T36" fmla="*/ 121 w 138"/>
                <a:gd name="T37" fmla="*/ 24 h 138"/>
                <a:gd name="T38" fmla="*/ 127 w 138"/>
                <a:gd name="T39" fmla="*/ 32 h 138"/>
                <a:gd name="T40" fmla="*/ 131 w 138"/>
                <a:gd name="T41" fmla="*/ 39 h 138"/>
                <a:gd name="T42" fmla="*/ 135 w 138"/>
                <a:gd name="T43" fmla="*/ 48 h 138"/>
                <a:gd name="T44" fmla="*/ 137 w 138"/>
                <a:gd name="T45" fmla="*/ 57 h 138"/>
                <a:gd name="T46" fmla="*/ 138 w 138"/>
                <a:gd name="T47" fmla="*/ 65 h 138"/>
                <a:gd name="T48" fmla="*/ 137 w 138"/>
                <a:gd name="T49" fmla="*/ 74 h 138"/>
                <a:gd name="T50" fmla="*/ 136 w 138"/>
                <a:gd name="T51" fmla="*/ 84 h 138"/>
                <a:gd name="T52" fmla="*/ 133 w 138"/>
                <a:gd name="T53" fmla="*/ 93 h 138"/>
                <a:gd name="T54" fmla="*/ 130 w 138"/>
                <a:gd name="T55" fmla="*/ 100 h 138"/>
                <a:gd name="T56" fmla="*/ 126 w 138"/>
                <a:gd name="T57" fmla="*/ 108 h 138"/>
                <a:gd name="T58" fmla="*/ 120 w 138"/>
                <a:gd name="T59" fmla="*/ 115 h 138"/>
                <a:gd name="T60" fmla="*/ 113 w 138"/>
                <a:gd name="T61" fmla="*/ 121 h 138"/>
                <a:gd name="T62" fmla="*/ 107 w 138"/>
                <a:gd name="T63" fmla="*/ 126 h 138"/>
                <a:gd name="T64" fmla="*/ 98 w 138"/>
                <a:gd name="T65" fmla="*/ 131 h 138"/>
                <a:gd name="T66" fmla="*/ 91 w 138"/>
                <a:gd name="T67" fmla="*/ 134 h 138"/>
                <a:gd name="T68" fmla="*/ 82 w 138"/>
                <a:gd name="T69" fmla="*/ 136 h 138"/>
                <a:gd name="T70" fmla="*/ 73 w 138"/>
                <a:gd name="T71" fmla="*/ 138 h 138"/>
                <a:gd name="T72" fmla="*/ 63 w 138"/>
                <a:gd name="T73" fmla="*/ 136 h 138"/>
                <a:gd name="T74" fmla="*/ 55 w 138"/>
                <a:gd name="T75" fmla="*/ 135 h 138"/>
                <a:gd name="T76" fmla="*/ 46 w 138"/>
                <a:gd name="T77" fmla="*/ 134 h 138"/>
                <a:gd name="T78" fmla="*/ 38 w 138"/>
                <a:gd name="T79" fmla="*/ 130 h 138"/>
                <a:gd name="T80" fmla="*/ 31 w 138"/>
                <a:gd name="T81" fmla="*/ 125 h 138"/>
                <a:gd name="T82" fmla="*/ 23 w 138"/>
                <a:gd name="T83" fmla="*/ 120 h 138"/>
                <a:gd name="T84" fmla="*/ 17 w 138"/>
                <a:gd name="T85" fmla="*/ 113 h 138"/>
                <a:gd name="T86" fmla="*/ 12 w 138"/>
                <a:gd name="T87" fmla="*/ 106 h 138"/>
                <a:gd name="T88" fmla="*/ 7 w 138"/>
                <a:gd name="T89" fmla="*/ 99 h 138"/>
                <a:gd name="T90" fmla="*/ 4 w 138"/>
                <a:gd name="T91" fmla="*/ 90 h 138"/>
                <a:gd name="T92" fmla="*/ 2 w 138"/>
                <a:gd name="T93" fmla="*/ 82 h 138"/>
                <a:gd name="T94" fmla="*/ 1 w 138"/>
                <a:gd name="T95" fmla="*/ 73 h 138"/>
                <a:gd name="T96" fmla="*/ 0 w 138"/>
                <a:gd name="T97" fmla="*/ 63 h 138"/>
                <a:gd name="T98" fmla="*/ 0 w 138"/>
                <a:gd name="T99" fmla="*/ 63 h 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
                <a:gd name="T151" fmla="*/ 0 h 138"/>
                <a:gd name="T152" fmla="*/ 138 w 138"/>
                <a:gd name="T153" fmla="*/ 138 h 1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 h="138">
                  <a:moveTo>
                    <a:pt x="0" y="63"/>
                  </a:moveTo>
                  <a:lnTo>
                    <a:pt x="2" y="54"/>
                  </a:lnTo>
                  <a:lnTo>
                    <a:pt x="5" y="45"/>
                  </a:lnTo>
                  <a:lnTo>
                    <a:pt x="9" y="38"/>
                  </a:lnTo>
                  <a:lnTo>
                    <a:pt x="13" y="30"/>
                  </a:lnTo>
                  <a:lnTo>
                    <a:pt x="18" y="23"/>
                  </a:lnTo>
                  <a:lnTo>
                    <a:pt x="25" y="17"/>
                  </a:lnTo>
                  <a:lnTo>
                    <a:pt x="32" y="12"/>
                  </a:lnTo>
                  <a:lnTo>
                    <a:pt x="40" y="7"/>
                  </a:lnTo>
                  <a:lnTo>
                    <a:pt x="47" y="4"/>
                  </a:lnTo>
                  <a:lnTo>
                    <a:pt x="57" y="2"/>
                  </a:lnTo>
                  <a:lnTo>
                    <a:pt x="66" y="0"/>
                  </a:lnTo>
                  <a:lnTo>
                    <a:pt x="75" y="0"/>
                  </a:lnTo>
                  <a:lnTo>
                    <a:pt x="85" y="3"/>
                  </a:lnTo>
                  <a:lnTo>
                    <a:pt x="93" y="4"/>
                  </a:lnTo>
                  <a:lnTo>
                    <a:pt x="101" y="8"/>
                  </a:lnTo>
                  <a:lnTo>
                    <a:pt x="108" y="13"/>
                  </a:lnTo>
                  <a:lnTo>
                    <a:pt x="116" y="18"/>
                  </a:lnTo>
                  <a:lnTo>
                    <a:pt x="121" y="24"/>
                  </a:lnTo>
                  <a:lnTo>
                    <a:pt x="127" y="32"/>
                  </a:lnTo>
                  <a:lnTo>
                    <a:pt x="131" y="39"/>
                  </a:lnTo>
                  <a:lnTo>
                    <a:pt x="135" y="48"/>
                  </a:lnTo>
                  <a:lnTo>
                    <a:pt x="137" y="57"/>
                  </a:lnTo>
                  <a:lnTo>
                    <a:pt x="138" y="65"/>
                  </a:lnTo>
                  <a:lnTo>
                    <a:pt x="137" y="74"/>
                  </a:lnTo>
                  <a:lnTo>
                    <a:pt x="136" y="84"/>
                  </a:lnTo>
                  <a:lnTo>
                    <a:pt x="133" y="93"/>
                  </a:lnTo>
                  <a:lnTo>
                    <a:pt x="130" y="100"/>
                  </a:lnTo>
                  <a:lnTo>
                    <a:pt x="126" y="108"/>
                  </a:lnTo>
                  <a:lnTo>
                    <a:pt x="120" y="115"/>
                  </a:lnTo>
                  <a:lnTo>
                    <a:pt x="113" y="121"/>
                  </a:lnTo>
                  <a:lnTo>
                    <a:pt x="107" y="126"/>
                  </a:lnTo>
                  <a:lnTo>
                    <a:pt x="98" y="131"/>
                  </a:lnTo>
                  <a:lnTo>
                    <a:pt x="91" y="134"/>
                  </a:lnTo>
                  <a:lnTo>
                    <a:pt x="82" y="136"/>
                  </a:lnTo>
                  <a:lnTo>
                    <a:pt x="73" y="138"/>
                  </a:lnTo>
                  <a:lnTo>
                    <a:pt x="63" y="136"/>
                  </a:lnTo>
                  <a:lnTo>
                    <a:pt x="55" y="135"/>
                  </a:lnTo>
                  <a:lnTo>
                    <a:pt x="46" y="134"/>
                  </a:lnTo>
                  <a:lnTo>
                    <a:pt x="38" y="130"/>
                  </a:lnTo>
                  <a:lnTo>
                    <a:pt x="31" y="125"/>
                  </a:lnTo>
                  <a:lnTo>
                    <a:pt x="23" y="120"/>
                  </a:lnTo>
                  <a:lnTo>
                    <a:pt x="17" y="113"/>
                  </a:lnTo>
                  <a:lnTo>
                    <a:pt x="12" y="106"/>
                  </a:lnTo>
                  <a:lnTo>
                    <a:pt x="7" y="99"/>
                  </a:lnTo>
                  <a:lnTo>
                    <a:pt x="4" y="90"/>
                  </a:lnTo>
                  <a:lnTo>
                    <a:pt x="2" y="82"/>
                  </a:lnTo>
                  <a:lnTo>
                    <a:pt x="1" y="73"/>
                  </a:lnTo>
                  <a:lnTo>
                    <a:pt x="0" y="63"/>
                  </a:lnTo>
                </a:path>
              </a:pathLst>
            </a:custGeom>
            <a:noFill/>
            <a:ln w="25400">
              <a:solidFill>
                <a:schemeClr val="tx1"/>
              </a:solidFill>
              <a:prstDash val="solid"/>
              <a:round/>
              <a:headEnd/>
              <a:tailEnd/>
            </a:ln>
          </p:spPr>
          <p:txBody>
            <a:bodyPr/>
            <a:lstStyle/>
            <a:p>
              <a:endParaRPr lang="en-GB" sz="2400" b="1"/>
            </a:p>
          </p:txBody>
        </p:sp>
        <p:sp>
          <p:nvSpPr>
            <p:cNvPr id="23800" name="Freeform 265"/>
            <p:cNvSpPr>
              <a:spLocks/>
            </p:cNvSpPr>
            <p:nvPr/>
          </p:nvSpPr>
          <p:spPr bwMode="auto">
            <a:xfrm>
              <a:off x="1215" y="2257"/>
              <a:ext cx="67" cy="64"/>
            </a:xfrm>
            <a:custGeom>
              <a:avLst/>
              <a:gdLst>
                <a:gd name="T0" fmla="*/ 0 w 67"/>
                <a:gd name="T1" fmla="*/ 64 h 64"/>
                <a:gd name="T2" fmla="*/ 2 w 67"/>
                <a:gd name="T3" fmla="*/ 64 h 64"/>
                <a:gd name="T4" fmla="*/ 7 w 67"/>
                <a:gd name="T5" fmla="*/ 46 h 64"/>
                <a:gd name="T6" fmla="*/ 8 w 67"/>
                <a:gd name="T7" fmla="*/ 44 h 64"/>
                <a:gd name="T8" fmla="*/ 21 w 67"/>
                <a:gd name="T9" fmla="*/ 25 h 64"/>
                <a:gd name="T10" fmla="*/ 27 w 67"/>
                <a:gd name="T11" fmla="*/ 19 h 64"/>
                <a:gd name="T12" fmla="*/ 43 w 67"/>
                <a:gd name="T13" fmla="*/ 9 h 64"/>
                <a:gd name="T14" fmla="*/ 48 w 67"/>
                <a:gd name="T15" fmla="*/ 6 h 64"/>
                <a:gd name="T16" fmla="*/ 58 w 67"/>
                <a:gd name="T17" fmla="*/ 4 h 64"/>
                <a:gd name="T18" fmla="*/ 67 w 67"/>
                <a:gd name="T19" fmla="*/ 3 h 64"/>
                <a:gd name="T20" fmla="*/ 67 w 67"/>
                <a:gd name="T21" fmla="*/ 1 h 64"/>
                <a:gd name="T22" fmla="*/ 67 w 67"/>
                <a:gd name="T23" fmla="*/ 0 h 64"/>
                <a:gd name="T24" fmla="*/ 58 w 67"/>
                <a:gd name="T25" fmla="*/ 1 h 64"/>
                <a:gd name="T26" fmla="*/ 48 w 67"/>
                <a:gd name="T27" fmla="*/ 4 h 64"/>
                <a:gd name="T28" fmla="*/ 38 w 67"/>
                <a:gd name="T29" fmla="*/ 6 h 64"/>
                <a:gd name="T30" fmla="*/ 24 w 67"/>
                <a:gd name="T31" fmla="*/ 16 h 64"/>
                <a:gd name="T32" fmla="*/ 18 w 67"/>
                <a:gd name="T33" fmla="*/ 23 h 64"/>
                <a:gd name="T34" fmla="*/ 11 w 67"/>
                <a:gd name="T35" fmla="*/ 34 h 64"/>
                <a:gd name="T36" fmla="*/ 5 w 67"/>
                <a:gd name="T37" fmla="*/ 46 h 64"/>
                <a:gd name="T38" fmla="*/ 0 w 67"/>
                <a:gd name="T39" fmla="*/ 64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64"/>
                <a:gd name="T62" fmla="*/ 67 w 67"/>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64">
                  <a:moveTo>
                    <a:pt x="0" y="64"/>
                  </a:moveTo>
                  <a:lnTo>
                    <a:pt x="2" y="64"/>
                  </a:lnTo>
                  <a:lnTo>
                    <a:pt x="7" y="46"/>
                  </a:lnTo>
                  <a:lnTo>
                    <a:pt x="8" y="44"/>
                  </a:lnTo>
                  <a:lnTo>
                    <a:pt x="21" y="25"/>
                  </a:lnTo>
                  <a:lnTo>
                    <a:pt x="27" y="19"/>
                  </a:lnTo>
                  <a:lnTo>
                    <a:pt x="43" y="9"/>
                  </a:lnTo>
                  <a:lnTo>
                    <a:pt x="48" y="6"/>
                  </a:lnTo>
                  <a:lnTo>
                    <a:pt x="58" y="4"/>
                  </a:lnTo>
                  <a:lnTo>
                    <a:pt x="67" y="3"/>
                  </a:lnTo>
                  <a:lnTo>
                    <a:pt x="67" y="1"/>
                  </a:lnTo>
                  <a:lnTo>
                    <a:pt x="67" y="0"/>
                  </a:lnTo>
                  <a:lnTo>
                    <a:pt x="58" y="1"/>
                  </a:lnTo>
                  <a:lnTo>
                    <a:pt x="48" y="4"/>
                  </a:lnTo>
                  <a:lnTo>
                    <a:pt x="38" y="6"/>
                  </a:lnTo>
                  <a:lnTo>
                    <a:pt x="24" y="16"/>
                  </a:lnTo>
                  <a:lnTo>
                    <a:pt x="18" y="23"/>
                  </a:lnTo>
                  <a:lnTo>
                    <a:pt x="11" y="34"/>
                  </a:lnTo>
                  <a:lnTo>
                    <a:pt x="5" y="46"/>
                  </a:lnTo>
                  <a:lnTo>
                    <a:pt x="0" y="64"/>
                  </a:lnTo>
                  <a:close/>
                </a:path>
              </a:pathLst>
            </a:custGeom>
            <a:solidFill>
              <a:srgbClr val="000000"/>
            </a:solidFill>
            <a:ln w="25400">
              <a:solidFill>
                <a:schemeClr val="tx1"/>
              </a:solidFill>
              <a:round/>
              <a:headEnd/>
              <a:tailEnd/>
            </a:ln>
          </p:spPr>
          <p:txBody>
            <a:bodyPr/>
            <a:lstStyle/>
            <a:p>
              <a:endParaRPr lang="en-GB" sz="2400" b="1"/>
            </a:p>
          </p:txBody>
        </p:sp>
        <p:sp>
          <p:nvSpPr>
            <p:cNvPr id="23801" name="Freeform 266"/>
            <p:cNvSpPr>
              <a:spLocks/>
            </p:cNvSpPr>
            <p:nvPr/>
          </p:nvSpPr>
          <p:spPr bwMode="auto">
            <a:xfrm>
              <a:off x="1282" y="2256"/>
              <a:ext cx="74" cy="86"/>
            </a:xfrm>
            <a:custGeom>
              <a:avLst/>
              <a:gdLst>
                <a:gd name="T0" fmla="*/ 0 w 74"/>
                <a:gd name="T1" fmla="*/ 2 h 86"/>
                <a:gd name="T2" fmla="*/ 0 w 74"/>
                <a:gd name="T3" fmla="*/ 5 h 86"/>
                <a:gd name="T4" fmla="*/ 14 w 74"/>
                <a:gd name="T5" fmla="*/ 5 h 86"/>
                <a:gd name="T6" fmla="*/ 19 w 74"/>
                <a:gd name="T7" fmla="*/ 6 h 86"/>
                <a:gd name="T8" fmla="*/ 27 w 74"/>
                <a:gd name="T9" fmla="*/ 7 h 86"/>
                <a:gd name="T10" fmla="*/ 30 w 74"/>
                <a:gd name="T11" fmla="*/ 9 h 86"/>
                <a:gd name="T12" fmla="*/ 49 w 74"/>
                <a:gd name="T13" fmla="*/ 21 h 86"/>
                <a:gd name="T14" fmla="*/ 54 w 74"/>
                <a:gd name="T15" fmla="*/ 27 h 86"/>
                <a:gd name="T16" fmla="*/ 61 w 74"/>
                <a:gd name="T17" fmla="*/ 36 h 86"/>
                <a:gd name="T18" fmla="*/ 64 w 74"/>
                <a:gd name="T19" fmla="*/ 41 h 86"/>
                <a:gd name="T20" fmla="*/ 67 w 74"/>
                <a:gd name="T21" fmla="*/ 50 h 86"/>
                <a:gd name="T22" fmla="*/ 70 w 74"/>
                <a:gd name="T23" fmla="*/ 59 h 86"/>
                <a:gd name="T24" fmla="*/ 71 w 74"/>
                <a:gd name="T25" fmla="*/ 67 h 86"/>
                <a:gd name="T26" fmla="*/ 70 w 74"/>
                <a:gd name="T27" fmla="*/ 76 h 86"/>
                <a:gd name="T28" fmla="*/ 69 w 74"/>
                <a:gd name="T29" fmla="*/ 86 h 86"/>
                <a:gd name="T30" fmla="*/ 71 w 74"/>
                <a:gd name="T31" fmla="*/ 86 h 86"/>
                <a:gd name="T32" fmla="*/ 72 w 74"/>
                <a:gd name="T33" fmla="*/ 76 h 86"/>
                <a:gd name="T34" fmla="*/ 74 w 74"/>
                <a:gd name="T35" fmla="*/ 67 h 86"/>
                <a:gd name="T36" fmla="*/ 72 w 74"/>
                <a:gd name="T37" fmla="*/ 59 h 86"/>
                <a:gd name="T38" fmla="*/ 70 w 74"/>
                <a:gd name="T39" fmla="*/ 50 h 86"/>
                <a:gd name="T40" fmla="*/ 66 w 74"/>
                <a:gd name="T41" fmla="*/ 41 h 86"/>
                <a:gd name="T42" fmla="*/ 61 w 74"/>
                <a:gd name="T43" fmla="*/ 31 h 86"/>
                <a:gd name="T44" fmla="*/ 56 w 74"/>
                <a:gd name="T45" fmla="*/ 25 h 86"/>
                <a:gd name="T46" fmla="*/ 51 w 74"/>
                <a:gd name="T47" fmla="*/ 19 h 86"/>
                <a:gd name="T48" fmla="*/ 40 w 74"/>
                <a:gd name="T49" fmla="*/ 11 h 86"/>
                <a:gd name="T50" fmla="*/ 27 w 74"/>
                <a:gd name="T51" fmla="*/ 5 h 86"/>
                <a:gd name="T52" fmla="*/ 19 w 74"/>
                <a:gd name="T53" fmla="*/ 4 h 86"/>
                <a:gd name="T54" fmla="*/ 4 w 74"/>
                <a:gd name="T55" fmla="*/ 0 h 86"/>
                <a:gd name="T56" fmla="*/ 9 w 74"/>
                <a:gd name="T57" fmla="*/ 0 h 86"/>
                <a:gd name="T58" fmla="*/ 0 w 74"/>
                <a:gd name="T59" fmla="*/ 1 h 86"/>
                <a:gd name="T60" fmla="*/ 0 w 74"/>
                <a:gd name="T61" fmla="*/ 2 h 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
                <a:gd name="T94" fmla="*/ 0 h 86"/>
                <a:gd name="T95" fmla="*/ 74 w 74"/>
                <a:gd name="T96" fmla="*/ 86 h 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 h="86">
                  <a:moveTo>
                    <a:pt x="0" y="2"/>
                  </a:moveTo>
                  <a:lnTo>
                    <a:pt x="0" y="5"/>
                  </a:lnTo>
                  <a:lnTo>
                    <a:pt x="14" y="5"/>
                  </a:lnTo>
                  <a:lnTo>
                    <a:pt x="19" y="6"/>
                  </a:lnTo>
                  <a:lnTo>
                    <a:pt x="27" y="7"/>
                  </a:lnTo>
                  <a:lnTo>
                    <a:pt x="30" y="9"/>
                  </a:lnTo>
                  <a:lnTo>
                    <a:pt x="49" y="21"/>
                  </a:lnTo>
                  <a:lnTo>
                    <a:pt x="54" y="27"/>
                  </a:lnTo>
                  <a:lnTo>
                    <a:pt x="61" y="36"/>
                  </a:lnTo>
                  <a:lnTo>
                    <a:pt x="64" y="41"/>
                  </a:lnTo>
                  <a:lnTo>
                    <a:pt x="67" y="50"/>
                  </a:lnTo>
                  <a:lnTo>
                    <a:pt x="70" y="59"/>
                  </a:lnTo>
                  <a:lnTo>
                    <a:pt x="71" y="67"/>
                  </a:lnTo>
                  <a:lnTo>
                    <a:pt x="70" y="76"/>
                  </a:lnTo>
                  <a:lnTo>
                    <a:pt x="69" y="86"/>
                  </a:lnTo>
                  <a:lnTo>
                    <a:pt x="71" y="86"/>
                  </a:lnTo>
                  <a:lnTo>
                    <a:pt x="72" y="76"/>
                  </a:lnTo>
                  <a:lnTo>
                    <a:pt x="74" y="67"/>
                  </a:lnTo>
                  <a:lnTo>
                    <a:pt x="72" y="59"/>
                  </a:lnTo>
                  <a:lnTo>
                    <a:pt x="70" y="50"/>
                  </a:lnTo>
                  <a:lnTo>
                    <a:pt x="66" y="41"/>
                  </a:lnTo>
                  <a:lnTo>
                    <a:pt x="61" y="31"/>
                  </a:lnTo>
                  <a:lnTo>
                    <a:pt x="56" y="25"/>
                  </a:lnTo>
                  <a:lnTo>
                    <a:pt x="51" y="19"/>
                  </a:lnTo>
                  <a:lnTo>
                    <a:pt x="40" y="11"/>
                  </a:lnTo>
                  <a:lnTo>
                    <a:pt x="27" y="5"/>
                  </a:lnTo>
                  <a:lnTo>
                    <a:pt x="19" y="4"/>
                  </a:lnTo>
                  <a:lnTo>
                    <a:pt x="4" y="0"/>
                  </a:lnTo>
                  <a:lnTo>
                    <a:pt x="9" y="0"/>
                  </a:lnTo>
                  <a:lnTo>
                    <a:pt x="0" y="1"/>
                  </a:lnTo>
                  <a:lnTo>
                    <a:pt x="0" y="2"/>
                  </a:lnTo>
                  <a:close/>
                </a:path>
              </a:pathLst>
            </a:custGeom>
            <a:solidFill>
              <a:srgbClr val="000000"/>
            </a:solidFill>
            <a:ln w="25400">
              <a:solidFill>
                <a:schemeClr val="tx1"/>
              </a:solidFill>
              <a:round/>
              <a:headEnd/>
              <a:tailEnd/>
            </a:ln>
          </p:spPr>
          <p:txBody>
            <a:bodyPr/>
            <a:lstStyle/>
            <a:p>
              <a:endParaRPr lang="en-GB" sz="2400" b="1"/>
            </a:p>
          </p:txBody>
        </p:sp>
        <p:sp>
          <p:nvSpPr>
            <p:cNvPr id="23802" name="Freeform 267"/>
            <p:cNvSpPr>
              <a:spLocks/>
            </p:cNvSpPr>
            <p:nvPr/>
          </p:nvSpPr>
          <p:spPr bwMode="auto">
            <a:xfrm>
              <a:off x="1215" y="2321"/>
              <a:ext cx="138" cy="76"/>
            </a:xfrm>
            <a:custGeom>
              <a:avLst/>
              <a:gdLst>
                <a:gd name="T0" fmla="*/ 136 w 138"/>
                <a:gd name="T1" fmla="*/ 21 h 76"/>
                <a:gd name="T2" fmla="*/ 133 w 138"/>
                <a:gd name="T3" fmla="*/ 30 h 76"/>
                <a:gd name="T4" fmla="*/ 127 w 138"/>
                <a:gd name="T5" fmla="*/ 42 h 76"/>
                <a:gd name="T6" fmla="*/ 119 w 138"/>
                <a:gd name="T7" fmla="*/ 51 h 76"/>
                <a:gd name="T8" fmla="*/ 113 w 138"/>
                <a:gd name="T9" fmla="*/ 57 h 76"/>
                <a:gd name="T10" fmla="*/ 104 w 138"/>
                <a:gd name="T11" fmla="*/ 65 h 76"/>
                <a:gd name="T12" fmla="*/ 99 w 138"/>
                <a:gd name="T13" fmla="*/ 67 h 76"/>
                <a:gd name="T14" fmla="*/ 92 w 138"/>
                <a:gd name="T15" fmla="*/ 70 h 76"/>
                <a:gd name="T16" fmla="*/ 83 w 138"/>
                <a:gd name="T17" fmla="*/ 72 h 76"/>
                <a:gd name="T18" fmla="*/ 74 w 138"/>
                <a:gd name="T19" fmla="*/ 73 h 76"/>
                <a:gd name="T20" fmla="*/ 64 w 138"/>
                <a:gd name="T21" fmla="*/ 72 h 76"/>
                <a:gd name="T22" fmla="*/ 47 w 138"/>
                <a:gd name="T23" fmla="*/ 70 h 76"/>
                <a:gd name="T24" fmla="*/ 44 w 138"/>
                <a:gd name="T25" fmla="*/ 68 h 76"/>
                <a:gd name="T26" fmla="*/ 26 w 138"/>
                <a:gd name="T27" fmla="*/ 56 h 76"/>
                <a:gd name="T28" fmla="*/ 19 w 138"/>
                <a:gd name="T29" fmla="*/ 48 h 76"/>
                <a:gd name="T30" fmla="*/ 14 w 138"/>
                <a:gd name="T31" fmla="*/ 42 h 76"/>
                <a:gd name="T32" fmla="*/ 8 w 138"/>
                <a:gd name="T33" fmla="*/ 33 h 76"/>
                <a:gd name="T34" fmla="*/ 6 w 138"/>
                <a:gd name="T35" fmla="*/ 27 h 76"/>
                <a:gd name="T36" fmla="*/ 3 w 138"/>
                <a:gd name="T37" fmla="*/ 10 h 76"/>
                <a:gd name="T38" fmla="*/ 2 w 138"/>
                <a:gd name="T39" fmla="*/ 0 h 76"/>
                <a:gd name="T40" fmla="*/ 0 w 138"/>
                <a:gd name="T41" fmla="*/ 0 h 76"/>
                <a:gd name="T42" fmla="*/ 0 w 138"/>
                <a:gd name="T43" fmla="*/ 0 h 76"/>
                <a:gd name="T44" fmla="*/ 1 w 138"/>
                <a:gd name="T45" fmla="*/ 10 h 76"/>
                <a:gd name="T46" fmla="*/ 3 w 138"/>
                <a:gd name="T47" fmla="*/ 27 h 76"/>
                <a:gd name="T48" fmla="*/ 8 w 138"/>
                <a:gd name="T49" fmla="*/ 38 h 76"/>
                <a:gd name="T50" fmla="*/ 12 w 138"/>
                <a:gd name="T51" fmla="*/ 45 h 76"/>
                <a:gd name="T52" fmla="*/ 17 w 138"/>
                <a:gd name="T53" fmla="*/ 51 h 76"/>
                <a:gd name="T54" fmla="*/ 23 w 138"/>
                <a:gd name="T55" fmla="*/ 58 h 76"/>
                <a:gd name="T56" fmla="*/ 34 w 138"/>
                <a:gd name="T57" fmla="*/ 66 h 76"/>
                <a:gd name="T58" fmla="*/ 47 w 138"/>
                <a:gd name="T59" fmla="*/ 72 h 76"/>
                <a:gd name="T60" fmla="*/ 64 w 138"/>
                <a:gd name="T61" fmla="*/ 75 h 76"/>
                <a:gd name="T62" fmla="*/ 74 w 138"/>
                <a:gd name="T63" fmla="*/ 76 h 76"/>
                <a:gd name="T64" fmla="*/ 83 w 138"/>
                <a:gd name="T65" fmla="*/ 75 h 76"/>
                <a:gd name="T66" fmla="*/ 92 w 138"/>
                <a:gd name="T67" fmla="*/ 72 h 76"/>
                <a:gd name="T68" fmla="*/ 99 w 138"/>
                <a:gd name="T69" fmla="*/ 70 h 76"/>
                <a:gd name="T70" fmla="*/ 112 w 138"/>
                <a:gd name="T71" fmla="*/ 62 h 76"/>
                <a:gd name="T72" fmla="*/ 116 w 138"/>
                <a:gd name="T73" fmla="*/ 60 h 76"/>
                <a:gd name="T74" fmla="*/ 122 w 138"/>
                <a:gd name="T75" fmla="*/ 53 h 76"/>
                <a:gd name="T76" fmla="*/ 127 w 138"/>
                <a:gd name="T77" fmla="*/ 47 h 76"/>
                <a:gd name="T78" fmla="*/ 136 w 138"/>
                <a:gd name="T79" fmla="*/ 30 h 76"/>
                <a:gd name="T80" fmla="*/ 138 w 138"/>
                <a:gd name="T81" fmla="*/ 21 h 76"/>
                <a:gd name="T82" fmla="*/ 136 w 138"/>
                <a:gd name="T83" fmla="*/ 21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76"/>
                <a:gd name="T128" fmla="*/ 138 w 138"/>
                <a:gd name="T129" fmla="*/ 76 h 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76">
                  <a:moveTo>
                    <a:pt x="136" y="21"/>
                  </a:moveTo>
                  <a:lnTo>
                    <a:pt x="133" y="30"/>
                  </a:lnTo>
                  <a:lnTo>
                    <a:pt x="127" y="42"/>
                  </a:lnTo>
                  <a:lnTo>
                    <a:pt x="119" y="51"/>
                  </a:lnTo>
                  <a:lnTo>
                    <a:pt x="113" y="57"/>
                  </a:lnTo>
                  <a:lnTo>
                    <a:pt x="104" y="65"/>
                  </a:lnTo>
                  <a:lnTo>
                    <a:pt x="99" y="67"/>
                  </a:lnTo>
                  <a:lnTo>
                    <a:pt x="92" y="70"/>
                  </a:lnTo>
                  <a:lnTo>
                    <a:pt x="83" y="72"/>
                  </a:lnTo>
                  <a:lnTo>
                    <a:pt x="74" y="73"/>
                  </a:lnTo>
                  <a:lnTo>
                    <a:pt x="64" y="72"/>
                  </a:lnTo>
                  <a:lnTo>
                    <a:pt x="47" y="70"/>
                  </a:lnTo>
                  <a:lnTo>
                    <a:pt x="44" y="68"/>
                  </a:lnTo>
                  <a:lnTo>
                    <a:pt x="26" y="56"/>
                  </a:lnTo>
                  <a:lnTo>
                    <a:pt x="19" y="48"/>
                  </a:lnTo>
                  <a:lnTo>
                    <a:pt x="14" y="42"/>
                  </a:lnTo>
                  <a:lnTo>
                    <a:pt x="8" y="33"/>
                  </a:lnTo>
                  <a:lnTo>
                    <a:pt x="6" y="27"/>
                  </a:lnTo>
                  <a:lnTo>
                    <a:pt x="3" y="10"/>
                  </a:lnTo>
                  <a:lnTo>
                    <a:pt x="2" y="0"/>
                  </a:lnTo>
                  <a:lnTo>
                    <a:pt x="0" y="0"/>
                  </a:lnTo>
                  <a:lnTo>
                    <a:pt x="1" y="10"/>
                  </a:lnTo>
                  <a:lnTo>
                    <a:pt x="3" y="27"/>
                  </a:lnTo>
                  <a:lnTo>
                    <a:pt x="8" y="38"/>
                  </a:lnTo>
                  <a:lnTo>
                    <a:pt x="12" y="45"/>
                  </a:lnTo>
                  <a:lnTo>
                    <a:pt x="17" y="51"/>
                  </a:lnTo>
                  <a:lnTo>
                    <a:pt x="23" y="58"/>
                  </a:lnTo>
                  <a:lnTo>
                    <a:pt x="34" y="66"/>
                  </a:lnTo>
                  <a:lnTo>
                    <a:pt x="47" y="72"/>
                  </a:lnTo>
                  <a:lnTo>
                    <a:pt x="64" y="75"/>
                  </a:lnTo>
                  <a:lnTo>
                    <a:pt x="74" y="76"/>
                  </a:lnTo>
                  <a:lnTo>
                    <a:pt x="83" y="75"/>
                  </a:lnTo>
                  <a:lnTo>
                    <a:pt x="92" y="72"/>
                  </a:lnTo>
                  <a:lnTo>
                    <a:pt x="99" y="70"/>
                  </a:lnTo>
                  <a:lnTo>
                    <a:pt x="112" y="62"/>
                  </a:lnTo>
                  <a:lnTo>
                    <a:pt x="116" y="60"/>
                  </a:lnTo>
                  <a:lnTo>
                    <a:pt x="122" y="53"/>
                  </a:lnTo>
                  <a:lnTo>
                    <a:pt x="127" y="47"/>
                  </a:lnTo>
                  <a:lnTo>
                    <a:pt x="136" y="30"/>
                  </a:lnTo>
                  <a:lnTo>
                    <a:pt x="138" y="21"/>
                  </a:lnTo>
                  <a:lnTo>
                    <a:pt x="136" y="21"/>
                  </a:lnTo>
                  <a:close/>
                </a:path>
              </a:pathLst>
            </a:custGeom>
            <a:solidFill>
              <a:srgbClr val="000000"/>
            </a:solidFill>
            <a:ln w="25400">
              <a:solidFill>
                <a:schemeClr val="tx1"/>
              </a:solidFill>
              <a:round/>
              <a:headEnd/>
              <a:tailEnd/>
            </a:ln>
          </p:spPr>
          <p:txBody>
            <a:bodyPr/>
            <a:lstStyle/>
            <a:p>
              <a:endParaRPr lang="en-GB" sz="2400" b="1"/>
            </a:p>
          </p:txBody>
        </p:sp>
        <p:sp>
          <p:nvSpPr>
            <p:cNvPr id="23803" name="Freeform 268"/>
            <p:cNvSpPr>
              <a:spLocks/>
            </p:cNvSpPr>
            <p:nvPr/>
          </p:nvSpPr>
          <p:spPr bwMode="auto">
            <a:xfrm>
              <a:off x="1141" y="2182"/>
              <a:ext cx="293" cy="292"/>
            </a:xfrm>
            <a:custGeom>
              <a:avLst/>
              <a:gdLst>
                <a:gd name="T0" fmla="*/ 0 w 293"/>
                <a:gd name="T1" fmla="*/ 134 h 292"/>
                <a:gd name="T2" fmla="*/ 4 w 293"/>
                <a:gd name="T3" fmla="*/ 115 h 292"/>
                <a:gd name="T4" fmla="*/ 9 w 293"/>
                <a:gd name="T5" fmla="*/ 96 h 292"/>
                <a:gd name="T6" fmla="*/ 17 w 293"/>
                <a:gd name="T7" fmla="*/ 79 h 292"/>
                <a:gd name="T8" fmla="*/ 27 w 293"/>
                <a:gd name="T9" fmla="*/ 63 h 292"/>
                <a:gd name="T10" fmla="*/ 39 w 293"/>
                <a:gd name="T11" fmla="*/ 48 h 292"/>
                <a:gd name="T12" fmla="*/ 52 w 293"/>
                <a:gd name="T13" fmla="*/ 35 h 292"/>
                <a:gd name="T14" fmla="*/ 67 w 293"/>
                <a:gd name="T15" fmla="*/ 24 h 292"/>
                <a:gd name="T16" fmla="*/ 84 w 293"/>
                <a:gd name="T17" fmla="*/ 14 h 292"/>
                <a:gd name="T18" fmla="*/ 101 w 293"/>
                <a:gd name="T19" fmla="*/ 8 h 292"/>
                <a:gd name="T20" fmla="*/ 120 w 293"/>
                <a:gd name="T21" fmla="*/ 3 h 292"/>
                <a:gd name="T22" fmla="*/ 138 w 293"/>
                <a:gd name="T23" fmla="*/ 0 h 292"/>
                <a:gd name="T24" fmla="*/ 158 w 293"/>
                <a:gd name="T25" fmla="*/ 0 h 292"/>
                <a:gd name="T26" fmla="*/ 178 w 293"/>
                <a:gd name="T27" fmla="*/ 4 h 292"/>
                <a:gd name="T28" fmla="*/ 197 w 293"/>
                <a:gd name="T29" fmla="*/ 9 h 292"/>
                <a:gd name="T30" fmla="*/ 215 w 293"/>
                <a:gd name="T31" fmla="*/ 17 h 292"/>
                <a:gd name="T32" fmla="*/ 231 w 293"/>
                <a:gd name="T33" fmla="*/ 26 h 292"/>
                <a:gd name="T34" fmla="*/ 245 w 293"/>
                <a:gd name="T35" fmla="*/ 39 h 292"/>
                <a:gd name="T36" fmla="*/ 258 w 293"/>
                <a:gd name="T37" fmla="*/ 51 h 292"/>
                <a:gd name="T38" fmla="*/ 269 w 293"/>
                <a:gd name="T39" fmla="*/ 66 h 292"/>
                <a:gd name="T40" fmla="*/ 278 w 293"/>
                <a:gd name="T41" fmla="*/ 83 h 292"/>
                <a:gd name="T42" fmla="*/ 286 w 293"/>
                <a:gd name="T43" fmla="*/ 101 h 292"/>
                <a:gd name="T44" fmla="*/ 291 w 293"/>
                <a:gd name="T45" fmla="*/ 119 h 292"/>
                <a:gd name="T46" fmla="*/ 293 w 293"/>
                <a:gd name="T47" fmla="*/ 139 h 292"/>
                <a:gd name="T48" fmla="*/ 292 w 293"/>
                <a:gd name="T49" fmla="*/ 158 h 292"/>
                <a:gd name="T50" fmla="*/ 289 w 293"/>
                <a:gd name="T51" fmla="*/ 177 h 292"/>
                <a:gd name="T52" fmla="*/ 284 w 293"/>
                <a:gd name="T53" fmla="*/ 196 h 292"/>
                <a:gd name="T54" fmla="*/ 277 w 293"/>
                <a:gd name="T55" fmla="*/ 214 h 292"/>
                <a:gd name="T56" fmla="*/ 267 w 293"/>
                <a:gd name="T57" fmla="*/ 230 h 292"/>
                <a:gd name="T58" fmla="*/ 255 w 293"/>
                <a:gd name="T59" fmla="*/ 244 h 292"/>
                <a:gd name="T60" fmla="*/ 242 w 293"/>
                <a:gd name="T61" fmla="*/ 257 h 292"/>
                <a:gd name="T62" fmla="*/ 227 w 293"/>
                <a:gd name="T63" fmla="*/ 269 h 292"/>
                <a:gd name="T64" fmla="*/ 210 w 293"/>
                <a:gd name="T65" fmla="*/ 277 h 292"/>
                <a:gd name="T66" fmla="*/ 192 w 293"/>
                <a:gd name="T67" fmla="*/ 285 h 292"/>
                <a:gd name="T68" fmla="*/ 175 w 293"/>
                <a:gd name="T69" fmla="*/ 290 h 292"/>
                <a:gd name="T70" fmla="*/ 155 w 293"/>
                <a:gd name="T71" fmla="*/ 292 h 292"/>
                <a:gd name="T72" fmla="*/ 135 w 293"/>
                <a:gd name="T73" fmla="*/ 291 h 292"/>
                <a:gd name="T74" fmla="*/ 116 w 293"/>
                <a:gd name="T75" fmla="*/ 289 h 292"/>
                <a:gd name="T76" fmla="*/ 97 w 293"/>
                <a:gd name="T77" fmla="*/ 284 h 292"/>
                <a:gd name="T78" fmla="*/ 80 w 293"/>
                <a:gd name="T79" fmla="*/ 276 h 292"/>
                <a:gd name="T80" fmla="*/ 64 w 293"/>
                <a:gd name="T81" fmla="*/ 266 h 292"/>
                <a:gd name="T82" fmla="*/ 49 w 293"/>
                <a:gd name="T83" fmla="*/ 254 h 292"/>
                <a:gd name="T84" fmla="*/ 36 w 293"/>
                <a:gd name="T85" fmla="*/ 241 h 292"/>
                <a:gd name="T86" fmla="*/ 25 w 293"/>
                <a:gd name="T87" fmla="*/ 226 h 292"/>
                <a:gd name="T88" fmla="*/ 15 w 293"/>
                <a:gd name="T89" fmla="*/ 209 h 292"/>
                <a:gd name="T90" fmla="*/ 7 w 293"/>
                <a:gd name="T91" fmla="*/ 191 h 292"/>
                <a:gd name="T92" fmla="*/ 2 w 293"/>
                <a:gd name="T93" fmla="*/ 174 h 292"/>
                <a:gd name="T94" fmla="*/ 0 w 293"/>
                <a:gd name="T95" fmla="*/ 154 h 292"/>
                <a:gd name="T96" fmla="*/ 0 w 293"/>
                <a:gd name="T97" fmla="*/ 134 h 292"/>
                <a:gd name="T98" fmla="*/ 0 w 293"/>
                <a:gd name="T99" fmla="*/ 134 h 2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3"/>
                <a:gd name="T151" fmla="*/ 0 h 292"/>
                <a:gd name="T152" fmla="*/ 293 w 293"/>
                <a:gd name="T153" fmla="*/ 292 h 2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3" h="292">
                  <a:moveTo>
                    <a:pt x="0" y="134"/>
                  </a:moveTo>
                  <a:lnTo>
                    <a:pt x="4" y="115"/>
                  </a:lnTo>
                  <a:lnTo>
                    <a:pt x="9" y="96"/>
                  </a:lnTo>
                  <a:lnTo>
                    <a:pt x="17" y="79"/>
                  </a:lnTo>
                  <a:lnTo>
                    <a:pt x="27" y="63"/>
                  </a:lnTo>
                  <a:lnTo>
                    <a:pt x="39" y="48"/>
                  </a:lnTo>
                  <a:lnTo>
                    <a:pt x="52" y="35"/>
                  </a:lnTo>
                  <a:lnTo>
                    <a:pt x="67" y="24"/>
                  </a:lnTo>
                  <a:lnTo>
                    <a:pt x="84" y="14"/>
                  </a:lnTo>
                  <a:lnTo>
                    <a:pt x="101" y="8"/>
                  </a:lnTo>
                  <a:lnTo>
                    <a:pt x="120" y="3"/>
                  </a:lnTo>
                  <a:lnTo>
                    <a:pt x="138" y="0"/>
                  </a:lnTo>
                  <a:lnTo>
                    <a:pt x="158" y="0"/>
                  </a:lnTo>
                  <a:lnTo>
                    <a:pt x="178" y="4"/>
                  </a:lnTo>
                  <a:lnTo>
                    <a:pt x="197" y="9"/>
                  </a:lnTo>
                  <a:lnTo>
                    <a:pt x="215" y="17"/>
                  </a:lnTo>
                  <a:lnTo>
                    <a:pt x="231" y="26"/>
                  </a:lnTo>
                  <a:lnTo>
                    <a:pt x="245" y="39"/>
                  </a:lnTo>
                  <a:lnTo>
                    <a:pt x="258" y="51"/>
                  </a:lnTo>
                  <a:lnTo>
                    <a:pt x="269" y="66"/>
                  </a:lnTo>
                  <a:lnTo>
                    <a:pt x="278" y="83"/>
                  </a:lnTo>
                  <a:lnTo>
                    <a:pt x="286" y="101"/>
                  </a:lnTo>
                  <a:lnTo>
                    <a:pt x="291" y="119"/>
                  </a:lnTo>
                  <a:lnTo>
                    <a:pt x="293" y="139"/>
                  </a:lnTo>
                  <a:lnTo>
                    <a:pt x="292" y="158"/>
                  </a:lnTo>
                  <a:lnTo>
                    <a:pt x="289" y="177"/>
                  </a:lnTo>
                  <a:lnTo>
                    <a:pt x="284" y="196"/>
                  </a:lnTo>
                  <a:lnTo>
                    <a:pt x="277" y="214"/>
                  </a:lnTo>
                  <a:lnTo>
                    <a:pt x="267" y="230"/>
                  </a:lnTo>
                  <a:lnTo>
                    <a:pt x="255" y="244"/>
                  </a:lnTo>
                  <a:lnTo>
                    <a:pt x="242" y="257"/>
                  </a:lnTo>
                  <a:lnTo>
                    <a:pt x="227" y="269"/>
                  </a:lnTo>
                  <a:lnTo>
                    <a:pt x="210" y="277"/>
                  </a:lnTo>
                  <a:lnTo>
                    <a:pt x="192" y="285"/>
                  </a:lnTo>
                  <a:lnTo>
                    <a:pt x="175" y="290"/>
                  </a:lnTo>
                  <a:lnTo>
                    <a:pt x="155" y="292"/>
                  </a:lnTo>
                  <a:lnTo>
                    <a:pt x="135" y="291"/>
                  </a:lnTo>
                  <a:lnTo>
                    <a:pt x="116" y="289"/>
                  </a:lnTo>
                  <a:lnTo>
                    <a:pt x="97" y="284"/>
                  </a:lnTo>
                  <a:lnTo>
                    <a:pt x="80" y="276"/>
                  </a:lnTo>
                  <a:lnTo>
                    <a:pt x="64" y="266"/>
                  </a:lnTo>
                  <a:lnTo>
                    <a:pt x="49" y="254"/>
                  </a:lnTo>
                  <a:lnTo>
                    <a:pt x="36" y="241"/>
                  </a:lnTo>
                  <a:lnTo>
                    <a:pt x="25" y="226"/>
                  </a:lnTo>
                  <a:lnTo>
                    <a:pt x="15" y="209"/>
                  </a:lnTo>
                  <a:lnTo>
                    <a:pt x="7" y="191"/>
                  </a:lnTo>
                  <a:lnTo>
                    <a:pt x="2" y="174"/>
                  </a:lnTo>
                  <a:lnTo>
                    <a:pt x="0" y="154"/>
                  </a:lnTo>
                  <a:lnTo>
                    <a:pt x="0" y="134"/>
                  </a:lnTo>
                </a:path>
              </a:pathLst>
            </a:custGeom>
            <a:noFill/>
            <a:ln w="25400">
              <a:solidFill>
                <a:schemeClr val="tx1"/>
              </a:solidFill>
              <a:prstDash val="solid"/>
              <a:round/>
              <a:headEnd/>
              <a:tailEnd/>
            </a:ln>
          </p:spPr>
          <p:txBody>
            <a:bodyPr/>
            <a:lstStyle/>
            <a:p>
              <a:endParaRPr lang="en-GB" sz="2400" b="1"/>
            </a:p>
          </p:txBody>
        </p:sp>
        <p:sp>
          <p:nvSpPr>
            <p:cNvPr id="23804" name="Freeform 269"/>
            <p:cNvSpPr>
              <a:spLocks/>
            </p:cNvSpPr>
            <p:nvPr/>
          </p:nvSpPr>
          <p:spPr bwMode="auto">
            <a:xfrm>
              <a:off x="1140" y="2180"/>
              <a:ext cx="295" cy="179"/>
            </a:xfrm>
            <a:custGeom>
              <a:avLst/>
              <a:gdLst>
                <a:gd name="T0" fmla="*/ 0 w 295"/>
                <a:gd name="T1" fmla="*/ 136 h 179"/>
                <a:gd name="T2" fmla="*/ 2 w 295"/>
                <a:gd name="T3" fmla="*/ 136 h 179"/>
                <a:gd name="T4" fmla="*/ 6 w 295"/>
                <a:gd name="T5" fmla="*/ 117 h 179"/>
                <a:gd name="T6" fmla="*/ 11 w 295"/>
                <a:gd name="T7" fmla="*/ 98 h 179"/>
                <a:gd name="T8" fmla="*/ 17 w 295"/>
                <a:gd name="T9" fmla="*/ 87 h 179"/>
                <a:gd name="T10" fmla="*/ 30 w 295"/>
                <a:gd name="T11" fmla="*/ 66 h 179"/>
                <a:gd name="T12" fmla="*/ 41 w 295"/>
                <a:gd name="T13" fmla="*/ 51 h 179"/>
                <a:gd name="T14" fmla="*/ 55 w 295"/>
                <a:gd name="T15" fmla="*/ 38 h 179"/>
                <a:gd name="T16" fmla="*/ 70 w 295"/>
                <a:gd name="T17" fmla="*/ 27 h 179"/>
                <a:gd name="T18" fmla="*/ 87 w 295"/>
                <a:gd name="T19" fmla="*/ 17 h 179"/>
                <a:gd name="T20" fmla="*/ 102 w 295"/>
                <a:gd name="T21" fmla="*/ 11 h 179"/>
                <a:gd name="T22" fmla="*/ 121 w 295"/>
                <a:gd name="T23" fmla="*/ 6 h 179"/>
                <a:gd name="T24" fmla="*/ 131 w 295"/>
                <a:gd name="T25" fmla="*/ 5 h 179"/>
                <a:gd name="T26" fmla="*/ 166 w 295"/>
                <a:gd name="T27" fmla="*/ 5 h 179"/>
                <a:gd name="T28" fmla="*/ 179 w 295"/>
                <a:gd name="T29" fmla="*/ 7 h 179"/>
                <a:gd name="T30" fmla="*/ 198 w 295"/>
                <a:gd name="T31" fmla="*/ 12 h 179"/>
                <a:gd name="T32" fmla="*/ 212 w 295"/>
                <a:gd name="T33" fmla="*/ 19 h 179"/>
                <a:gd name="T34" fmla="*/ 231 w 295"/>
                <a:gd name="T35" fmla="*/ 30 h 179"/>
                <a:gd name="T36" fmla="*/ 258 w 295"/>
                <a:gd name="T37" fmla="*/ 55 h 179"/>
                <a:gd name="T38" fmla="*/ 270 w 295"/>
                <a:gd name="T39" fmla="*/ 72 h 179"/>
                <a:gd name="T40" fmla="*/ 278 w 295"/>
                <a:gd name="T41" fmla="*/ 85 h 179"/>
                <a:gd name="T42" fmla="*/ 285 w 295"/>
                <a:gd name="T43" fmla="*/ 103 h 179"/>
                <a:gd name="T44" fmla="*/ 290 w 295"/>
                <a:gd name="T45" fmla="*/ 121 h 179"/>
                <a:gd name="T46" fmla="*/ 293 w 295"/>
                <a:gd name="T47" fmla="*/ 141 h 179"/>
                <a:gd name="T48" fmla="*/ 292 w 295"/>
                <a:gd name="T49" fmla="*/ 160 h 179"/>
                <a:gd name="T50" fmla="*/ 289 w 295"/>
                <a:gd name="T51" fmla="*/ 179 h 179"/>
                <a:gd name="T52" fmla="*/ 292 w 295"/>
                <a:gd name="T53" fmla="*/ 179 h 179"/>
                <a:gd name="T54" fmla="*/ 294 w 295"/>
                <a:gd name="T55" fmla="*/ 160 h 179"/>
                <a:gd name="T56" fmla="*/ 295 w 295"/>
                <a:gd name="T57" fmla="*/ 141 h 179"/>
                <a:gd name="T58" fmla="*/ 293 w 295"/>
                <a:gd name="T59" fmla="*/ 121 h 179"/>
                <a:gd name="T60" fmla="*/ 288 w 295"/>
                <a:gd name="T61" fmla="*/ 103 h 179"/>
                <a:gd name="T62" fmla="*/ 280 w 295"/>
                <a:gd name="T63" fmla="*/ 85 h 179"/>
                <a:gd name="T64" fmla="*/ 270 w 295"/>
                <a:gd name="T65" fmla="*/ 65 h 179"/>
                <a:gd name="T66" fmla="*/ 261 w 295"/>
                <a:gd name="T67" fmla="*/ 52 h 179"/>
                <a:gd name="T68" fmla="*/ 233 w 295"/>
                <a:gd name="T69" fmla="*/ 27 h 179"/>
                <a:gd name="T70" fmla="*/ 219 w 295"/>
                <a:gd name="T71" fmla="*/ 19 h 179"/>
                <a:gd name="T72" fmla="*/ 198 w 295"/>
                <a:gd name="T73" fmla="*/ 10 h 179"/>
                <a:gd name="T74" fmla="*/ 179 w 295"/>
                <a:gd name="T75" fmla="*/ 5 h 179"/>
                <a:gd name="T76" fmla="*/ 153 w 295"/>
                <a:gd name="T77" fmla="*/ 0 h 179"/>
                <a:gd name="T78" fmla="*/ 148 w 295"/>
                <a:gd name="T79" fmla="*/ 0 h 179"/>
                <a:gd name="T80" fmla="*/ 121 w 295"/>
                <a:gd name="T81" fmla="*/ 4 h 179"/>
                <a:gd name="T82" fmla="*/ 102 w 295"/>
                <a:gd name="T83" fmla="*/ 9 h 179"/>
                <a:gd name="T84" fmla="*/ 82 w 295"/>
                <a:gd name="T85" fmla="*/ 15 h 179"/>
                <a:gd name="T86" fmla="*/ 67 w 295"/>
                <a:gd name="T87" fmla="*/ 25 h 179"/>
                <a:gd name="T88" fmla="*/ 52 w 295"/>
                <a:gd name="T89" fmla="*/ 36 h 179"/>
                <a:gd name="T90" fmla="*/ 38 w 295"/>
                <a:gd name="T91" fmla="*/ 48 h 179"/>
                <a:gd name="T92" fmla="*/ 27 w 295"/>
                <a:gd name="T93" fmla="*/ 63 h 179"/>
                <a:gd name="T94" fmla="*/ 20 w 295"/>
                <a:gd name="T95" fmla="*/ 75 h 179"/>
                <a:gd name="T96" fmla="*/ 8 w 295"/>
                <a:gd name="T97" fmla="*/ 98 h 179"/>
                <a:gd name="T98" fmla="*/ 3 w 295"/>
                <a:gd name="T99" fmla="*/ 117 h 179"/>
                <a:gd name="T100" fmla="*/ 0 w 295"/>
                <a:gd name="T101" fmla="*/ 13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179"/>
                <a:gd name="T155" fmla="*/ 295 w 295"/>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179">
                  <a:moveTo>
                    <a:pt x="0" y="136"/>
                  </a:moveTo>
                  <a:lnTo>
                    <a:pt x="2" y="136"/>
                  </a:lnTo>
                  <a:lnTo>
                    <a:pt x="6" y="117"/>
                  </a:lnTo>
                  <a:lnTo>
                    <a:pt x="11" y="98"/>
                  </a:lnTo>
                  <a:lnTo>
                    <a:pt x="17" y="87"/>
                  </a:lnTo>
                  <a:lnTo>
                    <a:pt x="30" y="66"/>
                  </a:lnTo>
                  <a:lnTo>
                    <a:pt x="41" y="51"/>
                  </a:lnTo>
                  <a:lnTo>
                    <a:pt x="55" y="38"/>
                  </a:lnTo>
                  <a:lnTo>
                    <a:pt x="70" y="27"/>
                  </a:lnTo>
                  <a:lnTo>
                    <a:pt x="87" y="17"/>
                  </a:lnTo>
                  <a:lnTo>
                    <a:pt x="102" y="11"/>
                  </a:lnTo>
                  <a:lnTo>
                    <a:pt x="121" y="6"/>
                  </a:lnTo>
                  <a:lnTo>
                    <a:pt x="131" y="5"/>
                  </a:lnTo>
                  <a:lnTo>
                    <a:pt x="166" y="5"/>
                  </a:lnTo>
                  <a:lnTo>
                    <a:pt x="179" y="7"/>
                  </a:lnTo>
                  <a:lnTo>
                    <a:pt x="198" y="12"/>
                  </a:lnTo>
                  <a:lnTo>
                    <a:pt x="212" y="19"/>
                  </a:lnTo>
                  <a:lnTo>
                    <a:pt x="231" y="30"/>
                  </a:lnTo>
                  <a:lnTo>
                    <a:pt x="258" y="55"/>
                  </a:lnTo>
                  <a:lnTo>
                    <a:pt x="270" y="72"/>
                  </a:lnTo>
                  <a:lnTo>
                    <a:pt x="278" y="85"/>
                  </a:lnTo>
                  <a:lnTo>
                    <a:pt x="285" y="103"/>
                  </a:lnTo>
                  <a:lnTo>
                    <a:pt x="290" y="121"/>
                  </a:lnTo>
                  <a:lnTo>
                    <a:pt x="293" y="141"/>
                  </a:lnTo>
                  <a:lnTo>
                    <a:pt x="292" y="160"/>
                  </a:lnTo>
                  <a:lnTo>
                    <a:pt x="289" y="179"/>
                  </a:lnTo>
                  <a:lnTo>
                    <a:pt x="292" y="179"/>
                  </a:lnTo>
                  <a:lnTo>
                    <a:pt x="294" y="160"/>
                  </a:lnTo>
                  <a:lnTo>
                    <a:pt x="295" y="141"/>
                  </a:lnTo>
                  <a:lnTo>
                    <a:pt x="293" y="121"/>
                  </a:lnTo>
                  <a:lnTo>
                    <a:pt x="288" y="103"/>
                  </a:lnTo>
                  <a:lnTo>
                    <a:pt x="280" y="85"/>
                  </a:lnTo>
                  <a:lnTo>
                    <a:pt x="270" y="65"/>
                  </a:lnTo>
                  <a:lnTo>
                    <a:pt x="261" y="52"/>
                  </a:lnTo>
                  <a:lnTo>
                    <a:pt x="233" y="27"/>
                  </a:lnTo>
                  <a:lnTo>
                    <a:pt x="219" y="19"/>
                  </a:lnTo>
                  <a:lnTo>
                    <a:pt x="198" y="10"/>
                  </a:lnTo>
                  <a:lnTo>
                    <a:pt x="179" y="5"/>
                  </a:lnTo>
                  <a:lnTo>
                    <a:pt x="153" y="0"/>
                  </a:lnTo>
                  <a:lnTo>
                    <a:pt x="148" y="0"/>
                  </a:lnTo>
                  <a:lnTo>
                    <a:pt x="121" y="4"/>
                  </a:lnTo>
                  <a:lnTo>
                    <a:pt x="102" y="9"/>
                  </a:lnTo>
                  <a:lnTo>
                    <a:pt x="82" y="15"/>
                  </a:lnTo>
                  <a:lnTo>
                    <a:pt x="67" y="25"/>
                  </a:lnTo>
                  <a:lnTo>
                    <a:pt x="52" y="36"/>
                  </a:lnTo>
                  <a:lnTo>
                    <a:pt x="38" y="48"/>
                  </a:lnTo>
                  <a:lnTo>
                    <a:pt x="27" y="63"/>
                  </a:lnTo>
                  <a:lnTo>
                    <a:pt x="20" y="75"/>
                  </a:lnTo>
                  <a:lnTo>
                    <a:pt x="8" y="98"/>
                  </a:lnTo>
                  <a:lnTo>
                    <a:pt x="3" y="117"/>
                  </a:lnTo>
                  <a:lnTo>
                    <a:pt x="0" y="136"/>
                  </a:lnTo>
                  <a:close/>
                </a:path>
              </a:pathLst>
            </a:custGeom>
            <a:solidFill>
              <a:srgbClr val="000000"/>
            </a:solidFill>
            <a:ln w="25400">
              <a:solidFill>
                <a:schemeClr val="tx1"/>
              </a:solidFill>
              <a:round/>
              <a:headEnd/>
              <a:tailEnd/>
            </a:ln>
          </p:spPr>
          <p:txBody>
            <a:bodyPr/>
            <a:lstStyle/>
            <a:p>
              <a:endParaRPr lang="en-GB" sz="2400" b="1"/>
            </a:p>
          </p:txBody>
        </p:sp>
        <p:sp>
          <p:nvSpPr>
            <p:cNvPr id="23805" name="Freeform 270"/>
            <p:cNvSpPr>
              <a:spLocks/>
            </p:cNvSpPr>
            <p:nvPr/>
          </p:nvSpPr>
          <p:spPr bwMode="auto">
            <a:xfrm>
              <a:off x="1138" y="2310"/>
              <a:ext cx="294" cy="166"/>
            </a:xfrm>
            <a:custGeom>
              <a:avLst/>
              <a:gdLst>
                <a:gd name="T0" fmla="*/ 291 w 294"/>
                <a:gd name="T1" fmla="*/ 49 h 166"/>
                <a:gd name="T2" fmla="*/ 286 w 294"/>
                <a:gd name="T3" fmla="*/ 68 h 166"/>
                <a:gd name="T4" fmla="*/ 280 w 294"/>
                <a:gd name="T5" fmla="*/ 82 h 166"/>
                <a:gd name="T6" fmla="*/ 269 w 294"/>
                <a:gd name="T7" fmla="*/ 101 h 166"/>
                <a:gd name="T8" fmla="*/ 244 w 294"/>
                <a:gd name="T9" fmla="*/ 128 h 166"/>
                <a:gd name="T10" fmla="*/ 226 w 294"/>
                <a:gd name="T11" fmla="*/ 141 h 166"/>
                <a:gd name="T12" fmla="*/ 213 w 294"/>
                <a:gd name="T13" fmla="*/ 148 h 166"/>
                <a:gd name="T14" fmla="*/ 195 w 294"/>
                <a:gd name="T15" fmla="*/ 156 h 166"/>
                <a:gd name="T16" fmla="*/ 178 w 294"/>
                <a:gd name="T17" fmla="*/ 161 h 166"/>
                <a:gd name="T18" fmla="*/ 158 w 294"/>
                <a:gd name="T19" fmla="*/ 163 h 166"/>
                <a:gd name="T20" fmla="*/ 138 w 294"/>
                <a:gd name="T21" fmla="*/ 162 h 166"/>
                <a:gd name="T22" fmla="*/ 119 w 294"/>
                <a:gd name="T23" fmla="*/ 159 h 166"/>
                <a:gd name="T24" fmla="*/ 100 w 294"/>
                <a:gd name="T25" fmla="*/ 154 h 166"/>
                <a:gd name="T26" fmla="*/ 87 w 294"/>
                <a:gd name="T27" fmla="*/ 148 h 166"/>
                <a:gd name="T28" fmla="*/ 68 w 294"/>
                <a:gd name="T29" fmla="*/ 137 h 166"/>
                <a:gd name="T30" fmla="*/ 53 w 294"/>
                <a:gd name="T31" fmla="*/ 124 h 166"/>
                <a:gd name="T32" fmla="*/ 40 w 294"/>
                <a:gd name="T33" fmla="*/ 112 h 166"/>
                <a:gd name="T34" fmla="*/ 27 w 294"/>
                <a:gd name="T35" fmla="*/ 93 h 166"/>
                <a:gd name="T36" fmla="*/ 19 w 294"/>
                <a:gd name="T37" fmla="*/ 81 h 166"/>
                <a:gd name="T38" fmla="*/ 12 w 294"/>
                <a:gd name="T39" fmla="*/ 63 h 166"/>
                <a:gd name="T40" fmla="*/ 7 w 294"/>
                <a:gd name="T41" fmla="*/ 46 h 166"/>
                <a:gd name="T42" fmla="*/ 5 w 294"/>
                <a:gd name="T43" fmla="*/ 36 h 166"/>
                <a:gd name="T44" fmla="*/ 5 w 294"/>
                <a:gd name="T45" fmla="*/ 0 h 166"/>
                <a:gd name="T46" fmla="*/ 2 w 294"/>
                <a:gd name="T47" fmla="*/ 6 h 166"/>
                <a:gd name="T48" fmla="*/ 0 w 294"/>
                <a:gd name="T49" fmla="*/ 12 h 166"/>
                <a:gd name="T50" fmla="*/ 0 w 294"/>
                <a:gd name="T51" fmla="*/ 16 h 166"/>
                <a:gd name="T52" fmla="*/ 4 w 294"/>
                <a:gd name="T53" fmla="*/ 46 h 166"/>
                <a:gd name="T54" fmla="*/ 9 w 294"/>
                <a:gd name="T55" fmla="*/ 63 h 166"/>
                <a:gd name="T56" fmla="*/ 17 w 294"/>
                <a:gd name="T57" fmla="*/ 81 h 166"/>
                <a:gd name="T58" fmla="*/ 29 w 294"/>
                <a:gd name="T59" fmla="*/ 103 h 166"/>
                <a:gd name="T60" fmla="*/ 38 w 294"/>
                <a:gd name="T61" fmla="*/ 114 h 166"/>
                <a:gd name="T62" fmla="*/ 50 w 294"/>
                <a:gd name="T63" fmla="*/ 127 h 166"/>
                <a:gd name="T64" fmla="*/ 65 w 294"/>
                <a:gd name="T65" fmla="*/ 139 h 166"/>
                <a:gd name="T66" fmla="*/ 79 w 294"/>
                <a:gd name="T67" fmla="*/ 148 h 166"/>
                <a:gd name="T68" fmla="*/ 100 w 294"/>
                <a:gd name="T69" fmla="*/ 157 h 166"/>
                <a:gd name="T70" fmla="*/ 119 w 294"/>
                <a:gd name="T71" fmla="*/ 162 h 166"/>
                <a:gd name="T72" fmla="*/ 138 w 294"/>
                <a:gd name="T73" fmla="*/ 164 h 166"/>
                <a:gd name="T74" fmla="*/ 158 w 294"/>
                <a:gd name="T75" fmla="*/ 166 h 166"/>
                <a:gd name="T76" fmla="*/ 178 w 294"/>
                <a:gd name="T77" fmla="*/ 163 h 166"/>
                <a:gd name="T78" fmla="*/ 195 w 294"/>
                <a:gd name="T79" fmla="*/ 158 h 166"/>
                <a:gd name="T80" fmla="*/ 213 w 294"/>
                <a:gd name="T81" fmla="*/ 151 h 166"/>
                <a:gd name="T82" fmla="*/ 234 w 294"/>
                <a:gd name="T83" fmla="*/ 141 h 166"/>
                <a:gd name="T84" fmla="*/ 246 w 294"/>
                <a:gd name="T85" fmla="*/ 131 h 166"/>
                <a:gd name="T86" fmla="*/ 271 w 294"/>
                <a:gd name="T87" fmla="*/ 103 h 166"/>
                <a:gd name="T88" fmla="*/ 280 w 294"/>
                <a:gd name="T89" fmla="*/ 89 h 166"/>
                <a:gd name="T90" fmla="*/ 289 w 294"/>
                <a:gd name="T91" fmla="*/ 68 h 166"/>
                <a:gd name="T92" fmla="*/ 294 w 294"/>
                <a:gd name="T93" fmla="*/ 49 h 166"/>
                <a:gd name="T94" fmla="*/ 291 w 294"/>
                <a:gd name="T95" fmla="*/ 49 h 1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4"/>
                <a:gd name="T145" fmla="*/ 0 h 166"/>
                <a:gd name="T146" fmla="*/ 294 w 294"/>
                <a:gd name="T147" fmla="*/ 166 h 1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4" h="166">
                  <a:moveTo>
                    <a:pt x="291" y="49"/>
                  </a:moveTo>
                  <a:lnTo>
                    <a:pt x="286" y="68"/>
                  </a:lnTo>
                  <a:lnTo>
                    <a:pt x="280" y="82"/>
                  </a:lnTo>
                  <a:lnTo>
                    <a:pt x="269" y="101"/>
                  </a:lnTo>
                  <a:lnTo>
                    <a:pt x="244" y="128"/>
                  </a:lnTo>
                  <a:lnTo>
                    <a:pt x="226" y="141"/>
                  </a:lnTo>
                  <a:lnTo>
                    <a:pt x="213" y="148"/>
                  </a:lnTo>
                  <a:lnTo>
                    <a:pt x="195" y="156"/>
                  </a:lnTo>
                  <a:lnTo>
                    <a:pt x="178" y="161"/>
                  </a:lnTo>
                  <a:lnTo>
                    <a:pt x="158" y="163"/>
                  </a:lnTo>
                  <a:lnTo>
                    <a:pt x="138" y="162"/>
                  </a:lnTo>
                  <a:lnTo>
                    <a:pt x="119" y="159"/>
                  </a:lnTo>
                  <a:lnTo>
                    <a:pt x="100" y="154"/>
                  </a:lnTo>
                  <a:lnTo>
                    <a:pt x="87" y="148"/>
                  </a:lnTo>
                  <a:lnTo>
                    <a:pt x="68" y="137"/>
                  </a:lnTo>
                  <a:lnTo>
                    <a:pt x="53" y="124"/>
                  </a:lnTo>
                  <a:lnTo>
                    <a:pt x="40" y="112"/>
                  </a:lnTo>
                  <a:lnTo>
                    <a:pt x="27" y="93"/>
                  </a:lnTo>
                  <a:lnTo>
                    <a:pt x="19" y="81"/>
                  </a:lnTo>
                  <a:lnTo>
                    <a:pt x="12" y="63"/>
                  </a:lnTo>
                  <a:lnTo>
                    <a:pt x="7" y="46"/>
                  </a:lnTo>
                  <a:lnTo>
                    <a:pt x="5" y="36"/>
                  </a:lnTo>
                  <a:lnTo>
                    <a:pt x="5" y="0"/>
                  </a:lnTo>
                  <a:lnTo>
                    <a:pt x="2" y="6"/>
                  </a:lnTo>
                  <a:lnTo>
                    <a:pt x="0" y="12"/>
                  </a:lnTo>
                  <a:lnTo>
                    <a:pt x="0" y="16"/>
                  </a:lnTo>
                  <a:lnTo>
                    <a:pt x="4" y="46"/>
                  </a:lnTo>
                  <a:lnTo>
                    <a:pt x="9" y="63"/>
                  </a:lnTo>
                  <a:lnTo>
                    <a:pt x="17" y="81"/>
                  </a:lnTo>
                  <a:lnTo>
                    <a:pt x="29" y="103"/>
                  </a:lnTo>
                  <a:lnTo>
                    <a:pt x="38" y="114"/>
                  </a:lnTo>
                  <a:lnTo>
                    <a:pt x="50" y="127"/>
                  </a:lnTo>
                  <a:lnTo>
                    <a:pt x="65" y="139"/>
                  </a:lnTo>
                  <a:lnTo>
                    <a:pt x="79" y="148"/>
                  </a:lnTo>
                  <a:lnTo>
                    <a:pt x="100" y="157"/>
                  </a:lnTo>
                  <a:lnTo>
                    <a:pt x="119" y="162"/>
                  </a:lnTo>
                  <a:lnTo>
                    <a:pt x="138" y="164"/>
                  </a:lnTo>
                  <a:lnTo>
                    <a:pt x="158" y="166"/>
                  </a:lnTo>
                  <a:lnTo>
                    <a:pt x="178" y="163"/>
                  </a:lnTo>
                  <a:lnTo>
                    <a:pt x="195" y="158"/>
                  </a:lnTo>
                  <a:lnTo>
                    <a:pt x="213" y="151"/>
                  </a:lnTo>
                  <a:lnTo>
                    <a:pt x="234" y="141"/>
                  </a:lnTo>
                  <a:lnTo>
                    <a:pt x="246" y="131"/>
                  </a:lnTo>
                  <a:lnTo>
                    <a:pt x="271" y="103"/>
                  </a:lnTo>
                  <a:lnTo>
                    <a:pt x="280" y="89"/>
                  </a:lnTo>
                  <a:lnTo>
                    <a:pt x="289" y="68"/>
                  </a:lnTo>
                  <a:lnTo>
                    <a:pt x="294" y="49"/>
                  </a:lnTo>
                  <a:lnTo>
                    <a:pt x="291" y="49"/>
                  </a:lnTo>
                  <a:close/>
                </a:path>
              </a:pathLst>
            </a:custGeom>
            <a:solidFill>
              <a:srgbClr val="000000"/>
            </a:solidFill>
            <a:ln w="25400">
              <a:solidFill>
                <a:schemeClr val="tx1"/>
              </a:solidFill>
              <a:round/>
              <a:headEnd/>
              <a:tailEnd/>
            </a:ln>
          </p:spPr>
          <p:txBody>
            <a:bodyPr/>
            <a:lstStyle/>
            <a:p>
              <a:endParaRPr lang="en-GB" sz="2400" b="1"/>
            </a:p>
          </p:txBody>
        </p:sp>
        <p:sp>
          <p:nvSpPr>
            <p:cNvPr id="23806" name="Line 271"/>
            <p:cNvSpPr>
              <a:spLocks noChangeShapeType="1"/>
            </p:cNvSpPr>
            <p:nvPr/>
          </p:nvSpPr>
          <p:spPr bwMode="auto">
            <a:xfrm flipH="1" flipV="1">
              <a:off x="1349" y="2350"/>
              <a:ext cx="69" cy="38"/>
            </a:xfrm>
            <a:prstGeom prst="line">
              <a:avLst/>
            </a:prstGeom>
            <a:noFill/>
            <a:ln w="25400">
              <a:solidFill>
                <a:schemeClr val="tx1"/>
              </a:solidFill>
              <a:round/>
              <a:headEnd/>
              <a:tailEnd/>
            </a:ln>
          </p:spPr>
          <p:txBody>
            <a:bodyPr/>
            <a:lstStyle/>
            <a:p>
              <a:endParaRPr lang="en-GB" sz="2400" b="1"/>
            </a:p>
          </p:txBody>
        </p:sp>
        <p:sp>
          <p:nvSpPr>
            <p:cNvPr id="23807" name="Freeform 272"/>
            <p:cNvSpPr>
              <a:spLocks/>
            </p:cNvSpPr>
            <p:nvPr/>
          </p:nvSpPr>
          <p:spPr bwMode="auto">
            <a:xfrm>
              <a:off x="1349" y="2348"/>
              <a:ext cx="69" cy="41"/>
            </a:xfrm>
            <a:custGeom>
              <a:avLst/>
              <a:gdLst>
                <a:gd name="T0" fmla="*/ 69 w 69"/>
                <a:gd name="T1" fmla="*/ 41 h 41"/>
                <a:gd name="T2" fmla="*/ 69 w 69"/>
                <a:gd name="T3" fmla="*/ 39 h 41"/>
                <a:gd name="T4" fmla="*/ 0 w 69"/>
                <a:gd name="T5" fmla="*/ 0 h 41"/>
                <a:gd name="T6" fmla="*/ 0 w 69"/>
                <a:gd name="T7" fmla="*/ 3 h 41"/>
                <a:gd name="T8" fmla="*/ 69 w 69"/>
                <a:gd name="T9" fmla="*/ 41 h 41"/>
                <a:gd name="T10" fmla="*/ 0 60000 65536"/>
                <a:gd name="T11" fmla="*/ 0 60000 65536"/>
                <a:gd name="T12" fmla="*/ 0 60000 65536"/>
                <a:gd name="T13" fmla="*/ 0 60000 65536"/>
                <a:gd name="T14" fmla="*/ 0 60000 65536"/>
                <a:gd name="T15" fmla="*/ 0 w 69"/>
                <a:gd name="T16" fmla="*/ 0 h 41"/>
                <a:gd name="T17" fmla="*/ 69 w 69"/>
                <a:gd name="T18" fmla="*/ 41 h 41"/>
              </a:gdLst>
              <a:ahLst/>
              <a:cxnLst>
                <a:cxn ang="T10">
                  <a:pos x="T0" y="T1"/>
                </a:cxn>
                <a:cxn ang="T11">
                  <a:pos x="T2" y="T3"/>
                </a:cxn>
                <a:cxn ang="T12">
                  <a:pos x="T4" y="T5"/>
                </a:cxn>
                <a:cxn ang="T13">
                  <a:pos x="T6" y="T7"/>
                </a:cxn>
                <a:cxn ang="T14">
                  <a:pos x="T8" y="T9"/>
                </a:cxn>
              </a:cxnLst>
              <a:rect l="T15" t="T16" r="T17" b="T18"/>
              <a:pathLst>
                <a:path w="69" h="41">
                  <a:moveTo>
                    <a:pt x="69" y="41"/>
                  </a:moveTo>
                  <a:lnTo>
                    <a:pt x="69" y="39"/>
                  </a:lnTo>
                  <a:lnTo>
                    <a:pt x="0" y="0"/>
                  </a:lnTo>
                  <a:lnTo>
                    <a:pt x="0" y="3"/>
                  </a:lnTo>
                  <a:lnTo>
                    <a:pt x="69" y="41"/>
                  </a:lnTo>
                  <a:close/>
                </a:path>
              </a:pathLst>
            </a:custGeom>
            <a:solidFill>
              <a:srgbClr val="000000"/>
            </a:solidFill>
            <a:ln w="25400">
              <a:solidFill>
                <a:schemeClr val="tx1"/>
              </a:solidFill>
              <a:round/>
              <a:headEnd/>
              <a:tailEnd/>
            </a:ln>
          </p:spPr>
          <p:txBody>
            <a:bodyPr/>
            <a:lstStyle/>
            <a:p>
              <a:endParaRPr lang="en-GB" sz="2400" b="1"/>
            </a:p>
          </p:txBody>
        </p:sp>
        <p:sp>
          <p:nvSpPr>
            <p:cNvPr id="23808" name="Line 273"/>
            <p:cNvSpPr>
              <a:spLocks noChangeShapeType="1"/>
            </p:cNvSpPr>
            <p:nvPr/>
          </p:nvSpPr>
          <p:spPr bwMode="auto">
            <a:xfrm flipV="1">
              <a:off x="1301" y="2181"/>
              <a:ext cx="6" cy="77"/>
            </a:xfrm>
            <a:prstGeom prst="line">
              <a:avLst/>
            </a:prstGeom>
            <a:noFill/>
            <a:ln w="25400">
              <a:solidFill>
                <a:schemeClr val="tx1"/>
              </a:solidFill>
              <a:round/>
              <a:headEnd/>
              <a:tailEnd/>
            </a:ln>
          </p:spPr>
          <p:txBody>
            <a:bodyPr/>
            <a:lstStyle/>
            <a:p>
              <a:endParaRPr lang="en-GB" sz="2400" b="1"/>
            </a:p>
          </p:txBody>
        </p:sp>
        <p:sp>
          <p:nvSpPr>
            <p:cNvPr id="23809" name="Freeform 274"/>
            <p:cNvSpPr>
              <a:spLocks/>
            </p:cNvSpPr>
            <p:nvPr/>
          </p:nvSpPr>
          <p:spPr bwMode="auto">
            <a:xfrm>
              <a:off x="1299" y="2181"/>
              <a:ext cx="9" cy="77"/>
            </a:xfrm>
            <a:custGeom>
              <a:avLst/>
              <a:gdLst>
                <a:gd name="T0" fmla="*/ 0 w 9"/>
                <a:gd name="T1" fmla="*/ 77 h 77"/>
                <a:gd name="T2" fmla="*/ 3 w 9"/>
                <a:gd name="T3" fmla="*/ 77 h 77"/>
                <a:gd name="T4" fmla="*/ 9 w 9"/>
                <a:gd name="T5" fmla="*/ 0 h 77"/>
                <a:gd name="T6" fmla="*/ 7 w 9"/>
                <a:gd name="T7" fmla="*/ 0 h 77"/>
                <a:gd name="T8" fmla="*/ 0 w 9"/>
                <a:gd name="T9" fmla="*/ 77 h 77"/>
                <a:gd name="T10" fmla="*/ 0 60000 65536"/>
                <a:gd name="T11" fmla="*/ 0 60000 65536"/>
                <a:gd name="T12" fmla="*/ 0 60000 65536"/>
                <a:gd name="T13" fmla="*/ 0 60000 65536"/>
                <a:gd name="T14" fmla="*/ 0 60000 65536"/>
                <a:gd name="T15" fmla="*/ 0 w 9"/>
                <a:gd name="T16" fmla="*/ 0 h 77"/>
                <a:gd name="T17" fmla="*/ 9 w 9"/>
                <a:gd name="T18" fmla="*/ 77 h 77"/>
              </a:gdLst>
              <a:ahLst/>
              <a:cxnLst>
                <a:cxn ang="T10">
                  <a:pos x="T0" y="T1"/>
                </a:cxn>
                <a:cxn ang="T11">
                  <a:pos x="T2" y="T3"/>
                </a:cxn>
                <a:cxn ang="T12">
                  <a:pos x="T4" y="T5"/>
                </a:cxn>
                <a:cxn ang="T13">
                  <a:pos x="T6" y="T7"/>
                </a:cxn>
                <a:cxn ang="T14">
                  <a:pos x="T8" y="T9"/>
                </a:cxn>
              </a:cxnLst>
              <a:rect l="T15" t="T16" r="T17" b="T18"/>
              <a:pathLst>
                <a:path w="9" h="77">
                  <a:moveTo>
                    <a:pt x="0" y="77"/>
                  </a:moveTo>
                  <a:lnTo>
                    <a:pt x="3" y="77"/>
                  </a:lnTo>
                  <a:lnTo>
                    <a:pt x="9" y="0"/>
                  </a:lnTo>
                  <a:lnTo>
                    <a:pt x="7" y="0"/>
                  </a:lnTo>
                  <a:lnTo>
                    <a:pt x="0" y="77"/>
                  </a:lnTo>
                  <a:close/>
                </a:path>
              </a:pathLst>
            </a:custGeom>
            <a:solidFill>
              <a:srgbClr val="000000"/>
            </a:solidFill>
            <a:ln w="25400">
              <a:solidFill>
                <a:schemeClr val="tx1"/>
              </a:solidFill>
              <a:round/>
              <a:headEnd/>
              <a:tailEnd/>
            </a:ln>
          </p:spPr>
          <p:txBody>
            <a:bodyPr/>
            <a:lstStyle/>
            <a:p>
              <a:endParaRPr lang="en-GB" sz="2400" b="1"/>
            </a:p>
          </p:txBody>
        </p:sp>
        <p:sp>
          <p:nvSpPr>
            <p:cNvPr id="23810" name="Line 275"/>
            <p:cNvSpPr>
              <a:spLocks noChangeShapeType="1"/>
            </p:cNvSpPr>
            <p:nvPr/>
          </p:nvSpPr>
          <p:spPr bwMode="auto">
            <a:xfrm flipV="1">
              <a:off x="1276" y="2182"/>
              <a:ext cx="6" cy="75"/>
            </a:xfrm>
            <a:prstGeom prst="line">
              <a:avLst/>
            </a:prstGeom>
            <a:noFill/>
            <a:ln w="25400">
              <a:solidFill>
                <a:schemeClr val="tx1"/>
              </a:solidFill>
              <a:round/>
              <a:headEnd/>
              <a:tailEnd/>
            </a:ln>
          </p:spPr>
          <p:txBody>
            <a:bodyPr/>
            <a:lstStyle/>
            <a:p>
              <a:endParaRPr lang="en-GB" sz="2400" b="1"/>
            </a:p>
          </p:txBody>
        </p:sp>
        <p:sp>
          <p:nvSpPr>
            <p:cNvPr id="23811" name="Freeform 276"/>
            <p:cNvSpPr>
              <a:spLocks/>
            </p:cNvSpPr>
            <p:nvPr/>
          </p:nvSpPr>
          <p:spPr bwMode="auto">
            <a:xfrm>
              <a:off x="1274" y="2182"/>
              <a:ext cx="9" cy="75"/>
            </a:xfrm>
            <a:custGeom>
              <a:avLst/>
              <a:gdLst>
                <a:gd name="T0" fmla="*/ 0 w 9"/>
                <a:gd name="T1" fmla="*/ 75 h 75"/>
                <a:gd name="T2" fmla="*/ 3 w 9"/>
                <a:gd name="T3" fmla="*/ 75 h 75"/>
                <a:gd name="T4" fmla="*/ 9 w 9"/>
                <a:gd name="T5" fmla="*/ 0 h 75"/>
                <a:gd name="T6" fmla="*/ 7 w 9"/>
                <a:gd name="T7" fmla="*/ 0 h 75"/>
                <a:gd name="T8" fmla="*/ 0 w 9"/>
                <a:gd name="T9" fmla="*/ 75 h 75"/>
                <a:gd name="T10" fmla="*/ 0 60000 65536"/>
                <a:gd name="T11" fmla="*/ 0 60000 65536"/>
                <a:gd name="T12" fmla="*/ 0 60000 65536"/>
                <a:gd name="T13" fmla="*/ 0 60000 65536"/>
                <a:gd name="T14" fmla="*/ 0 60000 65536"/>
                <a:gd name="T15" fmla="*/ 0 w 9"/>
                <a:gd name="T16" fmla="*/ 0 h 75"/>
                <a:gd name="T17" fmla="*/ 9 w 9"/>
                <a:gd name="T18" fmla="*/ 75 h 75"/>
              </a:gdLst>
              <a:ahLst/>
              <a:cxnLst>
                <a:cxn ang="T10">
                  <a:pos x="T0" y="T1"/>
                </a:cxn>
                <a:cxn ang="T11">
                  <a:pos x="T2" y="T3"/>
                </a:cxn>
                <a:cxn ang="T12">
                  <a:pos x="T4" y="T5"/>
                </a:cxn>
                <a:cxn ang="T13">
                  <a:pos x="T6" y="T7"/>
                </a:cxn>
                <a:cxn ang="T14">
                  <a:pos x="T8" y="T9"/>
                </a:cxn>
              </a:cxnLst>
              <a:rect l="T15" t="T16" r="T17" b="T18"/>
              <a:pathLst>
                <a:path w="9" h="75">
                  <a:moveTo>
                    <a:pt x="0" y="75"/>
                  </a:moveTo>
                  <a:lnTo>
                    <a:pt x="3" y="75"/>
                  </a:lnTo>
                  <a:lnTo>
                    <a:pt x="9" y="0"/>
                  </a:lnTo>
                  <a:lnTo>
                    <a:pt x="7" y="0"/>
                  </a:lnTo>
                  <a:lnTo>
                    <a:pt x="0" y="75"/>
                  </a:lnTo>
                  <a:close/>
                </a:path>
              </a:pathLst>
            </a:custGeom>
            <a:solidFill>
              <a:srgbClr val="000000"/>
            </a:solidFill>
            <a:ln w="25400">
              <a:solidFill>
                <a:schemeClr val="tx1"/>
              </a:solidFill>
              <a:round/>
              <a:headEnd/>
              <a:tailEnd/>
            </a:ln>
          </p:spPr>
          <p:txBody>
            <a:bodyPr/>
            <a:lstStyle/>
            <a:p>
              <a:endParaRPr lang="en-GB" sz="2400" b="1"/>
            </a:p>
          </p:txBody>
        </p:sp>
        <p:sp>
          <p:nvSpPr>
            <p:cNvPr id="23812" name="Line 277"/>
            <p:cNvSpPr>
              <a:spLocks noChangeShapeType="1"/>
            </p:cNvSpPr>
            <p:nvPr/>
          </p:nvSpPr>
          <p:spPr bwMode="auto">
            <a:xfrm flipH="1">
              <a:off x="1161" y="2363"/>
              <a:ext cx="65" cy="36"/>
            </a:xfrm>
            <a:prstGeom prst="line">
              <a:avLst/>
            </a:prstGeom>
            <a:noFill/>
            <a:ln w="25400">
              <a:solidFill>
                <a:schemeClr val="tx1"/>
              </a:solidFill>
              <a:round/>
              <a:headEnd/>
              <a:tailEnd/>
            </a:ln>
          </p:spPr>
          <p:txBody>
            <a:bodyPr/>
            <a:lstStyle/>
            <a:p>
              <a:endParaRPr lang="en-GB" sz="2400" b="1"/>
            </a:p>
          </p:txBody>
        </p:sp>
        <p:sp>
          <p:nvSpPr>
            <p:cNvPr id="23813" name="Freeform 278"/>
            <p:cNvSpPr>
              <a:spLocks/>
            </p:cNvSpPr>
            <p:nvPr/>
          </p:nvSpPr>
          <p:spPr bwMode="auto">
            <a:xfrm>
              <a:off x="1161" y="2362"/>
              <a:ext cx="65" cy="39"/>
            </a:xfrm>
            <a:custGeom>
              <a:avLst/>
              <a:gdLst>
                <a:gd name="T0" fmla="*/ 65 w 65"/>
                <a:gd name="T1" fmla="*/ 2 h 39"/>
                <a:gd name="T2" fmla="*/ 65 w 65"/>
                <a:gd name="T3" fmla="*/ 0 h 39"/>
                <a:gd name="T4" fmla="*/ 0 w 65"/>
                <a:gd name="T5" fmla="*/ 36 h 39"/>
                <a:gd name="T6" fmla="*/ 0 w 65"/>
                <a:gd name="T7" fmla="*/ 39 h 39"/>
                <a:gd name="T8" fmla="*/ 65 w 65"/>
                <a:gd name="T9" fmla="*/ 2 h 39"/>
                <a:gd name="T10" fmla="*/ 0 60000 65536"/>
                <a:gd name="T11" fmla="*/ 0 60000 65536"/>
                <a:gd name="T12" fmla="*/ 0 60000 65536"/>
                <a:gd name="T13" fmla="*/ 0 60000 65536"/>
                <a:gd name="T14" fmla="*/ 0 60000 65536"/>
                <a:gd name="T15" fmla="*/ 0 w 65"/>
                <a:gd name="T16" fmla="*/ 0 h 39"/>
                <a:gd name="T17" fmla="*/ 65 w 65"/>
                <a:gd name="T18" fmla="*/ 39 h 39"/>
              </a:gdLst>
              <a:ahLst/>
              <a:cxnLst>
                <a:cxn ang="T10">
                  <a:pos x="T0" y="T1"/>
                </a:cxn>
                <a:cxn ang="T11">
                  <a:pos x="T2" y="T3"/>
                </a:cxn>
                <a:cxn ang="T12">
                  <a:pos x="T4" y="T5"/>
                </a:cxn>
                <a:cxn ang="T13">
                  <a:pos x="T6" y="T7"/>
                </a:cxn>
                <a:cxn ang="T14">
                  <a:pos x="T8" y="T9"/>
                </a:cxn>
              </a:cxnLst>
              <a:rect l="T15" t="T16" r="T17" b="T18"/>
              <a:pathLst>
                <a:path w="65" h="39">
                  <a:moveTo>
                    <a:pt x="65" y="2"/>
                  </a:moveTo>
                  <a:lnTo>
                    <a:pt x="65" y="0"/>
                  </a:lnTo>
                  <a:lnTo>
                    <a:pt x="0" y="36"/>
                  </a:lnTo>
                  <a:lnTo>
                    <a:pt x="0" y="39"/>
                  </a:lnTo>
                  <a:lnTo>
                    <a:pt x="65" y="2"/>
                  </a:lnTo>
                  <a:close/>
                </a:path>
              </a:pathLst>
            </a:custGeom>
            <a:solidFill>
              <a:srgbClr val="000000"/>
            </a:solidFill>
            <a:ln w="25400">
              <a:solidFill>
                <a:schemeClr val="tx1"/>
              </a:solidFill>
              <a:round/>
              <a:headEnd/>
              <a:tailEnd/>
            </a:ln>
          </p:spPr>
          <p:txBody>
            <a:bodyPr/>
            <a:lstStyle/>
            <a:p>
              <a:endParaRPr lang="en-GB" sz="2400" b="1"/>
            </a:p>
          </p:txBody>
        </p:sp>
        <p:sp>
          <p:nvSpPr>
            <p:cNvPr id="23814" name="Line 279"/>
            <p:cNvSpPr>
              <a:spLocks noChangeShapeType="1"/>
            </p:cNvSpPr>
            <p:nvPr/>
          </p:nvSpPr>
          <p:spPr bwMode="auto">
            <a:xfrm flipH="1">
              <a:off x="1150" y="2333"/>
              <a:ext cx="66" cy="39"/>
            </a:xfrm>
            <a:prstGeom prst="line">
              <a:avLst/>
            </a:prstGeom>
            <a:noFill/>
            <a:ln w="25400">
              <a:solidFill>
                <a:schemeClr val="tx1"/>
              </a:solidFill>
              <a:round/>
              <a:headEnd/>
              <a:tailEnd/>
            </a:ln>
          </p:spPr>
          <p:txBody>
            <a:bodyPr/>
            <a:lstStyle/>
            <a:p>
              <a:endParaRPr lang="en-GB" sz="2400" b="1"/>
            </a:p>
          </p:txBody>
        </p:sp>
        <p:sp>
          <p:nvSpPr>
            <p:cNvPr id="23815" name="Freeform 280"/>
            <p:cNvSpPr>
              <a:spLocks/>
            </p:cNvSpPr>
            <p:nvPr/>
          </p:nvSpPr>
          <p:spPr bwMode="auto">
            <a:xfrm>
              <a:off x="1148" y="2332"/>
              <a:ext cx="69" cy="41"/>
            </a:xfrm>
            <a:custGeom>
              <a:avLst/>
              <a:gdLst>
                <a:gd name="T0" fmla="*/ 69 w 69"/>
                <a:gd name="T1" fmla="*/ 3 h 41"/>
                <a:gd name="T2" fmla="*/ 67 w 69"/>
                <a:gd name="T3" fmla="*/ 0 h 41"/>
                <a:gd name="T4" fmla="*/ 0 w 69"/>
                <a:gd name="T5" fmla="*/ 39 h 41"/>
                <a:gd name="T6" fmla="*/ 3 w 69"/>
                <a:gd name="T7" fmla="*/ 41 h 41"/>
                <a:gd name="T8" fmla="*/ 69 w 69"/>
                <a:gd name="T9" fmla="*/ 3 h 41"/>
                <a:gd name="T10" fmla="*/ 0 60000 65536"/>
                <a:gd name="T11" fmla="*/ 0 60000 65536"/>
                <a:gd name="T12" fmla="*/ 0 60000 65536"/>
                <a:gd name="T13" fmla="*/ 0 60000 65536"/>
                <a:gd name="T14" fmla="*/ 0 60000 65536"/>
                <a:gd name="T15" fmla="*/ 0 w 69"/>
                <a:gd name="T16" fmla="*/ 0 h 41"/>
                <a:gd name="T17" fmla="*/ 69 w 69"/>
                <a:gd name="T18" fmla="*/ 41 h 41"/>
              </a:gdLst>
              <a:ahLst/>
              <a:cxnLst>
                <a:cxn ang="T10">
                  <a:pos x="T0" y="T1"/>
                </a:cxn>
                <a:cxn ang="T11">
                  <a:pos x="T2" y="T3"/>
                </a:cxn>
                <a:cxn ang="T12">
                  <a:pos x="T4" y="T5"/>
                </a:cxn>
                <a:cxn ang="T13">
                  <a:pos x="T6" y="T7"/>
                </a:cxn>
                <a:cxn ang="T14">
                  <a:pos x="T8" y="T9"/>
                </a:cxn>
              </a:cxnLst>
              <a:rect l="T15" t="T16" r="T17" b="T18"/>
              <a:pathLst>
                <a:path w="69" h="41">
                  <a:moveTo>
                    <a:pt x="69" y="3"/>
                  </a:moveTo>
                  <a:lnTo>
                    <a:pt x="67" y="0"/>
                  </a:lnTo>
                  <a:lnTo>
                    <a:pt x="0" y="39"/>
                  </a:lnTo>
                  <a:lnTo>
                    <a:pt x="3" y="41"/>
                  </a:lnTo>
                  <a:lnTo>
                    <a:pt x="69" y="3"/>
                  </a:lnTo>
                  <a:close/>
                </a:path>
              </a:pathLst>
            </a:custGeom>
            <a:solidFill>
              <a:srgbClr val="000000"/>
            </a:solidFill>
            <a:ln w="25400">
              <a:solidFill>
                <a:schemeClr val="tx1"/>
              </a:solidFill>
              <a:round/>
              <a:headEnd/>
              <a:tailEnd/>
            </a:ln>
          </p:spPr>
          <p:txBody>
            <a:bodyPr/>
            <a:lstStyle/>
            <a:p>
              <a:endParaRPr lang="en-GB" sz="2400" b="1"/>
            </a:p>
          </p:txBody>
        </p:sp>
        <p:sp>
          <p:nvSpPr>
            <p:cNvPr id="23816" name="Line 281"/>
            <p:cNvSpPr>
              <a:spLocks noChangeShapeType="1"/>
            </p:cNvSpPr>
            <p:nvPr/>
          </p:nvSpPr>
          <p:spPr bwMode="auto">
            <a:xfrm flipH="1" flipV="1">
              <a:off x="1336" y="2372"/>
              <a:ext cx="66" cy="42"/>
            </a:xfrm>
            <a:prstGeom prst="line">
              <a:avLst/>
            </a:prstGeom>
            <a:noFill/>
            <a:ln w="25400">
              <a:solidFill>
                <a:schemeClr val="tx1"/>
              </a:solidFill>
              <a:round/>
              <a:headEnd/>
              <a:tailEnd/>
            </a:ln>
          </p:spPr>
          <p:txBody>
            <a:bodyPr/>
            <a:lstStyle/>
            <a:p>
              <a:endParaRPr lang="en-GB" sz="2400" b="1"/>
            </a:p>
          </p:txBody>
        </p:sp>
        <p:sp>
          <p:nvSpPr>
            <p:cNvPr id="23817" name="Freeform 282"/>
            <p:cNvSpPr>
              <a:spLocks/>
            </p:cNvSpPr>
            <p:nvPr/>
          </p:nvSpPr>
          <p:spPr bwMode="auto">
            <a:xfrm>
              <a:off x="1334" y="2371"/>
              <a:ext cx="69" cy="45"/>
            </a:xfrm>
            <a:custGeom>
              <a:avLst/>
              <a:gdLst>
                <a:gd name="T0" fmla="*/ 67 w 69"/>
                <a:gd name="T1" fmla="*/ 45 h 45"/>
                <a:gd name="T2" fmla="*/ 69 w 69"/>
                <a:gd name="T3" fmla="*/ 42 h 45"/>
                <a:gd name="T4" fmla="*/ 3 w 69"/>
                <a:gd name="T5" fmla="*/ 0 h 45"/>
                <a:gd name="T6" fmla="*/ 0 w 69"/>
                <a:gd name="T7" fmla="*/ 2 h 45"/>
                <a:gd name="T8" fmla="*/ 67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67" y="45"/>
                  </a:moveTo>
                  <a:lnTo>
                    <a:pt x="69" y="42"/>
                  </a:lnTo>
                  <a:lnTo>
                    <a:pt x="3" y="0"/>
                  </a:lnTo>
                  <a:lnTo>
                    <a:pt x="0" y="2"/>
                  </a:lnTo>
                  <a:lnTo>
                    <a:pt x="67" y="45"/>
                  </a:lnTo>
                  <a:close/>
                </a:path>
              </a:pathLst>
            </a:custGeom>
            <a:solidFill>
              <a:srgbClr val="000000"/>
            </a:solidFill>
            <a:ln w="25400">
              <a:solidFill>
                <a:schemeClr val="tx1"/>
              </a:solidFill>
              <a:round/>
              <a:headEnd/>
              <a:tailEnd/>
            </a:ln>
          </p:spPr>
          <p:txBody>
            <a:bodyPr/>
            <a:lstStyle/>
            <a:p>
              <a:endParaRPr lang="en-GB" sz="2400" b="1"/>
            </a:p>
          </p:txBody>
        </p:sp>
        <p:sp>
          <p:nvSpPr>
            <p:cNvPr id="23818" name="Freeform 283"/>
            <p:cNvSpPr>
              <a:spLocks/>
            </p:cNvSpPr>
            <p:nvPr/>
          </p:nvSpPr>
          <p:spPr bwMode="auto">
            <a:xfrm>
              <a:off x="3385" y="2159"/>
              <a:ext cx="63" cy="121"/>
            </a:xfrm>
            <a:custGeom>
              <a:avLst/>
              <a:gdLst>
                <a:gd name="T0" fmla="*/ 41 w 63"/>
                <a:gd name="T1" fmla="*/ 121 h 121"/>
                <a:gd name="T2" fmla="*/ 45 w 63"/>
                <a:gd name="T3" fmla="*/ 89 h 121"/>
                <a:gd name="T4" fmla="*/ 61 w 63"/>
                <a:gd name="T5" fmla="*/ 78 h 121"/>
                <a:gd name="T6" fmla="*/ 63 w 63"/>
                <a:gd name="T7" fmla="*/ 64 h 121"/>
                <a:gd name="T8" fmla="*/ 33 w 63"/>
                <a:gd name="T9" fmla="*/ 63 h 121"/>
                <a:gd name="T10" fmla="*/ 39 w 63"/>
                <a:gd name="T11" fmla="*/ 2 h 121"/>
                <a:gd name="T12" fmla="*/ 0 w 63"/>
                <a:gd name="T13" fmla="*/ 0 h 121"/>
                <a:gd name="T14" fmla="*/ 0 60000 65536"/>
                <a:gd name="T15" fmla="*/ 0 60000 65536"/>
                <a:gd name="T16" fmla="*/ 0 60000 65536"/>
                <a:gd name="T17" fmla="*/ 0 60000 65536"/>
                <a:gd name="T18" fmla="*/ 0 60000 65536"/>
                <a:gd name="T19" fmla="*/ 0 60000 65536"/>
                <a:gd name="T20" fmla="*/ 0 60000 65536"/>
                <a:gd name="T21" fmla="*/ 0 w 63"/>
                <a:gd name="T22" fmla="*/ 0 h 121"/>
                <a:gd name="T23" fmla="*/ 63 w 63"/>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1">
                  <a:moveTo>
                    <a:pt x="41" y="121"/>
                  </a:moveTo>
                  <a:lnTo>
                    <a:pt x="45" y="89"/>
                  </a:lnTo>
                  <a:lnTo>
                    <a:pt x="61" y="78"/>
                  </a:lnTo>
                  <a:lnTo>
                    <a:pt x="63" y="64"/>
                  </a:lnTo>
                  <a:lnTo>
                    <a:pt x="33" y="63"/>
                  </a:lnTo>
                  <a:lnTo>
                    <a:pt x="39" y="2"/>
                  </a:lnTo>
                  <a:lnTo>
                    <a:pt x="0" y="0"/>
                  </a:lnTo>
                </a:path>
              </a:pathLst>
            </a:custGeom>
            <a:noFill/>
            <a:ln w="25400">
              <a:solidFill>
                <a:schemeClr val="tx1"/>
              </a:solidFill>
              <a:prstDash val="solid"/>
              <a:round/>
              <a:headEnd/>
              <a:tailEnd/>
            </a:ln>
          </p:spPr>
          <p:txBody>
            <a:bodyPr/>
            <a:lstStyle/>
            <a:p>
              <a:endParaRPr lang="en-GB" sz="2400" b="1"/>
            </a:p>
          </p:txBody>
        </p:sp>
        <p:sp>
          <p:nvSpPr>
            <p:cNvPr id="23819" name="Freeform 284"/>
            <p:cNvSpPr>
              <a:spLocks/>
            </p:cNvSpPr>
            <p:nvPr/>
          </p:nvSpPr>
          <p:spPr bwMode="auto">
            <a:xfrm>
              <a:off x="3385" y="2157"/>
              <a:ext cx="64" cy="123"/>
            </a:xfrm>
            <a:custGeom>
              <a:avLst/>
              <a:gdLst>
                <a:gd name="T0" fmla="*/ 40 w 64"/>
                <a:gd name="T1" fmla="*/ 123 h 123"/>
                <a:gd name="T2" fmla="*/ 43 w 64"/>
                <a:gd name="T3" fmla="*/ 123 h 123"/>
                <a:gd name="T4" fmla="*/ 46 w 64"/>
                <a:gd name="T5" fmla="*/ 93 h 123"/>
                <a:gd name="T6" fmla="*/ 63 w 64"/>
                <a:gd name="T7" fmla="*/ 81 h 123"/>
                <a:gd name="T8" fmla="*/ 64 w 64"/>
                <a:gd name="T9" fmla="*/ 66 h 123"/>
                <a:gd name="T10" fmla="*/ 34 w 64"/>
                <a:gd name="T11" fmla="*/ 64 h 123"/>
                <a:gd name="T12" fmla="*/ 40 w 64"/>
                <a:gd name="T13" fmla="*/ 4 h 123"/>
                <a:gd name="T14" fmla="*/ 0 w 64"/>
                <a:gd name="T15" fmla="*/ 0 h 123"/>
                <a:gd name="T16" fmla="*/ 0 w 64"/>
                <a:gd name="T17" fmla="*/ 3 h 123"/>
                <a:gd name="T18" fmla="*/ 38 w 64"/>
                <a:gd name="T19" fmla="*/ 4 h 123"/>
                <a:gd name="T20" fmla="*/ 31 w 64"/>
                <a:gd name="T21" fmla="*/ 66 h 123"/>
                <a:gd name="T22" fmla="*/ 61 w 64"/>
                <a:gd name="T23" fmla="*/ 66 h 123"/>
                <a:gd name="T24" fmla="*/ 60 w 64"/>
                <a:gd name="T25" fmla="*/ 79 h 123"/>
                <a:gd name="T26" fmla="*/ 44 w 64"/>
                <a:gd name="T27" fmla="*/ 90 h 123"/>
                <a:gd name="T28" fmla="*/ 40 w 64"/>
                <a:gd name="T29" fmla="*/ 123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123"/>
                <a:gd name="T47" fmla="*/ 64 w 6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123">
                  <a:moveTo>
                    <a:pt x="40" y="123"/>
                  </a:moveTo>
                  <a:lnTo>
                    <a:pt x="43" y="123"/>
                  </a:lnTo>
                  <a:lnTo>
                    <a:pt x="46" y="93"/>
                  </a:lnTo>
                  <a:lnTo>
                    <a:pt x="63" y="81"/>
                  </a:lnTo>
                  <a:lnTo>
                    <a:pt x="64" y="66"/>
                  </a:lnTo>
                  <a:lnTo>
                    <a:pt x="34" y="64"/>
                  </a:lnTo>
                  <a:lnTo>
                    <a:pt x="40" y="4"/>
                  </a:lnTo>
                  <a:lnTo>
                    <a:pt x="0" y="0"/>
                  </a:lnTo>
                  <a:lnTo>
                    <a:pt x="0" y="3"/>
                  </a:lnTo>
                  <a:lnTo>
                    <a:pt x="38" y="4"/>
                  </a:lnTo>
                  <a:lnTo>
                    <a:pt x="31" y="66"/>
                  </a:lnTo>
                  <a:lnTo>
                    <a:pt x="61" y="66"/>
                  </a:lnTo>
                  <a:lnTo>
                    <a:pt x="60" y="79"/>
                  </a:lnTo>
                  <a:lnTo>
                    <a:pt x="44" y="90"/>
                  </a:lnTo>
                  <a:lnTo>
                    <a:pt x="40" y="123"/>
                  </a:lnTo>
                  <a:close/>
                </a:path>
              </a:pathLst>
            </a:custGeom>
            <a:solidFill>
              <a:srgbClr val="000000"/>
            </a:solidFill>
            <a:ln w="25400">
              <a:solidFill>
                <a:schemeClr val="tx1"/>
              </a:solidFill>
              <a:round/>
              <a:headEnd/>
              <a:tailEnd/>
            </a:ln>
          </p:spPr>
          <p:txBody>
            <a:bodyPr/>
            <a:lstStyle/>
            <a:p>
              <a:endParaRPr lang="en-GB" sz="2400" b="1"/>
            </a:p>
          </p:txBody>
        </p:sp>
        <p:sp>
          <p:nvSpPr>
            <p:cNvPr id="23820" name="Freeform 285"/>
            <p:cNvSpPr>
              <a:spLocks/>
            </p:cNvSpPr>
            <p:nvPr/>
          </p:nvSpPr>
          <p:spPr bwMode="auto">
            <a:xfrm>
              <a:off x="3351" y="2159"/>
              <a:ext cx="34" cy="116"/>
            </a:xfrm>
            <a:custGeom>
              <a:avLst/>
              <a:gdLst>
                <a:gd name="T0" fmla="*/ 12 w 34"/>
                <a:gd name="T1" fmla="*/ 116 h 116"/>
                <a:gd name="T2" fmla="*/ 15 w 34"/>
                <a:gd name="T3" fmla="*/ 84 h 116"/>
                <a:gd name="T4" fmla="*/ 0 w 34"/>
                <a:gd name="T5" fmla="*/ 71 h 116"/>
                <a:gd name="T6" fmla="*/ 2 w 34"/>
                <a:gd name="T7" fmla="*/ 57 h 116"/>
                <a:gd name="T8" fmla="*/ 29 w 34"/>
                <a:gd name="T9" fmla="*/ 59 h 116"/>
                <a:gd name="T10" fmla="*/ 34 w 34"/>
                <a:gd name="T11" fmla="*/ 0 h 116"/>
                <a:gd name="T12" fmla="*/ 0 60000 65536"/>
                <a:gd name="T13" fmla="*/ 0 60000 65536"/>
                <a:gd name="T14" fmla="*/ 0 60000 65536"/>
                <a:gd name="T15" fmla="*/ 0 60000 65536"/>
                <a:gd name="T16" fmla="*/ 0 60000 65536"/>
                <a:gd name="T17" fmla="*/ 0 60000 65536"/>
                <a:gd name="T18" fmla="*/ 0 w 34"/>
                <a:gd name="T19" fmla="*/ 0 h 116"/>
                <a:gd name="T20" fmla="*/ 34 w 34"/>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34" h="116">
                  <a:moveTo>
                    <a:pt x="12" y="116"/>
                  </a:moveTo>
                  <a:lnTo>
                    <a:pt x="15" y="84"/>
                  </a:lnTo>
                  <a:lnTo>
                    <a:pt x="0" y="71"/>
                  </a:lnTo>
                  <a:lnTo>
                    <a:pt x="2" y="57"/>
                  </a:lnTo>
                  <a:lnTo>
                    <a:pt x="29" y="59"/>
                  </a:lnTo>
                  <a:lnTo>
                    <a:pt x="34" y="0"/>
                  </a:lnTo>
                </a:path>
              </a:pathLst>
            </a:custGeom>
            <a:noFill/>
            <a:ln w="25400">
              <a:solidFill>
                <a:schemeClr val="tx1"/>
              </a:solidFill>
              <a:prstDash val="solid"/>
              <a:round/>
              <a:headEnd/>
              <a:tailEnd/>
            </a:ln>
          </p:spPr>
          <p:txBody>
            <a:bodyPr/>
            <a:lstStyle/>
            <a:p>
              <a:endParaRPr lang="en-GB" sz="2400" b="1"/>
            </a:p>
          </p:txBody>
        </p:sp>
        <p:sp>
          <p:nvSpPr>
            <p:cNvPr id="23821" name="Freeform 286"/>
            <p:cNvSpPr>
              <a:spLocks/>
            </p:cNvSpPr>
            <p:nvPr/>
          </p:nvSpPr>
          <p:spPr bwMode="auto">
            <a:xfrm>
              <a:off x="3350" y="2159"/>
              <a:ext cx="36" cy="116"/>
            </a:xfrm>
            <a:custGeom>
              <a:avLst/>
              <a:gdLst>
                <a:gd name="T0" fmla="*/ 11 w 36"/>
                <a:gd name="T1" fmla="*/ 116 h 116"/>
                <a:gd name="T2" fmla="*/ 14 w 36"/>
                <a:gd name="T3" fmla="*/ 116 h 116"/>
                <a:gd name="T4" fmla="*/ 18 w 36"/>
                <a:gd name="T5" fmla="*/ 84 h 116"/>
                <a:gd name="T6" fmla="*/ 3 w 36"/>
                <a:gd name="T7" fmla="*/ 69 h 116"/>
                <a:gd name="T8" fmla="*/ 4 w 36"/>
                <a:gd name="T9" fmla="*/ 58 h 116"/>
                <a:gd name="T10" fmla="*/ 30 w 36"/>
                <a:gd name="T11" fmla="*/ 61 h 116"/>
                <a:gd name="T12" fmla="*/ 36 w 36"/>
                <a:gd name="T13" fmla="*/ 0 h 116"/>
                <a:gd name="T14" fmla="*/ 34 w 36"/>
                <a:gd name="T15" fmla="*/ 0 h 116"/>
                <a:gd name="T16" fmla="*/ 30 w 36"/>
                <a:gd name="T17" fmla="*/ 58 h 116"/>
                <a:gd name="T18" fmla="*/ 1 w 36"/>
                <a:gd name="T19" fmla="*/ 56 h 116"/>
                <a:gd name="T20" fmla="*/ 0 w 36"/>
                <a:gd name="T21" fmla="*/ 72 h 116"/>
                <a:gd name="T22" fmla="*/ 15 w 36"/>
                <a:gd name="T23" fmla="*/ 84 h 116"/>
                <a:gd name="T24" fmla="*/ 11 w 36"/>
                <a:gd name="T25" fmla="*/ 11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16"/>
                <a:gd name="T41" fmla="*/ 36 w 36"/>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16">
                  <a:moveTo>
                    <a:pt x="11" y="116"/>
                  </a:moveTo>
                  <a:lnTo>
                    <a:pt x="14" y="116"/>
                  </a:lnTo>
                  <a:lnTo>
                    <a:pt x="18" y="84"/>
                  </a:lnTo>
                  <a:lnTo>
                    <a:pt x="3" y="69"/>
                  </a:lnTo>
                  <a:lnTo>
                    <a:pt x="4" y="58"/>
                  </a:lnTo>
                  <a:lnTo>
                    <a:pt x="30" y="61"/>
                  </a:lnTo>
                  <a:lnTo>
                    <a:pt x="36" y="0"/>
                  </a:lnTo>
                  <a:lnTo>
                    <a:pt x="34" y="0"/>
                  </a:lnTo>
                  <a:lnTo>
                    <a:pt x="30" y="58"/>
                  </a:lnTo>
                  <a:lnTo>
                    <a:pt x="1" y="56"/>
                  </a:lnTo>
                  <a:lnTo>
                    <a:pt x="0" y="72"/>
                  </a:lnTo>
                  <a:lnTo>
                    <a:pt x="15" y="84"/>
                  </a:lnTo>
                  <a:lnTo>
                    <a:pt x="11" y="116"/>
                  </a:lnTo>
                  <a:close/>
                </a:path>
              </a:pathLst>
            </a:custGeom>
            <a:solidFill>
              <a:srgbClr val="000000"/>
            </a:solidFill>
            <a:ln w="25400">
              <a:solidFill>
                <a:schemeClr val="tx1"/>
              </a:solidFill>
              <a:round/>
              <a:headEnd/>
              <a:tailEnd/>
            </a:ln>
          </p:spPr>
          <p:txBody>
            <a:bodyPr/>
            <a:lstStyle/>
            <a:p>
              <a:endParaRPr lang="en-GB" sz="2400" b="1"/>
            </a:p>
          </p:txBody>
        </p:sp>
        <p:sp>
          <p:nvSpPr>
            <p:cNvPr id="23822" name="Freeform 287"/>
            <p:cNvSpPr>
              <a:spLocks/>
            </p:cNvSpPr>
            <p:nvPr/>
          </p:nvSpPr>
          <p:spPr bwMode="auto">
            <a:xfrm>
              <a:off x="3379" y="2107"/>
              <a:ext cx="57" cy="52"/>
            </a:xfrm>
            <a:custGeom>
              <a:avLst/>
              <a:gdLst>
                <a:gd name="T0" fmla="*/ 44 w 57"/>
                <a:gd name="T1" fmla="*/ 52 h 52"/>
                <a:gd name="T2" fmla="*/ 55 w 57"/>
                <a:gd name="T3" fmla="*/ 40 h 52"/>
                <a:gd name="T4" fmla="*/ 57 w 57"/>
                <a:gd name="T5" fmla="*/ 5 h 52"/>
                <a:gd name="T6" fmla="*/ 2 w 57"/>
                <a:gd name="T7" fmla="*/ 0 h 52"/>
                <a:gd name="T8" fmla="*/ 0 w 57"/>
                <a:gd name="T9" fmla="*/ 35 h 52"/>
                <a:gd name="T10" fmla="*/ 6 w 57"/>
                <a:gd name="T11" fmla="*/ 50 h 52"/>
                <a:gd name="T12" fmla="*/ 0 60000 65536"/>
                <a:gd name="T13" fmla="*/ 0 60000 65536"/>
                <a:gd name="T14" fmla="*/ 0 60000 65536"/>
                <a:gd name="T15" fmla="*/ 0 60000 65536"/>
                <a:gd name="T16" fmla="*/ 0 60000 65536"/>
                <a:gd name="T17" fmla="*/ 0 60000 65536"/>
                <a:gd name="T18" fmla="*/ 0 w 57"/>
                <a:gd name="T19" fmla="*/ 0 h 52"/>
                <a:gd name="T20" fmla="*/ 57 w 57"/>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7" h="52">
                  <a:moveTo>
                    <a:pt x="44" y="52"/>
                  </a:moveTo>
                  <a:lnTo>
                    <a:pt x="55" y="40"/>
                  </a:lnTo>
                  <a:lnTo>
                    <a:pt x="57" y="5"/>
                  </a:lnTo>
                  <a:lnTo>
                    <a:pt x="2" y="0"/>
                  </a:lnTo>
                  <a:lnTo>
                    <a:pt x="0" y="35"/>
                  </a:lnTo>
                  <a:lnTo>
                    <a:pt x="6" y="50"/>
                  </a:lnTo>
                </a:path>
              </a:pathLst>
            </a:custGeom>
            <a:noFill/>
            <a:ln w="25400">
              <a:solidFill>
                <a:schemeClr val="tx1"/>
              </a:solidFill>
              <a:prstDash val="solid"/>
              <a:round/>
              <a:headEnd/>
              <a:tailEnd/>
            </a:ln>
          </p:spPr>
          <p:txBody>
            <a:bodyPr/>
            <a:lstStyle/>
            <a:p>
              <a:endParaRPr lang="en-GB" sz="2400" b="1"/>
            </a:p>
          </p:txBody>
        </p:sp>
        <p:sp>
          <p:nvSpPr>
            <p:cNvPr id="23823" name="Freeform 288"/>
            <p:cNvSpPr>
              <a:spLocks/>
            </p:cNvSpPr>
            <p:nvPr/>
          </p:nvSpPr>
          <p:spPr bwMode="auto">
            <a:xfrm>
              <a:off x="3381" y="2106"/>
              <a:ext cx="57" cy="54"/>
            </a:xfrm>
            <a:custGeom>
              <a:avLst/>
              <a:gdLst>
                <a:gd name="T0" fmla="*/ 40 w 57"/>
                <a:gd name="T1" fmla="*/ 51 h 54"/>
                <a:gd name="T2" fmla="*/ 43 w 57"/>
                <a:gd name="T3" fmla="*/ 54 h 54"/>
                <a:gd name="T4" fmla="*/ 54 w 57"/>
                <a:gd name="T5" fmla="*/ 43 h 54"/>
                <a:gd name="T6" fmla="*/ 57 w 57"/>
                <a:gd name="T7" fmla="*/ 6 h 54"/>
                <a:gd name="T8" fmla="*/ 0 w 57"/>
                <a:gd name="T9" fmla="*/ 0 h 54"/>
                <a:gd name="T10" fmla="*/ 0 w 57"/>
                <a:gd name="T11" fmla="*/ 3 h 54"/>
                <a:gd name="T12" fmla="*/ 54 w 57"/>
                <a:gd name="T13" fmla="*/ 6 h 54"/>
                <a:gd name="T14" fmla="*/ 52 w 57"/>
                <a:gd name="T15" fmla="*/ 40 h 54"/>
                <a:gd name="T16" fmla="*/ 40 w 57"/>
                <a:gd name="T17" fmla="*/ 5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4"/>
                <a:gd name="T29" fmla="*/ 57 w 57"/>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4">
                  <a:moveTo>
                    <a:pt x="40" y="51"/>
                  </a:moveTo>
                  <a:lnTo>
                    <a:pt x="43" y="54"/>
                  </a:lnTo>
                  <a:lnTo>
                    <a:pt x="54" y="43"/>
                  </a:lnTo>
                  <a:lnTo>
                    <a:pt x="57" y="6"/>
                  </a:lnTo>
                  <a:lnTo>
                    <a:pt x="0" y="0"/>
                  </a:lnTo>
                  <a:lnTo>
                    <a:pt x="0" y="3"/>
                  </a:lnTo>
                  <a:lnTo>
                    <a:pt x="54" y="6"/>
                  </a:lnTo>
                  <a:lnTo>
                    <a:pt x="52" y="40"/>
                  </a:lnTo>
                  <a:lnTo>
                    <a:pt x="40" y="51"/>
                  </a:lnTo>
                  <a:close/>
                </a:path>
              </a:pathLst>
            </a:custGeom>
            <a:solidFill>
              <a:srgbClr val="000000"/>
            </a:solidFill>
            <a:ln w="25400">
              <a:solidFill>
                <a:schemeClr val="tx1"/>
              </a:solidFill>
              <a:round/>
              <a:headEnd/>
              <a:tailEnd/>
            </a:ln>
          </p:spPr>
          <p:txBody>
            <a:bodyPr/>
            <a:lstStyle/>
            <a:p>
              <a:endParaRPr lang="en-GB" sz="2400" b="1"/>
            </a:p>
          </p:txBody>
        </p:sp>
        <p:sp>
          <p:nvSpPr>
            <p:cNvPr id="23824" name="Freeform 289"/>
            <p:cNvSpPr>
              <a:spLocks/>
            </p:cNvSpPr>
            <p:nvPr/>
          </p:nvSpPr>
          <p:spPr bwMode="auto">
            <a:xfrm>
              <a:off x="3378" y="2106"/>
              <a:ext cx="8" cy="51"/>
            </a:xfrm>
            <a:custGeom>
              <a:avLst/>
              <a:gdLst>
                <a:gd name="T0" fmla="*/ 3 w 8"/>
                <a:gd name="T1" fmla="*/ 0 h 51"/>
                <a:gd name="T2" fmla="*/ 0 w 8"/>
                <a:gd name="T3" fmla="*/ 36 h 51"/>
                <a:gd name="T4" fmla="*/ 6 w 8"/>
                <a:gd name="T5" fmla="*/ 51 h 51"/>
                <a:gd name="T6" fmla="*/ 8 w 8"/>
                <a:gd name="T7" fmla="*/ 51 h 51"/>
                <a:gd name="T8" fmla="*/ 2 w 8"/>
                <a:gd name="T9" fmla="*/ 36 h 51"/>
                <a:gd name="T10" fmla="*/ 3 w 8"/>
                <a:gd name="T11" fmla="*/ 3 h 51"/>
                <a:gd name="T12" fmla="*/ 3 w 8"/>
                <a:gd name="T13" fmla="*/ 0 h 51"/>
                <a:gd name="T14" fmla="*/ 0 60000 65536"/>
                <a:gd name="T15" fmla="*/ 0 60000 65536"/>
                <a:gd name="T16" fmla="*/ 0 60000 65536"/>
                <a:gd name="T17" fmla="*/ 0 60000 65536"/>
                <a:gd name="T18" fmla="*/ 0 60000 65536"/>
                <a:gd name="T19" fmla="*/ 0 60000 65536"/>
                <a:gd name="T20" fmla="*/ 0 60000 65536"/>
                <a:gd name="T21" fmla="*/ 0 w 8"/>
                <a:gd name="T22" fmla="*/ 0 h 51"/>
                <a:gd name="T23" fmla="*/ 8 w 8"/>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1">
                  <a:moveTo>
                    <a:pt x="3" y="0"/>
                  </a:moveTo>
                  <a:lnTo>
                    <a:pt x="0" y="36"/>
                  </a:lnTo>
                  <a:lnTo>
                    <a:pt x="6" y="51"/>
                  </a:lnTo>
                  <a:lnTo>
                    <a:pt x="8" y="51"/>
                  </a:lnTo>
                  <a:lnTo>
                    <a:pt x="2" y="36"/>
                  </a:lnTo>
                  <a:lnTo>
                    <a:pt x="3" y="3"/>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3825" name="Line 290"/>
            <p:cNvSpPr>
              <a:spLocks noChangeShapeType="1"/>
            </p:cNvSpPr>
            <p:nvPr/>
          </p:nvSpPr>
          <p:spPr bwMode="auto">
            <a:xfrm flipH="1" flipV="1">
              <a:off x="3380" y="2217"/>
              <a:ext cx="38" cy="3"/>
            </a:xfrm>
            <a:prstGeom prst="line">
              <a:avLst/>
            </a:prstGeom>
            <a:noFill/>
            <a:ln w="25400">
              <a:solidFill>
                <a:schemeClr val="tx1"/>
              </a:solidFill>
              <a:round/>
              <a:headEnd/>
              <a:tailEnd/>
            </a:ln>
          </p:spPr>
          <p:txBody>
            <a:bodyPr/>
            <a:lstStyle/>
            <a:p>
              <a:endParaRPr lang="en-GB" sz="2400" b="1"/>
            </a:p>
          </p:txBody>
        </p:sp>
        <p:sp>
          <p:nvSpPr>
            <p:cNvPr id="23826" name="Freeform 291"/>
            <p:cNvSpPr>
              <a:spLocks/>
            </p:cNvSpPr>
            <p:nvPr/>
          </p:nvSpPr>
          <p:spPr bwMode="auto">
            <a:xfrm>
              <a:off x="3380" y="2216"/>
              <a:ext cx="38" cy="5"/>
            </a:xfrm>
            <a:custGeom>
              <a:avLst/>
              <a:gdLst>
                <a:gd name="T0" fmla="*/ 38 w 38"/>
                <a:gd name="T1" fmla="*/ 5 h 5"/>
                <a:gd name="T2" fmla="*/ 38 w 38"/>
                <a:gd name="T3" fmla="*/ 2 h 5"/>
                <a:gd name="T4" fmla="*/ 0 w 38"/>
                <a:gd name="T5" fmla="*/ 0 h 5"/>
                <a:gd name="T6" fmla="*/ 0 w 38"/>
                <a:gd name="T7" fmla="*/ 2 h 5"/>
                <a:gd name="T8" fmla="*/ 38 w 38"/>
                <a:gd name="T9" fmla="*/ 5 h 5"/>
                <a:gd name="T10" fmla="*/ 0 60000 65536"/>
                <a:gd name="T11" fmla="*/ 0 60000 65536"/>
                <a:gd name="T12" fmla="*/ 0 60000 65536"/>
                <a:gd name="T13" fmla="*/ 0 60000 65536"/>
                <a:gd name="T14" fmla="*/ 0 60000 65536"/>
                <a:gd name="T15" fmla="*/ 0 w 38"/>
                <a:gd name="T16" fmla="*/ 0 h 5"/>
                <a:gd name="T17" fmla="*/ 38 w 38"/>
                <a:gd name="T18" fmla="*/ 5 h 5"/>
              </a:gdLst>
              <a:ahLst/>
              <a:cxnLst>
                <a:cxn ang="T10">
                  <a:pos x="T0" y="T1"/>
                </a:cxn>
                <a:cxn ang="T11">
                  <a:pos x="T2" y="T3"/>
                </a:cxn>
                <a:cxn ang="T12">
                  <a:pos x="T4" y="T5"/>
                </a:cxn>
                <a:cxn ang="T13">
                  <a:pos x="T6" y="T7"/>
                </a:cxn>
                <a:cxn ang="T14">
                  <a:pos x="T8" y="T9"/>
                </a:cxn>
              </a:cxnLst>
              <a:rect l="T15" t="T16" r="T17" b="T18"/>
              <a:pathLst>
                <a:path w="38" h="5">
                  <a:moveTo>
                    <a:pt x="38" y="5"/>
                  </a:moveTo>
                  <a:lnTo>
                    <a:pt x="38" y="2"/>
                  </a:lnTo>
                  <a:lnTo>
                    <a:pt x="0" y="0"/>
                  </a:lnTo>
                  <a:lnTo>
                    <a:pt x="0" y="2"/>
                  </a:lnTo>
                  <a:lnTo>
                    <a:pt x="38" y="5"/>
                  </a:lnTo>
                  <a:close/>
                </a:path>
              </a:pathLst>
            </a:custGeom>
            <a:solidFill>
              <a:srgbClr val="000000"/>
            </a:solidFill>
            <a:ln w="25400">
              <a:solidFill>
                <a:schemeClr val="tx1"/>
              </a:solidFill>
              <a:round/>
              <a:headEnd/>
              <a:tailEnd/>
            </a:ln>
          </p:spPr>
          <p:txBody>
            <a:bodyPr/>
            <a:lstStyle/>
            <a:p>
              <a:endParaRPr lang="en-GB" sz="2400" b="1"/>
            </a:p>
          </p:txBody>
        </p:sp>
        <p:sp>
          <p:nvSpPr>
            <p:cNvPr id="23827" name="Line 292"/>
            <p:cNvSpPr>
              <a:spLocks noChangeShapeType="1"/>
            </p:cNvSpPr>
            <p:nvPr/>
          </p:nvSpPr>
          <p:spPr bwMode="auto">
            <a:xfrm flipH="1" flipV="1">
              <a:off x="1849" y="1815"/>
              <a:ext cx="1531" cy="304"/>
            </a:xfrm>
            <a:prstGeom prst="line">
              <a:avLst/>
            </a:prstGeom>
            <a:noFill/>
            <a:ln w="25400">
              <a:solidFill>
                <a:schemeClr val="tx1"/>
              </a:solidFill>
              <a:round/>
              <a:headEnd/>
              <a:tailEnd/>
            </a:ln>
          </p:spPr>
          <p:txBody>
            <a:bodyPr/>
            <a:lstStyle/>
            <a:p>
              <a:endParaRPr lang="en-GB" sz="2400" b="1"/>
            </a:p>
          </p:txBody>
        </p:sp>
        <p:sp>
          <p:nvSpPr>
            <p:cNvPr id="23828" name="Freeform 293"/>
            <p:cNvSpPr>
              <a:spLocks/>
            </p:cNvSpPr>
            <p:nvPr/>
          </p:nvSpPr>
          <p:spPr bwMode="auto">
            <a:xfrm>
              <a:off x="1849" y="1814"/>
              <a:ext cx="1531" cy="306"/>
            </a:xfrm>
            <a:custGeom>
              <a:avLst/>
              <a:gdLst>
                <a:gd name="T0" fmla="*/ 1531 w 1531"/>
                <a:gd name="T1" fmla="*/ 306 h 306"/>
                <a:gd name="T2" fmla="*/ 1531 w 1531"/>
                <a:gd name="T3" fmla="*/ 303 h 306"/>
                <a:gd name="T4" fmla="*/ 0 w 1531"/>
                <a:gd name="T5" fmla="*/ 0 h 306"/>
                <a:gd name="T6" fmla="*/ 0 w 1531"/>
                <a:gd name="T7" fmla="*/ 3 h 306"/>
                <a:gd name="T8" fmla="*/ 1531 w 1531"/>
                <a:gd name="T9" fmla="*/ 306 h 306"/>
                <a:gd name="T10" fmla="*/ 0 60000 65536"/>
                <a:gd name="T11" fmla="*/ 0 60000 65536"/>
                <a:gd name="T12" fmla="*/ 0 60000 65536"/>
                <a:gd name="T13" fmla="*/ 0 60000 65536"/>
                <a:gd name="T14" fmla="*/ 0 60000 65536"/>
                <a:gd name="T15" fmla="*/ 0 w 1531"/>
                <a:gd name="T16" fmla="*/ 0 h 306"/>
                <a:gd name="T17" fmla="*/ 1531 w 1531"/>
                <a:gd name="T18" fmla="*/ 306 h 306"/>
              </a:gdLst>
              <a:ahLst/>
              <a:cxnLst>
                <a:cxn ang="T10">
                  <a:pos x="T0" y="T1"/>
                </a:cxn>
                <a:cxn ang="T11">
                  <a:pos x="T2" y="T3"/>
                </a:cxn>
                <a:cxn ang="T12">
                  <a:pos x="T4" y="T5"/>
                </a:cxn>
                <a:cxn ang="T13">
                  <a:pos x="T6" y="T7"/>
                </a:cxn>
                <a:cxn ang="T14">
                  <a:pos x="T8" y="T9"/>
                </a:cxn>
              </a:cxnLst>
              <a:rect l="T15" t="T16" r="T17" b="T18"/>
              <a:pathLst>
                <a:path w="1531" h="306">
                  <a:moveTo>
                    <a:pt x="1531" y="306"/>
                  </a:moveTo>
                  <a:lnTo>
                    <a:pt x="1531" y="303"/>
                  </a:lnTo>
                  <a:lnTo>
                    <a:pt x="0" y="0"/>
                  </a:lnTo>
                  <a:lnTo>
                    <a:pt x="0" y="3"/>
                  </a:lnTo>
                  <a:lnTo>
                    <a:pt x="1531" y="306"/>
                  </a:lnTo>
                  <a:close/>
                </a:path>
              </a:pathLst>
            </a:custGeom>
            <a:solidFill>
              <a:srgbClr val="000000"/>
            </a:solidFill>
            <a:ln w="25400">
              <a:solidFill>
                <a:schemeClr val="tx1"/>
              </a:solidFill>
              <a:round/>
              <a:headEnd/>
              <a:tailEnd/>
            </a:ln>
          </p:spPr>
          <p:txBody>
            <a:bodyPr/>
            <a:lstStyle/>
            <a:p>
              <a:endParaRPr lang="en-GB" sz="2400" b="1"/>
            </a:p>
          </p:txBody>
        </p:sp>
        <p:sp>
          <p:nvSpPr>
            <p:cNvPr id="23829" name="Line 294"/>
            <p:cNvSpPr>
              <a:spLocks noChangeShapeType="1"/>
            </p:cNvSpPr>
            <p:nvPr/>
          </p:nvSpPr>
          <p:spPr bwMode="auto">
            <a:xfrm flipH="1" flipV="1">
              <a:off x="1847" y="1815"/>
              <a:ext cx="1531" cy="325"/>
            </a:xfrm>
            <a:prstGeom prst="line">
              <a:avLst/>
            </a:prstGeom>
            <a:noFill/>
            <a:ln w="25400">
              <a:solidFill>
                <a:schemeClr val="tx1"/>
              </a:solidFill>
              <a:round/>
              <a:headEnd/>
              <a:tailEnd/>
            </a:ln>
          </p:spPr>
          <p:txBody>
            <a:bodyPr/>
            <a:lstStyle/>
            <a:p>
              <a:endParaRPr lang="en-GB" sz="2400" b="1"/>
            </a:p>
          </p:txBody>
        </p:sp>
        <p:sp>
          <p:nvSpPr>
            <p:cNvPr id="23830" name="Freeform 295"/>
            <p:cNvSpPr>
              <a:spLocks/>
            </p:cNvSpPr>
            <p:nvPr/>
          </p:nvSpPr>
          <p:spPr bwMode="auto">
            <a:xfrm>
              <a:off x="1847" y="1814"/>
              <a:ext cx="1531" cy="327"/>
            </a:xfrm>
            <a:custGeom>
              <a:avLst/>
              <a:gdLst>
                <a:gd name="T0" fmla="*/ 1531 w 1531"/>
                <a:gd name="T1" fmla="*/ 327 h 327"/>
                <a:gd name="T2" fmla="*/ 1531 w 1531"/>
                <a:gd name="T3" fmla="*/ 325 h 327"/>
                <a:gd name="T4" fmla="*/ 0 w 1531"/>
                <a:gd name="T5" fmla="*/ 0 h 327"/>
                <a:gd name="T6" fmla="*/ 0 w 1531"/>
                <a:gd name="T7" fmla="*/ 3 h 327"/>
                <a:gd name="T8" fmla="*/ 1531 w 1531"/>
                <a:gd name="T9" fmla="*/ 327 h 327"/>
                <a:gd name="T10" fmla="*/ 0 60000 65536"/>
                <a:gd name="T11" fmla="*/ 0 60000 65536"/>
                <a:gd name="T12" fmla="*/ 0 60000 65536"/>
                <a:gd name="T13" fmla="*/ 0 60000 65536"/>
                <a:gd name="T14" fmla="*/ 0 60000 65536"/>
                <a:gd name="T15" fmla="*/ 0 w 1531"/>
                <a:gd name="T16" fmla="*/ 0 h 327"/>
                <a:gd name="T17" fmla="*/ 1531 w 1531"/>
                <a:gd name="T18" fmla="*/ 327 h 327"/>
              </a:gdLst>
              <a:ahLst/>
              <a:cxnLst>
                <a:cxn ang="T10">
                  <a:pos x="T0" y="T1"/>
                </a:cxn>
                <a:cxn ang="T11">
                  <a:pos x="T2" y="T3"/>
                </a:cxn>
                <a:cxn ang="T12">
                  <a:pos x="T4" y="T5"/>
                </a:cxn>
                <a:cxn ang="T13">
                  <a:pos x="T6" y="T7"/>
                </a:cxn>
                <a:cxn ang="T14">
                  <a:pos x="T8" y="T9"/>
                </a:cxn>
              </a:cxnLst>
              <a:rect l="T15" t="T16" r="T17" b="T18"/>
              <a:pathLst>
                <a:path w="1531" h="327">
                  <a:moveTo>
                    <a:pt x="1531" y="327"/>
                  </a:moveTo>
                  <a:lnTo>
                    <a:pt x="1531" y="325"/>
                  </a:lnTo>
                  <a:lnTo>
                    <a:pt x="0" y="0"/>
                  </a:lnTo>
                  <a:lnTo>
                    <a:pt x="0" y="3"/>
                  </a:lnTo>
                  <a:lnTo>
                    <a:pt x="1531" y="327"/>
                  </a:lnTo>
                  <a:close/>
                </a:path>
              </a:pathLst>
            </a:custGeom>
            <a:solidFill>
              <a:srgbClr val="000000"/>
            </a:solidFill>
            <a:ln w="25400">
              <a:solidFill>
                <a:schemeClr val="tx1"/>
              </a:solidFill>
              <a:round/>
              <a:headEnd/>
              <a:tailEnd/>
            </a:ln>
          </p:spPr>
          <p:txBody>
            <a:bodyPr/>
            <a:lstStyle/>
            <a:p>
              <a:endParaRPr lang="en-GB" sz="2400" b="1"/>
            </a:p>
          </p:txBody>
        </p:sp>
        <p:sp>
          <p:nvSpPr>
            <p:cNvPr id="23831" name="Line 296"/>
            <p:cNvSpPr>
              <a:spLocks noChangeShapeType="1"/>
            </p:cNvSpPr>
            <p:nvPr/>
          </p:nvSpPr>
          <p:spPr bwMode="auto">
            <a:xfrm flipV="1">
              <a:off x="3436" y="2067"/>
              <a:ext cx="1562" cy="55"/>
            </a:xfrm>
            <a:prstGeom prst="line">
              <a:avLst/>
            </a:prstGeom>
            <a:noFill/>
            <a:ln w="25400">
              <a:solidFill>
                <a:schemeClr val="tx1"/>
              </a:solidFill>
              <a:round/>
              <a:headEnd/>
              <a:tailEnd/>
            </a:ln>
          </p:spPr>
          <p:txBody>
            <a:bodyPr/>
            <a:lstStyle/>
            <a:p>
              <a:endParaRPr lang="en-GB" sz="2400" b="1"/>
            </a:p>
          </p:txBody>
        </p:sp>
        <p:sp>
          <p:nvSpPr>
            <p:cNvPr id="23832" name="Freeform 297"/>
            <p:cNvSpPr>
              <a:spLocks/>
            </p:cNvSpPr>
            <p:nvPr/>
          </p:nvSpPr>
          <p:spPr bwMode="auto">
            <a:xfrm>
              <a:off x="3436" y="2066"/>
              <a:ext cx="1562" cy="58"/>
            </a:xfrm>
            <a:custGeom>
              <a:avLst/>
              <a:gdLst>
                <a:gd name="T0" fmla="*/ 0 w 1562"/>
                <a:gd name="T1" fmla="*/ 55 h 58"/>
                <a:gd name="T2" fmla="*/ 0 w 1562"/>
                <a:gd name="T3" fmla="*/ 58 h 58"/>
                <a:gd name="T4" fmla="*/ 1562 w 1562"/>
                <a:gd name="T5" fmla="*/ 3 h 58"/>
                <a:gd name="T6" fmla="*/ 1562 w 1562"/>
                <a:gd name="T7" fmla="*/ 0 h 58"/>
                <a:gd name="T8" fmla="*/ 0 w 1562"/>
                <a:gd name="T9" fmla="*/ 55 h 58"/>
                <a:gd name="T10" fmla="*/ 0 60000 65536"/>
                <a:gd name="T11" fmla="*/ 0 60000 65536"/>
                <a:gd name="T12" fmla="*/ 0 60000 65536"/>
                <a:gd name="T13" fmla="*/ 0 60000 65536"/>
                <a:gd name="T14" fmla="*/ 0 60000 65536"/>
                <a:gd name="T15" fmla="*/ 0 w 1562"/>
                <a:gd name="T16" fmla="*/ 0 h 58"/>
                <a:gd name="T17" fmla="*/ 1562 w 1562"/>
                <a:gd name="T18" fmla="*/ 58 h 58"/>
              </a:gdLst>
              <a:ahLst/>
              <a:cxnLst>
                <a:cxn ang="T10">
                  <a:pos x="T0" y="T1"/>
                </a:cxn>
                <a:cxn ang="T11">
                  <a:pos x="T2" y="T3"/>
                </a:cxn>
                <a:cxn ang="T12">
                  <a:pos x="T4" y="T5"/>
                </a:cxn>
                <a:cxn ang="T13">
                  <a:pos x="T6" y="T7"/>
                </a:cxn>
                <a:cxn ang="T14">
                  <a:pos x="T8" y="T9"/>
                </a:cxn>
              </a:cxnLst>
              <a:rect l="T15" t="T16" r="T17" b="T18"/>
              <a:pathLst>
                <a:path w="1562" h="58">
                  <a:moveTo>
                    <a:pt x="0" y="55"/>
                  </a:moveTo>
                  <a:lnTo>
                    <a:pt x="0" y="58"/>
                  </a:lnTo>
                  <a:lnTo>
                    <a:pt x="1562" y="3"/>
                  </a:lnTo>
                  <a:lnTo>
                    <a:pt x="1562" y="0"/>
                  </a:lnTo>
                  <a:lnTo>
                    <a:pt x="0" y="55"/>
                  </a:lnTo>
                  <a:close/>
                </a:path>
              </a:pathLst>
            </a:custGeom>
            <a:solidFill>
              <a:srgbClr val="000000"/>
            </a:solidFill>
            <a:ln w="25400">
              <a:solidFill>
                <a:schemeClr val="tx1"/>
              </a:solidFill>
              <a:round/>
              <a:headEnd/>
              <a:tailEnd/>
            </a:ln>
          </p:spPr>
          <p:txBody>
            <a:bodyPr/>
            <a:lstStyle/>
            <a:p>
              <a:endParaRPr lang="en-GB" sz="2400" b="1"/>
            </a:p>
          </p:txBody>
        </p:sp>
        <p:sp>
          <p:nvSpPr>
            <p:cNvPr id="23833" name="Line 298"/>
            <p:cNvSpPr>
              <a:spLocks noChangeShapeType="1"/>
            </p:cNvSpPr>
            <p:nvPr/>
          </p:nvSpPr>
          <p:spPr bwMode="auto">
            <a:xfrm flipV="1">
              <a:off x="3435" y="2067"/>
              <a:ext cx="1564" cy="77"/>
            </a:xfrm>
            <a:prstGeom prst="line">
              <a:avLst/>
            </a:prstGeom>
            <a:noFill/>
            <a:ln w="25400">
              <a:solidFill>
                <a:schemeClr val="tx1"/>
              </a:solidFill>
              <a:round/>
              <a:headEnd/>
              <a:tailEnd/>
            </a:ln>
          </p:spPr>
          <p:txBody>
            <a:bodyPr/>
            <a:lstStyle/>
            <a:p>
              <a:endParaRPr lang="en-GB" sz="2400" b="1"/>
            </a:p>
          </p:txBody>
        </p:sp>
        <p:sp>
          <p:nvSpPr>
            <p:cNvPr id="23834" name="Freeform 299"/>
            <p:cNvSpPr>
              <a:spLocks/>
            </p:cNvSpPr>
            <p:nvPr/>
          </p:nvSpPr>
          <p:spPr bwMode="auto">
            <a:xfrm>
              <a:off x="3435" y="2066"/>
              <a:ext cx="1564" cy="79"/>
            </a:xfrm>
            <a:custGeom>
              <a:avLst/>
              <a:gdLst>
                <a:gd name="T0" fmla="*/ 0 w 1564"/>
                <a:gd name="T1" fmla="*/ 76 h 79"/>
                <a:gd name="T2" fmla="*/ 0 w 1564"/>
                <a:gd name="T3" fmla="*/ 79 h 79"/>
                <a:gd name="T4" fmla="*/ 1564 w 1564"/>
                <a:gd name="T5" fmla="*/ 3 h 79"/>
                <a:gd name="T6" fmla="*/ 1564 w 1564"/>
                <a:gd name="T7" fmla="*/ 0 h 79"/>
                <a:gd name="T8" fmla="*/ 0 w 1564"/>
                <a:gd name="T9" fmla="*/ 76 h 79"/>
                <a:gd name="T10" fmla="*/ 0 60000 65536"/>
                <a:gd name="T11" fmla="*/ 0 60000 65536"/>
                <a:gd name="T12" fmla="*/ 0 60000 65536"/>
                <a:gd name="T13" fmla="*/ 0 60000 65536"/>
                <a:gd name="T14" fmla="*/ 0 60000 65536"/>
                <a:gd name="T15" fmla="*/ 0 w 1564"/>
                <a:gd name="T16" fmla="*/ 0 h 79"/>
                <a:gd name="T17" fmla="*/ 1564 w 1564"/>
                <a:gd name="T18" fmla="*/ 79 h 79"/>
              </a:gdLst>
              <a:ahLst/>
              <a:cxnLst>
                <a:cxn ang="T10">
                  <a:pos x="T0" y="T1"/>
                </a:cxn>
                <a:cxn ang="T11">
                  <a:pos x="T2" y="T3"/>
                </a:cxn>
                <a:cxn ang="T12">
                  <a:pos x="T4" y="T5"/>
                </a:cxn>
                <a:cxn ang="T13">
                  <a:pos x="T6" y="T7"/>
                </a:cxn>
                <a:cxn ang="T14">
                  <a:pos x="T8" y="T9"/>
                </a:cxn>
              </a:cxnLst>
              <a:rect l="T15" t="T16" r="T17" b="T18"/>
              <a:pathLst>
                <a:path w="1564" h="79">
                  <a:moveTo>
                    <a:pt x="0" y="76"/>
                  </a:moveTo>
                  <a:lnTo>
                    <a:pt x="0" y="79"/>
                  </a:lnTo>
                  <a:lnTo>
                    <a:pt x="1564" y="3"/>
                  </a:lnTo>
                  <a:lnTo>
                    <a:pt x="1564" y="0"/>
                  </a:lnTo>
                  <a:lnTo>
                    <a:pt x="0" y="76"/>
                  </a:lnTo>
                  <a:close/>
                </a:path>
              </a:pathLst>
            </a:custGeom>
            <a:solidFill>
              <a:srgbClr val="000000"/>
            </a:solidFill>
            <a:ln w="25400">
              <a:solidFill>
                <a:schemeClr val="tx1"/>
              </a:solidFill>
              <a:round/>
              <a:headEnd/>
              <a:tailEnd/>
            </a:ln>
          </p:spPr>
          <p:txBody>
            <a:bodyPr/>
            <a:lstStyle/>
            <a:p>
              <a:endParaRPr lang="en-GB" sz="2400" b="1"/>
            </a:p>
          </p:txBody>
        </p:sp>
        <p:sp>
          <p:nvSpPr>
            <p:cNvPr id="23835" name="Line 300"/>
            <p:cNvSpPr>
              <a:spLocks noChangeShapeType="1"/>
            </p:cNvSpPr>
            <p:nvPr/>
          </p:nvSpPr>
          <p:spPr bwMode="auto">
            <a:xfrm>
              <a:off x="3056" y="2449"/>
              <a:ext cx="6" cy="42"/>
            </a:xfrm>
            <a:prstGeom prst="line">
              <a:avLst/>
            </a:prstGeom>
            <a:noFill/>
            <a:ln w="25400">
              <a:solidFill>
                <a:schemeClr val="tx1"/>
              </a:solidFill>
              <a:round/>
              <a:headEnd/>
              <a:tailEnd/>
            </a:ln>
          </p:spPr>
          <p:txBody>
            <a:bodyPr/>
            <a:lstStyle/>
            <a:p>
              <a:endParaRPr lang="en-GB" sz="2400" b="1"/>
            </a:p>
          </p:txBody>
        </p:sp>
        <p:sp>
          <p:nvSpPr>
            <p:cNvPr id="23836" name="Freeform 301"/>
            <p:cNvSpPr>
              <a:spLocks/>
            </p:cNvSpPr>
            <p:nvPr/>
          </p:nvSpPr>
          <p:spPr bwMode="auto">
            <a:xfrm>
              <a:off x="3054" y="2449"/>
              <a:ext cx="9" cy="42"/>
            </a:xfrm>
            <a:custGeom>
              <a:avLst/>
              <a:gdLst>
                <a:gd name="T0" fmla="*/ 3 w 9"/>
                <a:gd name="T1" fmla="*/ 0 h 42"/>
                <a:gd name="T2" fmla="*/ 0 w 9"/>
                <a:gd name="T3" fmla="*/ 0 h 42"/>
                <a:gd name="T4" fmla="*/ 7 w 9"/>
                <a:gd name="T5" fmla="*/ 42 h 42"/>
                <a:gd name="T6" fmla="*/ 9 w 9"/>
                <a:gd name="T7" fmla="*/ 42 h 42"/>
                <a:gd name="T8" fmla="*/ 3 w 9"/>
                <a:gd name="T9" fmla="*/ 0 h 42"/>
                <a:gd name="T10" fmla="*/ 0 60000 65536"/>
                <a:gd name="T11" fmla="*/ 0 60000 65536"/>
                <a:gd name="T12" fmla="*/ 0 60000 65536"/>
                <a:gd name="T13" fmla="*/ 0 60000 65536"/>
                <a:gd name="T14" fmla="*/ 0 60000 65536"/>
                <a:gd name="T15" fmla="*/ 0 w 9"/>
                <a:gd name="T16" fmla="*/ 0 h 42"/>
                <a:gd name="T17" fmla="*/ 9 w 9"/>
                <a:gd name="T18" fmla="*/ 42 h 42"/>
              </a:gdLst>
              <a:ahLst/>
              <a:cxnLst>
                <a:cxn ang="T10">
                  <a:pos x="T0" y="T1"/>
                </a:cxn>
                <a:cxn ang="T11">
                  <a:pos x="T2" y="T3"/>
                </a:cxn>
                <a:cxn ang="T12">
                  <a:pos x="T4" y="T5"/>
                </a:cxn>
                <a:cxn ang="T13">
                  <a:pos x="T6" y="T7"/>
                </a:cxn>
                <a:cxn ang="T14">
                  <a:pos x="T8" y="T9"/>
                </a:cxn>
              </a:cxnLst>
              <a:rect l="T15" t="T16" r="T17" b="T18"/>
              <a:pathLst>
                <a:path w="9" h="42">
                  <a:moveTo>
                    <a:pt x="3" y="0"/>
                  </a:moveTo>
                  <a:lnTo>
                    <a:pt x="0" y="0"/>
                  </a:lnTo>
                  <a:lnTo>
                    <a:pt x="7" y="42"/>
                  </a:lnTo>
                  <a:lnTo>
                    <a:pt x="9" y="42"/>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3837" name="Freeform 302"/>
            <p:cNvSpPr>
              <a:spLocks/>
            </p:cNvSpPr>
            <p:nvPr/>
          </p:nvSpPr>
          <p:spPr bwMode="auto">
            <a:xfrm>
              <a:off x="3718" y="2067"/>
              <a:ext cx="1281" cy="69"/>
            </a:xfrm>
            <a:custGeom>
              <a:avLst/>
              <a:gdLst>
                <a:gd name="T0" fmla="*/ 1281 w 1281"/>
                <a:gd name="T1" fmla="*/ 0 h 69"/>
                <a:gd name="T2" fmla="*/ 0 w 1281"/>
                <a:gd name="T3" fmla="*/ 42 h 69"/>
                <a:gd name="T4" fmla="*/ 7 w 1281"/>
                <a:gd name="T5" fmla="*/ 69 h 69"/>
                <a:gd name="T6" fmla="*/ 1281 w 1281"/>
                <a:gd name="T7" fmla="*/ 0 h 69"/>
                <a:gd name="T8" fmla="*/ 1281 w 1281"/>
                <a:gd name="T9" fmla="*/ 0 h 69"/>
                <a:gd name="T10" fmla="*/ 0 60000 65536"/>
                <a:gd name="T11" fmla="*/ 0 60000 65536"/>
                <a:gd name="T12" fmla="*/ 0 60000 65536"/>
                <a:gd name="T13" fmla="*/ 0 60000 65536"/>
                <a:gd name="T14" fmla="*/ 0 60000 65536"/>
                <a:gd name="T15" fmla="*/ 0 w 1281"/>
                <a:gd name="T16" fmla="*/ 0 h 69"/>
                <a:gd name="T17" fmla="*/ 1281 w 1281"/>
                <a:gd name="T18" fmla="*/ 69 h 69"/>
              </a:gdLst>
              <a:ahLst/>
              <a:cxnLst>
                <a:cxn ang="T10">
                  <a:pos x="T0" y="T1"/>
                </a:cxn>
                <a:cxn ang="T11">
                  <a:pos x="T2" y="T3"/>
                </a:cxn>
                <a:cxn ang="T12">
                  <a:pos x="T4" y="T5"/>
                </a:cxn>
                <a:cxn ang="T13">
                  <a:pos x="T6" y="T7"/>
                </a:cxn>
                <a:cxn ang="T14">
                  <a:pos x="T8" y="T9"/>
                </a:cxn>
              </a:cxnLst>
              <a:rect l="T15" t="T16" r="T17" b="T18"/>
              <a:pathLst>
                <a:path w="1281" h="69">
                  <a:moveTo>
                    <a:pt x="1281" y="0"/>
                  </a:moveTo>
                  <a:lnTo>
                    <a:pt x="0" y="42"/>
                  </a:lnTo>
                  <a:lnTo>
                    <a:pt x="7" y="69"/>
                  </a:lnTo>
                  <a:lnTo>
                    <a:pt x="1281" y="0"/>
                  </a:lnTo>
                  <a:close/>
                </a:path>
              </a:pathLst>
            </a:custGeom>
            <a:solidFill>
              <a:srgbClr val="000000"/>
            </a:solidFill>
            <a:ln w="25400">
              <a:solidFill>
                <a:schemeClr val="tx1"/>
              </a:solidFill>
              <a:round/>
              <a:headEnd/>
              <a:tailEnd/>
            </a:ln>
          </p:spPr>
          <p:txBody>
            <a:bodyPr/>
            <a:lstStyle/>
            <a:p>
              <a:endParaRPr lang="en-GB" sz="2400" b="1"/>
            </a:p>
          </p:txBody>
        </p:sp>
        <p:sp>
          <p:nvSpPr>
            <p:cNvPr id="23838" name="Freeform 303"/>
            <p:cNvSpPr>
              <a:spLocks/>
            </p:cNvSpPr>
            <p:nvPr/>
          </p:nvSpPr>
          <p:spPr bwMode="auto">
            <a:xfrm>
              <a:off x="3718" y="2067"/>
              <a:ext cx="1281" cy="69"/>
            </a:xfrm>
            <a:custGeom>
              <a:avLst/>
              <a:gdLst>
                <a:gd name="T0" fmla="*/ 1281 w 1281"/>
                <a:gd name="T1" fmla="*/ 0 h 69"/>
                <a:gd name="T2" fmla="*/ 0 w 1281"/>
                <a:gd name="T3" fmla="*/ 42 h 69"/>
                <a:gd name="T4" fmla="*/ 7 w 1281"/>
                <a:gd name="T5" fmla="*/ 69 h 69"/>
                <a:gd name="T6" fmla="*/ 1281 w 1281"/>
                <a:gd name="T7" fmla="*/ 0 h 69"/>
                <a:gd name="T8" fmla="*/ 1281 w 1281"/>
                <a:gd name="T9" fmla="*/ 0 h 69"/>
                <a:gd name="T10" fmla="*/ 0 60000 65536"/>
                <a:gd name="T11" fmla="*/ 0 60000 65536"/>
                <a:gd name="T12" fmla="*/ 0 60000 65536"/>
                <a:gd name="T13" fmla="*/ 0 60000 65536"/>
                <a:gd name="T14" fmla="*/ 0 60000 65536"/>
                <a:gd name="T15" fmla="*/ 0 w 1281"/>
                <a:gd name="T16" fmla="*/ 0 h 69"/>
                <a:gd name="T17" fmla="*/ 1281 w 1281"/>
                <a:gd name="T18" fmla="*/ 69 h 69"/>
              </a:gdLst>
              <a:ahLst/>
              <a:cxnLst>
                <a:cxn ang="T10">
                  <a:pos x="T0" y="T1"/>
                </a:cxn>
                <a:cxn ang="T11">
                  <a:pos x="T2" y="T3"/>
                </a:cxn>
                <a:cxn ang="T12">
                  <a:pos x="T4" y="T5"/>
                </a:cxn>
                <a:cxn ang="T13">
                  <a:pos x="T6" y="T7"/>
                </a:cxn>
                <a:cxn ang="T14">
                  <a:pos x="T8" y="T9"/>
                </a:cxn>
              </a:cxnLst>
              <a:rect l="T15" t="T16" r="T17" b="T18"/>
              <a:pathLst>
                <a:path w="1281" h="69">
                  <a:moveTo>
                    <a:pt x="1281" y="0"/>
                  </a:moveTo>
                  <a:lnTo>
                    <a:pt x="0" y="42"/>
                  </a:lnTo>
                  <a:lnTo>
                    <a:pt x="7" y="69"/>
                  </a:lnTo>
                  <a:lnTo>
                    <a:pt x="1281" y="0"/>
                  </a:lnTo>
                </a:path>
              </a:pathLst>
            </a:custGeom>
            <a:noFill/>
            <a:ln w="25400">
              <a:solidFill>
                <a:schemeClr val="tx1"/>
              </a:solidFill>
              <a:prstDash val="solid"/>
              <a:round/>
              <a:headEnd/>
              <a:tailEnd/>
            </a:ln>
          </p:spPr>
          <p:txBody>
            <a:bodyPr/>
            <a:lstStyle/>
            <a:p>
              <a:endParaRPr lang="en-GB" sz="2400" b="1"/>
            </a:p>
          </p:txBody>
        </p:sp>
        <p:sp>
          <p:nvSpPr>
            <p:cNvPr id="23839" name="Freeform 304"/>
            <p:cNvSpPr>
              <a:spLocks/>
            </p:cNvSpPr>
            <p:nvPr/>
          </p:nvSpPr>
          <p:spPr bwMode="auto">
            <a:xfrm>
              <a:off x="3717" y="2066"/>
              <a:ext cx="1282" cy="71"/>
            </a:xfrm>
            <a:custGeom>
              <a:avLst/>
              <a:gdLst>
                <a:gd name="T0" fmla="*/ 1282 w 1282"/>
                <a:gd name="T1" fmla="*/ 3 h 71"/>
                <a:gd name="T2" fmla="*/ 1282 w 1282"/>
                <a:gd name="T3" fmla="*/ 0 h 71"/>
                <a:gd name="T4" fmla="*/ 0 w 1282"/>
                <a:gd name="T5" fmla="*/ 41 h 71"/>
                <a:gd name="T6" fmla="*/ 6 w 1282"/>
                <a:gd name="T7" fmla="*/ 71 h 71"/>
                <a:gd name="T8" fmla="*/ 9 w 1282"/>
                <a:gd name="T9" fmla="*/ 69 h 71"/>
                <a:gd name="T10" fmla="*/ 3 w 1282"/>
                <a:gd name="T11" fmla="*/ 44 h 71"/>
                <a:gd name="T12" fmla="*/ 1282 w 1282"/>
                <a:gd name="T13" fmla="*/ 3 h 71"/>
                <a:gd name="T14" fmla="*/ 0 60000 65536"/>
                <a:gd name="T15" fmla="*/ 0 60000 65536"/>
                <a:gd name="T16" fmla="*/ 0 60000 65536"/>
                <a:gd name="T17" fmla="*/ 0 60000 65536"/>
                <a:gd name="T18" fmla="*/ 0 60000 65536"/>
                <a:gd name="T19" fmla="*/ 0 60000 65536"/>
                <a:gd name="T20" fmla="*/ 0 60000 65536"/>
                <a:gd name="T21" fmla="*/ 0 w 1282"/>
                <a:gd name="T22" fmla="*/ 0 h 71"/>
                <a:gd name="T23" fmla="*/ 1282 w 1282"/>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2" h="71">
                  <a:moveTo>
                    <a:pt x="1282" y="3"/>
                  </a:moveTo>
                  <a:lnTo>
                    <a:pt x="1282" y="0"/>
                  </a:lnTo>
                  <a:lnTo>
                    <a:pt x="0" y="41"/>
                  </a:lnTo>
                  <a:lnTo>
                    <a:pt x="6" y="71"/>
                  </a:lnTo>
                  <a:lnTo>
                    <a:pt x="9" y="69"/>
                  </a:lnTo>
                  <a:lnTo>
                    <a:pt x="3" y="44"/>
                  </a:lnTo>
                  <a:lnTo>
                    <a:pt x="1282" y="3"/>
                  </a:lnTo>
                  <a:close/>
                </a:path>
              </a:pathLst>
            </a:custGeom>
            <a:solidFill>
              <a:srgbClr val="000000"/>
            </a:solidFill>
            <a:ln w="25400">
              <a:solidFill>
                <a:schemeClr val="tx1"/>
              </a:solidFill>
              <a:round/>
              <a:headEnd/>
              <a:tailEnd/>
            </a:ln>
          </p:spPr>
          <p:txBody>
            <a:bodyPr/>
            <a:lstStyle/>
            <a:p>
              <a:endParaRPr lang="en-GB" sz="2400" b="1"/>
            </a:p>
          </p:txBody>
        </p:sp>
        <p:sp>
          <p:nvSpPr>
            <p:cNvPr id="23840" name="Freeform 305"/>
            <p:cNvSpPr>
              <a:spLocks/>
            </p:cNvSpPr>
            <p:nvPr/>
          </p:nvSpPr>
          <p:spPr bwMode="auto">
            <a:xfrm>
              <a:off x="3723" y="2066"/>
              <a:ext cx="1276" cy="71"/>
            </a:xfrm>
            <a:custGeom>
              <a:avLst/>
              <a:gdLst>
                <a:gd name="T0" fmla="*/ 0 w 1276"/>
                <a:gd name="T1" fmla="*/ 71 h 71"/>
                <a:gd name="T2" fmla="*/ 1276 w 1276"/>
                <a:gd name="T3" fmla="*/ 3 h 71"/>
                <a:gd name="T4" fmla="*/ 1276 w 1276"/>
                <a:gd name="T5" fmla="*/ 0 h 71"/>
                <a:gd name="T6" fmla="*/ 1161 w 1276"/>
                <a:gd name="T7" fmla="*/ 5 h 71"/>
                <a:gd name="T8" fmla="*/ 3 w 1276"/>
                <a:gd name="T9" fmla="*/ 69 h 71"/>
                <a:gd name="T10" fmla="*/ 0 w 1276"/>
                <a:gd name="T11" fmla="*/ 71 h 71"/>
                <a:gd name="T12" fmla="*/ 0 60000 65536"/>
                <a:gd name="T13" fmla="*/ 0 60000 65536"/>
                <a:gd name="T14" fmla="*/ 0 60000 65536"/>
                <a:gd name="T15" fmla="*/ 0 60000 65536"/>
                <a:gd name="T16" fmla="*/ 0 60000 65536"/>
                <a:gd name="T17" fmla="*/ 0 60000 65536"/>
                <a:gd name="T18" fmla="*/ 0 w 1276"/>
                <a:gd name="T19" fmla="*/ 0 h 71"/>
                <a:gd name="T20" fmla="*/ 1276 w 1276"/>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276" h="71">
                  <a:moveTo>
                    <a:pt x="0" y="71"/>
                  </a:moveTo>
                  <a:lnTo>
                    <a:pt x="1276" y="3"/>
                  </a:lnTo>
                  <a:lnTo>
                    <a:pt x="1276" y="0"/>
                  </a:lnTo>
                  <a:lnTo>
                    <a:pt x="1161" y="5"/>
                  </a:lnTo>
                  <a:lnTo>
                    <a:pt x="3" y="69"/>
                  </a:lnTo>
                  <a:lnTo>
                    <a:pt x="0" y="71"/>
                  </a:lnTo>
                  <a:close/>
                </a:path>
              </a:pathLst>
            </a:custGeom>
            <a:noFill/>
            <a:ln w="25400">
              <a:solidFill>
                <a:schemeClr val="tx1"/>
              </a:solidFill>
              <a:round/>
              <a:headEnd/>
              <a:tailEnd/>
            </a:ln>
          </p:spPr>
          <p:txBody>
            <a:bodyPr/>
            <a:lstStyle/>
            <a:p>
              <a:endParaRPr lang="en-GB" sz="2400" b="1"/>
            </a:p>
          </p:txBody>
        </p:sp>
        <p:sp>
          <p:nvSpPr>
            <p:cNvPr id="23841" name="Freeform 306"/>
            <p:cNvSpPr>
              <a:spLocks/>
            </p:cNvSpPr>
            <p:nvPr/>
          </p:nvSpPr>
          <p:spPr bwMode="auto">
            <a:xfrm>
              <a:off x="1847" y="1814"/>
              <a:ext cx="1151" cy="250"/>
            </a:xfrm>
            <a:custGeom>
              <a:avLst/>
              <a:gdLst>
                <a:gd name="T0" fmla="*/ 0 w 1151"/>
                <a:gd name="T1" fmla="*/ 0 h 250"/>
                <a:gd name="T2" fmla="*/ 1151 w 1151"/>
                <a:gd name="T3" fmla="*/ 229 h 250"/>
                <a:gd name="T4" fmla="*/ 1149 w 1151"/>
                <a:gd name="T5" fmla="*/ 250 h 250"/>
                <a:gd name="T6" fmla="*/ 0 w 1151"/>
                <a:gd name="T7" fmla="*/ 0 h 250"/>
                <a:gd name="T8" fmla="*/ 0 w 1151"/>
                <a:gd name="T9" fmla="*/ 0 h 250"/>
                <a:gd name="T10" fmla="*/ 0 60000 65536"/>
                <a:gd name="T11" fmla="*/ 0 60000 65536"/>
                <a:gd name="T12" fmla="*/ 0 60000 65536"/>
                <a:gd name="T13" fmla="*/ 0 60000 65536"/>
                <a:gd name="T14" fmla="*/ 0 60000 65536"/>
                <a:gd name="T15" fmla="*/ 0 w 1151"/>
                <a:gd name="T16" fmla="*/ 0 h 250"/>
                <a:gd name="T17" fmla="*/ 1151 w 1151"/>
                <a:gd name="T18" fmla="*/ 250 h 250"/>
              </a:gdLst>
              <a:ahLst/>
              <a:cxnLst>
                <a:cxn ang="T10">
                  <a:pos x="T0" y="T1"/>
                </a:cxn>
                <a:cxn ang="T11">
                  <a:pos x="T2" y="T3"/>
                </a:cxn>
                <a:cxn ang="T12">
                  <a:pos x="T4" y="T5"/>
                </a:cxn>
                <a:cxn ang="T13">
                  <a:pos x="T6" y="T7"/>
                </a:cxn>
                <a:cxn ang="T14">
                  <a:pos x="T8" y="T9"/>
                </a:cxn>
              </a:cxnLst>
              <a:rect l="T15" t="T16" r="T17" b="T18"/>
              <a:pathLst>
                <a:path w="1151" h="250">
                  <a:moveTo>
                    <a:pt x="0" y="0"/>
                  </a:moveTo>
                  <a:lnTo>
                    <a:pt x="1151" y="229"/>
                  </a:lnTo>
                  <a:lnTo>
                    <a:pt x="1149" y="250"/>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3842" name="Freeform 307"/>
            <p:cNvSpPr>
              <a:spLocks/>
            </p:cNvSpPr>
            <p:nvPr/>
          </p:nvSpPr>
          <p:spPr bwMode="auto">
            <a:xfrm>
              <a:off x="1847" y="1814"/>
              <a:ext cx="1151" cy="250"/>
            </a:xfrm>
            <a:custGeom>
              <a:avLst/>
              <a:gdLst>
                <a:gd name="T0" fmla="*/ 0 w 1151"/>
                <a:gd name="T1" fmla="*/ 0 h 250"/>
                <a:gd name="T2" fmla="*/ 1151 w 1151"/>
                <a:gd name="T3" fmla="*/ 229 h 250"/>
                <a:gd name="T4" fmla="*/ 1149 w 1151"/>
                <a:gd name="T5" fmla="*/ 250 h 250"/>
                <a:gd name="T6" fmla="*/ 0 w 1151"/>
                <a:gd name="T7" fmla="*/ 0 h 250"/>
                <a:gd name="T8" fmla="*/ 0 w 1151"/>
                <a:gd name="T9" fmla="*/ 0 h 250"/>
                <a:gd name="T10" fmla="*/ 0 60000 65536"/>
                <a:gd name="T11" fmla="*/ 0 60000 65536"/>
                <a:gd name="T12" fmla="*/ 0 60000 65536"/>
                <a:gd name="T13" fmla="*/ 0 60000 65536"/>
                <a:gd name="T14" fmla="*/ 0 60000 65536"/>
                <a:gd name="T15" fmla="*/ 0 w 1151"/>
                <a:gd name="T16" fmla="*/ 0 h 250"/>
                <a:gd name="T17" fmla="*/ 1151 w 1151"/>
                <a:gd name="T18" fmla="*/ 250 h 250"/>
              </a:gdLst>
              <a:ahLst/>
              <a:cxnLst>
                <a:cxn ang="T10">
                  <a:pos x="T0" y="T1"/>
                </a:cxn>
                <a:cxn ang="T11">
                  <a:pos x="T2" y="T3"/>
                </a:cxn>
                <a:cxn ang="T12">
                  <a:pos x="T4" y="T5"/>
                </a:cxn>
                <a:cxn ang="T13">
                  <a:pos x="T6" y="T7"/>
                </a:cxn>
                <a:cxn ang="T14">
                  <a:pos x="T8" y="T9"/>
                </a:cxn>
              </a:cxnLst>
              <a:rect l="T15" t="T16" r="T17" b="T18"/>
              <a:pathLst>
                <a:path w="1151" h="250">
                  <a:moveTo>
                    <a:pt x="0" y="0"/>
                  </a:moveTo>
                  <a:lnTo>
                    <a:pt x="1151" y="229"/>
                  </a:lnTo>
                  <a:lnTo>
                    <a:pt x="1149" y="250"/>
                  </a:lnTo>
                  <a:lnTo>
                    <a:pt x="0" y="0"/>
                  </a:lnTo>
                </a:path>
              </a:pathLst>
            </a:custGeom>
            <a:noFill/>
            <a:ln w="25400">
              <a:solidFill>
                <a:schemeClr val="tx1"/>
              </a:solidFill>
              <a:prstDash val="solid"/>
              <a:round/>
              <a:headEnd/>
              <a:tailEnd/>
            </a:ln>
          </p:spPr>
          <p:txBody>
            <a:bodyPr/>
            <a:lstStyle/>
            <a:p>
              <a:endParaRPr lang="en-GB" sz="2400" b="1"/>
            </a:p>
          </p:txBody>
        </p:sp>
        <p:sp>
          <p:nvSpPr>
            <p:cNvPr id="23843" name="Freeform 308"/>
            <p:cNvSpPr>
              <a:spLocks/>
            </p:cNvSpPr>
            <p:nvPr/>
          </p:nvSpPr>
          <p:spPr bwMode="auto">
            <a:xfrm>
              <a:off x="1847" y="1813"/>
              <a:ext cx="1152" cy="252"/>
            </a:xfrm>
            <a:custGeom>
              <a:avLst/>
              <a:gdLst>
                <a:gd name="T0" fmla="*/ 0 w 1152"/>
                <a:gd name="T1" fmla="*/ 0 h 252"/>
                <a:gd name="T2" fmla="*/ 0 w 1152"/>
                <a:gd name="T3" fmla="*/ 2 h 252"/>
                <a:gd name="T4" fmla="*/ 1150 w 1152"/>
                <a:gd name="T5" fmla="*/ 231 h 252"/>
                <a:gd name="T6" fmla="*/ 1147 w 1152"/>
                <a:gd name="T7" fmla="*/ 249 h 252"/>
                <a:gd name="T8" fmla="*/ 1150 w 1152"/>
                <a:gd name="T9" fmla="*/ 252 h 252"/>
                <a:gd name="T10" fmla="*/ 1152 w 1152"/>
                <a:gd name="T11" fmla="*/ 228 h 252"/>
                <a:gd name="T12" fmla="*/ 0 w 1152"/>
                <a:gd name="T13" fmla="*/ 0 h 252"/>
                <a:gd name="T14" fmla="*/ 0 60000 65536"/>
                <a:gd name="T15" fmla="*/ 0 60000 65536"/>
                <a:gd name="T16" fmla="*/ 0 60000 65536"/>
                <a:gd name="T17" fmla="*/ 0 60000 65536"/>
                <a:gd name="T18" fmla="*/ 0 60000 65536"/>
                <a:gd name="T19" fmla="*/ 0 60000 65536"/>
                <a:gd name="T20" fmla="*/ 0 60000 65536"/>
                <a:gd name="T21" fmla="*/ 0 w 1152"/>
                <a:gd name="T22" fmla="*/ 0 h 252"/>
                <a:gd name="T23" fmla="*/ 1152 w 1152"/>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252">
                  <a:moveTo>
                    <a:pt x="0" y="0"/>
                  </a:moveTo>
                  <a:lnTo>
                    <a:pt x="0" y="2"/>
                  </a:lnTo>
                  <a:lnTo>
                    <a:pt x="1150" y="231"/>
                  </a:lnTo>
                  <a:lnTo>
                    <a:pt x="1147" y="249"/>
                  </a:lnTo>
                  <a:lnTo>
                    <a:pt x="1150" y="252"/>
                  </a:lnTo>
                  <a:lnTo>
                    <a:pt x="1152" y="228"/>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3844" name="Freeform 309"/>
            <p:cNvSpPr>
              <a:spLocks/>
            </p:cNvSpPr>
            <p:nvPr/>
          </p:nvSpPr>
          <p:spPr bwMode="auto">
            <a:xfrm>
              <a:off x="1847" y="1813"/>
              <a:ext cx="1150" cy="252"/>
            </a:xfrm>
            <a:custGeom>
              <a:avLst/>
              <a:gdLst>
                <a:gd name="T0" fmla="*/ 1147 w 1150"/>
                <a:gd name="T1" fmla="*/ 249 h 252"/>
                <a:gd name="T2" fmla="*/ 131 w 1150"/>
                <a:gd name="T3" fmla="*/ 27 h 252"/>
                <a:gd name="T4" fmla="*/ 0 w 1150"/>
                <a:gd name="T5" fmla="*/ 0 h 252"/>
                <a:gd name="T6" fmla="*/ 0 w 1150"/>
                <a:gd name="T7" fmla="*/ 2 h 252"/>
                <a:gd name="T8" fmla="*/ 1150 w 1150"/>
                <a:gd name="T9" fmla="*/ 252 h 252"/>
                <a:gd name="T10" fmla="*/ 1147 w 1150"/>
                <a:gd name="T11" fmla="*/ 249 h 252"/>
                <a:gd name="T12" fmla="*/ 0 60000 65536"/>
                <a:gd name="T13" fmla="*/ 0 60000 65536"/>
                <a:gd name="T14" fmla="*/ 0 60000 65536"/>
                <a:gd name="T15" fmla="*/ 0 60000 65536"/>
                <a:gd name="T16" fmla="*/ 0 60000 65536"/>
                <a:gd name="T17" fmla="*/ 0 60000 65536"/>
                <a:gd name="T18" fmla="*/ 0 w 1150"/>
                <a:gd name="T19" fmla="*/ 0 h 252"/>
                <a:gd name="T20" fmla="*/ 1150 w 1150"/>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1150" h="252">
                  <a:moveTo>
                    <a:pt x="1147" y="249"/>
                  </a:moveTo>
                  <a:lnTo>
                    <a:pt x="131" y="27"/>
                  </a:lnTo>
                  <a:lnTo>
                    <a:pt x="0" y="0"/>
                  </a:lnTo>
                  <a:lnTo>
                    <a:pt x="0" y="2"/>
                  </a:lnTo>
                  <a:lnTo>
                    <a:pt x="1150" y="252"/>
                  </a:lnTo>
                  <a:lnTo>
                    <a:pt x="1147" y="249"/>
                  </a:lnTo>
                  <a:close/>
                </a:path>
              </a:pathLst>
            </a:custGeom>
            <a:solidFill>
              <a:srgbClr val="000000"/>
            </a:solidFill>
            <a:ln w="25400">
              <a:solidFill>
                <a:schemeClr val="tx1"/>
              </a:solidFill>
              <a:round/>
              <a:headEnd/>
              <a:tailEnd/>
            </a:ln>
          </p:spPr>
          <p:txBody>
            <a:bodyPr/>
            <a:lstStyle/>
            <a:p>
              <a:endParaRPr lang="en-GB" sz="2400" b="1"/>
            </a:p>
          </p:txBody>
        </p:sp>
        <p:sp>
          <p:nvSpPr>
            <p:cNvPr id="23845" name="Freeform 310"/>
            <p:cNvSpPr>
              <a:spLocks/>
            </p:cNvSpPr>
            <p:nvPr/>
          </p:nvSpPr>
          <p:spPr bwMode="auto">
            <a:xfrm>
              <a:off x="3755" y="2915"/>
              <a:ext cx="198" cy="90"/>
            </a:xfrm>
            <a:custGeom>
              <a:avLst/>
              <a:gdLst>
                <a:gd name="T0" fmla="*/ 5 w 198"/>
                <a:gd name="T1" fmla="*/ 0 h 90"/>
                <a:gd name="T2" fmla="*/ 0 w 198"/>
                <a:gd name="T3" fmla="*/ 73 h 90"/>
                <a:gd name="T4" fmla="*/ 192 w 198"/>
                <a:gd name="T5" fmla="*/ 90 h 90"/>
                <a:gd name="T6" fmla="*/ 198 w 198"/>
                <a:gd name="T7" fmla="*/ 20 h 90"/>
                <a:gd name="T8" fmla="*/ 0 60000 65536"/>
                <a:gd name="T9" fmla="*/ 0 60000 65536"/>
                <a:gd name="T10" fmla="*/ 0 60000 65536"/>
                <a:gd name="T11" fmla="*/ 0 60000 65536"/>
                <a:gd name="T12" fmla="*/ 0 w 198"/>
                <a:gd name="T13" fmla="*/ 0 h 90"/>
                <a:gd name="T14" fmla="*/ 198 w 198"/>
                <a:gd name="T15" fmla="*/ 90 h 90"/>
              </a:gdLst>
              <a:ahLst/>
              <a:cxnLst>
                <a:cxn ang="T8">
                  <a:pos x="T0" y="T1"/>
                </a:cxn>
                <a:cxn ang="T9">
                  <a:pos x="T2" y="T3"/>
                </a:cxn>
                <a:cxn ang="T10">
                  <a:pos x="T4" y="T5"/>
                </a:cxn>
                <a:cxn ang="T11">
                  <a:pos x="T6" y="T7"/>
                </a:cxn>
              </a:cxnLst>
              <a:rect l="T12" t="T13" r="T14" b="T15"/>
              <a:pathLst>
                <a:path w="198" h="90">
                  <a:moveTo>
                    <a:pt x="5" y="0"/>
                  </a:moveTo>
                  <a:lnTo>
                    <a:pt x="0" y="73"/>
                  </a:lnTo>
                  <a:lnTo>
                    <a:pt x="192" y="90"/>
                  </a:lnTo>
                  <a:lnTo>
                    <a:pt x="198" y="20"/>
                  </a:lnTo>
                </a:path>
              </a:pathLst>
            </a:custGeom>
            <a:noFill/>
            <a:ln w="25400">
              <a:solidFill>
                <a:schemeClr val="tx1"/>
              </a:solidFill>
              <a:prstDash val="solid"/>
              <a:round/>
              <a:headEnd/>
              <a:tailEnd/>
            </a:ln>
          </p:spPr>
          <p:txBody>
            <a:bodyPr/>
            <a:lstStyle/>
            <a:p>
              <a:endParaRPr lang="en-GB" sz="2400" b="1"/>
            </a:p>
          </p:txBody>
        </p:sp>
        <p:sp>
          <p:nvSpPr>
            <p:cNvPr id="23846" name="Freeform 311"/>
            <p:cNvSpPr>
              <a:spLocks/>
            </p:cNvSpPr>
            <p:nvPr/>
          </p:nvSpPr>
          <p:spPr bwMode="auto">
            <a:xfrm>
              <a:off x="3753" y="2915"/>
              <a:ext cx="201" cy="91"/>
            </a:xfrm>
            <a:custGeom>
              <a:avLst/>
              <a:gdLst>
                <a:gd name="T0" fmla="*/ 8 w 201"/>
                <a:gd name="T1" fmla="*/ 0 h 91"/>
                <a:gd name="T2" fmla="*/ 5 w 201"/>
                <a:gd name="T3" fmla="*/ 0 h 91"/>
                <a:gd name="T4" fmla="*/ 0 w 201"/>
                <a:gd name="T5" fmla="*/ 73 h 91"/>
                <a:gd name="T6" fmla="*/ 194 w 201"/>
                <a:gd name="T7" fmla="*/ 91 h 91"/>
                <a:gd name="T8" fmla="*/ 201 w 201"/>
                <a:gd name="T9" fmla="*/ 20 h 91"/>
                <a:gd name="T10" fmla="*/ 199 w 201"/>
                <a:gd name="T11" fmla="*/ 20 h 91"/>
                <a:gd name="T12" fmla="*/ 194 w 201"/>
                <a:gd name="T13" fmla="*/ 88 h 91"/>
                <a:gd name="T14" fmla="*/ 3 w 201"/>
                <a:gd name="T15" fmla="*/ 73 h 91"/>
                <a:gd name="T16" fmla="*/ 8 w 201"/>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
                <a:gd name="T28" fmla="*/ 0 h 91"/>
                <a:gd name="T29" fmla="*/ 201 w 20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 h="91">
                  <a:moveTo>
                    <a:pt x="8" y="0"/>
                  </a:moveTo>
                  <a:lnTo>
                    <a:pt x="5" y="0"/>
                  </a:lnTo>
                  <a:lnTo>
                    <a:pt x="0" y="73"/>
                  </a:lnTo>
                  <a:lnTo>
                    <a:pt x="194" y="91"/>
                  </a:lnTo>
                  <a:lnTo>
                    <a:pt x="201" y="20"/>
                  </a:lnTo>
                  <a:lnTo>
                    <a:pt x="199" y="20"/>
                  </a:lnTo>
                  <a:lnTo>
                    <a:pt x="194" y="88"/>
                  </a:lnTo>
                  <a:lnTo>
                    <a:pt x="3" y="73"/>
                  </a:lnTo>
                  <a:lnTo>
                    <a:pt x="8" y="0"/>
                  </a:lnTo>
                  <a:close/>
                </a:path>
              </a:pathLst>
            </a:custGeom>
            <a:solidFill>
              <a:srgbClr val="000000"/>
            </a:solidFill>
            <a:ln w="25400">
              <a:solidFill>
                <a:schemeClr val="tx1"/>
              </a:solidFill>
              <a:round/>
              <a:headEnd/>
              <a:tailEnd/>
            </a:ln>
          </p:spPr>
          <p:txBody>
            <a:bodyPr/>
            <a:lstStyle/>
            <a:p>
              <a:endParaRPr lang="en-GB" sz="2400" b="1"/>
            </a:p>
          </p:txBody>
        </p:sp>
        <p:sp>
          <p:nvSpPr>
            <p:cNvPr id="23847" name="Line 312"/>
            <p:cNvSpPr>
              <a:spLocks noChangeShapeType="1"/>
            </p:cNvSpPr>
            <p:nvPr/>
          </p:nvSpPr>
          <p:spPr bwMode="auto">
            <a:xfrm flipH="1">
              <a:off x="4053" y="2942"/>
              <a:ext cx="7" cy="100"/>
            </a:xfrm>
            <a:prstGeom prst="line">
              <a:avLst/>
            </a:prstGeom>
            <a:noFill/>
            <a:ln w="25400">
              <a:solidFill>
                <a:schemeClr val="tx1"/>
              </a:solidFill>
              <a:round/>
              <a:headEnd/>
              <a:tailEnd/>
            </a:ln>
          </p:spPr>
          <p:txBody>
            <a:bodyPr/>
            <a:lstStyle/>
            <a:p>
              <a:endParaRPr lang="en-GB" sz="2400" b="1"/>
            </a:p>
          </p:txBody>
        </p:sp>
        <p:sp>
          <p:nvSpPr>
            <p:cNvPr id="23848" name="Freeform 313"/>
            <p:cNvSpPr>
              <a:spLocks/>
            </p:cNvSpPr>
            <p:nvPr/>
          </p:nvSpPr>
          <p:spPr bwMode="auto">
            <a:xfrm>
              <a:off x="4052" y="2942"/>
              <a:ext cx="10" cy="100"/>
            </a:xfrm>
            <a:custGeom>
              <a:avLst/>
              <a:gdLst>
                <a:gd name="T0" fmla="*/ 10 w 10"/>
                <a:gd name="T1" fmla="*/ 0 h 100"/>
                <a:gd name="T2" fmla="*/ 7 w 10"/>
                <a:gd name="T3" fmla="*/ 0 h 100"/>
                <a:gd name="T4" fmla="*/ 0 w 10"/>
                <a:gd name="T5" fmla="*/ 100 h 100"/>
                <a:gd name="T6" fmla="*/ 2 w 10"/>
                <a:gd name="T7" fmla="*/ 100 h 100"/>
                <a:gd name="T8" fmla="*/ 10 w 10"/>
                <a:gd name="T9" fmla="*/ 0 h 100"/>
                <a:gd name="T10" fmla="*/ 0 60000 65536"/>
                <a:gd name="T11" fmla="*/ 0 60000 65536"/>
                <a:gd name="T12" fmla="*/ 0 60000 65536"/>
                <a:gd name="T13" fmla="*/ 0 60000 65536"/>
                <a:gd name="T14" fmla="*/ 0 60000 65536"/>
                <a:gd name="T15" fmla="*/ 0 w 10"/>
                <a:gd name="T16" fmla="*/ 0 h 100"/>
                <a:gd name="T17" fmla="*/ 10 w 10"/>
                <a:gd name="T18" fmla="*/ 100 h 100"/>
              </a:gdLst>
              <a:ahLst/>
              <a:cxnLst>
                <a:cxn ang="T10">
                  <a:pos x="T0" y="T1"/>
                </a:cxn>
                <a:cxn ang="T11">
                  <a:pos x="T2" y="T3"/>
                </a:cxn>
                <a:cxn ang="T12">
                  <a:pos x="T4" y="T5"/>
                </a:cxn>
                <a:cxn ang="T13">
                  <a:pos x="T6" y="T7"/>
                </a:cxn>
                <a:cxn ang="T14">
                  <a:pos x="T8" y="T9"/>
                </a:cxn>
              </a:cxnLst>
              <a:rect l="T15" t="T16" r="T17" b="T18"/>
              <a:pathLst>
                <a:path w="10" h="100">
                  <a:moveTo>
                    <a:pt x="10" y="0"/>
                  </a:moveTo>
                  <a:lnTo>
                    <a:pt x="7" y="0"/>
                  </a:lnTo>
                  <a:lnTo>
                    <a:pt x="0" y="100"/>
                  </a:lnTo>
                  <a:lnTo>
                    <a:pt x="2" y="100"/>
                  </a:lnTo>
                  <a:lnTo>
                    <a:pt x="10" y="0"/>
                  </a:lnTo>
                  <a:close/>
                </a:path>
              </a:pathLst>
            </a:custGeom>
            <a:solidFill>
              <a:srgbClr val="000000"/>
            </a:solidFill>
            <a:ln w="25400">
              <a:solidFill>
                <a:schemeClr val="tx1"/>
              </a:solidFill>
              <a:round/>
              <a:headEnd/>
              <a:tailEnd/>
            </a:ln>
          </p:spPr>
          <p:txBody>
            <a:bodyPr/>
            <a:lstStyle/>
            <a:p>
              <a:endParaRPr lang="en-GB" sz="2400" b="1"/>
            </a:p>
          </p:txBody>
        </p:sp>
        <p:sp>
          <p:nvSpPr>
            <p:cNvPr id="23849" name="Freeform 314"/>
            <p:cNvSpPr>
              <a:spLocks/>
            </p:cNvSpPr>
            <p:nvPr/>
          </p:nvSpPr>
          <p:spPr bwMode="auto">
            <a:xfrm>
              <a:off x="3455" y="2620"/>
              <a:ext cx="46" cy="36"/>
            </a:xfrm>
            <a:custGeom>
              <a:avLst/>
              <a:gdLst>
                <a:gd name="T0" fmla="*/ 3 w 46"/>
                <a:gd name="T1" fmla="*/ 0 h 36"/>
                <a:gd name="T2" fmla="*/ 0 w 46"/>
                <a:gd name="T3" fmla="*/ 33 h 36"/>
                <a:gd name="T4" fmla="*/ 44 w 46"/>
                <a:gd name="T5" fmla="*/ 36 h 36"/>
                <a:gd name="T6" fmla="*/ 46 w 46"/>
                <a:gd name="T7" fmla="*/ 4 h 36"/>
                <a:gd name="T8" fmla="*/ 3 w 46"/>
                <a:gd name="T9" fmla="*/ 0 h 36"/>
                <a:gd name="T10" fmla="*/ 3 w 46"/>
                <a:gd name="T11" fmla="*/ 0 h 36"/>
                <a:gd name="T12" fmla="*/ 0 60000 65536"/>
                <a:gd name="T13" fmla="*/ 0 60000 65536"/>
                <a:gd name="T14" fmla="*/ 0 60000 65536"/>
                <a:gd name="T15" fmla="*/ 0 60000 65536"/>
                <a:gd name="T16" fmla="*/ 0 60000 65536"/>
                <a:gd name="T17" fmla="*/ 0 60000 65536"/>
                <a:gd name="T18" fmla="*/ 0 w 46"/>
                <a:gd name="T19" fmla="*/ 0 h 36"/>
                <a:gd name="T20" fmla="*/ 46 w 4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6" h="36">
                  <a:moveTo>
                    <a:pt x="3" y="0"/>
                  </a:moveTo>
                  <a:lnTo>
                    <a:pt x="0" y="33"/>
                  </a:lnTo>
                  <a:lnTo>
                    <a:pt x="44" y="36"/>
                  </a:lnTo>
                  <a:lnTo>
                    <a:pt x="46" y="4"/>
                  </a:lnTo>
                  <a:lnTo>
                    <a:pt x="3" y="0"/>
                  </a:lnTo>
                </a:path>
              </a:pathLst>
            </a:custGeom>
            <a:noFill/>
            <a:ln w="25400">
              <a:solidFill>
                <a:schemeClr val="tx1"/>
              </a:solidFill>
              <a:prstDash val="solid"/>
              <a:round/>
              <a:headEnd/>
              <a:tailEnd/>
            </a:ln>
          </p:spPr>
          <p:txBody>
            <a:bodyPr/>
            <a:lstStyle/>
            <a:p>
              <a:endParaRPr lang="en-GB" sz="2400" b="1"/>
            </a:p>
          </p:txBody>
        </p:sp>
        <p:sp>
          <p:nvSpPr>
            <p:cNvPr id="23850" name="Freeform 315"/>
            <p:cNvSpPr>
              <a:spLocks/>
            </p:cNvSpPr>
            <p:nvPr/>
          </p:nvSpPr>
          <p:spPr bwMode="auto">
            <a:xfrm>
              <a:off x="3454" y="2620"/>
              <a:ext cx="45" cy="38"/>
            </a:xfrm>
            <a:custGeom>
              <a:avLst/>
              <a:gdLst>
                <a:gd name="T0" fmla="*/ 5 w 45"/>
                <a:gd name="T1" fmla="*/ 0 h 38"/>
                <a:gd name="T2" fmla="*/ 2 w 45"/>
                <a:gd name="T3" fmla="*/ 0 h 38"/>
                <a:gd name="T4" fmla="*/ 0 w 45"/>
                <a:gd name="T5" fmla="*/ 33 h 38"/>
                <a:gd name="T6" fmla="*/ 45 w 45"/>
                <a:gd name="T7" fmla="*/ 38 h 38"/>
                <a:gd name="T8" fmla="*/ 45 w 45"/>
                <a:gd name="T9" fmla="*/ 35 h 38"/>
                <a:gd name="T10" fmla="*/ 2 w 45"/>
                <a:gd name="T11" fmla="*/ 33 h 38"/>
                <a:gd name="T12" fmla="*/ 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5" y="0"/>
                  </a:moveTo>
                  <a:lnTo>
                    <a:pt x="2" y="0"/>
                  </a:lnTo>
                  <a:lnTo>
                    <a:pt x="0" y="33"/>
                  </a:lnTo>
                  <a:lnTo>
                    <a:pt x="45" y="38"/>
                  </a:lnTo>
                  <a:lnTo>
                    <a:pt x="45" y="35"/>
                  </a:lnTo>
                  <a:lnTo>
                    <a:pt x="2" y="33"/>
                  </a:lnTo>
                  <a:lnTo>
                    <a:pt x="5" y="0"/>
                  </a:lnTo>
                  <a:close/>
                </a:path>
              </a:pathLst>
            </a:custGeom>
            <a:solidFill>
              <a:srgbClr val="000000"/>
            </a:solidFill>
            <a:ln w="25400">
              <a:solidFill>
                <a:schemeClr val="tx1"/>
              </a:solidFill>
              <a:round/>
              <a:headEnd/>
              <a:tailEnd/>
            </a:ln>
          </p:spPr>
          <p:txBody>
            <a:bodyPr/>
            <a:lstStyle/>
            <a:p>
              <a:endParaRPr lang="en-GB" sz="2400" b="1"/>
            </a:p>
          </p:txBody>
        </p:sp>
        <p:sp>
          <p:nvSpPr>
            <p:cNvPr id="23851" name="Freeform 316"/>
            <p:cNvSpPr>
              <a:spLocks/>
            </p:cNvSpPr>
            <p:nvPr/>
          </p:nvSpPr>
          <p:spPr bwMode="auto">
            <a:xfrm>
              <a:off x="3456" y="2619"/>
              <a:ext cx="47" cy="39"/>
            </a:xfrm>
            <a:custGeom>
              <a:avLst/>
              <a:gdLst>
                <a:gd name="T0" fmla="*/ 43 w 47"/>
                <a:gd name="T1" fmla="*/ 39 h 39"/>
                <a:gd name="T2" fmla="*/ 47 w 47"/>
                <a:gd name="T3" fmla="*/ 5 h 39"/>
                <a:gd name="T4" fmla="*/ 2 w 47"/>
                <a:gd name="T5" fmla="*/ 0 h 39"/>
                <a:gd name="T6" fmla="*/ 0 w 47"/>
                <a:gd name="T7" fmla="*/ 1 h 39"/>
                <a:gd name="T8" fmla="*/ 2 w 47"/>
                <a:gd name="T9" fmla="*/ 3 h 39"/>
                <a:gd name="T10" fmla="*/ 44 w 47"/>
                <a:gd name="T11" fmla="*/ 5 h 39"/>
                <a:gd name="T12" fmla="*/ 43 w 47"/>
                <a:gd name="T13" fmla="*/ 36 h 39"/>
                <a:gd name="T14" fmla="*/ 43 w 47"/>
                <a:gd name="T15" fmla="*/ 39 h 39"/>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9"/>
                <a:gd name="T26" fmla="*/ 47 w 47"/>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9">
                  <a:moveTo>
                    <a:pt x="43" y="39"/>
                  </a:moveTo>
                  <a:lnTo>
                    <a:pt x="47" y="5"/>
                  </a:lnTo>
                  <a:lnTo>
                    <a:pt x="2" y="0"/>
                  </a:lnTo>
                  <a:lnTo>
                    <a:pt x="0" y="1"/>
                  </a:lnTo>
                  <a:lnTo>
                    <a:pt x="2" y="3"/>
                  </a:lnTo>
                  <a:lnTo>
                    <a:pt x="44" y="5"/>
                  </a:lnTo>
                  <a:lnTo>
                    <a:pt x="43" y="36"/>
                  </a:lnTo>
                  <a:lnTo>
                    <a:pt x="43" y="39"/>
                  </a:lnTo>
                  <a:close/>
                </a:path>
              </a:pathLst>
            </a:custGeom>
            <a:solidFill>
              <a:srgbClr val="000000"/>
            </a:solidFill>
            <a:ln w="25400">
              <a:solidFill>
                <a:schemeClr val="tx1"/>
              </a:solidFill>
              <a:round/>
              <a:headEnd/>
              <a:tailEnd/>
            </a:ln>
          </p:spPr>
          <p:txBody>
            <a:bodyPr/>
            <a:lstStyle/>
            <a:p>
              <a:endParaRPr lang="en-GB" sz="2400" b="1"/>
            </a:p>
          </p:txBody>
        </p:sp>
        <p:sp>
          <p:nvSpPr>
            <p:cNvPr id="23852" name="Freeform 317"/>
            <p:cNvSpPr>
              <a:spLocks/>
            </p:cNvSpPr>
            <p:nvPr/>
          </p:nvSpPr>
          <p:spPr bwMode="auto">
            <a:xfrm>
              <a:off x="4159" y="2513"/>
              <a:ext cx="91" cy="508"/>
            </a:xfrm>
            <a:custGeom>
              <a:avLst/>
              <a:gdLst>
                <a:gd name="T0" fmla="*/ 89 w 91"/>
                <a:gd name="T1" fmla="*/ 508 h 508"/>
                <a:gd name="T2" fmla="*/ 91 w 91"/>
                <a:gd name="T3" fmla="*/ 508 h 508"/>
                <a:gd name="T4" fmla="*/ 3 w 91"/>
                <a:gd name="T5" fmla="*/ 0 h 508"/>
                <a:gd name="T6" fmla="*/ 0 w 91"/>
                <a:gd name="T7" fmla="*/ 0 h 508"/>
                <a:gd name="T8" fmla="*/ 89 w 91"/>
                <a:gd name="T9" fmla="*/ 508 h 508"/>
                <a:gd name="T10" fmla="*/ 0 60000 65536"/>
                <a:gd name="T11" fmla="*/ 0 60000 65536"/>
                <a:gd name="T12" fmla="*/ 0 60000 65536"/>
                <a:gd name="T13" fmla="*/ 0 60000 65536"/>
                <a:gd name="T14" fmla="*/ 0 60000 65536"/>
                <a:gd name="T15" fmla="*/ 0 w 91"/>
                <a:gd name="T16" fmla="*/ 0 h 508"/>
                <a:gd name="T17" fmla="*/ 91 w 91"/>
                <a:gd name="T18" fmla="*/ 508 h 508"/>
              </a:gdLst>
              <a:ahLst/>
              <a:cxnLst>
                <a:cxn ang="T10">
                  <a:pos x="T0" y="T1"/>
                </a:cxn>
                <a:cxn ang="T11">
                  <a:pos x="T2" y="T3"/>
                </a:cxn>
                <a:cxn ang="T12">
                  <a:pos x="T4" y="T5"/>
                </a:cxn>
                <a:cxn ang="T13">
                  <a:pos x="T6" y="T7"/>
                </a:cxn>
                <a:cxn ang="T14">
                  <a:pos x="T8" y="T9"/>
                </a:cxn>
              </a:cxnLst>
              <a:rect l="T15" t="T16" r="T17" b="T18"/>
              <a:pathLst>
                <a:path w="91" h="508">
                  <a:moveTo>
                    <a:pt x="89" y="508"/>
                  </a:moveTo>
                  <a:lnTo>
                    <a:pt x="91" y="508"/>
                  </a:lnTo>
                  <a:lnTo>
                    <a:pt x="3" y="0"/>
                  </a:lnTo>
                  <a:lnTo>
                    <a:pt x="0" y="0"/>
                  </a:lnTo>
                  <a:lnTo>
                    <a:pt x="89" y="508"/>
                  </a:lnTo>
                  <a:close/>
                </a:path>
              </a:pathLst>
            </a:custGeom>
            <a:solidFill>
              <a:srgbClr val="000000"/>
            </a:solidFill>
            <a:ln w="25400">
              <a:solidFill>
                <a:schemeClr val="tx1"/>
              </a:solidFill>
              <a:round/>
              <a:headEnd/>
              <a:tailEnd/>
            </a:ln>
          </p:spPr>
          <p:txBody>
            <a:bodyPr/>
            <a:lstStyle/>
            <a:p>
              <a:endParaRPr lang="en-GB" sz="2400" b="1"/>
            </a:p>
          </p:txBody>
        </p:sp>
        <p:sp>
          <p:nvSpPr>
            <p:cNvPr id="23853" name="Freeform 318"/>
            <p:cNvSpPr>
              <a:spLocks/>
            </p:cNvSpPr>
            <p:nvPr/>
          </p:nvSpPr>
          <p:spPr bwMode="auto">
            <a:xfrm>
              <a:off x="3541" y="2439"/>
              <a:ext cx="543" cy="78"/>
            </a:xfrm>
            <a:custGeom>
              <a:avLst/>
              <a:gdLst>
                <a:gd name="T0" fmla="*/ 0 w 543"/>
                <a:gd name="T1" fmla="*/ 0 h 78"/>
                <a:gd name="T2" fmla="*/ 0 w 543"/>
                <a:gd name="T3" fmla="*/ 3 h 78"/>
                <a:gd name="T4" fmla="*/ 56 w 543"/>
                <a:gd name="T5" fmla="*/ 5 h 78"/>
                <a:gd name="T6" fmla="*/ 109 w 543"/>
                <a:gd name="T7" fmla="*/ 8 h 78"/>
                <a:gd name="T8" fmla="*/ 159 w 543"/>
                <a:gd name="T9" fmla="*/ 12 h 78"/>
                <a:gd name="T10" fmla="*/ 207 w 543"/>
                <a:gd name="T11" fmla="*/ 15 h 78"/>
                <a:gd name="T12" fmla="*/ 255 w 543"/>
                <a:gd name="T13" fmla="*/ 19 h 78"/>
                <a:gd name="T14" fmla="*/ 300 w 543"/>
                <a:gd name="T15" fmla="*/ 25 h 78"/>
                <a:gd name="T16" fmla="*/ 343 w 543"/>
                <a:gd name="T17" fmla="*/ 32 h 78"/>
                <a:gd name="T18" fmla="*/ 386 w 543"/>
                <a:gd name="T19" fmla="*/ 38 h 78"/>
                <a:gd name="T20" fmla="*/ 426 w 543"/>
                <a:gd name="T21" fmla="*/ 47 h 78"/>
                <a:gd name="T22" fmla="*/ 506 w 543"/>
                <a:gd name="T23" fmla="*/ 66 h 78"/>
                <a:gd name="T24" fmla="*/ 543 w 543"/>
                <a:gd name="T25" fmla="*/ 78 h 78"/>
                <a:gd name="T26" fmla="*/ 543 w 543"/>
                <a:gd name="T27" fmla="*/ 75 h 78"/>
                <a:gd name="T28" fmla="*/ 506 w 543"/>
                <a:gd name="T29" fmla="*/ 64 h 78"/>
                <a:gd name="T30" fmla="*/ 426 w 543"/>
                <a:gd name="T31" fmla="*/ 44 h 78"/>
                <a:gd name="T32" fmla="*/ 386 w 543"/>
                <a:gd name="T33" fmla="*/ 35 h 78"/>
                <a:gd name="T34" fmla="*/ 343 w 543"/>
                <a:gd name="T35" fmla="*/ 29 h 78"/>
                <a:gd name="T36" fmla="*/ 300 w 543"/>
                <a:gd name="T37" fmla="*/ 23 h 78"/>
                <a:gd name="T38" fmla="*/ 255 w 543"/>
                <a:gd name="T39" fmla="*/ 17 h 78"/>
                <a:gd name="T40" fmla="*/ 207 w 543"/>
                <a:gd name="T41" fmla="*/ 13 h 78"/>
                <a:gd name="T42" fmla="*/ 159 w 543"/>
                <a:gd name="T43" fmla="*/ 9 h 78"/>
                <a:gd name="T44" fmla="*/ 109 w 543"/>
                <a:gd name="T45" fmla="*/ 5 h 78"/>
                <a:gd name="T46" fmla="*/ 56 w 543"/>
                <a:gd name="T47" fmla="*/ 3 h 78"/>
                <a:gd name="T48" fmla="*/ 0 w 543"/>
                <a:gd name="T49" fmla="*/ 0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3"/>
                <a:gd name="T76" fmla="*/ 0 h 78"/>
                <a:gd name="T77" fmla="*/ 543 w 543"/>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3" h="78">
                  <a:moveTo>
                    <a:pt x="0" y="0"/>
                  </a:moveTo>
                  <a:lnTo>
                    <a:pt x="0" y="3"/>
                  </a:lnTo>
                  <a:lnTo>
                    <a:pt x="56" y="5"/>
                  </a:lnTo>
                  <a:lnTo>
                    <a:pt x="109" y="8"/>
                  </a:lnTo>
                  <a:lnTo>
                    <a:pt x="159" y="12"/>
                  </a:lnTo>
                  <a:lnTo>
                    <a:pt x="207" y="15"/>
                  </a:lnTo>
                  <a:lnTo>
                    <a:pt x="255" y="19"/>
                  </a:lnTo>
                  <a:lnTo>
                    <a:pt x="300" y="25"/>
                  </a:lnTo>
                  <a:lnTo>
                    <a:pt x="343" y="32"/>
                  </a:lnTo>
                  <a:lnTo>
                    <a:pt x="386" y="38"/>
                  </a:lnTo>
                  <a:lnTo>
                    <a:pt x="426" y="47"/>
                  </a:lnTo>
                  <a:lnTo>
                    <a:pt x="506" y="66"/>
                  </a:lnTo>
                  <a:lnTo>
                    <a:pt x="543" y="78"/>
                  </a:lnTo>
                  <a:lnTo>
                    <a:pt x="543" y="75"/>
                  </a:lnTo>
                  <a:lnTo>
                    <a:pt x="506" y="64"/>
                  </a:lnTo>
                  <a:lnTo>
                    <a:pt x="426" y="44"/>
                  </a:lnTo>
                  <a:lnTo>
                    <a:pt x="386" y="35"/>
                  </a:lnTo>
                  <a:lnTo>
                    <a:pt x="343" y="29"/>
                  </a:lnTo>
                  <a:lnTo>
                    <a:pt x="300" y="23"/>
                  </a:lnTo>
                  <a:lnTo>
                    <a:pt x="255" y="17"/>
                  </a:lnTo>
                  <a:lnTo>
                    <a:pt x="207" y="13"/>
                  </a:lnTo>
                  <a:lnTo>
                    <a:pt x="159" y="9"/>
                  </a:lnTo>
                  <a:lnTo>
                    <a:pt x="109" y="5"/>
                  </a:lnTo>
                  <a:lnTo>
                    <a:pt x="56" y="3"/>
                  </a:lnTo>
                  <a:lnTo>
                    <a:pt x="0" y="0"/>
                  </a:lnTo>
                  <a:close/>
                </a:path>
              </a:pathLst>
            </a:custGeom>
            <a:solidFill>
              <a:srgbClr val="000000"/>
            </a:solidFill>
            <a:ln w="25400">
              <a:solidFill>
                <a:schemeClr val="tx1"/>
              </a:solidFill>
              <a:round/>
              <a:headEnd/>
              <a:tailEnd/>
            </a:ln>
          </p:spPr>
          <p:txBody>
            <a:bodyPr/>
            <a:lstStyle/>
            <a:p>
              <a:endParaRPr lang="en-GB" sz="2400" b="1"/>
            </a:p>
          </p:txBody>
        </p:sp>
        <p:sp>
          <p:nvSpPr>
            <p:cNvPr id="23854" name="Freeform 319"/>
            <p:cNvSpPr>
              <a:spLocks/>
            </p:cNvSpPr>
            <p:nvPr/>
          </p:nvSpPr>
          <p:spPr bwMode="auto">
            <a:xfrm>
              <a:off x="1882" y="1815"/>
              <a:ext cx="105" cy="17"/>
            </a:xfrm>
            <a:custGeom>
              <a:avLst/>
              <a:gdLst>
                <a:gd name="T0" fmla="*/ 3 w 105"/>
                <a:gd name="T1" fmla="*/ 0 h 17"/>
                <a:gd name="T2" fmla="*/ 2 w 105"/>
                <a:gd name="T3" fmla="*/ 2 h 17"/>
                <a:gd name="T4" fmla="*/ 0 w 105"/>
                <a:gd name="T5" fmla="*/ 3 h 17"/>
                <a:gd name="T6" fmla="*/ 0 w 105"/>
                <a:gd name="T7" fmla="*/ 4 h 17"/>
                <a:gd name="T8" fmla="*/ 0 w 105"/>
                <a:gd name="T9" fmla="*/ 5 h 17"/>
                <a:gd name="T10" fmla="*/ 2 w 105"/>
                <a:gd name="T11" fmla="*/ 7 h 17"/>
                <a:gd name="T12" fmla="*/ 3 w 105"/>
                <a:gd name="T13" fmla="*/ 8 h 17"/>
                <a:gd name="T14" fmla="*/ 103 w 105"/>
                <a:gd name="T15" fmla="*/ 17 h 17"/>
                <a:gd name="T16" fmla="*/ 104 w 105"/>
                <a:gd name="T17" fmla="*/ 15 h 17"/>
                <a:gd name="T18" fmla="*/ 105 w 105"/>
                <a:gd name="T19" fmla="*/ 14 h 17"/>
                <a:gd name="T20" fmla="*/ 105 w 105"/>
                <a:gd name="T21" fmla="*/ 13 h 17"/>
                <a:gd name="T22" fmla="*/ 105 w 105"/>
                <a:gd name="T23" fmla="*/ 12 h 17"/>
                <a:gd name="T24" fmla="*/ 104 w 105"/>
                <a:gd name="T25" fmla="*/ 10 h 17"/>
                <a:gd name="T26" fmla="*/ 103 w 105"/>
                <a:gd name="T27" fmla="*/ 9 h 17"/>
                <a:gd name="T28" fmla="*/ 3 w 10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7"/>
                <a:gd name="T47" fmla="*/ 105 w 10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7">
                  <a:moveTo>
                    <a:pt x="3" y="0"/>
                  </a:moveTo>
                  <a:lnTo>
                    <a:pt x="2" y="2"/>
                  </a:lnTo>
                  <a:lnTo>
                    <a:pt x="0" y="3"/>
                  </a:lnTo>
                  <a:lnTo>
                    <a:pt x="0" y="4"/>
                  </a:lnTo>
                  <a:lnTo>
                    <a:pt x="0" y="5"/>
                  </a:lnTo>
                  <a:lnTo>
                    <a:pt x="2" y="7"/>
                  </a:lnTo>
                  <a:lnTo>
                    <a:pt x="3" y="8"/>
                  </a:lnTo>
                  <a:lnTo>
                    <a:pt x="103" y="17"/>
                  </a:lnTo>
                  <a:lnTo>
                    <a:pt x="104" y="15"/>
                  </a:lnTo>
                  <a:lnTo>
                    <a:pt x="105" y="14"/>
                  </a:lnTo>
                  <a:lnTo>
                    <a:pt x="105" y="13"/>
                  </a:lnTo>
                  <a:lnTo>
                    <a:pt x="105" y="12"/>
                  </a:lnTo>
                  <a:lnTo>
                    <a:pt x="104" y="10"/>
                  </a:lnTo>
                  <a:lnTo>
                    <a:pt x="103" y="9"/>
                  </a:lnTo>
                  <a:lnTo>
                    <a:pt x="3" y="0"/>
                  </a:lnTo>
                  <a:close/>
                </a:path>
              </a:pathLst>
            </a:custGeom>
            <a:solidFill>
              <a:srgbClr val="000000"/>
            </a:solidFill>
            <a:ln w="25400">
              <a:solidFill>
                <a:schemeClr val="tx1"/>
              </a:solidFill>
              <a:round/>
              <a:headEnd/>
              <a:tailEnd/>
            </a:ln>
          </p:spPr>
          <p:txBody>
            <a:bodyPr/>
            <a:lstStyle/>
            <a:p>
              <a:endParaRPr lang="en-GB" sz="2400" b="1"/>
            </a:p>
          </p:txBody>
        </p:sp>
        <p:sp>
          <p:nvSpPr>
            <p:cNvPr id="23855" name="Freeform 320"/>
            <p:cNvSpPr>
              <a:spLocks/>
            </p:cNvSpPr>
            <p:nvPr/>
          </p:nvSpPr>
          <p:spPr bwMode="auto">
            <a:xfrm>
              <a:off x="4869" y="2056"/>
              <a:ext cx="104" cy="16"/>
            </a:xfrm>
            <a:custGeom>
              <a:avLst/>
              <a:gdLst>
                <a:gd name="T0" fmla="*/ 3 w 104"/>
                <a:gd name="T1" fmla="*/ 0 h 16"/>
                <a:gd name="T2" fmla="*/ 2 w 104"/>
                <a:gd name="T3" fmla="*/ 1 h 16"/>
                <a:gd name="T4" fmla="*/ 0 w 104"/>
                <a:gd name="T5" fmla="*/ 3 h 16"/>
                <a:gd name="T6" fmla="*/ 0 w 104"/>
                <a:gd name="T7" fmla="*/ 4 h 16"/>
                <a:gd name="T8" fmla="*/ 0 w 104"/>
                <a:gd name="T9" fmla="*/ 5 h 16"/>
                <a:gd name="T10" fmla="*/ 2 w 104"/>
                <a:gd name="T11" fmla="*/ 6 h 16"/>
                <a:gd name="T12" fmla="*/ 3 w 104"/>
                <a:gd name="T13" fmla="*/ 8 h 16"/>
                <a:gd name="T14" fmla="*/ 101 w 104"/>
                <a:gd name="T15" fmla="*/ 16 h 16"/>
                <a:gd name="T16" fmla="*/ 103 w 104"/>
                <a:gd name="T17" fmla="*/ 15 h 16"/>
                <a:gd name="T18" fmla="*/ 104 w 104"/>
                <a:gd name="T19" fmla="*/ 14 h 16"/>
                <a:gd name="T20" fmla="*/ 104 w 104"/>
                <a:gd name="T21" fmla="*/ 13 h 16"/>
                <a:gd name="T22" fmla="*/ 104 w 104"/>
                <a:gd name="T23" fmla="*/ 11 h 16"/>
                <a:gd name="T24" fmla="*/ 103 w 104"/>
                <a:gd name="T25" fmla="*/ 10 h 16"/>
                <a:gd name="T26" fmla="*/ 101 w 104"/>
                <a:gd name="T27" fmla="*/ 9 h 16"/>
                <a:gd name="T28" fmla="*/ 3 w 104"/>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6"/>
                <a:gd name="T47" fmla="*/ 104 w 104"/>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6">
                  <a:moveTo>
                    <a:pt x="3" y="0"/>
                  </a:moveTo>
                  <a:lnTo>
                    <a:pt x="2" y="1"/>
                  </a:lnTo>
                  <a:lnTo>
                    <a:pt x="0" y="3"/>
                  </a:lnTo>
                  <a:lnTo>
                    <a:pt x="0" y="4"/>
                  </a:lnTo>
                  <a:lnTo>
                    <a:pt x="0" y="5"/>
                  </a:lnTo>
                  <a:lnTo>
                    <a:pt x="2" y="6"/>
                  </a:lnTo>
                  <a:lnTo>
                    <a:pt x="3" y="8"/>
                  </a:lnTo>
                  <a:lnTo>
                    <a:pt x="101" y="16"/>
                  </a:lnTo>
                  <a:lnTo>
                    <a:pt x="103" y="15"/>
                  </a:lnTo>
                  <a:lnTo>
                    <a:pt x="104" y="14"/>
                  </a:lnTo>
                  <a:lnTo>
                    <a:pt x="104" y="13"/>
                  </a:lnTo>
                  <a:lnTo>
                    <a:pt x="104" y="11"/>
                  </a:lnTo>
                  <a:lnTo>
                    <a:pt x="103" y="10"/>
                  </a:lnTo>
                  <a:lnTo>
                    <a:pt x="101" y="9"/>
                  </a:lnTo>
                  <a:lnTo>
                    <a:pt x="3" y="0"/>
                  </a:lnTo>
                  <a:close/>
                </a:path>
              </a:pathLst>
            </a:custGeom>
            <a:solidFill>
              <a:srgbClr val="000000"/>
            </a:solidFill>
            <a:ln w="25400">
              <a:solidFill>
                <a:schemeClr val="tx1"/>
              </a:solidFill>
              <a:round/>
              <a:headEnd/>
              <a:tailEnd/>
            </a:ln>
          </p:spPr>
          <p:txBody>
            <a:bodyPr/>
            <a:lstStyle/>
            <a:p>
              <a:endParaRPr lang="en-GB" sz="2400" b="1"/>
            </a:p>
          </p:txBody>
        </p:sp>
      </p:grpSp>
      <p:sp>
        <p:nvSpPr>
          <p:cNvPr id="380225" name="Text Box 321"/>
          <p:cNvSpPr txBox="1">
            <a:spLocks noChangeArrowheads="1"/>
          </p:cNvSpPr>
          <p:nvPr/>
        </p:nvSpPr>
        <p:spPr bwMode="auto">
          <a:xfrm>
            <a:off x="0" y="5903893"/>
            <a:ext cx="9144000" cy="954107"/>
          </a:xfrm>
          <a:prstGeom prst="rect">
            <a:avLst/>
          </a:prstGeom>
          <a:noFill/>
          <a:ln w="0" algn="ctr">
            <a:noFill/>
            <a:miter lim="800000"/>
            <a:headEnd/>
            <a:tailEnd/>
          </a:ln>
        </p:spPr>
        <p:txBody>
          <a:bodyPr>
            <a:spAutoFit/>
          </a:bodyPr>
          <a:lstStyle/>
          <a:p>
            <a:pPr algn="ctr">
              <a:spcBef>
                <a:spcPct val="50000"/>
              </a:spcBef>
            </a:pPr>
            <a:r>
              <a:rPr lang="en-GB" sz="2800" b="1" dirty="0" smtClean="0">
                <a:solidFill>
                  <a:srgbClr val="FFFF00"/>
                </a:solidFill>
              </a:rPr>
              <a:t>Increasing </a:t>
            </a:r>
            <a:r>
              <a:rPr lang="en-GB" sz="2800" b="1" dirty="0">
                <a:solidFill>
                  <a:srgbClr val="FFFF00"/>
                </a:solidFill>
              </a:rPr>
              <a:t>or </a:t>
            </a:r>
            <a:r>
              <a:rPr lang="en-GB" sz="2800" b="1" dirty="0" smtClean="0">
                <a:solidFill>
                  <a:srgbClr val="FFFF00"/>
                </a:solidFill>
              </a:rPr>
              <a:t>decreasing </a:t>
            </a:r>
            <a:r>
              <a:rPr lang="en-GB" sz="2800" b="1" dirty="0">
                <a:solidFill>
                  <a:srgbClr val="FFFF00"/>
                </a:solidFill>
              </a:rPr>
              <a:t>r</a:t>
            </a:r>
            <a:r>
              <a:rPr lang="en-GB" sz="2800" b="1" dirty="0" smtClean="0">
                <a:solidFill>
                  <a:srgbClr val="FFFF00"/>
                </a:solidFill>
              </a:rPr>
              <a:t>otor </a:t>
            </a:r>
            <a:r>
              <a:rPr lang="en-GB" sz="2800" b="1" dirty="0">
                <a:solidFill>
                  <a:srgbClr val="FFFF00"/>
                </a:solidFill>
              </a:rPr>
              <a:t>s</a:t>
            </a:r>
            <a:r>
              <a:rPr lang="en-GB" sz="2800" b="1" dirty="0" smtClean="0">
                <a:solidFill>
                  <a:srgbClr val="FFFF00"/>
                </a:solidFill>
              </a:rPr>
              <a:t>peed </a:t>
            </a:r>
            <a:r>
              <a:rPr lang="en-GB" sz="2800" b="1" dirty="0">
                <a:solidFill>
                  <a:srgbClr val="FFFF00"/>
                </a:solidFill>
              </a:rPr>
              <a:t>will also affect l</a:t>
            </a:r>
            <a:r>
              <a:rPr lang="en-GB" sz="2800" b="1" dirty="0" smtClean="0">
                <a:solidFill>
                  <a:srgbClr val="FFFF00"/>
                </a:solidFill>
              </a:rPr>
              <a:t>ift production</a:t>
            </a:r>
            <a:endParaRPr lang="en-GB" sz="28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9909">
                                            <p:txEl>
                                              <p:pRg st="0" end="0"/>
                                            </p:txEl>
                                          </p:spTgt>
                                        </p:tgtEl>
                                        <p:attrNameLst>
                                          <p:attrName>style.visibility</p:attrName>
                                        </p:attrNameLst>
                                      </p:cBhvr>
                                      <p:to>
                                        <p:strVal val="visible"/>
                                      </p:to>
                                    </p:set>
                                    <p:animEffect transition="in" filter="wipe(left)">
                                      <p:cBhvr>
                                        <p:cTn id="7" dur="1000"/>
                                        <p:tgtEl>
                                          <p:spTgt spid="3799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9909">
                                            <p:txEl>
                                              <p:pRg st="1" end="1"/>
                                            </p:txEl>
                                          </p:spTgt>
                                        </p:tgtEl>
                                        <p:attrNameLst>
                                          <p:attrName>style.visibility</p:attrName>
                                        </p:attrNameLst>
                                      </p:cBhvr>
                                      <p:to>
                                        <p:strVal val="visible"/>
                                      </p:to>
                                    </p:set>
                                    <p:animEffect transition="in" filter="wipe(left)">
                                      <p:cBhvr>
                                        <p:cTn id="12" dur="1000"/>
                                        <p:tgtEl>
                                          <p:spTgt spid="3799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9932">
                                            <p:txEl>
                                              <p:pRg st="0" end="0"/>
                                            </p:txEl>
                                          </p:spTgt>
                                        </p:tgtEl>
                                        <p:attrNameLst>
                                          <p:attrName>style.visibility</p:attrName>
                                        </p:attrNameLst>
                                      </p:cBhvr>
                                      <p:to>
                                        <p:strVal val="visible"/>
                                      </p:to>
                                    </p:set>
                                    <p:animEffect transition="in" filter="wipe(left)">
                                      <p:cBhvr>
                                        <p:cTn id="17" dur="2000"/>
                                        <p:tgtEl>
                                          <p:spTgt spid="3799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900000">
                                      <p:cBhvr>
                                        <p:cTn id="21" dur="2000" fill="hold"/>
                                        <p:tgtEl>
                                          <p:spTgt spid="2"/>
                                        </p:tgtEl>
                                        <p:attrNameLst>
                                          <p:attrName>r</p:attrName>
                                        </p:attrNameLst>
                                      </p:cBhvr>
                                    </p:animRot>
                                  </p:childTnLst>
                                </p:cTn>
                              </p:par>
                              <p:par>
                                <p:cTn id="22" presetID="0" presetClass="path" presetSubtype="0" accel="50000" decel="50000" fill="hold" grpId="0" nodeType="withEffect">
                                  <p:stCondLst>
                                    <p:cond delay="0"/>
                                  </p:stCondLst>
                                  <p:childTnLst>
                                    <p:animMotion origin="layout" path="M 3.61111E-6 1.04046E-6 L 3.61111E-6 0.07329 " pathEditMode="relative" rAng="0" ptsTypes="AA">
                                      <p:cBhvr>
                                        <p:cTn id="23" dur="3000" fill="hold"/>
                                        <p:tgtEl>
                                          <p:spTgt spid="379907"/>
                                        </p:tgtEl>
                                        <p:attrNameLst>
                                          <p:attrName>ppt_x</p:attrName>
                                          <p:attrName>ppt_y</p:attrName>
                                        </p:attrNameLst>
                                      </p:cBhvr>
                                      <p:rCtr x="0" y="37"/>
                                    </p:animMotion>
                                  </p:childTnLst>
                                </p:cTn>
                              </p:par>
                              <p:par>
                                <p:cTn id="24" presetID="0" presetClass="path" presetSubtype="0" accel="50000" decel="50000" fill="hold" grpId="0" nodeType="withEffect">
                                  <p:stCondLst>
                                    <p:cond delay="0"/>
                                  </p:stCondLst>
                                  <p:childTnLst>
                                    <p:animMotion origin="layout" path="M -0.00382 0.02081 L -0.0033 0.23237 " pathEditMode="relative" rAng="0" ptsTypes="AA">
                                      <p:cBhvr>
                                        <p:cTn id="25" dur="2000" fill="hold"/>
                                        <p:tgtEl>
                                          <p:spTgt spid="379916"/>
                                        </p:tgtEl>
                                        <p:attrNameLst>
                                          <p:attrName>ppt_x</p:attrName>
                                          <p:attrName>ppt_y</p:attrName>
                                        </p:attrNameLst>
                                      </p:cBhvr>
                                      <p:rCtr x="0" y="106"/>
                                    </p:animMotion>
                                  </p:childTnLst>
                                </p:cTn>
                              </p:par>
                              <p:par>
                                <p:cTn id="26" presetID="0" presetClass="path" presetSubtype="0" accel="50000" decel="50000" fill="hold" grpId="0" nodeType="withEffect">
                                  <p:stCondLst>
                                    <p:cond delay="0"/>
                                  </p:stCondLst>
                                  <p:childTnLst>
                                    <p:animMotion origin="layout" path="M 3.05556E-6 -7.51445E-7 L 3.05556E-6 0.23075 " pathEditMode="relative" ptsTypes="AA">
                                      <p:cBhvr>
                                        <p:cTn id="27" dur="2000" fill="hold"/>
                                        <p:tgtEl>
                                          <p:spTgt spid="379906"/>
                                        </p:tgtEl>
                                        <p:attrNameLst>
                                          <p:attrName>ppt_x</p:attrName>
                                          <p:attrName>ppt_y</p:attrName>
                                        </p:attrNameLst>
                                      </p:cBhvr>
                                    </p:animMotion>
                                  </p:childTnLst>
                                </p:cTn>
                              </p:par>
                              <p:par>
                                <p:cTn id="28" presetID="0" presetClass="path" presetSubtype="0" accel="50000" decel="50000" fill="hold" nodeType="withEffect">
                                  <p:stCondLst>
                                    <p:cond delay="0"/>
                                  </p:stCondLst>
                                  <p:childTnLst>
                                    <p:animMotion origin="layout" path="M -5.55556E-7 6.01156E-6 L -5.55556E-7 0.19931 " pathEditMode="relative" ptsTypes="AA">
                                      <p:cBhvr>
                                        <p:cTn id="29" dur="2000" fill="hold"/>
                                        <p:tgtEl>
                                          <p:spTgt spid="7"/>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0225"/>
                                        </p:tgtEl>
                                        <p:attrNameLst>
                                          <p:attrName>style.visibility</p:attrName>
                                        </p:attrNameLst>
                                      </p:cBhvr>
                                      <p:to>
                                        <p:strVal val="visible"/>
                                      </p:to>
                                    </p:set>
                                    <p:animEffect transition="in" filter="wipe(left)">
                                      <p:cBhvr>
                                        <p:cTn id="34" dur="2000"/>
                                        <p:tgtEl>
                                          <p:spTgt spid="380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animBg="1"/>
      <p:bldP spid="379907" grpId="0" animBg="1"/>
      <p:bldP spid="379916" grpId="0"/>
      <p:bldP spid="38022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80"/>
          <p:cNvGrpSpPr>
            <a:grpSpLocks/>
          </p:cNvGrpSpPr>
          <p:nvPr/>
        </p:nvGrpSpPr>
        <p:grpSpPr bwMode="auto">
          <a:xfrm flipH="1">
            <a:off x="1485900" y="2741613"/>
            <a:ext cx="6450013" cy="2249487"/>
            <a:chOff x="936" y="1727"/>
            <a:chExt cx="4063" cy="1417"/>
          </a:xfrm>
        </p:grpSpPr>
        <p:sp>
          <p:nvSpPr>
            <p:cNvPr id="24611" name="Freeform 19"/>
            <p:cNvSpPr>
              <a:spLocks/>
            </p:cNvSpPr>
            <p:nvPr/>
          </p:nvSpPr>
          <p:spPr bwMode="auto">
            <a:xfrm>
              <a:off x="1705" y="2407"/>
              <a:ext cx="2792" cy="635"/>
            </a:xfrm>
            <a:custGeom>
              <a:avLst/>
              <a:gdLst>
                <a:gd name="T0" fmla="*/ 1835 w 2792"/>
                <a:gd name="T1" fmla="*/ 34 h 635"/>
                <a:gd name="T2" fmla="*/ 1836 w 2792"/>
                <a:gd name="T3" fmla="*/ 24 h 635"/>
                <a:gd name="T4" fmla="*/ 1841 w 2792"/>
                <a:gd name="T5" fmla="*/ 15 h 635"/>
                <a:gd name="T6" fmla="*/ 1850 w 2792"/>
                <a:gd name="T7" fmla="*/ 9 h 635"/>
                <a:gd name="T8" fmla="*/ 1861 w 2792"/>
                <a:gd name="T9" fmla="*/ 5 h 635"/>
                <a:gd name="T10" fmla="*/ 1876 w 2792"/>
                <a:gd name="T11" fmla="*/ 2 h 635"/>
                <a:gd name="T12" fmla="*/ 1892 w 2792"/>
                <a:gd name="T13" fmla="*/ 0 h 635"/>
                <a:gd name="T14" fmla="*/ 2182 w 2792"/>
                <a:gd name="T15" fmla="*/ 20 h 635"/>
                <a:gd name="T16" fmla="*/ 2303 w 2792"/>
                <a:gd name="T17" fmla="*/ 50 h 635"/>
                <a:gd name="T18" fmla="*/ 2420 w 2792"/>
                <a:gd name="T19" fmla="*/ 90 h 635"/>
                <a:gd name="T20" fmla="*/ 2529 w 2792"/>
                <a:gd name="T21" fmla="*/ 142 h 635"/>
                <a:gd name="T22" fmla="*/ 2626 w 2792"/>
                <a:gd name="T23" fmla="*/ 206 h 635"/>
                <a:gd name="T24" fmla="*/ 2710 w 2792"/>
                <a:gd name="T25" fmla="*/ 279 h 635"/>
                <a:gd name="T26" fmla="*/ 2767 w 2792"/>
                <a:gd name="T27" fmla="*/ 348 h 635"/>
                <a:gd name="T28" fmla="*/ 2791 w 2792"/>
                <a:gd name="T29" fmla="*/ 405 h 635"/>
                <a:gd name="T30" fmla="*/ 2787 w 2792"/>
                <a:gd name="T31" fmla="*/ 463 h 635"/>
                <a:gd name="T32" fmla="*/ 2760 w 2792"/>
                <a:gd name="T33" fmla="*/ 515 h 635"/>
                <a:gd name="T34" fmla="*/ 2709 w 2792"/>
                <a:gd name="T35" fmla="*/ 560 h 635"/>
                <a:gd name="T36" fmla="*/ 2638 w 2792"/>
                <a:gd name="T37" fmla="*/ 595 h 635"/>
                <a:gd name="T38" fmla="*/ 2516 w 2792"/>
                <a:gd name="T39" fmla="*/ 621 h 635"/>
                <a:gd name="T40" fmla="*/ 2357 w 2792"/>
                <a:gd name="T41" fmla="*/ 634 h 635"/>
                <a:gd name="T42" fmla="*/ 2197 w 2792"/>
                <a:gd name="T43" fmla="*/ 633 h 635"/>
                <a:gd name="T44" fmla="*/ 2037 w 2792"/>
                <a:gd name="T45" fmla="*/ 620 h 635"/>
                <a:gd name="T46" fmla="*/ 1877 w 2792"/>
                <a:gd name="T47" fmla="*/ 601 h 635"/>
                <a:gd name="T48" fmla="*/ 1720 w 2792"/>
                <a:gd name="T49" fmla="*/ 580 h 635"/>
                <a:gd name="T50" fmla="*/ 1599 w 2792"/>
                <a:gd name="T51" fmla="*/ 564 h 635"/>
                <a:gd name="T52" fmla="*/ 1513 w 2792"/>
                <a:gd name="T53" fmla="*/ 545 h 635"/>
                <a:gd name="T54" fmla="*/ 1428 w 2792"/>
                <a:gd name="T55" fmla="*/ 522 h 635"/>
                <a:gd name="T56" fmla="*/ 1344 w 2792"/>
                <a:gd name="T57" fmla="*/ 493 h 635"/>
                <a:gd name="T58" fmla="*/ 1266 w 2792"/>
                <a:gd name="T59" fmla="*/ 458 h 635"/>
                <a:gd name="T60" fmla="*/ 1192 w 2792"/>
                <a:gd name="T61" fmla="*/ 417 h 635"/>
                <a:gd name="T62" fmla="*/ 0 w 2792"/>
                <a:gd name="T63" fmla="*/ 128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92"/>
                <a:gd name="T97" fmla="*/ 0 h 635"/>
                <a:gd name="T98" fmla="*/ 2792 w 2792"/>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92" h="635">
                  <a:moveTo>
                    <a:pt x="1791" y="593"/>
                  </a:moveTo>
                  <a:lnTo>
                    <a:pt x="1835" y="34"/>
                  </a:lnTo>
                  <a:lnTo>
                    <a:pt x="1836" y="29"/>
                  </a:lnTo>
                  <a:lnTo>
                    <a:pt x="1836" y="24"/>
                  </a:lnTo>
                  <a:lnTo>
                    <a:pt x="1839" y="19"/>
                  </a:lnTo>
                  <a:lnTo>
                    <a:pt x="1841" y="15"/>
                  </a:lnTo>
                  <a:lnTo>
                    <a:pt x="1845" y="11"/>
                  </a:lnTo>
                  <a:lnTo>
                    <a:pt x="1850" y="9"/>
                  </a:lnTo>
                  <a:lnTo>
                    <a:pt x="1855" y="6"/>
                  </a:lnTo>
                  <a:lnTo>
                    <a:pt x="1861" y="5"/>
                  </a:lnTo>
                  <a:lnTo>
                    <a:pt x="1869" y="4"/>
                  </a:lnTo>
                  <a:lnTo>
                    <a:pt x="1876" y="2"/>
                  </a:lnTo>
                  <a:lnTo>
                    <a:pt x="1884" y="1"/>
                  </a:lnTo>
                  <a:lnTo>
                    <a:pt x="1892" y="0"/>
                  </a:lnTo>
                  <a:lnTo>
                    <a:pt x="2120" y="10"/>
                  </a:lnTo>
                  <a:lnTo>
                    <a:pt x="2182" y="20"/>
                  </a:lnTo>
                  <a:lnTo>
                    <a:pt x="2243" y="34"/>
                  </a:lnTo>
                  <a:lnTo>
                    <a:pt x="2303" y="50"/>
                  </a:lnTo>
                  <a:lnTo>
                    <a:pt x="2363" y="69"/>
                  </a:lnTo>
                  <a:lnTo>
                    <a:pt x="2420" y="90"/>
                  </a:lnTo>
                  <a:lnTo>
                    <a:pt x="2475" y="115"/>
                  </a:lnTo>
                  <a:lnTo>
                    <a:pt x="2529" y="142"/>
                  </a:lnTo>
                  <a:lnTo>
                    <a:pt x="2579" y="172"/>
                  </a:lnTo>
                  <a:lnTo>
                    <a:pt x="2626" y="206"/>
                  </a:lnTo>
                  <a:lnTo>
                    <a:pt x="2670" y="241"/>
                  </a:lnTo>
                  <a:lnTo>
                    <a:pt x="2710" y="279"/>
                  </a:lnTo>
                  <a:lnTo>
                    <a:pt x="2745" y="319"/>
                  </a:lnTo>
                  <a:lnTo>
                    <a:pt x="2767" y="348"/>
                  </a:lnTo>
                  <a:lnTo>
                    <a:pt x="2782" y="377"/>
                  </a:lnTo>
                  <a:lnTo>
                    <a:pt x="2791" y="405"/>
                  </a:lnTo>
                  <a:lnTo>
                    <a:pt x="2792" y="434"/>
                  </a:lnTo>
                  <a:lnTo>
                    <a:pt x="2787" y="463"/>
                  </a:lnTo>
                  <a:lnTo>
                    <a:pt x="2776" y="489"/>
                  </a:lnTo>
                  <a:lnTo>
                    <a:pt x="2760" y="515"/>
                  </a:lnTo>
                  <a:lnTo>
                    <a:pt x="2737" y="539"/>
                  </a:lnTo>
                  <a:lnTo>
                    <a:pt x="2709" y="560"/>
                  </a:lnTo>
                  <a:lnTo>
                    <a:pt x="2676" y="579"/>
                  </a:lnTo>
                  <a:lnTo>
                    <a:pt x="2638" y="595"/>
                  </a:lnTo>
                  <a:lnTo>
                    <a:pt x="2595" y="608"/>
                  </a:lnTo>
                  <a:lnTo>
                    <a:pt x="2516" y="621"/>
                  </a:lnTo>
                  <a:lnTo>
                    <a:pt x="2437" y="630"/>
                  </a:lnTo>
                  <a:lnTo>
                    <a:pt x="2357" y="634"/>
                  </a:lnTo>
                  <a:lnTo>
                    <a:pt x="2277" y="635"/>
                  </a:lnTo>
                  <a:lnTo>
                    <a:pt x="2197" y="633"/>
                  </a:lnTo>
                  <a:lnTo>
                    <a:pt x="2117" y="626"/>
                  </a:lnTo>
                  <a:lnTo>
                    <a:pt x="2037" y="620"/>
                  </a:lnTo>
                  <a:lnTo>
                    <a:pt x="1957" y="610"/>
                  </a:lnTo>
                  <a:lnTo>
                    <a:pt x="1877" y="601"/>
                  </a:lnTo>
                  <a:lnTo>
                    <a:pt x="1799" y="590"/>
                  </a:lnTo>
                  <a:lnTo>
                    <a:pt x="1720" y="580"/>
                  </a:lnTo>
                  <a:lnTo>
                    <a:pt x="1640" y="570"/>
                  </a:lnTo>
                  <a:lnTo>
                    <a:pt x="1599" y="564"/>
                  </a:lnTo>
                  <a:lnTo>
                    <a:pt x="1555" y="555"/>
                  </a:lnTo>
                  <a:lnTo>
                    <a:pt x="1513" y="545"/>
                  </a:lnTo>
                  <a:lnTo>
                    <a:pt x="1470" y="535"/>
                  </a:lnTo>
                  <a:lnTo>
                    <a:pt x="1428" y="522"/>
                  </a:lnTo>
                  <a:lnTo>
                    <a:pt x="1386" y="508"/>
                  </a:lnTo>
                  <a:lnTo>
                    <a:pt x="1344" y="493"/>
                  </a:lnTo>
                  <a:lnTo>
                    <a:pt x="1304" y="475"/>
                  </a:lnTo>
                  <a:lnTo>
                    <a:pt x="1266" y="458"/>
                  </a:lnTo>
                  <a:lnTo>
                    <a:pt x="1228" y="438"/>
                  </a:lnTo>
                  <a:lnTo>
                    <a:pt x="1192" y="417"/>
                  </a:lnTo>
                  <a:lnTo>
                    <a:pt x="1157" y="394"/>
                  </a:lnTo>
                  <a:lnTo>
                    <a:pt x="0" y="128"/>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612" name="Freeform 20"/>
            <p:cNvSpPr>
              <a:spLocks/>
            </p:cNvSpPr>
            <p:nvPr/>
          </p:nvSpPr>
          <p:spPr bwMode="auto">
            <a:xfrm>
              <a:off x="3495" y="2436"/>
              <a:ext cx="47" cy="564"/>
            </a:xfrm>
            <a:custGeom>
              <a:avLst/>
              <a:gdLst>
                <a:gd name="T0" fmla="*/ 0 w 47"/>
                <a:gd name="T1" fmla="*/ 564 h 564"/>
                <a:gd name="T2" fmla="*/ 3 w 47"/>
                <a:gd name="T3" fmla="*/ 564 h 564"/>
                <a:gd name="T4" fmla="*/ 46 w 47"/>
                <a:gd name="T5" fmla="*/ 5 h 564"/>
                <a:gd name="T6" fmla="*/ 47 w 47"/>
                <a:gd name="T7" fmla="*/ 0 h 564"/>
                <a:gd name="T8" fmla="*/ 46 w 47"/>
                <a:gd name="T9" fmla="*/ 0 h 564"/>
                <a:gd name="T10" fmla="*/ 45 w 47"/>
                <a:gd name="T11" fmla="*/ 0 h 564"/>
                <a:gd name="T12" fmla="*/ 44 w 47"/>
                <a:gd name="T13" fmla="*/ 5 h 564"/>
                <a:gd name="T14" fmla="*/ 0 w 47"/>
                <a:gd name="T15" fmla="*/ 564 h 564"/>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564"/>
                <a:gd name="T26" fmla="*/ 47 w 47"/>
                <a:gd name="T27" fmla="*/ 564 h 5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564">
                  <a:moveTo>
                    <a:pt x="0" y="564"/>
                  </a:moveTo>
                  <a:lnTo>
                    <a:pt x="3" y="564"/>
                  </a:lnTo>
                  <a:lnTo>
                    <a:pt x="46" y="5"/>
                  </a:lnTo>
                  <a:lnTo>
                    <a:pt x="47" y="0"/>
                  </a:lnTo>
                  <a:lnTo>
                    <a:pt x="46" y="0"/>
                  </a:lnTo>
                  <a:lnTo>
                    <a:pt x="45" y="0"/>
                  </a:lnTo>
                  <a:lnTo>
                    <a:pt x="44" y="5"/>
                  </a:lnTo>
                  <a:lnTo>
                    <a:pt x="0" y="56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13" name="Freeform 21"/>
            <p:cNvSpPr>
              <a:spLocks/>
            </p:cNvSpPr>
            <p:nvPr/>
          </p:nvSpPr>
          <p:spPr bwMode="auto">
            <a:xfrm>
              <a:off x="3539" y="2426"/>
              <a:ext cx="6" cy="10"/>
            </a:xfrm>
            <a:custGeom>
              <a:avLst/>
              <a:gdLst>
                <a:gd name="T0" fmla="*/ 3 w 6"/>
                <a:gd name="T1" fmla="*/ 10 h 10"/>
                <a:gd name="T2" fmla="*/ 5 w 6"/>
                <a:gd name="T3" fmla="*/ 5 h 10"/>
                <a:gd name="T4" fmla="*/ 5 w 6"/>
                <a:gd name="T5" fmla="*/ 2 h 10"/>
                <a:gd name="T6" fmla="*/ 6 w 6"/>
                <a:gd name="T7" fmla="*/ 0 h 10"/>
                <a:gd name="T8" fmla="*/ 5 w 6"/>
                <a:gd name="T9" fmla="*/ 0 h 10"/>
                <a:gd name="T10" fmla="*/ 3 w 6"/>
                <a:gd name="T11" fmla="*/ 0 h 10"/>
                <a:gd name="T12" fmla="*/ 0 w 6"/>
                <a:gd name="T13" fmla="*/ 7 h 10"/>
                <a:gd name="T14" fmla="*/ 0 w 6"/>
                <a:gd name="T15" fmla="*/ 10 h 10"/>
                <a:gd name="T16" fmla="*/ 2 w 6"/>
                <a:gd name="T17" fmla="*/ 10 h 10"/>
                <a:gd name="T18" fmla="*/ 3 w 6"/>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5" y="5"/>
                  </a:lnTo>
                  <a:lnTo>
                    <a:pt x="5" y="2"/>
                  </a:lnTo>
                  <a:lnTo>
                    <a:pt x="6" y="0"/>
                  </a:lnTo>
                  <a:lnTo>
                    <a:pt x="5" y="0"/>
                  </a:lnTo>
                  <a:lnTo>
                    <a:pt x="3" y="0"/>
                  </a:lnTo>
                  <a:lnTo>
                    <a:pt x="0" y="7"/>
                  </a:lnTo>
                  <a:lnTo>
                    <a:pt x="0" y="10"/>
                  </a:lnTo>
                  <a:lnTo>
                    <a:pt x="2" y="10"/>
                  </a:lnTo>
                  <a:lnTo>
                    <a:pt x="3" y="1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14" name="Freeform 22"/>
            <p:cNvSpPr>
              <a:spLocks/>
            </p:cNvSpPr>
            <p:nvPr/>
          </p:nvSpPr>
          <p:spPr bwMode="auto">
            <a:xfrm>
              <a:off x="3542" y="2406"/>
              <a:ext cx="957" cy="435"/>
            </a:xfrm>
            <a:custGeom>
              <a:avLst/>
              <a:gdLst>
                <a:gd name="T0" fmla="*/ 2 w 957"/>
                <a:gd name="T1" fmla="*/ 20 h 435"/>
                <a:gd name="T2" fmla="*/ 3 w 957"/>
                <a:gd name="T3" fmla="*/ 21 h 435"/>
                <a:gd name="T4" fmla="*/ 5 w 957"/>
                <a:gd name="T5" fmla="*/ 17 h 435"/>
                <a:gd name="T6" fmla="*/ 10 w 957"/>
                <a:gd name="T7" fmla="*/ 12 h 435"/>
                <a:gd name="T8" fmla="*/ 18 w 957"/>
                <a:gd name="T9" fmla="*/ 8 h 435"/>
                <a:gd name="T10" fmla="*/ 24 w 957"/>
                <a:gd name="T11" fmla="*/ 7 h 435"/>
                <a:gd name="T12" fmla="*/ 47 w 957"/>
                <a:gd name="T13" fmla="*/ 3 h 435"/>
                <a:gd name="T14" fmla="*/ 55 w 957"/>
                <a:gd name="T15" fmla="*/ 2 h 435"/>
                <a:gd name="T16" fmla="*/ 283 w 957"/>
                <a:gd name="T17" fmla="*/ 12 h 435"/>
                <a:gd name="T18" fmla="*/ 345 w 957"/>
                <a:gd name="T19" fmla="*/ 22 h 435"/>
                <a:gd name="T20" fmla="*/ 406 w 957"/>
                <a:gd name="T21" fmla="*/ 36 h 435"/>
                <a:gd name="T22" fmla="*/ 466 w 957"/>
                <a:gd name="T23" fmla="*/ 52 h 435"/>
                <a:gd name="T24" fmla="*/ 526 w 957"/>
                <a:gd name="T25" fmla="*/ 71 h 435"/>
                <a:gd name="T26" fmla="*/ 583 w 957"/>
                <a:gd name="T27" fmla="*/ 92 h 435"/>
                <a:gd name="T28" fmla="*/ 638 w 957"/>
                <a:gd name="T29" fmla="*/ 117 h 435"/>
                <a:gd name="T30" fmla="*/ 684 w 957"/>
                <a:gd name="T31" fmla="*/ 141 h 435"/>
                <a:gd name="T32" fmla="*/ 741 w 957"/>
                <a:gd name="T33" fmla="*/ 174 h 435"/>
                <a:gd name="T34" fmla="*/ 788 w 957"/>
                <a:gd name="T35" fmla="*/ 208 h 435"/>
                <a:gd name="T36" fmla="*/ 832 w 957"/>
                <a:gd name="T37" fmla="*/ 243 h 435"/>
                <a:gd name="T38" fmla="*/ 872 w 957"/>
                <a:gd name="T39" fmla="*/ 282 h 435"/>
                <a:gd name="T40" fmla="*/ 907 w 957"/>
                <a:gd name="T41" fmla="*/ 322 h 435"/>
                <a:gd name="T42" fmla="*/ 930 w 957"/>
                <a:gd name="T43" fmla="*/ 353 h 435"/>
                <a:gd name="T44" fmla="*/ 944 w 957"/>
                <a:gd name="T45" fmla="*/ 378 h 435"/>
                <a:gd name="T46" fmla="*/ 953 w 957"/>
                <a:gd name="T47" fmla="*/ 406 h 435"/>
                <a:gd name="T48" fmla="*/ 954 w 957"/>
                <a:gd name="T49" fmla="*/ 435 h 435"/>
                <a:gd name="T50" fmla="*/ 957 w 957"/>
                <a:gd name="T51" fmla="*/ 435 h 435"/>
                <a:gd name="T52" fmla="*/ 955 w 957"/>
                <a:gd name="T53" fmla="*/ 406 h 435"/>
                <a:gd name="T54" fmla="*/ 947 w 957"/>
                <a:gd name="T55" fmla="*/ 378 h 435"/>
                <a:gd name="T56" fmla="*/ 930 w 957"/>
                <a:gd name="T57" fmla="*/ 345 h 435"/>
                <a:gd name="T58" fmla="*/ 909 w 957"/>
                <a:gd name="T59" fmla="*/ 319 h 435"/>
                <a:gd name="T60" fmla="*/ 874 w 957"/>
                <a:gd name="T61" fmla="*/ 279 h 435"/>
                <a:gd name="T62" fmla="*/ 834 w 957"/>
                <a:gd name="T63" fmla="*/ 241 h 435"/>
                <a:gd name="T64" fmla="*/ 791 w 957"/>
                <a:gd name="T65" fmla="*/ 206 h 435"/>
                <a:gd name="T66" fmla="*/ 743 w 957"/>
                <a:gd name="T67" fmla="*/ 172 h 435"/>
                <a:gd name="T68" fmla="*/ 699 w 957"/>
                <a:gd name="T69" fmla="*/ 146 h 435"/>
                <a:gd name="T70" fmla="*/ 638 w 957"/>
                <a:gd name="T71" fmla="*/ 114 h 435"/>
                <a:gd name="T72" fmla="*/ 583 w 957"/>
                <a:gd name="T73" fmla="*/ 90 h 435"/>
                <a:gd name="T74" fmla="*/ 526 w 957"/>
                <a:gd name="T75" fmla="*/ 68 h 435"/>
                <a:gd name="T76" fmla="*/ 466 w 957"/>
                <a:gd name="T77" fmla="*/ 50 h 435"/>
                <a:gd name="T78" fmla="*/ 406 w 957"/>
                <a:gd name="T79" fmla="*/ 33 h 435"/>
                <a:gd name="T80" fmla="*/ 345 w 957"/>
                <a:gd name="T81" fmla="*/ 20 h 435"/>
                <a:gd name="T82" fmla="*/ 283 w 957"/>
                <a:gd name="T83" fmla="*/ 10 h 435"/>
                <a:gd name="T84" fmla="*/ 55 w 957"/>
                <a:gd name="T85" fmla="*/ 0 h 435"/>
                <a:gd name="T86" fmla="*/ 47 w 957"/>
                <a:gd name="T87" fmla="*/ 1 h 435"/>
                <a:gd name="T88" fmla="*/ 24 w 957"/>
                <a:gd name="T89" fmla="*/ 5 h 435"/>
                <a:gd name="T90" fmla="*/ 18 w 957"/>
                <a:gd name="T91" fmla="*/ 6 h 435"/>
                <a:gd name="T92" fmla="*/ 5 w 957"/>
                <a:gd name="T93" fmla="*/ 12 h 435"/>
                <a:gd name="T94" fmla="*/ 3 w 957"/>
                <a:gd name="T95" fmla="*/ 15 h 435"/>
                <a:gd name="T96" fmla="*/ 3 w 957"/>
                <a:gd name="T97" fmla="*/ 15 h 435"/>
                <a:gd name="T98" fmla="*/ 0 w 957"/>
                <a:gd name="T99" fmla="*/ 20 h 435"/>
                <a:gd name="T100" fmla="*/ 2 w 957"/>
                <a:gd name="T101" fmla="*/ 20 h 4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57"/>
                <a:gd name="T154" fmla="*/ 0 h 435"/>
                <a:gd name="T155" fmla="*/ 957 w 957"/>
                <a:gd name="T156" fmla="*/ 435 h 4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57" h="435">
                  <a:moveTo>
                    <a:pt x="2" y="20"/>
                  </a:moveTo>
                  <a:lnTo>
                    <a:pt x="3" y="21"/>
                  </a:lnTo>
                  <a:lnTo>
                    <a:pt x="5" y="17"/>
                  </a:lnTo>
                  <a:lnTo>
                    <a:pt x="10" y="12"/>
                  </a:lnTo>
                  <a:lnTo>
                    <a:pt x="18" y="8"/>
                  </a:lnTo>
                  <a:lnTo>
                    <a:pt x="24" y="7"/>
                  </a:lnTo>
                  <a:lnTo>
                    <a:pt x="47" y="3"/>
                  </a:lnTo>
                  <a:lnTo>
                    <a:pt x="55" y="2"/>
                  </a:lnTo>
                  <a:lnTo>
                    <a:pt x="283" y="12"/>
                  </a:lnTo>
                  <a:lnTo>
                    <a:pt x="345" y="22"/>
                  </a:lnTo>
                  <a:lnTo>
                    <a:pt x="406" y="36"/>
                  </a:lnTo>
                  <a:lnTo>
                    <a:pt x="466" y="52"/>
                  </a:lnTo>
                  <a:lnTo>
                    <a:pt x="526" y="71"/>
                  </a:lnTo>
                  <a:lnTo>
                    <a:pt x="583" y="92"/>
                  </a:lnTo>
                  <a:lnTo>
                    <a:pt x="638" y="117"/>
                  </a:lnTo>
                  <a:lnTo>
                    <a:pt x="684" y="141"/>
                  </a:lnTo>
                  <a:lnTo>
                    <a:pt x="741" y="174"/>
                  </a:lnTo>
                  <a:lnTo>
                    <a:pt x="788" y="208"/>
                  </a:lnTo>
                  <a:lnTo>
                    <a:pt x="832" y="243"/>
                  </a:lnTo>
                  <a:lnTo>
                    <a:pt x="872" y="282"/>
                  </a:lnTo>
                  <a:lnTo>
                    <a:pt x="907" y="322"/>
                  </a:lnTo>
                  <a:lnTo>
                    <a:pt x="930" y="353"/>
                  </a:lnTo>
                  <a:lnTo>
                    <a:pt x="944" y="378"/>
                  </a:lnTo>
                  <a:lnTo>
                    <a:pt x="953" y="406"/>
                  </a:lnTo>
                  <a:lnTo>
                    <a:pt x="954" y="435"/>
                  </a:lnTo>
                  <a:lnTo>
                    <a:pt x="957" y="435"/>
                  </a:lnTo>
                  <a:lnTo>
                    <a:pt x="955" y="406"/>
                  </a:lnTo>
                  <a:lnTo>
                    <a:pt x="947" y="378"/>
                  </a:lnTo>
                  <a:lnTo>
                    <a:pt x="930" y="345"/>
                  </a:lnTo>
                  <a:lnTo>
                    <a:pt x="909" y="319"/>
                  </a:lnTo>
                  <a:lnTo>
                    <a:pt x="874" y="279"/>
                  </a:lnTo>
                  <a:lnTo>
                    <a:pt x="834" y="241"/>
                  </a:lnTo>
                  <a:lnTo>
                    <a:pt x="791" y="206"/>
                  </a:lnTo>
                  <a:lnTo>
                    <a:pt x="743" y="172"/>
                  </a:lnTo>
                  <a:lnTo>
                    <a:pt x="699" y="146"/>
                  </a:lnTo>
                  <a:lnTo>
                    <a:pt x="638" y="114"/>
                  </a:lnTo>
                  <a:lnTo>
                    <a:pt x="583" y="90"/>
                  </a:lnTo>
                  <a:lnTo>
                    <a:pt x="526" y="68"/>
                  </a:lnTo>
                  <a:lnTo>
                    <a:pt x="466" y="50"/>
                  </a:lnTo>
                  <a:lnTo>
                    <a:pt x="406" y="33"/>
                  </a:lnTo>
                  <a:lnTo>
                    <a:pt x="345" y="20"/>
                  </a:lnTo>
                  <a:lnTo>
                    <a:pt x="283" y="10"/>
                  </a:lnTo>
                  <a:lnTo>
                    <a:pt x="55" y="0"/>
                  </a:lnTo>
                  <a:lnTo>
                    <a:pt x="47" y="1"/>
                  </a:lnTo>
                  <a:lnTo>
                    <a:pt x="24" y="5"/>
                  </a:lnTo>
                  <a:lnTo>
                    <a:pt x="18" y="6"/>
                  </a:lnTo>
                  <a:lnTo>
                    <a:pt x="5" y="12"/>
                  </a:lnTo>
                  <a:lnTo>
                    <a:pt x="3" y="15"/>
                  </a:lnTo>
                  <a:lnTo>
                    <a:pt x="0" y="20"/>
                  </a:lnTo>
                  <a:lnTo>
                    <a:pt x="2" y="2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15" name="Freeform 23"/>
            <p:cNvSpPr>
              <a:spLocks/>
            </p:cNvSpPr>
            <p:nvPr/>
          </p:nvSpPr>
          <p:spPr bwMode="auto">
            <a:xfrm>
              <a:off x="1705" y="2534"/>
              <a:ext cx="2794" cy="509"/>
            </a:xfrm>
            <a:custGeom>
              <a:avLst/>
              <a:gdLst>
                <a:gd name="T0" fmla="*/ 2791 w 2794"/>
                <a:gd name="T1" fmla="*/ 307 h 509"/>
                <a:gd name="T2" fmla="*/ 2786 w 2794"/>
                <a:gd name="T3" fmla="*/ 336 h 509"/>
                <a:gd name="T4" fmla="*/ 2776 w 2794"/>
                <a:gd name="T5" fmla="*/ 358 h 509"/>
                <a:gd name="T6" fmla="*/ 2759 w 2794"/>
                <a:gd name="T7" fmla="*/ 387 h 509"/>
                <a:gd name="T8" fmla="*/ 2736 w 2794"/>
                <a:gd name="T9" fmla="*/ 411 h 509"/>
                <a:gd name="T10" fmla="*/ 2704 w 2794"/>
                <a:gd name="T11" fmla="*/ 434 h 509"/>
                <a:gd name="T12" fmla="*/ 2676 w 2794"/>
                <a:gd name="T13" fmla="*/ 451 h 509"/>
                <a:gd name="T14" fmla="*/ 2638 w 2794"/>
                <a:gd name="T15" fmla="*/ 467 h 509"/>
                <a:gd name="T16" fmla="*/ 2595 w 2794"/>
                <a:gd name="T17" fmla="*/ 479 h 509"/>
                <a:gd name="T18" fmla="*/ 2516 w 2794"/>
                <a:gd name="T19" fmla="*/ 493 h 509"/>
                <a:gd name="T20" fmla="*/ 2437 w 2794"/>
                <a:gd name="T21" fmla="*/ 502 h 509"/>
                <a:gd name="T22" fmla="*/ 2357 w 2794"/>
                <a:gd name="T23" fmla="*/ 506 h 509"/>
                <a:gd name="T24" fmla="*/ 2277 w 2794"/>
                <a:gd name="T25" fmla="*/ 507 h 509"/>
                <a:gd name="T26" fmla="*/ 2197 w 2794"/>
                <a:gd name="T27" fmla="*/ 504 h 509"/>
                <a:gd name="T28" fmla="*/ 2037 w 2794"/>
                <a:gd name="T29" fmla="*/ 492 h 509"/>
                <a:gd name="T30" fmla="*/ 1957 w 2794"/>
                <a:gd name="T31" fmla="*/ 482 h 509"/>
                <a:gd name="T32" fmla="*/ 1877 w 2794"/>
                <a:gd name="T33" fmla="*/ 473 h 509"/>
                <a:gd name="T34" fmla="*/ 1799 w 2794"/>
                <a:gd name="T35" fmla="*/ 462 h 509"/>
                <a:gd name="T36" fmla="*/ 1720 w 2794"/>
                <a:gd name="T37" fmla="*/ 452 h 509"/>
                <a:gd name="T38" fmla="*/ 1640 w 2794"/>
                <a:gd name="T39" fmla="*/ 442 h 509"/>
                <a:gd name="T40" fmla="*/ 1599 w 2794"/>
                <a:gd name="T41" fmla="*/ 436 h 509"/>
                <a:gd name="T42" fmla="*/ 1555 w 2794"/>
                <a:gd name="T43" fmla="*/ 427 h 509"/>
                <a:gd name="T44" fmla="*/ 1470 w 2794"/>
                <a:gd name="T45" fmla="*/ 407 h 509"/>
                <a:gd name="T46" fmla="*/ 1386 w 2794"/>
                <a:gd name="T47" fmla="*/ 380 h 509"/>
                <a:gd name="T48" fmla="*/ 1344 w 2794"/>
                <a:gd name="T49" fmla="*/ 365 h 509"/>
                <a:gd name="T50" fmla="*/ 1304 w 2794"/>
                <a:gd name="T51" fmla="*/ 347 h 509"/>
                <a:gd name="T52" fmla="*/ 1266 w 2794"/>
                <a:gd name="T53" fmla="*/ 330 h 509"/>
                <a:gd name="T54" fmla="*/ 1242 w 2794"/>
                <a:gd name="T55" fmla="*/ 316 h 509"/>
                <a:gd name="T56" fmla="*/ 1193 w 2794"/>
                <a:gd name="T57" fmla="*/ 288 h 509"/>
                <a:gd name="T58" fmla="*/ 1158 w 2794"/>
                <a:gd name="T59" fmla="*/ 266 h 509"/>
                <a:gd name="T60" fmla="*/ 0 w 2794"/>
                <a:gd name="T61" fmla="*/ 0 h 509"/>
                <a:gd name="T62" fmla="*/ 0 w 2794"/>
                <a:gd name="T63" fmla="*/ 3 h 509"/>
                <a:gd name="T64" fmla="*/ 1156 w 2794"/>
                <a:gd name="T65" fmla="*/ 269 h 509"/>
                <a:gd name="T66" fmla="*/ 1191 w 2794"/>
                <a:gd name="T67" fmla="*/ 291 h 509"/>
                <a:gd name="T68" fmla="*/ 1215 w 2794"/>
                <a:gd name="T69" fmla="*/ 306 h 509"/>
                <a:gd name="T70" fmla="*/ 1266 w 2794"/>
                <a:gd name="T71" fmla="*/ 332 h 509"/>
                <a:gd name="T72" fmla="*/ 1304 w 2794"/>
                <a:gd name="T73" fmla="*/ 350 h 509"/>
                <a:gd name="T74" fmla="*/ 1344 w 2794"/>
                <a:gd name="T75" fmla="*/ 367 h 509"/>
                <a:gd name="T76" fmla="*/ 1386 w 2794"/>
                <a:gd name="T77" fmla="*/ 382 h 509"/>
                <a:gd name="T78" fmla="*/ 1470 w 2794"/>
                <a:gd name="T79" fmla="*/ 410 h 509"/>
                <a:gd name="T80" fmla="*/ 1555 w 2794"/>
                <a:gd name="T81" fmla="*/ 429 h 509"/>
                <a:gd name="T82" fmla="*/ 1599 w 2794"/>
                <a:gd name="T83" fmla="*/ 438 h 509"/>
                <a:gd name="T84" fmla="*/ 1640 w 2794"/>
                <a:gd name="T85" fmla="*/ 444 h 509"/>
                <a:gd name="T86" fmla="*/ 1720 w 2794"/>
                <a:gd name="T87" fmla="*/ 454 h 509"/>
                <a:gd name="T88" fmla="*/ 1799 w 2794"/>
                <a:gd name="T89" fmla="*/ 464 h 509"/>
                <a:gd name="T90" fmla="*/ 1877 w 2794"/>
                <a:gd name="T91" fmla="*/ 476 h 509"/>
                <a:gd name="T92" fmla="*/ 1957 w 2794"/>
                <a:gd name="T93" fmla="*/ 484 h 509"/>
                <a:gd name="T94" fmla="*/ 2037 w 2794"/>
                <a:gd name="T95" fmla="*/ 494 h 509"/>
                <a:gd name="T96" fmla="*/ 2197 w 2794"/>
                <a:gd name="T97" fmla="*/ 507 h 509"/>
                <a:gd name="T98" fmla="*/ 2277 w 2794"/>
                <a:gd name="T99" fmla="*/ 509 h 509"/>
                <a:gd name="T100" fmla="*/ 2357 w 2794"/>
                <a:gd name="T101" fmla="*/ 508 h 509"/>
                <a:gd name="T102" fmla="*/ 2437 w 2794"/>
                <a:gd name="T103" fmla="*/ 504 h 509"/>
                <a:gd name="T104" fmla="*/ 2516 w 2794"/>
                <a:gd name="T105" fmla="*/ 496 h 509"/>
                <a:gd name="T106" fmla="*/ 2595 w 2794"/>
                <a:gd name="T107" fmla="*/ 482 h 509"/>
                <a:gd name="T108" fmla="*/ 2638 w 2794"/>
                <a:gd name="T109" fmla="*/ 469 h 509"/>
                <a:gd name="T110" fmla="*/ 2676 w 2794"/>
                <a:gd name="T111" fmla="*/ 453 h 509"/>
                <a:gd name="T112" fmla="*/ 2714 w 2794"/>
                <a:gd name="T113" fmla="*/ 432 h 509"/>
                <a:gd name="T114" fmla="*/ 2739 w 2794"/>
                <a:gd name="T115" fmla="*/ 413 h 509"/>
                <a:gd name="T116" fmla="*/ 2761 w 2794"/>
                <a:gd name="T117" fmla="*/ 390 h 509"/>
                <a:gd name="T118" fmla="*/ 2776 w 2794"/>
                <a:gd name="T119" fmla="*/ 366 h 509"/>
                <a:gd name="T120" fmla="*/ 2789 w 2794"/>
                <a:gd name="T121" fmla="*/ 336 h 509"/>
                <a:gd name="T122" fmla="*/ 2794 w 2794"/>
                <a:gd name="T123" fmla="*/ 307 h 509"/>
                <a:gd name="T124" fmla="*/ 2791 w 2794"/>
                <a:gd name="T125" fmla="*/ 307 h 5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94"/>
                <a:gd name="T190" fmla="*/ 0 h 509"/>
                <a:gd name="T191" fmla="*/ 2794 w 2794"/>
                <a:gd name="T192" fmla="*/ 509 h 5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94" h="509">
                  <a:moveTo>
                    <a:pt x="2791" y="307"/>
                  </a:moveTo>
                  <a:lnTo>
                    <a:pt x="2786" y="336"/>
                  </a:lnTo>
                  <a:lnTo>
                    <a:pt x="2776" y="358"/>
                  </a:lnTo>
                  <a:lnTo>
                    <a:pt x="2759" y="387"/>
                  </a:lnTo>
                  <a:lnTo>
                    <a:pt x="2736" y="411"/>
                  </a:lnTo>
                  <a:lnTo>
                    <a:pt x="2704" y="434"/>
                  </a:lnTo>
                  <a:lnTo>
                    <a:pt x="2676" y="451"/>
                  </a:lnTo>
                  <a:lnTo>
                    <a:pt x="2638" y="467"/>
                  </a:lnTo>
                  <a:lnTo>
                    <a:pt x="2595" y="479"/>
                  </a:lnTo>
                  <a:lnTo>
                    <a:pt x="2516" y="493"/>
                  </a:lnTo>
                  <a:lnTo>
                    <a:pt x="2437" y="502"/>
                  </a:lnTo>
                  <a:lnTo>
                    <a:pt x="2357" y="506"/>
                  </a:lnTo>
                  <a:lnTo>
                    <a:pt x="2277" y="507"/>
                  </a:lnTo>
                  <a:lnTo>
                    <a:pt x="2197" y="504"/>
                  </a:lnTo>
                  <a:lnTo>
                    <a:pt x="2037" y="492"/>
                  </a:lnTo>
                  <a:lnTo>
                    <a:pt x="1957" y="482"/>
                  </a:lnTo>
                  <a:lnTo>
                    <a:pt x="1877" y="473"/>
                  </a:lnTo>
                  <a:lnTo>
                    <a:pt x="1799" y="462"/>
                  </a:lnTo>
                  <a:lnTo>
                    <a:pt x="1720" y="452"/>
                  </a:lnTo>
                  <a:lnTo>
                    <a:pt x="1640" y="442"/>
                  </a:lnTo>
                  <a:lnTo>
                    <a:pt x="1599" y="436"/>
                  </a:lnTo>
                  <a:lnTo>
                    <a:pt x="1555" y="427"/>
                  </a:lnTo>
                  <a:lnTo>
                    <a:pt x="1470" y="407"/>
                  </a:lnTo>
                  <a:lnTo>
                    <a:pt x="1386" y="380"/>
                  </a:lnTo>
                  <a:lnTo>
                    <a:pt x="1344" y="365"/>
                  </a:lnTo>
                  <a:lnTo>
                    <a:pt x="1304" y="347"/>
                  </a:lnTo>
                  <a:lnTo>
                    <a:pt x="1266" y="330"/>
                  </a:lnTo>
                  <a:lnTo>
                    <a:pt x="1242" y="316"/>
                  </a:lnTo>
                  <a:lnTo>
                    <a:pt x="1193" y="288"/>
                  </a:lnTo>
                  <a:lnTo>
                    <a:pt x="1158" y="266"/>
                  </a:lnTo>
                  <a:lnTo>
                    <a:pt x="0" y="0"/>
                  </a:lnTo>
                  <a:lnTo>
                    <a:pt x="0" y="3"/>
                  </a:lnTo>
                  <a:lnTo>
                    <a:pt x="1156" y="269"/>
                  </a:lnTo>
                  <a:lnTo>
                    <a:pt x="1191" y="291"/>
                  </a:lnTo>
                  <a:lnTo>
                    <a:pt x="1215" y="306"/>
                  </a:lnTo>
                  <a:lnTo>
                    <a:pt x="1266" y="332"/>
                  </a:lnTo>
                  <a:lnTo>
                    <a:pt x="1304" y="350"/>
                  </a:lnTo>
                  <a:lnTo>
                    <a:pt x="1344" y="367"/>
                  </a:lnTo>
                  <a:lnTo>
                    <a:pt x="1386" y="382"/>
                  </a:lnTo>
                  <a:lnTo>
                    <a:pt x="1470" y="410"/>
                  </a:lnTo>
                  <a:lnTo>
                    <a:pt x="1555" y="429"/>
                  </a:lnTo>
                  <a:lnTo>
                    <a:pt x="1599" y="438"/>
                  </a:lnTo>
                  <a:lnTo>
                    <a:pt x="1640" y="444"/>
                  </a:lnTo>
                  <a:lnTo>
                    <a:pt x="1720" y="454"/>
                  </a:lnTo>
                  <a:lnTo>
                    <a:pt x="1799" y="464"/>
                  </a:lnTo>
                  <a:lnTo>
                    <a:pt x="1877" y="476"/>
                  </a:lnTo>
                  <a:lnTo>
                    <a:pt x="1957" y="484"/>
                  </a:lnTo>
                  <a:lnTo>
                    <a:pt x="2037" y="494"/>
                  </a:lnTo>
                  <a:lnTo>
                    <a:pt x="2197" y="507"/>
                  </a:lnTo>
                  <a:lnTo>
                    <a:pt x="2277" y="509"/>
                  </a:lnTo>
                  <a:lnTo>
                    <a:pt x="2357" y="508"/>
                  </a:lnTo>
                  <a:lnTo>
                    <a:pt x="2437" y="504"/>
                  </a:lnTo>
                  <a:lnTo>
                    <a:pt x="2516" y="496"/>
                  </a:lnTo>
                  <a:lnTo>
                    <a:pt x="2595" y="482"/>
                  </a:lnTo>
                  <a:lnTo>
                    <a:pt x="2638" y="469"/>
                  </a:lnTo>
                  <a:lnTo>
                    <a:pt x="2676" y="453"/>
                  </a:lnTo>
                  <a:lnTo>
                    <a:pt x="2714" y="432"/>
                  </a:lnTo>
                  <a:lnTo>
                    <a:pt x="2739" y="413"/>
                  </a:lnTo>
                  <a:lnTo>
                    <a:pt x="2761" y="390"/>
                  </a:lnTo>
                  <a:lnTo>
                    <a:pt x="2776" y="366"/>
                  </a:lnTo>
                  <a:lnTo>
                    <a:pt x="2789" y="336"/>
                  </a:lnTo>
                  <a:lnTo>
                    <a:pt x="2794" y="307"/>
                  </a:lnTo>
                  <a:lnTo>
                    <a:pt x="2791" y="307"/>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16" name="Freeform 24"/>
            <p:cNvSpPr>
              <a:spLocks/>
            </p:cNvSpPr>
            <p:nvPr/>
          </p:nvSpPr>
          <p:spPr bwMode="auto">
            <a:xfrm>
              <a:off x="3033" y="2891"/>
              <a:ext cx="980" cy="252"/>
            </a:xfrm>
            <a:custGeom>
              <a:avLst/>
              <a:gdLst>
                <a:gd name="T0" fmla="*/ 905 w 980"/>
                <a:gd name="T1" fmla="*/ 251 h 252"/>
                <a:gd name="T2" fmla="*/ 925 w 980"/>
                <a:gd name="T3" fmla="*/ 245 h 252"/>
                <a:gd name="T4" fmla="*/ 945 w 980"/>
                <a:gd name="T5" fmla="*/ 233 h 252"/>
                <a:gd name="T6" fmla="*/ 963 w 980"/>
                <a:gd name="T7" fmla="*/ 218 h 252"/>
                <a:gd name="T8" fmla="*/ 978 w 980"/>
                <a:gd name="T9" fmla="*/ 201 h 252"/>
                <a:gd name="T10" fmla="*/ 979 w 980"/>
                <a:gd name="T11" fmla="*/ 189 h 252"/>
                <a:gd name="T12" fmla="*/ 973 w 980"/>
                <a:gd name="T13" fmla="*/ 184 h 252"/>
                <a:gd name="T14" fmla="*/ 961 w 980"/>
                <a:gd name="T15" fmla="*/ 185 h 252"/>
                <a:gd name="T16" fmla="*/ 950 w 980"/>
                <a:gd name="T17" fmla="*/ 195 h 252"/>
                <a:gd name="T18" fmla="*/ 935 w 980"/>
                <a:gd name="T19" fmla="*/ 209 h 252"/>
                <a:gd name="T20" fmla="*/ 919 w 980"/>
                <a:gd name="T21" fmla="*/ 217 h 252"/>
                <a:gd name="T22" fmla="*/ 900 w 980"/>
                <a:gd name="T23" fmla="*/ 222 h 252"/>
                <a:gd name="T24" fmla="*/ 675 w 980"/>
                <a:gd name="T25" fmla="*/ 206 h 252"/>
                <a:gd name="T26" fmla="*/ 670 w 980"/>
                <a:gd name="T27" fmla="*/ 206 h 252"/>
                <a:gd name="T28" fmla="*/ 665 w 980"/>
                <a:gd name="T29" fmla="*/ 204 h 252"/>
                <a:gd name="T30" fmla="*/ 663 w 980"/>
                <a:gd name="T31" fmla="*/ 199 h 252"/>
                <a:gd name="T32" fmla="*/ 660 w 980"/>
                <a:gd name="T33" fmla="*/ 191 h 252"/>
                <a:gd name="T34" fmla="*/ 668 w 980"/>
                <a:gd name="T35" fmla="*/ 69 h 252"/>
                <a:gd name="T36" fmla="*/ 659 w 980"/>
                <a:gd name="T37" fmla="*/ 63 h 252"/>
                <a:gd name="T38" fmla="*/ 649 w 980"/>
                <a:gd name="T39" fmla="*/ 66 h 252"/>
                <a:gd name="T40" fmla="*/ 643 w 980"/>
                <a:gd name="T41" fmla="*/ 75 h 252"/>
                <a:gd name="T42" fmla="*/ 633 w 980"/>
                <a:gd name="T43" fmla="*/ 192 h 252"/>
                <a:gd name="T44" fmla="*/ 631 w 980"/>
                <a:gd name="T45" fmla="*/ 199 h 252"/>
                <a:gd name="T46" fmla="*/ 627 w 980"/>
                <a:gd name="T47" fmla="*/ 201 h 252"/>
                <a:gd name="T48" fmla="*/ 622 w 980"/>
                <a:gd name="T49" fmla="*/ 201 h 252"/>
                <a:gd name="T50" fmla="*/ 201 w 980"/>
                <a:gd name="T51" fmla="*/ 167 h 252"/>
                <a:gd name="T52" fmla="*/ 196 w 980"/>
                <a:gd name="T53" fmla="*/ 166 h 252"/>
                <a:gd name="T54" fmla="*/ 192 w 980"/>
                <a:gd name="T55" fmla="*/ 162 h 252"/>
                <a:gd name="T56" fmla="*/ 191 w 980"/>
                <a:gd name="T57" fmla="*/ 159 h 252"/>
                <a:gd name="T58" fmla="*/ 190 w 980"/>
                <a:gd name="T59" fmla="*/ 152 h 252"/>
                <a:gd name="T60" fmla="*/ 196 w 980"/>
                <a:gd name="T61" fmla="*/ 8 h 252"/>
                <a:gd name="T62" fmla="*/ 185 w 980"/>
                <a:gd name="T63" fmla="*/ 0 h 252"/>
                <a:gd name="T64" fmla="*/ 174 w 980"/>
                <a:gd name="T65" fmla="*/ 4 h 252"/>
                <a:gd name="T66" fmla="*/ 167 w 980"/>
                <a:gd name="T67" fmla="*/ 13 h 252"/>
                <a:gd name="T68" fmla="*/ 156 w 980"/>
                <a:gd name="T69" fmla="*/ 152 h 252"/>
                <a:gd name="T70" fmla="*/ 155 w 980"/>
                <a:gd name="T71" fmla="*/ 159 h 252"/>
                <a:gd name="T72" fmla="*/ 151 w 980"/>
                <a:gd name="T73" fmla="*/ 161 h 252"/>
                <a:gd name="T74" fmla="*/ 146 w 980"/>
                <a:gd name="T75" fmla="*/ 162 h 252"/>
                <a:gd name="T76" fmla="*/ 63 w 980"/>
                <a:gd name="T77" fmla="*/ 156 h 252"/>
                <a:gd name="T78" fmla="*/ 50 w 980"/>
                <a:gd name="T79" fmla="*/ 152 h 252"/>
                <a:gd name="T80" fmla="*/ 38 w 980"/>
                <a:gd name="T81" fmla="*/ 145 h 252"/>
                <a:gd name="T82" fmla="*/ 28 w 980"/>
                <a:gd name="T83" fmla="*/ 136 h 252"/>
                <a:gd name="T84" fmla="*/ 18 w 980"/>
                <a:gd name="T85" fmla="*/ 126 h 252"/>
                <a:gd name="T86" fmla="*/ 6 w 980"/>
                <a:gd name="T87" fmla="*/ 127 h 252"/>
                <a:gd name="T88" fmla="*/ 0 w 980"/>
                <a:gd name="T89" fmla="*/ 132 h 252"/>
                <a:gd name="T90" fmla="*/ 0 w 980"/>
                <a:gd name="T91" fmla="*/ 140 h 252"/>
                <a:gd name="T92" fmla="*/ 1 w 980"/>
                <a:gd name="T93" fmla="*/ 146 h 252"/>
                <a:gd name="T94" fmla="*/ 13 w 980"/>
                <a:gd name="T95" fmla="*/ 159 h 252"/>
                <a:gd name="T96" fmla="*/ 25 w 980"/>
                <a:gd name="T97" fmla="*/ 171 h 252"/>
                <a:gd name="T98" fmla="*/ 41 w 980"/>
                <a:gd name="T99" fmla="*/ 180 h 252"/>
                <a:gd name="T100" fmla="*/ 58 w 980"/>
                <a:gd name="T101" fmla="*/ 185 h 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0"/>
                <a:gd name="T154" fmla="*/ 0 h 252"/>
                <a:gd name="T155" fmla="*/ 980 w 980"/>
                <a:gd name="T156" fmla="*/ 252 h 2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0" h="252">
                  <a:moveTo>
                    <a:pt x="58" y="185"/>
                  </a:moveTo>
                  <a:lnTo>
                    <a:pt x="898" y="252"/>
                  </a:lnTo>
                  <a:lnTo>
                    <a:pt x="905" y="251"/>
                  </a:lnTo>
                  <a:lnTo>
                    <a:pt x="911" y="250"/>
                  </a:lnTo>
                  <a:lnTo>
                    <a:pt x="919" y="247"/>
                  </a:lnTo>
                  <a:lnTo>
                    <a:pt x="925" y="245"/>
                  </a:lnTo>
                  <a:lnTo>
                    <a:pt x="931" y="241"/>
                  </a:lnTo>
                  <a:lnTo>
                    <a:pt x="938" y="237"/>
                  </a:lnTo>
                  <a:lnTo>
                    <a:pt x="945" y="233"/>
                  </a:lnTo>
                  <a:lnTo>
                    <a:pt x="951" y="228"/>
                  </a:lnTo>
                  <a:lnTo>
                    <a:pt x="956" y="223"/>
                  </a:lnTo>
                  <a:lnTo>
                    <a:pt x="963" y="218"/>
                  </a:lnTo>
                  <a:lnTo>
                    <a:pt x="969" y="212"/>
                  </a:lnTo>
                  <a:lnTo>
                    <a:pt x="974" y="206"/>
                  </a:lnTo>
                  <a:lnTo>
                    <a:pt x="978" y="201"/>
                  </a:lnTo>
                  <a:lnTo>
                    <a:pt x="979" y="196"/>
                  </a:lnTo>
                  <a:lnTo>
                    <a:pt x="980" y="192"/>
                  </a:lnTo>
                  <a:lnTo>
                    <a:pt x="979" y="189"/>
                  </a:lnTo>
                  <a:lnTo>
                    <a:pt x="978" y="186"/>
                  </a:lnTo>
                  <a:lnTo>
                    <a:pt x="975" y="185"/>
                  </a:lnTo>
                  <a:lnTo>
                    <a:pt x="973" y="184"/>
                  </a:lnTo>
                  <a:lnTo>
                    <a:pt x="969" y="184"/>
                  </a:lnTo>
                  <a:lnTo>
                    <a:pt x="965" y="184"/>
                  </a:lnTo>
                  <a:lnTo>
                    <a:pt x="961" y="185"/>
                  </a:lnTo>
                  <a:lnTo>
                    <a:pt x="958" y="187"/>
                  </a:lnTo>
                  <a:lnTo>
                    <a:pt x="954" y="189"/>
                  </a:lnTo>
                  <a:lnTo>
                    <a:pt x="950" y="195"/>
                  </a:lnTo>
                  <a:lnTo>
                    <a:pt x="945" y="200"/>
                  </a:lnTo>
                  <a:lnTo>
                    <a:pt x="940" y="204"/>
                  </a:lnTo>
                  <a:lnTo>
                    <a:pt x="935" y="209"/>
                  </a:lnTo>
                  <a:lnTo>
                    <a:pt x="930" y="211"/>
                  </a:lnTo>
                  <a:lnTo>
                    <a:pt x="924" y="215"/>
                  </a:lnTo>
                  <a:lnTo>
                    <a:pt x="919" y="217"/>
                  </a:lnTo>
                  <a:lnTo>
                    <a:pt x="913" y="218"/>
                  </a:lnTo>
                  <a:lnTo>
                    <a:pt x="906" y="221"/>
                  </a:lnTo>
                  <a:lnTo>
                    <a:pt x="900" y="222"/>
                  </a:lnTo>
                  <a:lnTo>
                    <a:pt x="894" y="222"/>
                  </a:lnTo>
                  <a:lnTo>
                    <a:pt x="888" y="222"/>
                  </a:lnTo>
                  <a:lnTo>
                    <a:pt x="675" y="206"/>
                  </a:lnTo>
                  <a:lnTo>
                    <a:pt x="674" y="206"/>
                  </a:lnTo>
                  <a:lnTo>
                    <a:pt x="672" y="206"/>
                  </a:lnTo>
                  <a:lnTo>
                    <a:pt x="670" y="206"/>
                  </a:lnTo>
                  <a:lnTo>
                    <a:pt x="669" y="205"/>
                  </a:lnTo>
                  <a:lnTo>
                    <a:pt x="667" y="205"/>
                  </a:lnTo>
                  <a:lnTo>
                    <a:pt x="665" y="204"/>
                  </a:lnTo>
                  <a:lnTo>
                    <a:pt x="664" y="202"/>
                  </a:lnTo>
                  <a:lnTo>
                    <a:pt x="663" y="201"/>
                  </a:lnTo>
                  <a:lnTo>
                    <a:pt x="663" y="199"/>
                  </a:lnTo>
                  <a:lnTo>
                    <a:pt x="662" y="197"/>
                  </a:lnTo>
                  <a:lnTo>
                    <a:pt x="662" y="195"/>
                  </a:lnTo>
                  <a:lnTo>
                    <a:pt x="660" y="191"/>
                  </a:lnTo>
                  <a:lnTo>
                    <a:pt x="669" y="80"/>
                  </a:lnTo>
                  <a:lnTo>
                    <a:pt x="669" y="74"/>
                  </a:lnTo>
                  <a:lnTo>
                    <a:pt x="668" y="69"/>
                  </a:lnTo>
                  <a:lnTo>
                    <a:pt x="665" y="65"/>
                  </a:lnTo>
                  <a:lnTo>
                    <a:pt x="662" y="64"/>
                  </a:lnTo>
                  <a:lnTo>
                    <a:pt x="659" y="63"/>
                  </a:lnTo>
                  <a:lnTo>
                    <a:pt x="655" y="63"/>
                  </a:lnTo>
                  <a:lnTo>
                    <a:pt x="652" y="64"/>
                  </a:lnTo>
                  <a:lnTo>
                    <a:pt x="649" y="66"/>
                  </a:lnTo>
                  <a:lnTo>
                    <a:pt x="647" y="69"/>
                  </a:lnTo>
                  <a:lnTo>
                    <a:pt x="644" y="71"/>
                  </a:lnTo>
                  <a:lnTo>
                    <a:pt x="643" y="75"/>
                  </a:lnTo>
                  <a:lnTo>
                    <a:pt x="642" y="79"/>
                  </a:lnTo>
                  <a:lnTo>
                    <a:pt x="633" y="189"/>
                  </a:lnTo>
                  <a:lnTo>
                    <a:pt x="633" y="192"/>
                  </a:lnTo>
                  <a:lnTo>
                    <a:pt x="633" y="195"/>
                  </a:lnTo>
                  <a:lnTo>
                    <a:pt x="632" y="196"/>
                  </a:lnTo>
                  <a:lnTo>
                    <a:pt x="631" y="199"/>
                  </a:lnTo>
                  <a:lnTo>
                    <a:pt x="629" y="199"/>
                  </a:lnTo>
                  <a:lnTo>
                    <a:pt x="628" y="200"/>
                  </a:lnTo>
                  <a:lnTo>
                    <a:pt x="627" y="201"/>
                  </a:lnTo>
                  <a:lnTo>
                    <a:pt x="626" y="201"/>
                  </a:lnTo>
                  <a:lnTo>
                    <a:pt x="623" y="201"/>
                  </a:lnTo>
                  <a:lnTo>
                    <a:pt x="622" y="201"/>
                  </a:lnTo>
                  <a:lnTo>
                    <a:pt x="619" y="201"/>
                  </a:lnTo>
                  <a:lnTo>
                    <a:pt x="617" y="200"/>
                  </a:lnTo>
                  <a:lnTo>
                    <a:pt x="201" y="167"/>
                  </a:lnTo>
                  <a:lnTo>
                    <a:pt x="200" y="167"/>
                  </a:lnTo>
                  <a:lnTo>
                    <a:pt x="197" y="166"/>
                  </a:lnTo>
                  <a:lnTo>
                    <a:pt x="196" y="166"/>
                  </a:lnTo>
                  <a:lnTo>
                    <a:pt x="195" y="165"/>
                  </a:lnTo>
                  <a:lnTo>
                    <a:pt x="194" y="164"/>
                  </a:lnTo>
                  <a:lnTo>
                    <a:pt x="192" y="162"/>
                  </a:lnTo>
                  <a:lnTo>
                    <a:pt x="192" y="161"/>
                  </a:lnTo>
                  <a:lnTo>
                    <a:pt x="191" y="160"/>
                  </a:lnTo>
                  <a:lnTo>
                    <a:pt x="191" y="159"/>
                  </a:lnTo>
                  <a:lnTo>
                    <a:pt x="191" y="156"/>
                  </a:lnTo>
                  <a:lnTo>
                    <a:pt x="191" y="155"/>
                  </a:lnTo>
                  <a:lnTo>
                    <a:pt x="190" y="152"/>
                  </a:lnTo>
                  <a:lnTo>
                    <a:pt x="200" y="18"/>
                  </a:lnTo>
                  <a:lnTo>
                    <a:pt x="199" y="11"/>
                  </a:lnTo>
                  <a:lnTo>
                    <a:pt x="196" y="8"/>
                  </a:lnTo>
                  <a:lnTo>
                    <a:pt x="192" y="4"/>
                  </a:lnTo>
                  <a:lnTo>
                    <a:pt x="190" y="1"/>
                  </a:lnTo>
                  <a:lnTo>
                    <a:pt x="185" y="0"/>
                  </a:lnTo>
                  <a:lnTo>
                    <a:pt x="181" y="0"/>
                  </a:lnTo>
                  <a:lnTo>
                    <a:pt x="177" y="1"/>
                  </a:lnTo>
                  <a:lnTo>
                    <a:pt x="174" y="4"/>
                  </a:lnTo>
                  <a:lnTo>
                    <a:pt x="171" y="6"/>
                  </a:lnTo>
                  <a:lnTo>
                    <a:pt x="169" y="9"/>
                  </a:lnTo>
                  <a:lnTo>
                    <a:pt x="167" y="13"/>
                  </a:lnTo>
                  <a:lnTo>
                    <a:pt x="166" y="15"/>
                  </a:lnTo>
                  <a:lnTo>
                    <a:pt x="156" y="150"/>
                  </a:lnTo>
                  <a:lnTo>
                    <a:pt x="156" y="152"/>
                  </a:lnTo>
                  <a:lnTo>
                    <a:pt x="156" y="155"/>
                  </a:lnTo>
                  <a:lnTo>
                    <a:pt x="156" y="156"/>
                  </a:lnTo>
                  <a:lnTo>
                    <a:pt x="155" y="159"/>
                  </a:lnTo>
                  <a:lnTo>
                    <a:pt x="154" y="160"/>
                  </a:lnTo>
                  <a:lnTo>
                    <a:pt x="152" y="160"/>
                  </a:lnTo>
                  <a:lnTo>
                    <a:pt x="151" y="161"/>
                  </a:lnTo>
                  <a:lnTo>
                    <a:pt x="150" y="162"/>
                  </a:lnTo>
                  <a:lnTo>
                    <a:pt x="149" y="162"/>
                  </a:lnTo>
                  <a:lnTo>
                    <a:pt x="146" y="162"/>
                  </a:lnTo>
                  <a:lnTo>
                    <a:pt x="145" y="162"/>
                  </a:lnTo>
                  <a:lnTo>
                    <a:pt x="142" y="162"/>
                  </a:lnTo>
                  <a:lnTo>
                    <a:pt x="63" y="156"/>
                  </a:lnTo>
                  <a:lnTo>
                    <a:pt x="59" y="156"/>
                  </a:lnTo>
                  <a:lnTo>
                    <a:pt x="54" y="154"/>
                  </a:lnTo>
                  <a:lnTo>
                    <a:pt x="50" y="152"/>
                  </a:lnTo>
                  <a:lnTo>
                    <a:pt x="45" y="150"/>
                  </a:lnTo>
                  <a:lnTo>
                    <a:pt x="41" y="147"/>
                  </a:lnTo>
                  <a:lnTo>
                    <a:pt x="38" y="145"/>
                  </a:lnTo>
                  <a:lnTo>
                    <a:pt x="34" y="141"/>
                  </a:lnTo>
                  <a:lnTo>
                    <a:pt x="31" y="139"/>
                  </a:lnTo>
                  <a:lnTo>
                    <a:pt x="28" y="136"/>
                  </a:lnTo>
                  <a:lnTo>
                    <a:pt x="25" y="132"/>
                  </a:lnTo>
                  <a:lnTo>
                    <a:pt x="21" y="130"/>
                  </a:lnTo>
                  <a:lnTo>
                    <a:pt x="18" y="126"/>
                  </a:lnTo>
                  <a:lnTo>
                    <a:pt x="14" y="126"/>
                  </a:lnTo>
                  <a:lnTo>
                    <a:pt x="10" y="127"/>
                  </a:lnTo>
                  <a:lnTo>
                    <a:pt x="6" y="127"/>
                  </a:lnTo>
                  <a:lnTo>
                    <a:pt x="4" y="129"/>
                  </a:lnTo>
                  <a:lnTo>
                    <a:pt x="3" y="131"/>
                  </a:lnTo>
                  <a:lnTo>
                    <a:pt x="0" y="132"/>
                  </a:lnTo>
                  <a:lnTo>
                    <a:pt x="0" y="135"/>
                  </a:lnTo>
                  <a:lnTo>
                    <a:pt x="0" y="137"/>
                  </a:lnTo>
                  <a:lnTo>
                    <a:pt x="0" y="140"/>
                  </a:lnTo>
                  <a:lnTo>
                    <a:pt x="0" y="142"/>
                  </a:lnTo>
                  <a:lnTo>
                    <a:pt x="1" y="145"/>
                  </a:lnTo>
                  <a:lnTo>
                    <a:pt x="1" y="146"/>
                  </a:lnTo>
                  <a:lnTo>
                    <a:pt x="5" y="151"/>
                  </a:lnTo>
                  <a:lnTo>
                    <a:pt x="9" y="155"/>
                  </a:lnTo>
                  <a:lnTo>
                    <a:pt x="13" y="159"/>
                  </a:lnTo>
                  <a:lnTo>
                    <a:pt x="16" y="164"/>
                  </a:lnTo>
                  <a:lnTo>
                    <a:pt x="20" y="167"/>
                  </a:lnTo>
                  <a:lnTo>
                    <a:pt x="25" y="171"/>
                  </a:lnTo>
                  <a:lnTo>
                    <a:pt x="30" y="175"/>
                  </a:lnTo>
                  <a:lnTo>
                    <a:pt x="35" y="177"/>
                  </a:lnTo>
                  <a:lnTo>
                    <a:pt x="41" y="180"/>
                  </a:lnTo>
                  <a:lnTo>
                    <a:pt x="46" y="182"/>
                  </a:lnTo>
                  <a:lnTo>
                    <a:pt x="53" y="185"/>
                  </a:lnTo>
                  <a:lnTo>
                    <a:pt x="58" y="185"/>
                  </a:lnTo>
                  <a:close/>
                </a:path>
              </a:pathLst>
            </a:custGeom>
            <a:solidFill>
              <a:srgbClr val="FFFFFF"/>
            </a:solidFill>
            <a:ln w="25400">
              <a:solidFill>
                <a:schemeClr val="tx1"/>
              </a:solidFill>
              <a:round/>
              <a:headEnd/>
              <a:tailEnd/>
            </a:ln>
          </p:spPr>
          <p:txBody>
            <a:bodyPr/>
            <a:lstStyle/>
            <a:p>
              <a:endParaRPr lang="en-GB" sz="2400" b="1">
                <a:solidFill>
                  <a:srgbClr val="FFFF00"/>
                </a:solidFill>
              </a:endParaRPr>
            </a:p>
          </p:txBody>
        </p:sp>
        <p:sp>
          <p:nvSpPr>
            <p:cNvPr id="24617" name="Freeform 25"/>
            <p:cNvSpPr>
              <a:spLocks/>
            </p:cNvSpPr>
            <p:nvPr/>
          </p:nvSpPr>
          <p:spPr bwMode="auto">
            <a:xfrm>
              <a:off x="3033" y="2891"/>
              <a:ext cx="980" cy="252"/>
            </a:xfrm>
            <a:custGeom>
              <a:avLst/>
              <a:gdLst>
                <a:gd name="T0" fmla="*/ 905 w 980"/>
                <a:gd name="T1" fmla="*/ 251 h 252"/>
                <a:gd name="T2" fmla="*/ 925 w 980"/>
                <a:gd name="T3" fmla="*/ 245 h 252"/>
                <a:gd name="T4" fmla="*/ 945 w 980"/>
                <a:gd name="T5" fmla="*/ 233 h 252"/>
                <a:gd name="T6" fmla="*/ 963 w 980"/>
                <a:gd name="T7" fmla="*/ 218 h 252"/>
                <a:gd name="T8" fmla="*/ 978 w 980"/>
                <a:gd name="T9" fmla="*/ 201 h 252"/>
                <a:gd name="T10" fmla="*/ 979 w 980"/>
                <a:gd name="T11" fmla="*/ 189 h 252"/>
                <a:gd name="T12" fmla="*/ 973 w 980"/>
                <a:gd name="T13" fmla="*/ 184 h 252"/>
                <a:gd name="T14" fmla="*/ 961 w 980"/>
                <a:gd name="T15" fmla="*/ 185 h 252"/>
                <a:gd name="T16" fmla="*/ 950 w 980"/>
                <a:gd name="T17" fmla="*/ 195 h 252"/>
                <a:gd name="T18" fmla="*/ 935 w 980"/>
                <a:gd name="T19" fmla="*/ 209 h 252"/>
                <a:gd name="T20" fmla="*/ 919 w 980"/>
                <a:gd name="T21" fmla="*/ 217 h 252"/>
                <a:gd name="T22" fmla="*/ 900 w 980"/>
                <a:gd name="T23" fmla="*/ 222 h 252"/>
                <a:gd name="T24" fmla="*/ 675 w 980"/>
                <a:gd name="T25" fmla="*/ 206 h 252"/>
                <a:gd name="T26" fmla="*/ 670 w 980"/>
                <a:gd name="T27" fmla="*/ 206 h 252"/>
                <a:gd name="T28" fmla="*/ 665 w 980"/>
                <a:gd name="T29" fmla="*/ 204 h 252"/>
                <a:gd name="T30" fmla="*/ 663 w 980"/>
                <a:gd name="T31" fmla="*/ 199 h 252"/>
                <a:gd name="T32" fmla="*/ 660 w 980"/>
                <a:gd name="T33" fmla="*/ 191 h 252"/>
                <a:gd name="T34" fmla="*/ 668 w 980"/>
                <a:gd name="T35" fmla="*/ 69 h 252"/>
                <a:gd name="T36" fmla="*/ 659 w 980"/>
                <a:gd name="T37" fmla="*/ 63 h 252"/>
                <a:gd name="T38" fmla="*/ 649 w 980"/>
                <a:gd name="T39" fmla="*/ 66 h 252"/>
                <a:gd name="T40" fmla="*/ 643 w 980"/>
                <a:gd name="T41" fmla="*/ 75 h 252"/>
                <a:gd name="T42" fmla="*/ 633 w 980"/>
                <a:gd name="T43" fmla="*/ 192 h 252"/>
                <a:gd name="T44" fmla="*/ 631 w 980"/>
                <a:gd name="T45" fmla="*/ 199 h 252"/>
                <a:gd name="T46" fmla="*/ 627 w 980"/>
                <a:gd name="T47" fmla="*/ 201 h 252"/>
                <a:gd name="T48" fmla="*/ 622 w 980"/>
                <a:gd name="T49" fmla="*/ 201 h 252"/>
                <a:gd name="T50" fmla="*/ 201 w 980"/>
                <a:gd name="T51" fmla="*/ 167 h 252"/>
                <a:gd name="T52" fmla="*/ 196 w 980"/>
                <a:gd name="T53" fmla="*/ 166 h 252"/>
                <a:gd name="T54" fmla="*/ 192 w 980"/>
                <a:gd name="T55" fmla="*/ 162 h 252"/>
                <a:gd name="T56" fmla="*/ 191 w 980"/>
                <a:gd name="T57" fmla="*/ 159 h 252"/>
                <a:gd name="T58" fmla="*/ 190 w 980"/>
                <a:gd name="T59" fmla="*/ 152 h 252"/>
                <a:gd name="T60" fmla="*/ 196 w 980"/>
                <a:gd name="T61" fmla="*/ 8 h 252"/>
                <a:gd name="T62" fmla="*/ 185 w 980"/>
                <a:gd name="T63" fmla="*/ 0 h 252"/>
                <a:gd name="T64" fmla="*/ 174 w 980"/>
                <a:gd name="T65" fmla="*/ 4 h 252"/>
                <a:gd name="T66" fmla="*/ 167 w 980"/>
                <a:gd name="T67" fmla="*/ 13 h 252"/>
                <a:gd name="T68" fmla="*/ 156 w 980"/>
                <a:gd name="T69" fmla="*/ 152 h 252"/>
                <a:gd name="T70" fmla="*/ 155 w 980"/>
                <a:gd name="T71" fmla="*/ 159 h 252"/>
                <a:gd name="T72" fmla="*/ 151 w 980"/>
                <a:gd name="T73" fmla="*/ 161 h 252"/>
                <a:gd name="T74" fmla="*/ 146 w 980"/>
                <a:gd name="T75" fmla="*/ 162 h 252"/>
                <a:gd name="T76" fmla="*/ 63 w 980"/>
                <a:gd name="T77" fmla="*/ 156 h 252"/>
                <a:gd name="T78" fmla="*/ 50 w 980"/>
                <a:gd name="T79" fmla="*/ 152 h 252"/>
                <a:gd name="T80" fmla="*/ 38 w 980"/>
                <a:gd name="T81" fmla="*/ 145 h 252"/>
                <a:gd name="T82" fmla="*/ 28 w 980"/>
                <a:gd name="T83" fmla="*/ 136 h 252"/>
                <a:gd name="T84" fmla="*/ 18 w 980"/>
                <a:gd name="T85" fmla="*/ 126 h 252"/>
                <a:gd name="T86" fmla="*/ 6 w 980"/>
                <a:gd name="T87" fmla="*/ 127 h 252"/>
                <a:gd name="T88" fmla="*/ 0 w 980"/>
                <a:gd name="T89" fmla="*/ 132 h 252"/>
                <a:gd name="T90" fmla="*/ 0 w 980"/>
                <a:gd name="T91" fmla="*/ 140 h 252"/>
                <a:gd name="T92" fmla="*/ 1 w 980"/>
                <a:gd name="T93" fmla="*/ 146 h 252"/>
                <a:gd name="T94" fmla="*/ 13 w 980"/>
                <a:gd name="T95" fmla="*/ 159 h 252"/>
                <a:gd name="T96" fmla="*/ 25 w 980"/>
                <a:gd name="T97" fmla="*/ 171 h 252"/>
                <a:gd name="T98" fmla="*/ 41 w 980"/>
                <a:gd name="T99" fmla="*/ 180 h 252"/>
                <a:gd name="T100" fmla="*/ 58 w 980"/>
                <a:gd name="T101" fmla="*/ 185 h 2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0"/>
                <a:gd name="T154" fmla="*/ 0 h 252"/>
                <a:gd name="T155" fmla="*/ 980 w 980"/>
                <a:gd name="T156" fmla="*/ 252 h 2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0" h="252">
                  <a:moveTo>
                    <a:pt x="58" y="185"/>
                  </a:moveTo>
                  <a:lnTo>
                    <a:pt x="898" y="252"/>
                  </a:lnTo>
                  <a:lnTo>
                    <a:pt x="905" y="251"/>
                  </a:lnTo>
                  <a:lnTo>
                    <a:pt x="911" y="250"/>
                  </a:lnTo>
                  <a:lnTo>
                    <a:pt x="919" y="247"/>
                  </a:lnTo>
                  <a:lnTo>
                    <a:pt x="925" y="245"/>
                  </a:lnTo>
                  <a:lnTo>
                    <a:pt x="931" y="241"/>
                  </a:lnTo>
                  <a:lnTo>
                    <a:pt x="938" y="237"/>
                  </a:lnTo>
                  <a:lnTo>
                    <a:pt x="945" y="233"/>
                  </a:lnTo>
                  <a:lnTo>
                    <a:pt x="951" y="228"/>
                  </a:lnTo>
                  <a:lnTo>
                    <a:pt x="956" y="223"/>
                  </a:lnTo>
                  <a:lnTo>
                    <a:pt x="963" y="218"/>
                  </a:lnTo>
                  <a:lnTo>
                    <a:pt x="969" y="212"/>
                  </a:lnTo>
                  <a:lnTo>
                    <a:pt x="974" y="206"/>
                  </a:lnTo>
                  <a:lnTo>
                    <a:pt x="978" y="201"/>
                  </a:lnTo>
                  <a:lnTo>
                    <a:pt x="979" y="196"/>
                  </a:lnTo>
                  <a:lnTo>
                    <a:pt x="980" y="192"/>
                  </a:lnTo>
                  <a:lnTo>
                    <a:pt x="979" y="189"/>
                  </a:lnTo>
                  <a:lnTo>
                    <a:pt x="978" y="186"/>
                  </a:lnTo>
                  <a:lnTo>
                    <a:pt x="975" y="185"/>
                  </a:lnTo>
                  <a:lnTo>
                    <a:pt x="973" y="184"/>
                  </a:lnTo>
                  <a:lnTo>
                    <a:pt x="969" y="184"/>
                  </a:lnTo>
                  <a:lnTo>
                    <a:pt x="965" y="184"/>
                  </a:lnTo>
                  <a:lnTo>
                    <a:pt x="961" y="185"/>
                  </a:lnTo>
                  <a:lnTo>
                    <a:pt x="958" y="187"/>
                  </a:lnTo>
                  <a:lnTo>
                    <a:pt x="954" y="189"/>
                  </a:lnTo>
                  <a:lnTo>
                    <a:pt x="950" y="195"/>
                  </a:lnTo>
                  <a:lnTo>
                    <a:pt x="945" y="200"/>
                  </a:lnTo>
                  <a:lnTo>
                    <a:pt x="940" y="204"/>
                  </a:lnTo>
                  <a:lnTo>
                    <a:pt x="935" y="209"/>
                  </a:lnTo>
                  <a:lnTo>
                    <a:pt x="930" y="211"/>
                  </a:lnTo>
                  <a:lnTo>
                    <a:pt x="924" y="215"/>
                  </a:lnTo>
                  <a:lnTo>
                    <a:pt x="919" y="217"/>
                  </a:lnTo>
                  <a:lnTo>
                    <a:pt x="913" y="218"/>
                  </a:lnTo>
                  <a:lnTo>
                    <a:pt x="906" y="221"/>
                  </a:lnTo>
                  <a:lnTo>
                    <a:pt x="900" y="222"/>
                  </a:lnTo>
                  <a:lnTo>
                    <a:pt x="894" y="222"/>
                  </a:lnTo>
                  <a:lnTo>
                    <a:pt x="888" y="222"/>
                  </a:lnTo>
                  <a:lnTo>
                    <a:pt x="675" y="206"/>
                  </a:lnTo>
                  <a:lnTo>
                    <a:pt x="674" y="206"/>
                  </a:lnTo>
                  <a:lnTo>
                    <a:pt x="672" y="206"/>
                  </a:lnTo>
                  <a:lnTo>
                    <a:pt x="670" y="206"/>
                  </a:lnTo>
                  <a:lnTo>
                    <a:pt x="669" y="205"/>
                  </a:lnTo>
                  <a:lnTo>
                    <a:pt x="667" y="205"/>
                  </a:lnTo>
                  <a:lnTo>
                    <a:pt x="665" y="204"/>
                  </a:lnTo>
                  <a:lnTo>
                    <a:pt x="664" y="202"/>
                  </a:lnTo>
                  <a:lnTo>
                    <a:pt x="663" y="201"/>
                  </a:lnTo>
                  <a:lnTo>
                    <a:pt x="663" y="199"/>
                  </a:lnTo>
                  <a:lnTo>
                    <a:pt x="662" y="197"/>
                  </a:lnTo>
                  <a:lnTo>
                    <a:pt x="662" y="195"/>
                  </a:lnTo>
                  <a:lnTo>
                    <a:pt x="660" y="191"/>
                  </a:lnTo>
                  <a:lnTo>
                    <a:pt x="669" y="80"/>
                  </a:lnTo>
                  <a:lnTo>
                    <a:pt x="669" y="74"/>
                  </a:lnTo>
                  <a:lnTo>
                    <a:pt x="668" y="69"/>
                  </a:lnTo>
                  <a:lnTo>
                    <a:pt x="665" y="65"/>
                  </a:lnTo>
                  <a:lnTo>
                    <a:pt x="662" y="64"/>
                  </a:lnTo>
                  <a:lnTo>
                    <a:pt x="659" y="63"/>
                  </a:lnTo>
                  <a:lnTo>
                    <a:pt x="655" y="63"/>
                  </a:lnTo>
                  <a:lnTo>
                    <a:pt x="652" y="64"/>
                  </a:lnTo>
                  <a:lnTo>
                    <a:pt x="649" y="66"/>
                  </a:lnTo>
                  <a:lnTo>
                    <a:pt x="647" y="69"/>
                  </a:lnTo>
                  <a:lnTo>
                    <a:pt x="644" y="71"/>
                  </a:lnTo>
                  <a:lnTo>
                    <a:pt x="643" y="75"/>
                  </a:lnTo>
                  <a:lnTo>
                    <a:pt x="642" y="79"/>
                  </a:lnTo>
                  <a:lnTo>
                    <a:pt x="633" y="189"/>
                  </a:lnTo>
                  <a:lnTo>
                    <a:pt x="633" y="192"/>
                  </a:lnTo>
                  <a:lnTo>
                    <a:pt x="633" y="195"/>
                  </a:lnTo>
                  <a:lnTo>
                    <a:pt x="632" y="196"/>
                  </a:lnTo>
                  <a:lnTo>
                    <a:pt x="631" y="199"/>
                  </a:lnTo>
                  <a:lnTo>
                    <a:pt x="629" y="199"/>
                  </a:lnTo>
                  <a:lnTo>
                    <a:pt x="628" y="200"/>
                  </a:lnTo>
                  <a:lnTo>
                    <a:pt x="627" y="201"/>
                  </a:lnTo>
                  <a:lnTo>
                    <a:pt x="626" y="201"/>
                  </a:lnTo>
                  <a:lnTo>
                    <a:pt x="623" y="201"/>
                  </a:lnTo>
                  <a:lnTo>
                    <a:pt x="622" y="201"/>
                  </a:lnTo>
                  <a:lnTo>
                    <a:pt x="619" y="201"/>
                  </a:lnTo>
                  <a:lnTo>
                    <a:pt x="617" y="200"/>
                  </a:lnTo>
                  <a:lnTo>
                    <a:pt x="201" y="167"/>
                  </a:lnTo>
                  <a:lnTo>
                    <a:pt x="200" y="167"/>
                  </a:lnTo>
                  <a:lnTo>
                    <a:pt x="197" y="166"/>
                  </a:lnTo>
                  <a:lnTo>
                    <a:pt x="196" y="166"/>
                  </a:lnTo>
                  <a:lnTo>
                    <a:pt x="195" y="165"/>
                  </a:lnTo>
                  <a:lnTo>
                    <a:pt x="194" y="164"/>
                  </a:lnTo>
                  <a:lnTo>
                    <a:pt x="192" y="162"/>
                  </a:lnTo>
                  <a:lnTo>
                    <a:pt x="192" y="161"/>
                  </a:lnTo>
                  <a:lnTo>
                    <a:pt x="191" y="160"/>
                  </a:lnTo>
                  <a:lnTo>
                    <a:pt x="191" y="159"/>
                  </a:lnTo>
                  <a:lnTo>
                    <a:pt x="191" y="156"/>
                  </a:lnTo>
                  <a:lnTo>
                    <a:pt x="191" y="155"/>
                  </a:lnTo>
                  <a:lnTo>
                    <a:pt x="190" y="152"/>
                  </a:lnTo>
                  <a:lnTo>
                    <a:pt x="200" y="18"/>
                  </a:lnTo>
                  <a:lnTo>
                    <a:pt x="199" y="11"/>
                  </a:lnTo>
                  <a:lnTo>
                    <a:pt x="196" y="8"/>
                  </a:lnTo>
                  <a:lnTo>
                    <a:pt x="192" y="4"/>
                  </a:lnTo>
                  <a:lnTo>
                    <a:pt x="190" y="1"/>
                  </a:lnTo>
                  <a:lnTo>
                    <a:pt x="185" y="0"/>
                  </a:lnTo>
                  <a:lnTo>
                    <a:pt x="181" y="0"/>
                  </a:lnTo>
                  <a:lnTo>
                    <a:pt x="177" y="1"/>
                  </a:lnTo>
                  <a:lnTo>
                    <a:pt x="174" y="4"/>
                  </a:lnTo>
                  <a:lnTo>
                    <a:pt x="171" y="6"/>
                  </a:lnTo>
                  <a:lnTo>
                    <a:pt x="169" y="9"/>
                  </a:lnTo>
                  <a:lnTo>
                    <a:pt x="167" y="13"/>
                  </a:lnTo>
                  <a:lnTo>
                    <a:pt x="166" y="15"/>
                  </a:lnTo>
                  <a:lnTo>
                    <a:pt x="156" y="150"/>
                  </a:lnTo>
                  <a:lnTo>
                    <a:pt x="156" y="152"/>
                  </a:lnTo>
                  <a:lnTo>
                    <a:pt x="156" y="155"/>
                  </a:lnTo>
                  <a:lnTo>
                    <a:pt x="156" y="156"/>
                  </a:lnTo>
                  <a:lnTo>
                    <a:pt x="155" y="159"/>
                  </a:lnTo>
                  <a:lnTo>
                    <a:pt x="154" y="160"/>
                  </a:lnTo>
                  <a:lnTo>
                    <a:pt x="152" y="160"/>
                  </a:lnTo>
                  <a:lnTo>
                    <a:pt x="151" y="161"/>
                  </a:lnTo>
                  <a:lnTo>
                    <a:pt x="150" y="162"/>
                  </a:lnTo>
                  <a:lnTo>
                    <a:pt x="149" y="162"/>
                  </a:lnTo>
                  <a:lnTo>
                    <a:pt x="146" y="162"/>
                  </a:lnTo>
                  <a:lnTo>
                    <a:pt x="145" y="162"/>
                  </a:lnTo>
                  <a:lnTo>
                    <a:pt x="142" y="162"/>
                  </a:lnTo>
                  <a:lnTo>
                    <a:pt x="63" y="156"/>
                  </a:lnTo>
                  <a:lnTo>
                    <a:pt x="59" y="156"/>
                  </a:lnTo>
                  <a:lnTo>
                    <a:pt x="54" y="154"/>
                  </a:lnTo>
                  <a:lnTo>
                    <a:pt x="50" y="152"/>
                  </a:lnTo>
                  <a:lnTo>
                    <a:pt x="45" y="150"/>
                  </a:lnTo>
                  <a:lnTo>
                    <a:pt x="41" y="147"/>
                  </a:lnTo>
                  <a:lnTo>
                    <a:pt x="38" y="145"/>
                  </a:lnTo>
                  <a:lnTo>
                    <a:pt x="34" y="141"/>
                  </a:lnTo>
                  <a:lnTo>
                    <a:pt x="31" y="139"/>
                  </a:lnTo>
                  <a:lnTo>
                    <a:pt x="28" y="136"/>
                  </a:lnTo>
                  <a:lnTo>
                    <a:pt x="25" y="132"/>
                  </a:lnTo>
                  <a:lnTo>
                    <a:pt x="21" y="130"/>
                  </a:lnTo>
                  <a:lnTo>
                    <a:pt x="18" y="126"/>
                  </a:lnTo>
                  <a:lnTo>
                    <a:pt x="14" y="126"/>
                  </a:lnTo>
                  <a:lnTo>
                    <a:pt x="10" y="127"/>
                  </a:lnTo>
                  <a:lnTo>
                    <a:pt x="6" y="127"/>
                  </a:lnTo>
                  <a:lnTo>
                    <a:pt x="4" y="129"/>
                  </a:lnTo>
                  <a:lnTo>
                    <a:pt x="3" y="131"/>
                  </a:lnTo>
                  <a:lnTo>
                    <a:pt x="0" y="132"/>
                  </a:lnTo>
                  <a:lnTo>
                    <a:pt x="0" y="135"/>
                  </a:lnTo>
                  <a:lnTo>
                    <a:pt x="0" y="137"/>
                  </a:lnTo>
                  <a:lnTo>
                    <a:pt x="0" y="140"/>
                  </a:lnTo>
                  <a:lnTo>
                    <a:pt x="0" y="142"/>
                  </a:lnTo>
                  <a:lnTo>
                    <a:pt x="1" y="145"/>
                  </a:lnTo>
                  <a:lnTo>
                    <a:pt x="1" y="146"/>
                  </a:lnTo>
                  <a:lnTo>
                    <a:pt x="5" y="151"/>
                  </a:lnTo>
                  <a:lnTo>
                    <a:pt x="9" y="155"/>
                  </a:lnTo>
                  <a:lnTo>
                    <a:pt x="13" y="159"/>
                  </a:lnTo>
                  <a:lnTo>
                    <a:pt x="16" y="164"/>
                  </a:lnTo>
                  <a:lnTo>
                    <a:pt x="20" y="167"/>
                  </a:lnTo>
                  <a:lnTo>
                    <a:pt x="25" y="171"/>
                  </a:lnTo>
                  <a:lnTo>
                    <a:pt x="30" y="175"/>
                  </a:lnTo>
                  <a:lnTo>
                    <a:pt x="35" y="177"/>
                  </a:lnTo>
                  <a:lnTo>
                    <a:pt x="41" y="180"/>
                  </a:lnTo>
                  <a:lnTo>
                    <a:pt x="46" y="182"/>
                  </a:lnTo>
                  <a:lnTo>
                    <a:pt x="53" y="185"/>
                  </a:lnTo>
                  <a:lnTo>
                    <a:pt x="58" y="185"/>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618" name="Freeform 26"/>
            <p:cNvSpPr>
              <a:spLocks/>
            </p:cNvSpPr>
            <p:nvPr/>
          </p:nvSpPr>
          <p:spPr bwMode="auto">
            <a:xfrm>
              <a:off x="3091" y="3075"/>
              <a:ext cx="881" cy="69"/>
            </a:xfrm>
            <a:custGeom>
              <a:avLst/>
              <a:gdLst>
                <a:gd name="T0" fmla="*/ 0 w 881"/>
                <a:gd name="T1" fmla="*/ 0 h 69"/>
                <a:gd name="T2" fmla="*/ 0 w 881"/>
                <a:gd name="T3" fmla="*/ 2 h 69"/>
                <a:gd name="T4" fmla="*/ 840 w 881"/>
                <a:gd name="T5" fmla="*/ 69 h 69"/>
                <a:gd name="T6" fmla="*/ 847 w 881"/>
                <a:gd name="T7" fmla="*/ 68 h 69"/>
                <a:gd name="T8" fmla="*/ 853 w 881"/>
                <a:gd name="T9" fmla="*/ 67 h 69"/>
                <a:gd name="T10" fmla="*/ 861 w 881"/>
                <a:gd name="T11" fmla="*/ 64 h 69"/>
                <a:gd name="T12" fmla="*/ 871 w 881"/>
                <a:gd name="T13" fmla="*/ 61 h 69"/>
                <a:gd name="T14" fmla="*/ 881 w 881"/>
                <a:gd name="T15" fmla="*/ 54 h 69"/>
                <a:gd name="T16" fmla="*/ 880 w 881"/>
                <a:gd name="T17" fmla="*/ 53 h 69"/>
                <a:gd name="T18" fmla="*/ 878 w 881"/>
                <a:gd name="T19" fmla="*/ 52 h 69"/>
                <a:gd name="T20" fmla="*/ 863 w 881"/>
                <a:gd name="T21" fmla="*/ 61 h 69"/>
                <a:gd name="T22" fmla="*/ 861 w 881"/>
                <a:gd name="T23" fmla="*/ 62 h 69"/>
                <a:gd name="T24" fmla="*/ 853 w 881"/>
                <a:gd name="T25" fmla="*/ 64 h 69"/>
                <a:gd name="T26" fmla="*/ 847 w 881"/>
                <a:gd name="T27" fmla="*/ 66 h 69"/>
                <a:gd name="T28" fmla="*/ 840 w 881"/>
                <a:gd name="T29" fmla="*/ 67 h 69"/>
                <a:gd name="T30" fmla="*/ 0 w 881"/>
                <a:gd name="T31" fmla="*/ 0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1"/>
                <a:gd name="T49" fmla="*/ 0 h 69"/>
                <a:gd name="T50" fmla="*/ 881 w 881"/>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1" h="69">
                  <a:moveTo>
                    <a:pt x="0" y="0"/>
                  </a:moveTo>
                  <a:lnTo>
                    <a:pt x="0" y="2"/>
                  </a:lnTo>
                  <a:lnTo>
                    <a:pt x="840" y="69"/>
                  </a:lnTo>
                  <a:lnTo>
                    <a:pt x="847" y="68"/>
                  </a:lnTo>
                  <a:lnTo>
                    <a:pt x="853" y="67"/>
                  </a:lnTo>
                  <a:lnTo>
                    <a:pt x="861" y="64"/>
                  </a:lnTo>
                  <a:lnTo>
                    <a:pt x="871" y="61"/>
                  </a:lnTo>
                  <a:lnTo>
                    <a:pt x="881" y="54"/>
                  </a:lnTo>
                  <a:lnTo>
                    <a:pt x="880" y="53"/>
                  </a:lnTo>
                  <a:lnTo>
                    <a:pt x="878" y="52"/>
                  </a:lnTo>
                  <a:lnTo>
                    <a:pt x="863" y="61"/>
                  </a:lnTo>
                  <a:lnTo>
                    <a:pt x="861" y="62"/>
                  </a:lnTo>
                  <a:lnTo>
                    <a:pt x="853" y="64"/>
                  </a:lnTo>
                  <a:lnTo>
                    <a:pt x="847" y="66"/>
                  </a:lnTo>
                  <a:lnTo>
                    <a:pt x="840" y="67"/>
                  </a:lnTo>
                  <a:lnTo>
                    <a:pt x="0"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19" name="Freeform 27"/>
            <p:cNvSpPr>
              <a:spLocks/>
            </p:cNvSpPr>
            <p:nvPr/>
          </p:nvSpPr>
          <p:spPr bwMode="auto">
            <a:xfrm>
              <a:off x="3963" y="3073"/>
              <a:ext cx="51" cy="58"/>
            </a:xfrm>
            <a:custGeom>
              <a:avLst/>
              <a:gdLst>
                <a:gd name="T0" fmla="*/ 8 w 51"/>
                <a:gd name="T1" fmla="*/ 55 h 58"/>
                <a:gd name="T2" fmla="*/ 8 w 51"/>
                <a:gd name="T3" fmla="*/ 56 h 58"/>
                <a:gd name="T4" fmla="*/ 18 w 51"/>
                <a:gd name="T5" fmla="*/ 51 h 58"/>
                <a:gd name="T6" fmla="*/ 23 w 51"/>
                <a:gd name="T7" fmla="*/ 48 h 58"/>
                <a:gd name="T8" fmla="*/ 28 w 51"/>
                <a:gd name="T9" fmla="*/ 43 h 58"/>
                <a:gd name="T10" fmla="*/ 34 w 51"/>
                <a:gd name="T11" fmla="*/ 38 h 58"/>
                <a:gd name="T12" fmla="*/ 40 w 51"/>
                <a:gd name="T13" fmla="*/ 32 h 58"/>
                <a:gd name="T14" fmla="*/ 45 w 51"/>
                <a:gd name="T15" fmla="*/ 25 h 58"/>
                <a:gd name="T16" fmla="*/ 49 w 51"/>
                <a:gd name="T17" fmla="*/ 20 h 58"/>
                <a:gd name="T18" fmla="*/ 50 w 51"/>
                <a:gd name="T19" fmla="*/ 14 h 58"/>
                <a:gd name="T20" fmla="*/ 51 w 51"/>
                <a:gd name="T21" fmla="*/ 10 h 58"/>
                <a:gd name="T22" fmla="*/ 50 w 51"/>
                <a:gd name="T23" fmla="*/ 7 h 58"/>
                <a:gd name="T24" fmla="*/ 49 w 51"/>
                <a:gd name="T25" fmla="*/ 4 h 58"/>
                <a:gd name="T26" fmla="*/ 43 w 51"/>
                <a:gd name="T27" fmla="*/ 0 h 58"/>
                <a:gd name="T28" fmla="*/ 43 w 51"/>
                <a:gd name="T29" fmla="*/ 2 h 58"/>
                <a:gd name="T30" fmla="*/ 43 w 51"/>
                <a:gd name="T31" fmla="*/ 3 h 58"/>
                <a:gd name="T32" fmla="*/ 46 w 51"/>
                <a:gd name="T33" fmla="*/ 4 h 58"/>
                <a:gd name="T34" fmla="*/ 48 w 51"/>
                <a:gd name="T35" fmla="*/ 7 h 58"/>
                <a:gd name="T36" fmla="*/ 49 w 51"/>
                <a:gd name="T37" fmla="*/ 10 h 58"/>
                <a:gd name="T38" fmla="*/ 48 w 51"/>
                <a:gd name="T39" fmla="*/ 14 h 58"/>
                <a:gd name="T40" fmla="*/ 46 w 51"/>
                <a:gd name="T41" fmla="*/ 18 h 58"/>
                <a:gd name="T42" fmla="*/ 43 w 51"/>
                <a:gd name="T43" fmla="*/ 23 h 58"/>
                <a:gd name="T44" fmla="*/ 38 w 51"/>
                <a:gd name="T45" fmla="*/ 29 h 58"/>
                <a:gd name="T46" fmla="*/ 31 w 51"/>
                <a:gd name="T47" fmla="*/ 35 h 58"/>
                <a:gd name="T48" fmla="*/ 25 w 51"/>
                <a:gd name="T49" fmla="*/ 40 h 58"/>
                <a:gd name="T50" fmla="*/ 20 w 51"/>
                <a:gd name="T51" fmla="*/ 45 h 58"/>
                <a:gd name="T52" fmla="*/ 13 w 51"/>
                <a:gd name="T53" fmla="*/ 51 h 58"/>
                <a:gd name="T54" fmla="*/ 0 w 51"/>
                <a:gd name="T55" fmla="*/ 58 h 58"/>
                <a:gd name="T56" fmla="*/ 6 w 51"/>
                <a:gd name="T57" fmla="*/ 54 h 58"/>
                <a:gd name="T58" fmla="*/ 8 w 51"/>
                <a:gd name="T59" fmla="*/ 55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58"/>
                <a:gd name="T92" fmla="*/ 51 w 51"/>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58">
                  <a:moveTo>
                    <a:pt x="8" y="55"/>
                  </a:moveTo>
                  <a:lnTo>
                    <a:pt x="8" y="56"/>
                  </a:lnTo>
                  <a:lnTo>
                    <a:pt x="18" y="51"/>
                  </a:lnTo>
                  <a:lnTo>
                    <a:pt x="23" y="48"/>
                  </a:lnTo>
                  <a:lnTo>
                    <a:pt x="28" y="43"/>
                  </a:lnTo>
                  <a:lnTo>
                    <a:pt x="34" y="38"/>
                  </a:lnTo>
                  <a:lnTo>
                    <a:pt x="40" y="32"/>
                  </a:lnTo>
                  <a:lnTo>
                    <a:pt x="45" y="25"/>
                  </a:lnTo>
                  <a:lnTo>
                    <a:pt x="49" y="20"/>
                  </a:lnTo>
                  <a:lnTo>
                    <a:pt x="50" y="14"/>
                  </a:lnTo>
                  <a:lnTo>
                    <a:pt x="51" y="10"/>
                  </a:lnTo>
                  <a:lnTo>
                    <a:pt x="50" y="7"/>
                  </a:lnTo>
                  <a:lnTo>
                    <a:pt x="49" y="4"/>
                  </a:lnTo>
                  <a:lnTo>
                    <a:pt x="43" y="0"/>
                  </a:lnTo>
                  <a:lnTo>
                    <a:pt x="43" y="2"/>
                  </a:lnTo>
                  <a:lnTo>
                    <a:pt x="43" y="3"/>
                  </a:lnTo>
                  <a:lnTo>
                    <a:pt x="46" y="4"/>
                  </a:lnTo>
                  <a:lnTo>
                    <a:pt x="48" y="7"/>
                  </a:lnTo>
                  <a:lnTo>
                    <a:pt x="49" y="10"/>
                  </a:lnTo>
                  <a:lnTo>
                    <a:pt x="48" y="14"/>
                  </a:lnTo>
                  <a:lnTo>
                    <a:pt x="46" y="18"/>
                  </a:lnTo>
                  <a:lnTo>
                    <a:pt x="43" y="23"/>
                  </a:lnTo>
                  <a:lnTo>
                    <a:pt x="38" y="29"/>
                  </a:lnTo>
                  <a:lnTo>
                    <a:pt x="31" y="35"/>
                  </a:lnTo>
                  <a:lnTo>
                    <a:pt x="25" y="40"/>
                  </a:lnTo>
                  <a:lnTo>
                    <a:pt x="20" y="45"/>
                  </a:lnTo>
                  <a:lnTo>
                    <a:pt x="13" y="51"/>
                  </a:lnTo>
                  <a:lnTo>
                    <a:pt x="0" y="58"/>
                  </a:lnTo>
                  <a:lnTo>
                    <a:pt x="6" y="54"/>
                  </a:lnTo>
                  <a:lnTo>
                    <a:pt x="8" y="5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20" name="Freeform 28"/>
            <p:cNvSpPr>
              <a:spLocks/>
            </p:cNvSpPr>
            <p:nvPr/>
          </p:nvSpPr>
          <p:spPr bwMode="auto">
            <a:xfrm>
              <a:off x="4003" y="3072"/>
              <a:ext cx="3" cy="5"/>
            </a:xfrm>
            <a:custGeom>
              <a:avLst/>
              <a:gdLst>
                <a:gd name="T0" fmla="*/ 3 w 3"/>
                <a:gd name="T1" fmla="*/ 1 h 5"/>
                <a:gd name="T2" fmla="*/ 0 w 3"/>
                <a:gd name="T3" fmla="*/ 0 h 5"/>
                <a:gd name="T4" fmla="*/ 3 w 3"/>
                <a:gd name="T5" fmla="*/ 5 h 5"/>
                <a:gd name="T6" fmla="*/ 3 w 3"/>
                <a:gd name="T7" fmla="*/ 3 h 5"/>
                <a:gd name="T8" fmla="*/ 3 w 3"/>
                <a:gd name="T9" fmla="*/ 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1"/>
                  </a:moveTo>
                  <a:lnTo>
                    <a:pt x="0" y="0"/>
                  </a:lnTo>
                  <a:lnTo>
                    <a:pt x="3" y="5"/>
                  </a:lnTo>
                  <a:lnTo>
                    <a:pt x="3" y="3"/>
                  </a:lnTo>
                  <a:lnTo>
                    <a:pt x="3"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21" name="Freeform 29"/>
            <p:cNvSpPr>
              <a:spLocks/>
            </p:cNvSpPr>
            <p:nvPr/>
          </p:nvSpPr>
          <p:spPr bwMode="auto">
            <a:xfrm>
              <a:off x="3998" y="3072"/>
              <a:ext cx="8" cy="5"/>
            </a:xfrm>
            <a:custGeom>
              <a:avLst/>
              <a:gdLst>
                <a:gd name="T0" fmla="*/ 5 w 8"/>
                <a:gd name="T1" fmla="*/ 0 h 5"/>
                <a:gd name="T2" fmla="*/ 0 w 8"/>
                <a:gd name="T3" fmla="*/ 0 h 5"/>
                <a:gd name="T4" fmla="*/ 0 w 8"/>
                <a:gd name="T5" fmla="*/ 3 h 5"/>
                <a:gd name="T6" fmla="*/ 0 w 8"/>
                <a:gd name="T7" fmla="*/ 5 h 5"/>
                <a:gd name="T8" fmla="*/ 8 w 8"/>
                <a:gd name="T9" fmla="*/ 5 h 5"/>
                <a:gd name="T10" fmla="*/ 5 w 8"/>
                <a:gd name="T11" fmla="*/ 0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5" y="0"/>
                  </a:moveTo>
                  <a:lnTo>
                    <a:pt x="0" y="0"/>
                  </a:lnTo>
                  <a:lnTo>
                    <a:pt x="0" y="3"/>
                  </a:lnTo>
                  <a:lnTo>
                    <a:pt x="0" y="5"/>
                  </a:lnTo>
                  <a:lnTo>
                    <a:pt x="8" y="5"/>
                  </a:lnTo>
                  <a:lnTo>
                    <a:pt x="5"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22" name="Freeform 30"/>
            <p:cNvSpPr>
              <a:spLocks/>
            </p:cNvSpPr>
            <p:nvPr/>
          </p:nvSpPr>
          <p:spPr bwMode="auto">
            <a:xfrm>
              <a:off x="3963" y="3072"/>
              <a:ext cx="39" cy="31"/>
            </a:xfrm>
            <a:custGeom>
              <a:avLst/>
              <a:gdLst>
                <a:gd name="T0" fmla="*/ 35 w 39"/>
                <a:gd name="T1" fmla="*/ 0 h 31"/>
                <a:gd name="T2" fmla="*/ 39 w 39"/>
                <a:gd name="T3" fmla="*/ 0 h 31"/>
                <a:gd name="T4" fmla="*/ 29 w 39"/>
                <a:gd name="T5" fmla="*/ 3 h 31"/>
                <a:gd name="T6" fmla="*/ 25 w 39"/>
                <a:gd name="T7" fmla="*/ 5 h 31"/>
                <a:gd name="T8" fmla="*/ 23 w 39"/>
                <a:gd name="T9" fmla="*/ 6 h 31"/>
                <a:gd name="T10" fmla="*/ 19 w 39"/>
                <a:gd name="T11" fmla="*/ 13 h 31"/>
                <a:gd name="T12" fmla="*/ 14 w 39"/>
                <a:gd name="T13" fmla="*/ 18 h 31"/>
                <a:gd name="T14" fmla="*/ 9 w 39"/>
                <a:gd name="T15" fmla="*/ 21 h 31"/>
                <a:gd name="T16" fmla="*/ 3 w 39"/>
                <a:gd name="T17" fmla="*/ 28 h 31"/>
                <a:gd name="T18" fmla="*/ 0 w 39"/>
                <a:gd name="T19" fmla="*/ 29 h 31"/>
                <a:gd name="T20" fmla="*/ 0 w 39"/>
                <a:gd name="T21" fmla="*/ 30 h 31"/>
                <a:gd name="T22" fmla="*/ 0 w 39"/>
                <a:gd name="T23" fmla="*/ 31 h 31"/>
                <a:gd name="T24" fmla="*/ 8 w 39"/>
                <a:gd name="T25" fmla="*/ 28 h 31"/>
                <a:gd name="T26" fmla="*/ 11 w 39"/>
                <a:gd name="T27" fmla="*/ 24 h 31"/>
                <a:gd name="T28" fmla="*/ 16 w 39"/>
                <a:gd name="T29" fmla="*/ 20 h 31"/>
                <a:gd name="T30" fmla="*/ 21 w 39"/>
                <a:gd name="T31" fmla="*/ 15 h 31"/>
                <a:gd name="T32" fmla="*/ 25 w 39"/>
                <a:gd name="T33" fmla="*/ 9 h 31"/>
                <a:gd name="T34" fmla="*/ 30 w 39"/>
                <a:gd name="T35" fmla="*/ 8 h 31"/>
                <a:gd name="T36" fmla="*/ 34 w 39"/>
                <a:gd name="T37" fmla="*/ 5 h 31"/>
                <a:gd name="T38" fmla="*/ 35 w 39"/>
                <a:gd name="T39" fmla="*/ 4 h 31"/>
                <a:gd name="T40" fmla="*/ 35 w 39"/>
                <a:gd name="T41" fmla="*/ 3 h 31"/>
                <a:gd name="T42" fmla="*/ 35 w 39"/>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31"/>
                <a:gd name="T68" fmla="*/ 39 w 39"/>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31">
                  <a:moveTo>
                    <a:pt x="35" y="0"/>
                  </a:moveTo>
                  <a:lnTo>
                    <a:pt x="39" y="0"/>
                  </a:lnTo>
                  <a:lnTo>
                    <a:pt x="29" y="3"/>
                  </a:lnTo>
                  <a:lnTo>
                    <a:pt x="25" y="5"/>
                  </a:lnTo>
                  <a:lnTo>
                    <a:pt x="23" y="6"/>
                  </a:lnTo>
                  <a:lnTo>
                    <a:pt x="19" y="13"/>
                  </a:lnTo>
                  <a:lnTo>
                    <a:pt x="14" y="18"/>
                  </a:lnTo>
                  <a:lnTo>
                    <a:pt x="9" y="21"/>
                  </a:lnTo>
                  <a:lnTo>
                    <a:pt x="3" y="28"/>
                  </a:lnTo>
                  <a:lnTo>
                    <a:pt x="0" y="29"/>
                  </a:lnTo>
                  <a:lnTo>
                    <a:pt x="0" y="30"/>
                  </a:lnTo>
                  <a:lnTo>
                    <a:pt x="0" y="31"/>
                  </a:lnTo>
                  <a:lnTo>
                    <a:pt x="8" y="28"/>
                  </a:lnTo>
                  <a:lnTo>
                    <a:pt x="11" y="24"/>
                  </a:lnTo>
                  <a:lnTo>
                    <a:pt x="16" y="20"/>
                  </a:lnTo>
                  <a:lnTo>
                    <a:pt x="21" y="15"/>
                  </a:lnTo>
                  <a:lnTo>
                    <a:pt x="25" y="9"/>
                  </a:lnTo>
                  <a:lnTo>
                    <a:pt x="30" y="8"/>
                  </a:lnTo>
                  <a:lnTo>
                    <a:pt x="34" y="5"/>
                  </a:lnTo>
                  <a:lnTo>
                    <a:pt x="35" y="4"/>
                  </a:lnTo>
                  <a:lnTo>
                    <a:pt x="35" y="3"/>
                  </a:lnTo>
                  <a:lnTo>
                    <a:pt x="35"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23" name="Freeform 31"/>
            <p:cNvSpPr>
              <a:spLocks/>
            </p:cNvSpPr>
            <p:nvPr/>
          </p:nvSpPr>
          <p:spPr bwMode="auto">
            <a:xfrm>
              <a:off x="3956" y="3101"/>
              <a:ext cx="8" cy="6"/>
            </a:xfrm>
            <a:custGeom>
              <a:avLst/>
              <a:gdLst>
                <a:gd name="T0" fmla="*/ 7 w 8"/>
                <a:gd name="T1" fmla="*/ 0 h 6"/>
                <a:gd name="T2" fmla="*/ 0 w 8"/>
                <a:gd name="T3" fmla="*/ 4 h 6"/>
                <a:gd name="T4" fmla="*/ 0 w 8"/>
                <a:gd name="T5" fmla="*/ 4 h 6"/>
                <a:gd name="T6" fmla="*/ 1 w 8"/>
                <a:gd name="T7" fmla="*/ 5 h 6"/>
                <a:gd name="T8" fmla="*/ 2 w 8"/>
                <a:gd name="T9" fmla="*/ 6 h 6"/>
                <a:gd name="T10" fmla="*/ 8 w 8"/>
                <a:gd name="T11" fmla="*/ 2 h 6"/>
                <a:gd name="T12" fmla="*/ 7 w 8"/>
                <a:gd name="T13" fmla="*/ 1 h 6"/>
                <a:gd name="T14" fmla="*/ 7 w 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7" y="0"/>
                  </a:moveTo>
                  <a:lnTo>
                    <a:pt x="0" y="4"/>
                  </a:lnTo>
                  <a:lnTo>
                    <a:pt x="1" y="5"/>
                  </a:lnTo>
                  <a:lnTo>
                    <a:pt x="2" y="6"/>
                  </a:lnTo>
                  <a:lnTo>
                    <a:pt x="8" y="2"/>
                  </a:lnTo>
                  <a:lnTo>
                    <a:pt x="7" y="1"/>
                  </a:lnTo>
                  <a:lnTo>
                    <a:pt x="7"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24" name="Freeform 32"/>
            <p:cNvSpPr>
              <a:spLocks/>
            </p:cNvSpPr>
            <p:nvPr/>
          </p:nvSpPr>
          <p:spPr bwMode="auto">
            <a:xfrm>
              <a:off x="3933" y="3103"/>
              <a:ext cx="31" cy="11"/>
            </a:xfrm>
            <a:custGeom>
              <a:avLst/>
              <a:gdLst>
                <a:gd name="T0" fmla="*/ 24 w 31"/>
                <a:gd name="T1" fmla="*/ 3 h 11"/>
                <a:gd name="T2" fmla="*/ 24 w 31"/>
                <a:gd name="T3" fmla="*/ 2 h 11"/>
                <a:gd name="T4" fmla="*/ 19 w 31"/>
                <a:gd name="T5" fmla="*/ 4 h 11"/>
                <a:gd name="T6" fmla="*/ 13 w 31"/>
                <a:gd name="T7" fmla="*/ 5 h 11"/>
                <a:gd name="T8" fmla="*/ 6 w 31"/>
                <a:gd name="T9" fmla="*/ 8 h 11"/>
                <a:gd name="T10" fmla="*/ 0 w 31"/>
                <a:gd name="T11" fmla="*/ 9 h 11"/>
                <a:gd name="T12" fmla="*/ 0 w 31"/>
                <a:gd name="T13" fmla="*/ 10 h 11"/>
                <a:gd name="T14" fmla="*/ 0 w 31"/>
                <a:gd name="T15" fmla="*/ 11 h 11"/>
                <a:gd name="T16" fmla="*/ 6 w 31"/>
                <a:gd name="T17" fmla="*/ 10 h 11"/>
                <a:gd name="T18" fmla="*/ 13 w 31"/>
                <a:gd name="T19" fmla="*/ 8 h 11"/>
                <a:gd name="T20" fmla="*/ 19 w 31"/>
                <a:gd name="T21" fmla="*/ 6 h 11"/>
                <a:gd name="T22" fmla="*/ 31 w 31"/>
                <a:gd name="T23" fmla="*/ 0 h 11"/>
                <a:gd name="T24" fmla="*/ 25 w 31"/>
                <a:gd name="T25" fmla="*/ 4 h 11"/>
                <a:gd name="T26" fmla="*/ 24 w 31"/>
                <a:gd name="T27" fmla="*/ 3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11"/>
                <a:gd name="T44" fmla="*/ 31 w 3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11">
                  <a:moveTo>
                    <a:pt x="24" y="3"/>
                  </a:moveTo>
                  <a:lnTo>
                    <a:pt x="24" y="2"/>
                  </a:lnTo>
                  <a:lnTo>
                    <a:pt x="19" y="4"/>
                  </a:lnTo>
                  <a:lnTo>
                    <a:pt x="13" y="5"/>
                  </a:lnTo>
                  <a:lnTo>
                    <a:pt x="6" y="8"/>
                  </a:lnTo>
                  <a:lnTo>
                    <a:pt x="0" y="9"/>
                  </a:lnTo>
                  <a:lnTo>
                    <a:pt x="0" y="10"/>
                  </a:lnTo>
                  <a:lnTo>
                    <a:pt x="0" y="11"/>
                  </a:lnTo>
                  <a:lnTo>
                    <a:pt x="6" y="10"/>
                  </a:lnTo>
                  <a:lnTo>
                    <a:pt x="13" y="8"/>
                  </a:lnTo>
                  <a:lnTo>
                    <a:pt x="19" y="6"/>
                  </a:lnTo>
                  <a:lnTo>
                    <a:pt x="31" y="0"/>
                  </a:lnTo>
                  <a:lnTo>
                    <a:pt x="25" y="4"/>
                  </a:lnTo>
                  <a:lnTo>
                    <a:pt x="24"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25" name="Freeform 33"/>
            <p:cNvSpPr>
              <a:spLocks/>
            </p:cNvSpPr>
            <p:nvPr/>
          </p:nvSpPr>
          <p:spPr bwMode="auto">
            <a:xfrm>
              <a:off x="3692" y="3095"/>
              <a:ext cx="245" cy="21"/>
            </a:xfrm>
            <a:custGeom>
              <a:avLst/>
              <a:gdLst>
                <a:gd name="T0" fmla="*/ 241 w 245"/>
                <a:gd name="T1" fmla="*/ 18 h 21"/>
                <a:gd name="T2" fmla="*/ 241 w 245"/>
                <a:gd name="T3" fmla="*/ 16 h 21"/>
                <a:gd name="T4" fmla="*/ 212 w 245"/>
                <a:gd name="T5" fmla="*/ 16 h 21"/>
                <a:gd name="T6" fmla="*/ 0 w 245"/>
                <a:gd name="T7" fmla="*/ 0 h 21"/>
                <a:gd name="T8" fmla="*/ 11 w 245"/>
                <a:gd name="T9" fmla="*/ 0 h 21"/>
                <a:gd name="T10" fmla="*/ 11 w 245"/>
                <a:gd name="T11" fmla="*/ 2 h 21"/>
                <a:gd name="T12" fmla="*/ 11 w 245"/>
                <a:gd name="T13" fmla="*/ 5 h 21"/>
                <a:gd name="T14" fmla="*/ 33 w 245"/>
                <a:gd name="T15" fmla="*/ 5 h 21"/>
                <a:gd name="T16" fmla="*/ 245 w 245"/>
                <a:gd name="T17" fmla="*/ 21 h 21"/>
                <a:gd name="T18" fmla="*/ 235 w 245"/>
                <a:gd name="T19" fmla="*/ 21 h 21"/>
                <a:gd name="T20" fmla="*/ 241 w 245"/>
                <a:gd name="T21" fmla="*/ 19 h 21"/>
                <a:gd name="T22" fmla="*/ 241 w 245"/>
                <a:gd name="T23" fmla="*/ 18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5"/>
                <a:gd name="T37" fmla="*/ 0 h 21"/>
                <a:gd name="T38" fmla="*/ 245 w 245"/>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5" h="21">
                  <a:moveTo>
                    <a:pt x="241" y="18"/>
                  </a:moveTo>
                  <a:lnTo>
                    <a:pt x="241" y="16"/>
                  </a:lnTo>
                  <a:lnTo>
                    <a:pt x="212" y="16"/>
                  </a:lnTo>
                  <a:lnTo>
                    <a:pt x="0" y="0"/>
                  </a:lnTo>
                  <a:lnTo>
                    <a:pt x="11" y="0"/>
                  </a:lnTo>
                  <a:lnTo>
                    <a:pt x="11" y="2"/>
                  </a:lnTo>
                  <a:lnTo>
                    <a:pt x="11" y="5"/>
                  </a:lnTo>
                  <a:lnTo>
                    <a:pt x="33" y="5"/>
                  </a:lnTo>
                  <a:lnTo>
                    <a:pt x="245" y="21"/>
                  </a:lnTo>
                  <a:lnTo>
                    <a:pt x="235" y="21"/>
                  </a:lnTo>
                  <a:lnTo>
                    <a:pt x="241" y="19"/>
                  </a:lnTo>
                  <a:lnTo>
                    <a:pt x="241" y="18"/>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26" name="Freeform 34"/>
            <p:cNvSpPr>
              <a:spLocks/>
            </p:cNvSpPr>
            <p:nvPr/>
          </p:nvSpPr>
          <p:spPr bwMode="auto">
            <a:xfrm>
              <a:off x="3701" y="3095"/>
              <a:ext cx="4" cy="5"/>
            </a:xfrm>
            <a:custGeom>
              <a:avLst/>
              <a:gdLst>
                <a:gd name="T0" fmla="*/ 2 w 4"/>
                <a:gd name="T1" fmla="*/ 2 h 5"/>
                <a:gd name="T2" fmla="*/ 4 w 4"/>
                <a:gd name="T3" fmla="*/ 1 h 5"/>
                <a:gd name="T4" fmla="*/ 2 w 4"/>
                <a:gd name="T5" fmla="*/ 0 h 5"/>
                <a:gd name="T6" fmla="*/ 1 w 4"/>
                <a:gd name="T7" fmla="*/ 1 h 5"/>
                <a:gd name="T8" fmla="*/ 0 w 4"/>
                <a:gd name="T9" fmla="*/ 2 h 5"/>
                <a:gd name="T10" fmla="*/ 2 w 4"/>
                <a:gd name="T11" fmla="*/ 5 h 5"/>
                <a:gd name="T12" fmla="*/ 2 w 4"/>
                <a:gd name="T13" fmla="*/ 5 h 5"/>
                <a:gd name="T14" fmla="*/ 2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2"/>
                  </a:moveTo>
                  <a:lnTo>
                    <a:pt x="4" y="1"/>
                  </a:lnTo>
                  <a:lnTo>
                    <a:pt x="2" y="0"/>
                  </a:lnTo>
                  <a:lnTo>
                    <a:pt x="1" y="1"/>
                  </a:lnTo>
                  <a:lnTo>
                    <a:pt x="0" y="2"/>
                  </a:lnTo>
                  <a:lnTo>
                    <a:pt x="2" y="5"/>
                  </a:lnTo>
                  <a:lnTo>
                    <a:pt x="2"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27" name="Freeform 35"/>
            <p:cNvSpPr>
              <a:spLocks/>
            </p:cNvSpPr>
            <p:nvPr/>
          </p:nvSpPr>
          <p:spPr bwMode="auto">
            <a:xfrm>
              <a:off x="3700" y="3093"/>
              <a:ext cx="3" cy="5"/>
            </a:xfrm>
            <a:custGeom>
              <a:avLst/>
              <a:gdLst>
                <a:gd name="T0" fmla="*/ 3 w 3"/>
                <a:gd name="T1" fmla="*/ 2 h 5"/>
                <a:gd name="T2" fmla="*/ 2 w 3"/>
                <a:gd name="T3" fmla="*/ 0 h 5"/>
                <a:gd name="T4" fmla="*/ 0 w 3"/>
                <a:gd name="T5" fmla="*/ 0 h 5"/>
                <a:gd name="T6" fmla="*/ 0 w 3"/>
                <a:gd name="T7" fmla="*/ 3 h 5"/>
                <a:gd name="T8" fmla="*/ 0 w 3"/>
                <a:gd name="T9" fmla="*/ 5 h 5"/>
                <a:gd name="T10" fmla="*/ 2 w 3"/>
                <a:gd name="T11" fmla="*/ 5 h 5"/>
                <a:gd name="T12" fmla="*/ 2 w 3"/>
                <a:gd name="T13" fmla="*/ 3 h 5"/>
                <a:gd name="T14" fmla="*/ 3 w 3"/>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3" y="2"/>
                  </a:moveTo>
                  <a:lnTo>
                    <a:pt x="2" y="0"/>
                  </a:lnTo>
                  <a:lnTo>
                    <a:pt x="0" y="0"/>
                  </a:lnTo>
                  <a:lnTo>
                    <a:pt x="0" y="3"/>
                  </a:lnTo>
                  <a:lnTo>
                    <a:pt x="0" y="5"/>
                  </a:lnTo>
                  <a:lnTo>
                    <a:pt x="2" y="5"/>
                  </a:lnTo>
                  <a:lnTo>
                    <a:pt x="2" y="3"/>
                  </a:lnTo>
                  <a:lnTo>
                    <a:pt x="3"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28" name="Freeform 36"/>
            <p:cNvSpPr>
              <a:spLocks/>
            </p:cNvSpPr>
            <p:nvPr/>
          </p:nvSpPr>
          <p:spPr bwMode="auto">
            <a:xfrm>
              <a:off x="3695" y="3091"/>
              <a:ext cx="6" cy="7"/>
            </a:xfrm>
            <a:custGeom>
              <a:avLst/>
              <a:gdLst>
                <a:gd name="T0" fmla="*/ 5 w 6"/>
                <a:gd name="T1" fmla="*/ 5 h 7"/>
                <a:gd name="T2" fmla="*/ 6 w 6"/>
                <a:gd name="T3" fmla="*/ 4 h 7"/>
                <a:gd name="T4" fmla="*/ 2 w 6"/>
                <a:gd name="T5" fmla="*/ 0 h 7"/>
                <a:gd name="T6" fmla="*/ 1 w 6"/>
                <a:gd name="T7" fmla="*/ 1 h 7"/>
                <a:gd name="T8" fmla="*/ 0 w 6"/>
                <a:gd name="T9" fmla="*/ 2 h 7"/>
                <a:gd name="T10" fmla="*/ 5 w 6"/>
                <a:gd name="T11" fmla="*/ 7 h 7"/>
                <a:gd name="T12" fmla="*/ 5 w 6"/>
                <a:gd name="T13" fmla="*/ 7 h 7"/>
                <a:gd name="T14" fmla="*/ 5 w 6"/>
                <a:gd name="T15" fmla="*/ 5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5" y="5"/>
                  </a:moveTo>
                  <a:lnTo>
                    <a:pt x="6" y="4"/>
                  </a:lnTo>
                  <a:lnTo>
                    <a:pt x="2" y="0"/>
                  </a:lnTo>
                  <a:lnTo>
                    <a:pt x="1" y="1"/>
                  </a:lnTo>
                  <a:lnTo>
                    <a:pt x="0" y="2"/>
                  </a:lnTo>
                  <a:lnTo>
                    <a:pt x="5" y="7"/>
                  </a:lnTo>
                  <a:lnTo>
                    <a:pt x="5" y="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29" name="Freeform 37"/>
            <p:cNvSpPr>
              <a:spLocks/>
            </p:cNvSpPr>
            <p:nvPr/>
          </p:nvSpPr>
          <p:spPr bwMode="auto">
            <a:xfrm>
              <a:off x="3693" y="3090"/>
              <a:ext cx="5" cy="3"/>
            </a:xfrm>
            <a:custGeom>
              <a:avLst/>
              <a:gdLst>
                <a:gd name="T0" fmla="*/ 3 w 5"/>
                <a:gd name="T1" fmla="*/ 2 h 3"/>
                <a:gd name="T2" fmla="*/ 5 w 5"/>
                <a:gd name="T3" fmla="*/ 2 h 3"/>
                <a:gd name="T4" fmla="*/ 5 w 5"/>
                <a:gd name="T5" fmla="*/ 0 h 3"/>
                <a:gd name="T6" fmla="*/ 3 w 5"/>
                <a:gd name="T7" fmla="*/ 0 h 3"/>
                <a:gd name="T8" fmla="*/ 0 w 5"/>
                <a:gd name="T9" fmla="*/ 0 h 3"/>
                <a:gd name="T10" fmla="*/ 0 w 5"/>
                <a:gd name="T11" fmla="*/ 2 h 3"/>
                <a:gd name="T12" fmla="*/ 2 w 5"/>
                <a:gd name="T13" fmla="*/ 3 h 3"/>
                <a:gd name="T14" fmla="*/ 3 w 5"/>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3" y="2"/>
                  </a:moveTo>
                  <a:lnTo>
                    <a:pt x="5" y="2"/>
                  </a:lnTo>
                  <a:lnTo>
                    <a:pt x="5" y="0"/>
                  </a:lnTo>
                  <a:lnTo>
                    <a:pt x="3" y="0"/>
                  </a:lnTo>
                  <a:lnTo>
                    <a:pt x="0" y="0"/>
                  </a:lnTo>
                  <a:lnTo>
                    <a:pt x="0" y="2"/>
                  </a:lnTo>
                  <a:lnTo>
                    <a:pt x="2" y="3"/>
                  </a:lnTo>
                  <a:lnTo>
                    <a:pt x="3"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30" name="Freeform 38"/>
            <p:cNvSpPr>
              <a:spLocks/>
            </p:cNvSpPr>
            <p:nvPr/>
          </p:nvSpPr>
          <p:spPr bwMode="auto">
            <a:xfrm>
              <a:off x="3693" y="3087"/>
              <a:ext cx="5" cy="4"/>
            </a:xfrm>
            <a:custGeom>
              <a:avLst/>
              <a:gdLst>
                <a:gd name="T0" fmla="*/ 5 w 5"/>
                <a:gd name="T1" fmla="*/ 3 h 4"/>
                <a:gd name="T2" fmla="*/ 5 w 5"/>
                <a:gd name="T3" fmla="*/ 3 h 4"/>
                <a:gd name="T4" fmla="*/ 3 w 5"/>
                <a:gd name="T5" fmla="*/ 0 h 4"/>
                <a:gd name="T6" fmla="*/ 2 w 5"/>
                <a:gd name="T7" fmla="*/ 1 h 4"/>
                <a:gd name="T8" fmla="*/ 0 w 5"/>
                <a:gd name="T9" fmla="*/ 3 h 4"/>
                <a:gd name="T10" fmla="*/ 2 w 5"/>
                <a:gd name="T11" fmla="*/ 4 h 4"/>
                <a:gd name="T12" fmla="*/ 3 w 5"/>
                <a:gd name="T13" fmla="*/ 3 h 4"/>
                <a:gd name="T14" fmla="*/ 5 w 5"/>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5" y="3"/>
                  </a:moveTo>
                  <a:lnTo>
                    <a:pt x="5" y="3"/>
                  </a:lnTo>
                  <a:lnTo>
                    <a:pt x="3" y="0"/>
                  </a:lnTo>
                  <a:lnTo>
                    <a:pt x="2" y="1"/>
                  </a:lnTo>
                  <a:lnTo>
                    <a:pt x="0" y="3"/>
                  </a:lnTo>
                  <a:lnTo>
                    <a:pt x="2" y="4"/>
                  </a:lnTo>
                  <a:lnTo>
                    <a:pt x="3" y="3"/>
                  </a:lnTo>
                  <a:lnTo>
                    <a:pt x="5"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31" name="Freeform 39"/>
            <p:cNvSpPr>
              <a:spLocks/>
            </p:cNvSpPr>
            <p:nvPr/>
          </p:nvSpPr>
          <p:spPr bwMode="auto">
            <a:xfrm>
              <a:off x="3692" y="3086"/>
              <a:ext cx="5" cy="4"/>
            </a:xfrm>
            <a:custGeom>
              <a:avLst/>
              <a:gdLst>
                <a:gd name="T0" fmla="*/ 3 w 5"/>
                <a:gd name="T1" fmla="*/ 2 h 4"/>
                <a:gd name="T2" fmla="*/ 5 w 5"/>
                <a:gd name="T3" fmla="*/ 2 h 4"/>
                <a:gd name="T4" fmla="*/ 5 w 5"/>
                <a:gd name="T5" fmla="*/ 0 h 4"/>
                <a:gd name="T6" fmla="*/ 3 w 5"/>
                <a:gd name="T7" fmla="*/ 0 h 4"/>
                <a:gd name="T8" fmla="*/ 0 w 5"/>
                <a:gd name="T9" fmla="*/ 0 h 4"/>
                <a:gd name="T10" fmla="*/ 0 w 5"/>
                <a:gd name="T11" fmla="*/ 2 h 4"/>
                <a:gd name="T12" fmla="*/ 1 w 5"/>
                <a:gd name="T13" fmla="*/ 4 h 4"/>
                <a:gd name="T14" fmla="*/ 3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3" y="2"/>
                  </a:moveTo>
                  <a:lnTo>
                    <a:pt x="5" y="2"/>
                  </a:lnTo>
                  <a:lnTo>
                    <a:pt x="5" y="0"/>
                  </a:lnTo>
                  <a:lnTo>
                    <a:pt x="3" y="0"/>
                  </a:lnTo>
                  <a:lnTo>
                    <a:pt x="0" y="0"/>
                  </a:lnTo>
                  <a:lnTo>
                    <a:pt x="0" y="2"/>
                  </a:lnTo>
                  <a:lnTo>
                    <a:pt x="1" y="4"/>
                  </a:lnTo>
                  <a:lnTo>
                    <a:pt x="3"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32" name="Freeform 40"/>
            <p:cNvSpPr>
              <a:spLocks/>
            </p:cNvSpPr>
            <p:nvPr/>
          </p:nvSpPr>
          <p:spPr bwMode="auto">
            <a:xfrm>
              <a:off x="3692" y="2956"/>
              <a:ext cx="13" cy="134"/>
            </a:xfrm>
            <a:custGeom>
              <a:avLst/>
              <a:gdLst>
                <a:gd name="T0" fmla="*/ 5 w 13"/>
                <a:gd name="T1" fmla="*/ 130 h 134"/>
                <a:gd name="T2" fmla="*/ 5 w 13"/>
                <a:gd name="T3" fmla="*/ 134 h 134"/>
                <a:gd name="T4" fmla="*/ 3 w 13"/>
                <a:gd name="T5" fmla="*/ 126 h 134"/>
                <a:gd name="T6" fmla="*/ 13 w 13"/>
                <a:gd name="T7" fmla="*/ 0 h 134"/>
                <a:gd name="T8" fmla="*/ 13 w 13"/>
                <a:gd name="T9" fmla="*/ 9 h 134"/>
                <a:gd name="T10" fmla="*/ 10 w 13"/>
                <a:gd name="T11" fmla="*/ 9 h 134"/>
                <a:gd name="T12" fmla="*/ 8 w 13"/>
                <a:gd name="T13" fmla="*/ 9 h 134"/>
                <a:gd name="T14" fmla="*/ 8 w 13"/>
                <a:gd name="T15" fmla="*/ 30 h 134"/>
                <a:gd name="T16" fmla="*/ 0 w 13"/>
                <a:gd name="T17" fmla="*/ 126 h 134"/>
                <a:gd name="T18" fmla="*/ 1 w 13"/>
                <a:gd name="T19" fmla="*/ 130 h 134"/>
                <a:gd name="T20" fmla="*/ 3 w 13"/>
                <a:gd name="T21" fmla="*/ 130 h 134"/>
                <a:gd name="T22" fmla="*/ 5 w 13"/>
                <a:gd name="T23" fmla="*/ 130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4"/>
                <a:gd name="T38" fmla="*/ 13 w 13"/>
                <a:gd name="T39" fmla="*/ 134 h 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4">
                  <a:moveTo>
                    <a:pt x="5" y="130"/>
                  </a:moveTo>
                  <a:lnTo>
                    <a:pt x="5" y="134"/>
                  </a:lnTo>
                  <a:lnTo>
                    <a:pt x="3" y="126"/>
                  </a:lnTo>
                  <a:lnTo>
                    <a:pt x="13" y="0"/>
                  </a:lnTo>
                  <a:lnTo>
                    <a:pt x="13" y="9"/>
                  </a:lnTo>
                  <a:lnTo>
                    <a:pt x="10" y="9"/>
                  </a:lnTo>
                  <a:lnTo>
                    <a:pt x="8" y="9"/>
                  </a:lnTo>
                  <a:lnTo>
                    <a:pt x="8" y="30"/>
                  </a:lnTo>
                  <a:lnTo>
                    <a:pt x="0" y="126"/>
                  </a:lnTo>
                  <a:lnTo>
                    <a:pt x="1" y="130"/>
                  </a:lnTo>
                  <a:lnTo>
                    <a:pt x="3" y="130"/>
                  </a:lnTo>
                  <a:lnTo>
                    <a:pt x="5" y="13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33" name="Freeform 41"/>
            <p:cNvSpPr>
              <a:spLocks/>
            </p:cNvSpPr>
            <p:nvPr/>
          </p:nvSpPr>
          <p:spPr bwMode="auto">
            <a:xfrm>
              <a:off x="3692" y="2952"/>
              <a:ext cx="13" cy="18"/>
            </a:xfrm>
            <a:custGeom>
              <a:avLst/>
              <a:gdLst>
                <a:gd name="T0" fmla="*/ 13 w 13"/>
                <a:gd name="T1" fmla="*/ 13 h 18"/>
                <a:gd name="T2" fmla="*/ 13 w 13"/>
                <a:gd name="T3" fmla="*/ 18 h 18"/>
                <a:gd name="T4" fmla="*/ 10 w 13"/>
                <a:gd name="T5" fmla="*/ 6 h 18"/>
                <a:gd name="T6" fmla="*/ 8 w 13"/>
                <a:gd name="T7" fmla="*/ 3 h 18"/>
                <a:gd name="T8" fmla="*/ 3 w 13"/>
                <a:gd name="T9" fmla="*/ 2 h 18"/>
                <a:gd name="T10" fmla="*/ 0 w 13"/>
                <a:gd name="T11" fmla="*/ 0 h 18"/>
                <a:gd name="T12" fmla="*/ 0 w 13"/>
                <a:gd name="T13" fmla="*/ 2 h 18"/>
                <a:gd name="T14" fmla="*/ 0 w 13"/>
                <a:gd name="T15" fmla="*/ 3 h 18"/>
                <a:gd name="T16" fmla="*/ 3 w 13"/>
                <a:gd name="T17" fmla="*/ 4 h 18"/>
                <a:gd name="T18" fmla="*/ 5 w 13"/>
                <a:gd name="T19" fmla="*/ 5 h 18"/>
                <a:gd name="T20" fmla="*/ 8 w 13"/>
                <a:gd name="T21" fmla="*/ 9 h 18"/>
                <a:gd name="T22" fmla="*/ 9 w 13"/>
                <a:gd name="T23" fmla="*/ 13 h 18"/>
                <a:gd name="T24" fmla="*/ 10 w 13"/>
                <a:gd name="T25" fmla="*/ 13 h 18"/>
                <a:gd name="T26" fmla="*/ 13 w 13"/>
                <a:gd name="T27" fmla="*/ 13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8"/>
                <a:gd name="T44" fmla="*/ 13 w 13"/>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8">
                  <a:moveTo>
                    <a:pt x="13" y="13"/>
                  </a:moveTo>
                  <a:lnTo>
                    <a:pt x="13" y="18"/>
                  </a:lnTo>
                  <a:lnTo>
                    <a:pt x="10" y="6"/>
                  </a:lnTo>
                  <a:lnTo>
                    <a:pt x="8" y="3"/>
                  </a:lnTo>
                  <a:lnTo>
                    <a:pt x="3" y="2"/>
                  </a:lnTo>
                  <a:lnTo>
                    <a:pt x="0" y="0"/>
                  </a:lnTo>
                  <a:lnTo>
                    <a:pt x="0" y="2"/>
                  </a:lnTo>
                  <a:lnTo>
                    <a:pt x="0" y="3"/>
                  </a:lnTo>
                  <a:lnTo>
                    <a:pt x="3" y="4"/>
                  </a:lnTo>
                  <a:lnTo>
                    <a:pt x="5" y="5"/>
                  </a:lnTo>
                  <a:lnTo>
                    <a:pt x="8" y="9"/>
                  </a:lnTo>
                  <a:lnTo>
                    <a:pt x="9" y="13"/>
                  </a:lnTo>
                  <a:lnTo>
                    <a:pt x="10" y="13"/>
                  </a:lnTo>
                  <a:lnTo>
                    <a:pt x="13" y="1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34" name="Freeform 42"/>
            <p:cNvSpPr>
              <a:spLocks/>
            </p:cNvSpPr>
            <p:nvPr/>
          </p:nvSpPr>
          <p:spPr bwMode="auto">
            <a:xfrm>
              <a:off x="3688" y="2951"/>
              <a:ext cx="4" cy="5"/>
            </a:xfrm>
            <a:custGeom>
              <a:avLst/>
              <a:gdLst>
                <a:gd name="T0" fmla="*/ 4 w 4"/>
                <a:gd name="T1" fmla="*/ 1 h 5"/>
                <a:gd name="T2" fmla="*/ 2 w 4"/>
                <a:gd name="T3" fmla="*/ 0 h 5"/>
                <a:gd name="T4" fmla="*/ 0 w 4"/>
                <a:gd name="T5" fmla="*/ 0 h 5"/>
                <a:gd name="T6" fmla="*/ 0 w 4"/>
                <a:gd name="T7" fmla="*/ 3 h 5"/>
                <a:gd name="T8" fmla="*/ 0 w 4"/>
                <a:gd name="T9" fmla="*/ 5 h 5"/>
                <a:gd name="T10" fmla="*/ 4 w 4"/>
                <a:gd name="T11" fmla="*/ 5 h 5"/>
                <a:gd name="T12" fmla="*/ 4 w 4"/>
                <a:gd name="T13" fmla="*/ 3 h 5"/>
                <a:gd name="T14" fmla="*/ 4 w 4"/>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1"/>
                  </a:moveTo>
                  <a:lnTo>
                    <a:pt x="2" y="0"/>
                  </a:lnTo>
                  <a:lnTo>
                    <a:pt x="0" y="0"/>
                  </a:lnTo>
                  <a:lnTo>
                    <a:pt x="0" y="3"/>
                  </a:lnTo>
                  <a:lnTo>
                    <a:pt x="0" y="5"/>
                  </a:lnTo>
                  <a:lnTo>
                    <a:pt x="4" y="5"/>
                  </a:lnTo>
                  <a:lnTo>
                    <a:pt x="4" y="3"/>
                  </a:lnTo>
                  <a:lnTo>
                    <a:pt x="4"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35" name="Freeform 43"/>
            <p:cNvSpPr>
              <a:spLocks/>
            </p:cNvSpPr>
            <p:nvPr/>
          </p:nvSpPr>
          <p:spPr bwMode="auto">
            <a:xfrm>
              <a:off x="3664" y="2951"/>
              <a:ext cx="28" cy="144"/>
            </a:xfrm>
            <a:custGeom>
              <a:avLst/>
              <a:gdLst>
                <a:gd name="T0" fmla="*/ 24 w 28"/>
                <a:gd name="T1" fmla="*/ 0 h 144"/>
                <a:gd name="T2" fmla="*/ 28 w 28"/>
                <a:gd name="T3" fmla="*/ 0 h 144"/>
                <a:gd name="T4" fmla="*/ 20 w 28"/>
                <a:gd name="T5" fmla="*/ 3 h 144"/>
                <a:gd name="T6" fmla="*/ 12 w 28"/>
                <a:gd name="T7" fmla="*/ 10 h 144"/>
                <a:gd name="T8" fmla="*/ 10 w 28"/>
                <a:gd name="T9" fmla="*/ 19 h 144"/>
                <a:gd name="T10" fmla="*/ 0 w 28"/>
                <a:gd name="T11" fmla="*/ 144 h 144"/>
                <a:gd name="T12" fmla="*/ 5 w 28"/>
                <a:gd name="T13" fmla="*/ 114 h 144"/>
                <a:gd name="T14" fmla="*/ 12 w 28"/>
                <a:gd name="T15" fmla="*/ 19 h 144"/>
                <a:gd name="T16" fmla="*/ 15 w 28"/>
                <a:gd name="T17" fmla="*/ 12 h 144"/>
                <a:gd name="T18" fmla="*/ 22 w 28"/>
                <a:gd name="T19" fmla="*/ 5 h 144"/>
                <a:gd name="T20" fmla="*/ 24 w 28"/>
                <a:gd name="T21" fmla="*/ 4 h 144"/>
                <a:gd name="T22" fmla="*/ 24 w 28"/>
                <a:gd name="T23" fmla="*/ 3 h 144"/>
                <a:gd name="T24" fmla="*/ 24 w 28"/>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44"/>
                <a:gd name="T41" fmla="*/ 28 w 28"/>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44">
                  <a:moveTo>
                    <a:pt x="24" y="0"/>
                  </a:moveTo>
                  <a:lnTo>
                    <a:pt x="28" y="0"/>
                  </a:lnTo>
                  <a:lnTo>
                    <a:pt x="20" y="3"/>
                  </a:lnTo>
                  <a:lnTo>
                    <a:pt x="12" y="10"/>
                  </a:lnTo>
                  <a:lnTo>
                    <a:pt x="10" y="19"/>
                  </a:lnTo>
                  <a:lnTo>
                    <a:pt x="0" y="144"/>
                  </a:lnTo>
                  <a:lnTo>
                    <a:pt x="5" y="114"/>
                  </a:lnTo>
                  <a:lnTo>
                    <a:pt x="12" y="19"/>
                  </a:lnTo>
                  <a:lnTo>
                    <a:pt x="15" y="12"/>
                  </a:lnTo>
                  <a:lnTo>
                    <a:pt x="22" y="5"/>
                  </a:lnTo>
                  <a:lnTo>
                    <a:pt x="24" y="4"/>
                  </a:lnTo>
                  <a:lnTo>
                    <a:pt x="24" y="3"/>
                  </a:lnTo>
                  <a:lnTo>
                    <a:pt x="24"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36" name="Freeform 44"/>
            <p:cNvSpPr>
              <a:spLocks/>
            </p:cNvSpPr>
            <p:nvPr/>
          </p:nvSpPr>
          <p:spPr bwMode="auto">
            <a:xfrm>
              <a:off x="3664" y="3065"/>
              <a:ext cx="5" cy="30"/>
            </a:xfrm>
            <a:custGeom>
              <a:avLst/>
              <a:gdLst>
                <a:gd name="T0" fmla="*/ 0 w 5"/>
                <a:gd name="T1" fmla="*/ 30 h 30"/>
                <a:gd name="T2" fmla="*/ 0 w 5"/>
                <a:gd name="T3" fmla="*/ 21 h 30"/>
                <a:gd name="T4" fmla="*/ 2 w 5"/>
                <a:gd name="T5" fmla="*/ 21 h 30"/>
                <a:gd name="T6" fmla="*/ 5 w 5"/>
                <a:gd name="T7" fmla="*/ 21 h 30"/>
                <a:gd name="T8" fmla="*/ 5 w 5"/>
                <a:gd name="T9" fmla="*/ 0 h 30"/>
                <a:gd name="T10" fmla="*/ 0 w 5"/>
                <a:gd name="T11" fmla="*/ 30 h 30"/>
                <a:gd name="T12" fmla="*/ 0 60000 65536"/>
                <a:gd name="T13" fmla="*/ 0 60000 65536"/>
                <a:gd name="T14" fmla="*/ 0 60000 65536"/>
                <a:gd name="T15" fmla="*/ 0 60000 65536"/>
                <a:gd name="T16" fmla="*/ 0 60000 65536"/>
                <a:gd name="T17" fmla="*/ 0 60000 65536"/>
                <a:gd name="T18" fmla="*/ 0 w 5"/>
                <a:gd name="T19" fmla="*/ 0 h 30"/>
                <a:gd name="T20" fmla="*/ 5 w 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 h="30">
                  <a:moveTo>
                    <a:pt x="0" y="30"/>
                  </a:moveTo>
                  <a:lnTo>
                    <a:pt x="0" y="21"/>
                  </a:lnTo>
                  <a:lnTo>
                    <a:pt x="2" y="21"/>
                  </a:lnTo>
                  <a:lnTo>
                    <a:pt x="5" y="21"/>
                  </a:lnTo>
                  <a:lnTo>
                    <a:pt x="5" y="0"/>
                  </a:lnTo>
                  <a:lnTo>
                    <a:pt x="0" y="3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37" name="Freeform 45"/>
            <p:cNvSpPr>
              <a:spLocks/>
            </p:cNvSpPr>
            <p:nvPr/>
          </p:nvSpPr>
          <p:spPr bwMode="auto">
            <a:xfrm>
              <a:off x="3664" y="3085"/>
              <a:ext cx="5" cy="3"/>
            </a:xfrm>
            <a:custGeom>
              <a:avLst/>
              <a:gdLst>
                <a:gd name="T0" fmla="*/ 2 w 5"/>
                <a:gd name="T1" fmla="*/ 1 h 3"/>
                <a:gd name="T2" fmla="*/ 1 w 5"/>
                <a:gd name="T3" fmla="*/ 0 h 3"/>
                <a:gd name="T4" fmla="*/ 0 w 5"/>
                <a:gd name="T5" fmla="*/ 1 h 3"/>
                <a:gd name="T6" fmla="*/ 1 w 5"/>
                <a:gd name="T7" fmla="*/ 2 h 3"/>
                <a:gd name="T8" fmla="*/ 2 w 5"/>
                <a:gd name="T9" fmla="*/ 3 h 3"/>
                <a:gd name="T10" fmla="*/ 5 w 5"/>
                <a:gd name="T11" fmla="*/ 1 h 3"/>
                <a:gd name="T12" fmla="*/ 5 w 5"/>
                <a:gd name="T13" fmla="*/ 1 h 3"/>
                <a:gd name="T14" fmla="*/ 2 w 5"/>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2" y="1"/>
                  </a:moveTo>
                  <a:lnTo>
                    <a:pt x="1" y="0"/>
                  </a:lnTo>
                  <a:lnTo>
                    <a:pt x="0" y="1"/>
                  </a:lnTo>
                  <a:lnTo>
                    <a:pt x="1" y="2"/>
                  </a:lnTo>
                  <a:lnTo>
                    <a:pt x="2" y="3"/>
                  </a:lnTo>
                  <a:lnTo>
                    <a:pt x="5" y="1"/>
                  </a:lnTo>
                  <a:lnTo>
                    <a:pt x="2"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38" name="Freeform 46"/>
            <p:cNvSpPr>
              <a:spLocks/>
            </p:cNvSpPr>
            <p:nvPr/>
          </p:nvSpPr>
          <p:spPr bwMode="auto">
            <a:xfrm>
              <a:off x="3662" y="3085"/>
              <a:ext cx="4" cy="5"/>
            </a:xfrm>
            <a:custGeom>
              <a:avLst/>
              <a:gdLst>
                <a:gd name="T0" fmla="*/ 2 w 4"/>
                <a:gd name="T1" fmla="*/ 1 h 5"/>
                <a:gd name="T2" fmla="*/ 3 w 4"/>
                <a:gd name="T3" fmla="*/ 0 h 5"/>
                <a:gd name="T4" fmla="*/ 0 w 4"/>
                <a:gd name="T5" fmla="*/ 5 h 5"/>
                <a:gd name="T6" fmla="*/ 2 w 4"/>
                <a:gd name="T7" fmla="*/ 5 h 5"/>
                <a:gd name="T8" fmla="*/ 3 w 4"/>
                <a:gd name="T9" fmla="*/ 5 h 5"/>
                <a:gd name="T10" fmla="*/ 4 w 4"/>
                <a:gd name="T11" fmla="*/ 2 h 5"/>
                <a:gd name="T12" fmla="*/ 3 w 4"/>
                <a:gd name="T13" fmla="*/ 2 h 5"/>
                <a:gd name="T14" fmla="*/ 2 w 4"/>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1"/>
                  </a:moveTo>
                  <a:lnTo>
                    <a:pt x="3" y="0"/>
                  </a:lnTo>
                  <a:lnTo>
                    <a:pt x="0" y="5"/>
                  </a:lnTo>
                  <a:lnTo>
                    <a:pt x="2" y="5"/>
                  </a:lnTo>
                  <a:lnTo>
                    <a:pt x="3" y="5"/>
                  </a:lnTo>
                  <a:lnTo>
                    <a:pt x="4" y="2"/>
                  </a:lnTo>
                  <a:lnTo>
                    <a:pt x="3" y="2"/>
                  </a:lnTo>
                  <a:lnTo>
                    <a:pt x="2"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39" name="Freeform 47"/>
            <p:cNvSpPr>
              <a:spLocks/>
            </p:cNvSpPr>
            <p:nvPr/>
          </p:nvSpPr>
          <p:spPr bwMode="auto">
            <a:xfrm>
              <a:off x="3662" y="3087"/>
              <a:ext cx="3" cy="5"/>
            </a:xfrm>
            <a:custGeom>
              <a:avLst/>
              <a:gdLst>
                <a:gd name="T0" fmla="*/ 2 w 3"/>
                <a:gd name="T1" fmla="*/ 3 h 5"/>
                <a:gd name="T2" fmla="*/ 2 w 3"/>
                <a:gd name="T3" fmla="*/ 0 h 5"/>
                <a:gd name="T4" fmla="*/ 0 w 3"/>
                <a:gd name="T5" fmla="*/ 0 h 5"/>
                <a:gd name="T6" fmla="*/ 0 w 3"/>
                <a:gd name="T7" fmla="*/ 3 h 5"/>
                <a:gd name="T8" fmla="*/ 0 w 3"/>
                <a:gd name="T9" fmla="*/ 5 h 5"/>
                <a:gd name="T10" fmla="*/ 2 w 3"/>
                <a:gd name="T11" fmla="*/ 5 h 5"/>
                <a:gd name="T12" fmla="*/ 3 w 3"/>
                <a:gd name="T13" fmla="*/ 3 h 5"/>
                <a:gd name="T14" fmla="*/ 2 w 3"/>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3"/>
                  </a:moveTo>
                  <a:lnTo>
                    <a:pt x="2" y="0"/>
                  </a:lnTo>
                  <a:lnTo>
                    <a:pt x="0" y="0"/>
                  </a:lnTo>
                  <a:lnTo>
                    <a:pt x="0" y="3"/>
                  </a:lnTo>
                  <a:lnTo>
                    <a:pt x="0" y="5"/>
                  </a:lnTo>
                  <a:lnTo>
                    <a:pt x="2" y="5"/>
                  </a:lnTo>
                  <a:lnTo>
                    <a:pt x="3" y="3"/>
                  </a:lnTo>
                  <a:lnTo>
                    <a:pt x="2"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40" name="Freeform 48"/>
            <p:cNvSpPr>
              <a:spLocks/>
            </p:cNvSpPr>
            <p:nvPr/>
          </p:nvSpPr>
          <p:spPr bwMode="auto">
            <a:xfrm>
              <a:off x="3659" y="3087"/>
              <a:ext cx="5" cy="6"/>
            </a:xfrm>
            <a:custGeom>
              <a:avLst/>
              <a:gdLst>
                <a:gd name="T0" fmla="*/ 3 w 5"/>
                <a:gd name="T1" fmla="*/ 0 h 6"/>
                <a:gd name="T2" fmla="*/ 3 w 5"/>
                <a:gd name="T3" fmla="*/ 0 h 6"/>
                <a:gd name="T4" fmla="*/ 0 w 5"/>
                <a:gd name="T5" fmla="*/ 4 h 6"/>
                <a:gd name="T6" fmla="*/ 1 w 5"/>
                <a:gd name="T7" fmla="*/ 5 h 6"/>
                <a:gd name="T8" fmla="*/ 2 w 5"/>
                <a:gd name="T9" fmla="*/ 6 h 6"/>
                <a:gd name="T10" fmla="*/ 5 w 5"/>
                <a:gd name="T11" fmla="*/ 4 h 6"/>
                <a:gd name="T12" fmla="*/ 3 w 5"/>
                <a:gd name="T13" fmla="*/ 3 h 6"/>
                <a:gd name="T14" fmla="*/ 3 w 5"/>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3" y="0"/>
                  </a:moveTo>
                  <a:lnTo>
                    <a:pt x="3" y="0"/>
                  </a:lnTo>
                  <a:lnTo>
                    <a:pt x="0" y="4"/>
                  </a:lnTo>
                  <a:lnTo>
                    <a:pt x="1" y="5"/>
                  </a:lnTo>
                  <a:lnTo>
                    <a:pt x="2" y="6"/>
                  </a:lnTo>
                  <a:lnTo>
                    <a:pt x="5" y="4"/>
                  </a:lnTo>
                  <a:lnTo>
                    <a:pt x="3" y="3"/>
                  </a:lnTo>
                  <a:lnTo>
                    <a:pt x="3"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41" name="Freeform 49"/>
            <p:cNvSpPr>
              <a:spLocks/>
            </p:cNvSpPr>
            <p:nvPr/>
          </p:nvSpPr>
          <p:spPr bwMode="auto">
            <a:xfrm>
              <a:off x="3652" y="3090"/>
              <a:ext cx="9" cy="5"/>
            </a:xfrm>
            <a:custGeom>
              <a:avLst/>
              <a:gdLst>
                <a:gd name="T0" fmla="*/ 8 w 9"/>
                <a:gd name="T1" fmla="*/ 2 h 5"/>
                <a:gd name="T2" fmla="*/ 8 w 9"/>
                <a:gd name="T3" fmla="*/ 0 h 5"/>
                <a:gd name="T4" fmla="*/ 0 w 9"/>
                <a:gd name="T5" fmla="*/ 0 h 5"/>
                <a:gd name="T6" fmla="*/ 0 w 9"/>
                <a:gd name="T7" fmla="*/ 2 h 5"/>
                <a:gd name="T8" fmla="*/ 0 w 9"/>
                <a:gd name="T9" fmla="*/ 5 h 5"/>
                <a:gd name="T10" fmla="*/ 8 w 9"/>
                <a:gd name="T11" fmla="*/ 5 h 5"/>
                <a:gd name="T12" fmla="*/ 9 w 9"/>
                <a:gd name="T13" fmla="*/ 3 h 5"/>
                <a:gd name="T14" fmla="*/ 8 w 9"/>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8" y="2"/>
                  </a:moveTo>
                  <a:lnTo>
                    <a:pt x="8" y="0"/>
                  </a:lnTo>
                  <a:lnTo>
                    <a:pt x="0" y="0"/>
                  </a:lnTo>
                  <a:lnTo>
                    <a:pt x="0" y="2"/>
                  </a:lnTo>
                  <a:lnTo>
                    <a:pt x="0" y="5"/>
                  </a:lnTo>
                  <a:lnTo>
                    <a:pt x="8" y="5"/>
                  </a:lnTo>
                  <a:lnTo>
                    <a:pt x="9" y="3"/>
                  </a:lnTo>
                  <a:lnTo>
                    <a:pt x="8"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42" name="Freeform 50"/>
            <p:cNvSpPr>
              <a:spLocks/>
            </p:cNvSpPr>
            <p:nvPr/>
          </p:nvSpPr>
          <p:spPr bwMode="auto">
            <a:xfrm>
              <a:off x="3219" y="3056"/>
              <a:ext cx="436" cy="39"/>
            </a:xfrm>
            <a:custGeom>
              <a:avLst/>
              <a:gdLst>
                <a:gd name="T0" fmla="*/ 433 w 436"/>
                <a:gd name="T1" fmla="*/ 36 h 39"/>
                <a:gd name="T2" fmla="*/ 433 w 436"/>
                <a:gd name="T3" fmla="*/ 35 h 39"/>
                <a:gd name="T4" fmla="*/ 431 w 436"/>
                <a:gd name="T5" fmla="*/ 34 h 39"/>
                <a:gd name="T6" fmla="*/ 0 w 436"/>
                <a:gd name="T7" fmla="*/ 0 h 39"/>
                <a:gd name="T8" fmla="*/ 14 w 436"/>
                <a:gd name="T9" fmla="*/ 0 h 39"/>
                <a:gd name="T10" fmla="*/ 14 w 436"/>
                <a:gd name="T11" fmla="*/ 2 h 39"/>
                <a:gd name="T12" fmla="*/ 14 w 436"/>
                <a:gd name="T13" fmla="*/ 5 h 39"/>
                <a:gd name="T14" fmla="*/ 30 w 436"/>
                <a:gd name="T15" fmla="*/ 5 h 39"/>
                <a:gd name="T16" fmla="*/ 431 w 436"/>
                <a:gd name="T17" fmla="*/ 36 h 39"/>
                <a:gd name="T18" fmla="*/ 436 w 436"/>
                <a:gd name="T19" fmla="*/ 39 h 39"/>
                <a:gd name="T20" fmla="*/ 433 w 436"/>
                <a:gd name="T21" fmla="*/ 39 h 39"/>
                <a:gd name="T22" fmla="*/ 433 w 436"/>
                <a:gd name="T23" fmla="*/ 36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
                <a:gd name="T37" fmla="*/ 0 h 39"/>
                <a:gd name="T38" fmla="*/ 436 w 436"/>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 h="39">
                  <a:moveTo>
                    <a:pt x="433" y="36"/>
                  </a:moveTo>
                  <a:lnTo>
                    <a:pt x="433" y="35"/>
                  </a:lnTo>
                  <a:lnTo>
                    <a:pt x="431" y="34"/>
                  </a:lnTo>
                  <a:lnTo>
                    <a:pt x="0" y="0"/>
                  </a:lnTo>
                  <a:lnTo>
                    <a:pt x="14" y="0"/>
                  </a:lnTo>
                  <a:lnTo>
                    <a:pt x="14" y="2"/>
                  </a:lnTo>
                  <a:lnTo>
                    <a:pt x="14" y="5"/>
                  </a:lnTo>
                  <a:lnTo>
                    <a:pt x="30" y="5"/>
                  </a:lnTo>
                  <a:lnTo>
                    <a:pt x="431" y="36"/>
                  </a:lnTo>
                  <a:lnTo>
                    <a:pt x="436" y="39"/>
                  </a:lnTo>
                  <a:lnTo>
                    <a:pt x="433" y="39"/>
                  </a:lnTo>
                  <a:lnTo>
                    <a:pt x="433" y="3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43" name="Freeform 51"/>
            <p:cNvSpPr>
              <a:spLocks/>
            </p:cNvSpPr>
            <p:nvPr/>
          </p:nvSpPr>
          <p:spPr bwMode="auto">
            <a:xfrm>
              <a:off x="3230" y="3056"/>
              <a:ext cx="5" cy="5"/>
            </a:xfrm>
            <a:custGeom>
              <a:avLst/>
              <a:gdLst>
                <a:gd name="T0" fmla="*/ 3 w 5"/>
                <a:gd name="T1" fmla="*/ 2 h 5"/>
                <a:gd name="T2" fmla="*/ 3 w 5"/>
                <a:gd name="T3" fmla="*/ 1 h 5"/>
                <a:gd name="T4" fmla="*/ 0 w 5"/>
                <a:gd name="T5" fmla="*/ 0 h 5"/>
                <a:gd name="T6" fmla="*/ 0 w 5"/>
                <a:gd name="T7" fmla="*/ 1 h 5"/>
                <a:gd name="T8" fmla="*/ 0 w 5"/>
                <a:gd name="T9" fmla="*/ 2 h 5"/>
                <a:gd name="T10" fmla="*/ 5 w 5"/>
                <a:gd name="T11" fmla="*/ 5 h 5"/>
                <a:gd name="T12" fmla="*/ 3 w 5"/>
                <a:gd name="T13" fmla="*/ 5 h 5"/>
                <a:gd name="T14" fmla="*/ 3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2"/>
                  </a:moveTo>
                  <a:lnTo>
                    <a:pt x="3" y="1"/>
                  </a:lnTo>
                  <a:lnTo>
                    <a:pt x="0" y="0"/>
                  </a:lnTo>
                  <a:lnTo>
                    <a:pt x="0" y="1"/>
                  </a:lnTo>
                  <a:lnTo>
                    <a:pt x="0" y="2"/>
                  </a:lnTo>
                  <a:lnTo>
                    <a:pt x="5" y="5"/>
                  </a:lnTo>
                  <a:lnTo>
                    <a:pt x="3" y="5"/>
                  </a:lnTo>
                  <a:lnTo>
                    <a:pt x="3"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44" name="Freeform 52"/>
            <p:cNvSpPr>
              <a:spLocks/>
            </p:cNvSpPr>
            <p:nvPr/>
          </p:nvSpPr>
          <p:spPr bwMode="auto">
            <a:xfrm>
              <a:off x="3228" y="3055"/>
              <a:ext cx="2" cy="5"/>
            </a:xfrm>
            <a:custGeom>
              <a:avLst/>
              <a:gdLst>
                <a:gd name="T0" fmla="*/ 2 w 2"/>
                <a:gd name="T1" fmla="*/ 1 h 5"/>
                <a:gd name="T2" fmla="*/ 0 w 2"/>
                <a:gd name="T3" fmla="*/ 0 h 5"/>
                <a:gd name="T4" fmla="*/ 1 w 2"/>
                <a:gd name="T5" fmla="*/ 0 h 5"/>
                <a:gd name="T6" fmla="*/ 1 w 2"/>
                <a:gd name="T7" fmla="*/ 2 h 5"/>
                <a:gd name="T8" fmla="*/ 1 w 2"/>
                <a:gd name="T9" fmla="*/ 5 h 5"/>
                <a:gd name="T10" fmla="*/ 2 w 2"/>
                <a:gd name="T11" fmla="*/ 5 h 5"/>
                <a:gd name="T12" fmla="*/ 2 w 2"/>
                <a:gd name="T13" fmla="*/ 2 h 5"/>
                <a:gd name="T14" fmla="*/ 2 w 2"/>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5"/>
                <a:gd name="T26" fmla="*/ 2 w 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5">
                  <a:moveTo>
                    <a:pt x="2" y="1"/>
                  </a:moveTo>
                  <a:lnTo>
                    <a:pt x="0" y="0"/>
                  </a:lnTo>
                  <a:lnTo>
                    <a:pt x="1" y="0"/>
                  </a:lnTo>
                  <a:lnTo>
                    <a:pt x="1" y="2"/>
                  </a:lnTo>
                  <a:lnTo>
                    <a:pt x="1" y="5"/>
                  </a:lnTo>
                  <a:lnTo>
                    <a:pt x="2" y="5"/>
                  </a:lnTo>
                  <a:lnTo>
                    <a:pt x="2" y="2"/>
                  </a:lnTo>
                  <a:lnTo>
                    <a:pt x="2"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45" name="Freeform 53"/>
            <p:cNvSpPr>
              <a:spLocks/>
            </p:cNvSpPr>
            <p:nvPr/>
          </p:nvSpPr>
          <p:spPr bwMode="auto">
            <a:xfrm>
              <a:off x="3224" y="3052"/>
              <a:ext cx="6" cy="8"/>
            </a:xfrm>
            <a:custGeom>
              <a:avLst/>
              <a:gdLst>
                <a:gd name="T0" fmla="*/ 5 w 6"/>
                <a:gd name="T1" fmla="*/ 5 h 8"/>
                <a:gd name="T2" fmla="*/ 6 w 6"/>
                <a:gd name="T3" fmla="*/ 4 h 8"/>
                <a:gd name="T4" fmla="*/ 3 w 6"/>
                <a:gd name="T5" fmla="*/ 0 h 8"/>
                <a:gd name="T6" fmla="*/ 1 w 6"/>
                <a:gd name="T7" fmla="*/ 1 h 8"/>
                <a:gd name="T8" fmla="*/ 0 w 6"/>
                <a:gd name="T9" fmla="*/ 3 h 8"/>
                <a:gd name="T10" fmla="*/ 5 w 6"/>
                <a:gd name="T11" fmla="*/ 8 h 8"/>
                <a:gd name="T12" fmla="*/ 5 w 6"/>
                <a:gd name="T13" fmla="*/ 8 h 8"/>
                <a:gd name="T14" fmla="*/ 5 w 6"/>
                <a:gd name="T15" fmla="*/ 5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5" y="5"/>
                  </a:moveTo>
                  <a:lnTo>
                    <a:pt x="6" y="4"/>
                  </a:lnTo>
                  <a:lnTo>
                    <a:pt x="3" y="0"/>
                  </a:lnTo>
                  <a:lnTo>
                    <a:pt x="1" y="1"/>
                  </a:lnTo>
                  <a:lnTo>
                    <a:pt x="0" y="3"/>
                  </a:lnTo>
                  <a:lnTo>
                    <a:pt x="5" y="8"/>
                  </a:lnTo>
                  <a:lnTo>
                    <a:pt x="5" y="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46" name="Freeform 54"/>
            <p:cNvSpPr>
              <a:spLocks/>
            </p:cNvSpPr>
            <p:nvPr/>
          </p:nvSpPr>
          <p:spPr bwMode="auto">
            <a:xfrm>
              <a:off x="3223" y="3053"/>
              <a:ext cx="5" cy="2"/>
            </a:xfrm>
            <a:custGeom>
              <a:avLst/>
              <a:gdLst>
                <a:gd name="T0" fmla="*/ 2 w 5"/>
                <a:gd name="T1" fmla="*/ 0 h 2"/>
                <a:gd name="T2" fmla="*/ 5 w 5"/>
                <a:gd name="T3" fmla="*/ 0 h 2"/>
                <a:gd name="T4" fmla="*/ 0 w 5"/>
                <a:gd name="T5" fmla="*/ 0 h 2"/>
                <a:gd name="T6" fmla="*/ 1 w 5"/>
                <a:gd name="T7" fmla="*/ 2 h 2"/>
                <a:gd name="T8" fmla="*/ 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0"/>
                  </a:moveTo>
                  <a:lnTo>
                    <a:pt x="5" y="0"/>
                  </a:lnTo>
                  <a:lnTo>
                    <a:pt x="0" y="0"/>
                  </a:lnTo>
                  <a:lnTo>
                    <a:pt x="1" y="2"/>
                  </a:lnTo>
                  <a:lnTo>
                    <a:pt x="2"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47" name="Freeform 55"/>
            <p:cNvSpPr>
              <a:spLocks/>
            </p:cNvSpPr>
            <p:nvPr/>
          </p:nvSpPr>
          <p:spPr bwMode="auto">
            <a:xfrm>
              <a:off x="3223" y="3052"/>
              <a:ext cx="5" cy="1"/>
            </a:xfrm>
            <a:custGeom>
              <a:avLst/>
              <a:gdLst>
                <a:gd name="T0" fmla="*/ 5 w 5"/>
                <a:gd name="T1" fmla="*/ 1 h 1"/>
                <a:gd name="T2" fmla="*/ 5 w 5"/>
                <a:gd name="T3" fmla="*/ 0 h 1"/>
                <a:gd name="T4" fmla="*/ 2 w 5"/>
                <a:gd name="T5" fmla="*/ 0 h 1"/>
                <a:gd name="T6" fmla="*/ 0 w 5"/>
                <a:gd name="T7" fmla="*/ 0 h 1"/>
                <a:gd name="T8" fmla="*/ 0 w 5"/>
                <a:gd name="T9" fmla="*/ 1 h 1"/>
                <a:gd name="T10" fmla="*/ 5 w 5"/>
                <a:gd name="T11" fmla="*/ 1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5" y="1"/>
                  </a:moveTo>
                  <a:lnTo>
                    <a:pt x="5" y="0"/>
                  </a:lnTo>
                  <a:lnTo>
                    <a:pt x="2" y="0"/>
                  </a:lnTo>
                  <a:lnTo>
                    <a:pt x="0" y="0"/>
                  </a:lnTo>
                  <a:lnTo>
                    <a:pt x="0" y="1"/>
                  </a:lnTo>
                  <a:lnTo>
                    <a:pt x="5"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48" name="Freeform 56"/>
            <p:cNvSpPr>
              <a:spLocks/>
            </p:cNvSpPr>
            <p:nvPr/>
          </p:nvSpPr>
          <p:spPr bwMode="auto">
            <a:xfrm>
              <a:off x="3223" y="3050"/>
              <a:ext cx="5" cy="3"/>
            </a:xfrm>
            <a:custGeom>
              <a:avLst/>
              <a:gdLst>
                <a:gd name="T0" fmla="*/ 5 w 5"/>
                <a:gd name="T1" fmla="*/ 2 h 3"/>
                <a:gd name="T2" fmla="*/ 5 w 5"/>
                <a:gd name="T3" fmla="*/ 2 h 3"/>
                <a:gd name="T4" fmla="*/ 2 w 5"/>
                <a:gd name="T5" fmla="*/ 0 h 3"/>
                <a:gd name="T6" fmla="*/ 1 w 5"/>
                <a:gd name="T7" fmla="*/ 1 h 3"/>
                <a:gd name="T8" fmla="*/ 0 w 5"/>
                <a:gd name="T9" fmla="*/ 2 h 3"/>
                <a:gd name="T10" fmla="*/ 1 w 5"/>
                <a:gd name="T11" fmla="*/ 3 h 3"/>
                <a:gd name="T12" fmla="*/ 2 w 5"/>
                <a:gd name="T13" fmla="*/ 2 h 3"/>
                <a:gd name="T14" fmla="*/ 5 w 5"/>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5" y="2"/>
                  </a:moveTo>
                  <a:lnTo>
                    <a:pt x="5" y="2"/>
                  </a:lnTo>
                  <a:lnTo>
                    <a:pt x="2" y="0"/>
                  </a:lnTo>
                  <a:lnTo>
                    <a:pt x="1" y="1"/>
                  </a:lnTo>
                  <a:lnTo>
                    <a:pt x="0" y="2"/>
                  </a:lnTo>
                  <a:lnTo>
                    <a:pt x="1" y="3"/>
                  </a:lnTo>
                  <a:lnTo>
                    <a:pt x="2" y="2"/>
                  </a:lnTo>
                  <a:lnTo>
                    <a:pt x="5"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49" name="Freeform 57"/>
            <p:cNvSpPr>
              <a:spLocks/>
            </p:cNvSpPr>
            <p:nvPr/>
          </p:nvSpPr>
          <p:spPr bwMode="auto">
            <a:xfrm>
              <a:off x="3222" y="3046"/>
              <a:ext cx="5" cy="6"/>
            </a:xfrm>
            <a:custGeom>
              <a:avLst/>
              <a:gdLst>
                <a:gd name="T0" fmla="*/ 2 w 5"/>
                <a:gd name="T1" fmla="*/ 5 h 6"/>
                <a:gd name="T2" fmla="*/ 5 w 5"/>
                <a:gd name="T3" fmla="*/ 5 h 6"/>
                <a:gd name="T4" fmla="*/ 5 w 5"/>
                <a:gd name="T5" fmla="*/ 0 h 6"/>
                <a:gd name="T6" fmla="*/ 2 w 5"/>
                <a:gd name="T7" fmla="*/ 0 h 6"/>
                <a:gd name="T8" fmla="*/ 0 w 5"/>
                <a:gd name="T9" fmla="*/ 0 h 6"/>
                <a:gd name="T10" fmla="*/ 0 w 5"/>
                <a:gd name="T11" fmla="*/ 5 h 6"/>
                <a:gd name="T12" fmla="*/ 1 w 5"/>
                <a:gd name="T13" fmla="*/ 6 h 6"/>
                <a:gd name="T14" fmla="*/ 2 w 5"/>
                <a:gd name="T15" fmla="*/ 5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5"/>
                  </a:moveTo>
                  <a:lnTo>
                    <a:pt x="5" y="5"/>
                  </a:lnTo>
                  <a:lnTo>
                    <a:pt x="5" y="0"/>
                  </a:lnTo>
                  <a:lnTo>
                    <a:pt x="2" y="0"/>
                  </a:lnTo>
                  <a:lnTo>
                    <a:pt x="0" y="0"/>
                  </a:lnTo>
                  <a:lnTo>
                    <a:pt x="0" y="5"/>
                  </a:lnTo>
                  <a:lnTo>
                    <a:pt x="1" y="6"/>
                  </a:lnTo>
                  <a:lnTo>
                    <a:pt x="2" y="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50" name="Freeform 58"/>
            <p:cNvSpPr>
              <a:spLocks/>
            </p:cNvSpPr>
            <p:nvPr/>
          </p:nvSpPr>
          <p:spPr bwMode="auto">
            <a:xfrm>
              <a:off x="3218" y="2890"/>
              <a:ext cx="16" cy="158"/>
            </a:xfrm>
            <a:custGeom>
              <a:avLst/>
              <a:gdLst>
                <a:gd name="T0" fmla="*/ 9 w 16"/>
                <a:gd name="T1" fmla="*/ 156 h 158"/>
                <a:gd name="T2" fmla="*/ 9 w 16"/>
                <a:gd name="T3" fmla="*/ 158 h 158"/>
                <a:gd name="T4" fmla="*/ 6 w 16"/>
                <a:gd name="T5" fmla="*/ 153 h 158"/>
                <a:gd name="T6" fmla="*/ 16 w 16"/>
                <a:gd name="T7" fmla="*/ 19 h 158"/>
                <a:gd name="T8" fmla="*/ 15 w 16"/>
                <a:gd name="T9" fmla="*/ 11 h 158"/>
                <a:gd name="T10" fmla="*/ 12 w 16"/>
                <a:gd name="T11" fmla="*/ 7 h 158"/>
                <a:gd name="T12" fmla="*/ 6 w 16"/>
                <a:gd name="T13" fmla="*/ 1 h 158"/>
                <a:gd name="T14" fmla="*/ 0 w 16"/>
                <a:gd name="T15" fmla="*/ 0 h 158"/>
                <a:gd name="T16" fmla="*/ 0 w 16"/>
                <a:gd name="T17" fmla="*/ 1 h 158"/>
                <a:gd name="T18" fmla="*/ 0 w 16"/>
                <a:gd name="T19" fmla="*/ 2 h 158"/>
                <a:gd name="T20" fmla="*/ 4 w 16"/>
                <a:gd name="T21" fmla="*/ 4 h 158"/>
                <a:gd name="T22" fmla="*/ 10 w 16"/>
                <a:gd name="T23" fmla="*/ 10 h 158"/>
                <a:gd name="T24" fmla="*/ 12 w 16"/>
                <a:gd name="T25" fmla="*/ 14 h 158"/>
                <a:gd name="T26" fmla="*/ 14 w 16"/>
                <a:gd name="T27" fmla="*/ 19 h 158"/>
                <a:gd name="T28" fmla="*/ 4 w 16"/>
                <a:gd name="T29" fmla="*/ 153 h 158"/>
                <a:gd name="T30" fmla="*/ 5 w 16"/>
                <a:gd name="T31" fmla="*/ 156 h 158"/>
                <a:gd name="T32" fmla="*/ 6 w 16"/>
                <a:gd name="T33" fmla="*/ 156 h 158"/>
                <a:gd name="T34" fmla="*/ 9 w 16"/>
                <a:gd name="T35" fmla="*/ 15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58"/>
                <a:gd name="T56" fmla="*/ 16 w 16"/>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58">
                  <a:moveTo>
                    <a:pt x="9" y="156"/>
                  </a:moveTo>
                  <a:lnTo>
                    <a:pt x="9" y="158"/>
                  </a:lnTo>
                  <a:lnTo>
                    <a:pt x="6" y="153"/>
                  </a:lnTo>
                  <a:lnTo>
                    <a:pt x="16" y="19"/>
                  </a:lnTo>
                  <a:lnTo>
                    <a:pt x="15" y="11"/>
                  </a:lnTo>
                  <a:lnTo>
                    <a:pt x="12" y="7"/>
                  </a:lnTo>
                  <a:lnTo>
                    <a:pt x="6" y="1"/>
                  </a:lnTo>
                  <a:lnTo>
                    <a:pt x="0" y="0"/>
                  </a:lnTo>
                  <a:lnTo>
                    <a:pt x="0" y="1"/>
                  </a:lnTo>
                  <a:lnTo>
                    <a:pt x="0" y="2"/>
                  </a:lnTo>
                  <a:lnTo>
                    <a:pt x="4" y="4"/>
                  </a:lnTo>
                  <a:lnTo>
                    <a:pt x="10" y="10"/>
                  </a:lnTo>
                  <a:lnTo>
                    <a:pt x="12" y="14"/>
                  </a:lnTo>
                  <a:lnTo>
                    <a:pt x="14" y="19"/>
                  </a:lnTo>
                  <a:lnTo>
                    <a:pt x="4" y="153"/>
                  </a:lnTo>
                  <a:lnTo>
                    <a:pt x="5" y="156"/>
                  </a:lnTo>
                  <a:lnTo>
                    <a:pt x="6" y="156"/>
                  </a:lnTo>
                  <a:lnTo>
                    <a:pt x="9" y="15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51" name="Freeform 59"/>
            <p:cNvSpPr>
              <a:spLocks/>
            </p:cNvSpPr>
            <p:nvPr/>
          </p:nvSpPr>
          <p:spPr bwMode="auto">
            <a:xfrm>
              <a:off x="3213" y="2889"/>
              <a:ext cx="5" cy="5"/>
            </a:xfrm>
            <a:custGeom>
              <a:avLst/>
              <a:gdLst>
                <a:gd name="T0" fmla="*/ 5 w 5"/>
                <a:gd name="T1" fmla="*/ 1 h 5"/>
                <a:gd name="T2" fmla="*/ 0 w 5"/>
                <a:gd name="T3" fmla="*/ 0 h 5"/>
                <a:gd name="T4" fmla="*/ 1 w 5"/>
                <a:gd name="T5" fmla="*/ 0 h 5"/>
                <a:gd name="T6" fmla="*/ 1 w 5"/>
                <a:gd name="T7" fmla="*/ 2 h 5"/>
                <a:gd name="T8" fmla="*/ 1 w 5"/>
                <a:gd name="T9" fmla="*/ 5 h 5"/>
                <a:gd name="T10" fmla="*/ 5 w 5"/>
                <a:gd name="T11" fmla="*/ 5 h 5"/>
                <a:gd name="T12" fmla="*/ 5 w 5"/>
                <a:gd name="T13" fmla="*/ 2 h 5"/>
                <a:gd name="T14" fmla="*/ 5 w 5"/>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1"/>
                  </a:moveTo>
                  <a:lnTo>
                    <a:pt x="0" y="0"/>
                  </a:lnTo>
                  <a:lnTo>
                    <a:pt x="1" y="0"/>
                  </a:lnTo>
                  <a:lnTo>
                    <a:pt x="1" y="2"/>
                  </a:lnTo>
                  <a:lnTo>
                    <a:pt x="1" y="5"/>
                  </a:lnTo>
                  <a:lnTo>
                    <a:pt x="5" y="5"/>
                  </a:lnTo>
                  <a:lnTo>
                    <a:pt x="5" y="2"/>
                  </a:lnTo>
                  <a:lnTo>
                    <a:pt x="5"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52" name="Freeform 60"/>
            <p:cNvSpPr>
              <a:spLocks/>
            </p:cNvSpPr>
            <p:nvPr/>
          </p:nvSpPr>
          <p:spPr bwMode="auto">
            <a:xfrm>
              <a:off x="3198" y="2889"/>
              <a:ext cx="20" cy="17"/>
            </a:xfrm>
            <a:custGeom>
              <a:avLst/>
              <a:gdLst>
                <a:gd name="T0" fmla="*/ 16 w 20"/>
                <a:gd name="T1" fmla="*/ 0 h 17"/>
                <a:gd name="T2" fmla="*/ 20 w 20"/>
                <a:gd name="T3" fmla="*/ 0 h 17"/>
                <a:gd name="T4" fmla="*/ 10 w 20"/>
                <a:gd name="T5" fmla="*/ 2 h 17"/>
                <a:gd name="T6" fmla="*/ 7 w 20"/>
                <a:gd name="T7" fmla="*/ 5 h 17"/>
                <a:gd name="T8" fmla="*/ 2 w 20"/>
                <a:gd name="T9" fmla="*/ 10 h 17"/>
                <a:gd name="T10" fmla="*/ 1 w 20"/>
                <a:gd name="T11" fmla="*/ 15 h 17"/>
                <a:gd name="T12" fmla="*/ 0 w 20"/>
                <a:gd name="T13" fmla="*/ 17 h 17"/>
                <a:gd name="T14" fmla="*/ 2 w 20"/>
                <a:gd name="T15" fmla="*/ 17 h 17"/>
                <a:gd name="T16" fmla="*/ 4 w 20"/>
                <a:gd name="T17" fmla="*/ 15 h 17"/>
                <a:gd name="T18" fmla="*/ 5 w 20"/>
                <a:gd name="T19" fmla="*/ 12 h 17"/>
                <a:gd name="T20" fmla="*/ 10 w 20"/>
                <a:gd name="T21" fmla="*/ 7 h 17"/>
                <a:gd name="T22" fmla="*/ 15 w 20"/>
                <a:gd name="T23" fmla="*/ 5 h 17"/>
                <a:gd name="T24" fmla="*/ 16 w 20"/>
                <a:gd name="T25" fmla="*/ 3 h 17"/>
                <a:gd name="T26" fmla="*/ 16 w 20"/>
                <a:gd name="T27" fmla="*/ 2 h 17"/>
                <a:gd name="T28" fmla="*/ 16 w 20"/>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7"/>
                <a:gd name="T47" fmla="*/ 20 w 2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7">
                  <a:moveTo>
                    <a:pt x="16" y="0"/>
                  </a:moveTo>
                  <a:lnTo>
                    <a:pt x="20" y="0"/>
                  </a:lnTo>
                  <a:lnTo>
                    <a:pt x="10" y="2"/>
                  </a:lnTo>
                  <a:lnTo>
                    <a:pt x="7" y="5"/>
                  </a:lnTo>
                  <a:lnTo>
                    <a:pt x="2" y="10"/>
                  </a:lnTo>
                  <a:lnTo>
                    <a:pt x="1" y="15"/>
                  </a:lnTo>
                  <a:lnTo>
                    <a:pt x="0" y="17"/>
                  </a:lnTo>
                  <a:lnTo>
                    <a:pt x="2" y="17"/>
                  </a:lnTo>
                  <a:lnTo>
                    <a:pt x="4" y="15"/>
                  </a:lnTo>
                  <a:lnTo>
                    <a:pt x="5" y="12"/>
                  </a:lnTo>
                  <a:lnTo>
                    <a:pt x="10" y="7"/>
                  </a:lnTo>
                  <a:lnTo>
                    <a:pt x="15" y="5"/>
                  </a:lnTo>
                  <a:lnTo>
                    <a:pt x="16" y="3"/>
                  </a:lnTo>
                  <a:lnTo>
                    <a:pt x="16" y="2"/>
                  </a:lnTo>
                  <a:lnTo>
                    <a:pt x="16"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53" name="Freeform 61"/>
            <p:cNvSpPr>
              <a:spLocks/>
            </p:cNvSpPr>
            <p:nvPr/>
          </p:nvSpPr>
          <p:spPr bwMode="auto">
            <a:xfrm>
              <a:off x="3187" y="2906"/>
              <a:ext cx="13" cy="151"/>
            </a:xfrm>
            <a:custGeom>
              <a:avLst/>
              <a:gdLst>
                <a:gd name="T0" fmla="*/ 11 w 13"/>
                <a:gd name="T1" fmla="*/ 0 h 151"/>
                <a:gd name="T2" fmla="*/ 0 w 13"/>
                <a:gd name="T3" fmla="*/ 151 h 151"/>
                <a:gd name="T4" fmla="*/ 0 w 13"/>
                <a:gd name="T5" fmla="*/ 141 h 151"/>
                <a:gd name="T6" fmla="*/ 2 w 13"/>
                <a:gd name="T7" fmla="*/ 141 h 151"/>
                <a:gd name="T8" fmla="*/ 5 w 13"/>
                <a:gd name="T9" fmla="*/ 141 h 151"/>
                <a:gd name="T10" fmla="*/ 5 w 13"/>
                <a:gd name="T11" fmla="*/ 119 h 151"/>
                <a:gd name="T12" fmla="*/ 13 w 13"/>
                <a:gd name="T13" fmla="*/ 0 h 151"/>
                <a:gd name="T14" fmla="*/ 11 w 13"/>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51"/>
                <a:gd name="T26" fmla="*/ 13 w 13"/>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51">
                  <a:moveTo>
                    <a:pt x="11" y="0"/>
                  </a:moveTo>
                  <a:lnTo>
                    <a:pt x="0" y="151"/>
                  </a:lnTo>
                  <a:lnTo>
                    <a:pt x="0" y="141"/>
                  </a:lnTo>
                  <a:lnTo>
                    <a:pt x="2" y="141"/>
                  </a:lnTo>
                  <a:lnTo>
                    <a:pt x="5" y="141"/>
                  </a:lnTo>
                  <a:lnTo>
                    <a:pt x="5" y="119"/>
                  </a:lnTo>
                  <a:lnTo>
                    <a:pt x="13" y="0"/>
                  </a:lnTo>
                  <a:lnTo>
                    <a:pt x="11"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54" name="Freeform 62"/>
            <p:cNvSpPr>
              <a:spLocks/>
            </p:cNvSpPr>
            <p:nvPr/>
          </p:nvSpPr>
          <p:spPr bwMode="auto">
            <a:xfrm>
              <a:off x="3187" y="3045"/>
              <a:ext cx="5" cy="5"/>
            </a:xfrm>
            <a:custGeom>
              <a:avLst/>
              <a:gdLst>
                <a:gd name="T0" fmla="*/ 2 w 5"/>
                <a:gd name="T1" fmla="*/ 2 h 5"/>
                <a:gd name="T2" fmla="*/ 1 w 5"/>
                <a:gd name="T3" fmla="*/ 2 h 5"/>
                <a:gd name="T4" fmla="*/ 0 w 5"/>
                <a:gd name="T5" fmla="*/ 5 h 5"/>
                <a:gd name="T6" fmla="*/ 1 w 5"/>
                <a:gd name="T7" fmla="*/ 5 h 5"/>
                <a:gd name="T8" fmla="*/ 2 w 5"/>
                <a:gd name="T9" fmla="*/ 5 h 5"/>
                <a:gd name="T10" fmla="*/ 5 w 5"/>
                <a:gd name="T11" fmla="*/ 0 h 5"/>
                <a:gd name="T12" fmla="*/ 5 w 5"/>
                <a:gd name="T13" fmla="*/ 2 h 5"/>
                <a:gd name="T14" fmla="*/ 2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2"/>
                  </a:moveTo>
                  <a:lnTo>
                    <a:pt x="1" y="2"/>
                  </a:lnTo>
                  <a:lnTo>
                    <a:pt x="0" y="5"/>
                  </a:lnTo>
                  <a:lnTo>
                    <a:pt x="1" y="5"/>
                  </a:lnTo>
                  <a:lnTo>
                    <a:pt x="2" y="5"/>
                  </a:lnTo>
                  <a:lnTo>
                    <a:pt x="5" y="0"/>
                  </a:lnTo>
                  <a:lnTo>
                    <a:pt x="5" y="2"/>
                  </a:lnTo>
                  <a:lnTo>
                    <a:pt x="2"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55" name="Freeform 63"/>
            <p:cNvSpPr>
              <a:spLocks/>
            </p:cNvSpPr>
            <p:nvPr/>
          </p:nvSpPr>
          <p:spPr bwMode="auto">
            <a:xfrm>
              <a:off x="3185" y="3048"/>
              <a:ext cx="4" cy="4"/>
            </a:xfrm>
            <a:custGeom>
              <a:avLst/>
              <a:gdLst>
                <a:gd name="T0" fmla="*/ 3 w 4"/>
                <a:gd name="T1" fmla="*/ 2 h 4"/>
                <a:gd name="T2" fmla="*/ 2 w 4"/>
                <a:gd name="T3" fmla="*/ 0 h 4"/>
                <a:gd name="T4" fmla="*/ 0 w 4"/>
                <a:gd name="T5" fmla="*/ 2 h 4"/>
                <a:gd name="T6" fmla="*/ 2 w 4"/>
                <a:gd name="T7" fmla="*/ 3 h 4"/>
                <a:gd name="T8" fmla="*/ 3 w 4"/>
                <a:gd name="T9" fmla="*/ 4 h 4"/>
                <a:gd name="T10" fmla="*/ 3 w 4"/>
                <a:gd name="T11" fmla="*/ 4 h 4"/>
                <a:gd name="T12" fmla="*/ 4 w 4"/>
                <a:gd name="T13" fmla="*/ 2 h 4"/>
                <a:gd name="T14" fmla="*/ 3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2"/>
                  </a:moveTo>
                  <a:lnTo>
                    <a:pt x="2" y="0"/>
                  </a:lnTo>
                  <a:lnTo>
                    <a:pt x="0" y="2"/>
                  </a:lnTo>
                  <a:lnTo>
                    <a:pt x="2" y="3"/>
                  </a:lnTo>
                  <a:lnTo>
                    <a:pt x="3" y="4"/>
                  </a:lnTo>
                  <a:lnTo>
                    <a:pt x="4" y="2"/>
                  </a:lnTo>
                  <a:lnTo>
                    <a:pt x="3"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56" name="Freeform 64"/>
            <p:cNvSpPr>
              <a:spLocks/>
            </p:cNvSpPr>
            <p:nvPr/>
          </p:nvSpPr>
          <p:spPr bwMode="auto">
            <a:xfrm>
              <a:off x="3185" y="3048"/>
              <a:ext cx="3" cy="5"/>
            </a:xfrm>
            <a:custGeom>
              <a:avLst/>
              <a:gdLst>
                <a:gd name="T0" fmla="*/ 2 w 3"/>
                <a:gd name="T1" fmla="*/ 3 h 5"/>
                <a:gd name="T2" fmla="*/ 2 w 3"/>
                <a:gd name="T3" fmla="*/ 0 h 5"/>
                <a:gd name="T4" fmla="*/ 0 w 3"/>
                <a:gd name="T5" fmla="*/ 0 h 5"/>
                <a:gd name="T6" fmla="*/ 0 w 3"/>
                <a:gd name="T7" fmla="*/ 3 h 5"/>
                <a:gd name="T8" fmla="*/ 0 w 3"/>
                <a:gd name="T9" fmla="*/ 5 h 5"/>
                <a:gd name="T10" fmla="*/ 2 w 3"/>
                <a:gd name="T11" fmla="*/ 5 h 5"/>
                <a:gd name="T12" fmla="*/ 3 w 3"/>
                <a:gd name="T13" fmla="*/ 4 h 5"/>
                <a:gd name="T14" fmla="*/ 2 w 3"/>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3"/>
                  </a:moveTo>
                  <a:lnTo>
                    <a:pt x="2" y="0"/>
                  </a:lnTo>
                  <a:lnTo>
                    <a:pt x="0" y="0"/>
                  </a:lnTo>
                  <a:lnTo>
                    <a:pt x="0" y="3"/>
                  </a:lnTo>
                  <a:lnTo>
                    <a:pt x="0" y="5"/>
                  </a:lnTo>
                  <a:lnTo>
                    <a:pt x="2" y="5"/>
                  </a:lnTo>
                  <a:lnTo>
                    <a:pt x="3" y="4"/>
                  </a:lnTo>
                  <a:lnTo>
                    <a:pt x="2"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57" name="Freeform 65"/>
            <p:cNvSpPr>
              <a:spLocks/>
            </p:cNvSpPr>
            <p:nvPr/>
          </p:nvSpPr>
          <p:spPr bwMode="auto">
            <a:xfrm>
              <a:off x="3182" y="3048"/>
              <a:ext cx="5" cy="7"/>
            </a:xfrm>
            <a:custGeom>
              <a:avLst/>
              <a:gdLst>
                <a:gd name="T0" fmla="*/ 3 w 5"/>
                <a:gd name="T1" fmla="*/ 0 h 7"/>
                <a:gd name="T2" fmla="*/ 3 w 5"/>
                <a:gd name="T3" fmla="*/ 0 h 7"/>
                <a:gd name="T4" fmla="*/ 0 w 5"/>
                <a:gd name="T5" fmla="*/ 4 h 7"/>
                <a:gd name="T6" fmla="*/ 1 w 5"/>
                <a:gd name="T7" fmla="*/ 5 h 7"/>
                <a:gd name="T8" fmla="*/ 2 w 5"/>
                <a:gd name="T9" fmla="*/ 7 h 7"/>
                <a:gd name="T10" fmla="*/ 5 w 5"/>
                <a:gd name="T11" fmla="*/ 4 h 7"/>
                <a:gd name="T12" fmla="*/ 3 w 5"/>
                <a:gd name="T13" fmla="*/ 3 h 7"/>
                <a:gd name="T14" fmla="*/ 3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0"/>
                  </a:moveTo>
                  <a:lnTo>
                    <a:pt x="3" y="0"/>
                  </a:lnTo>
                  <a:lnTo>
                    <a:pt x="0" y="4"/>
                  </a:lnTo>
                  <a:lnTo>
                    <a:pt x="1" y="5"/>
                  </a:lnTo>
                  <a:lnTo>
                    <a:pt x="2" y="7"/>
                  </a:lnTo>
                  <a:lnTo>
                    <a:pt x="5" y="4"/>
                  </a:lnTo>
                  <a:lnTo>
                    <a:pt x="3" y="3"/>
                  </a:lnTo>
                  <a:lnTo>
                    <a:pt x="3"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58" name="Freeform 66"/>
            <p:cNvSpPr>
              <a:spLocks/>
            </p:cNvSpPr>
            <p:nvPr/>
          </p:nvSpPr>
          <p:spPr bwMode="auto">
            <a:xfrm>
              <a:off x="3078" y="3040"/>
              <a:ext cx="112" cy="16"/>
            </a:xfrm>
            <a:custGeom>
              <a:avLst/>
              <a:gdLst>
                <a:gd name="T0" fmla="*/ 105 w 112"/>
                <a:gd name="T1" fmla="*/ 13 h 16"/>
                <a:gd name="T2" fmla="*/ 105 w 112"/>
                <a:gd name="T3" fmla="*/ 11 h 16"/>
                <a:gd name="T4" fmla="*/ 82 w 112"/>
                <a:gd name="T5" fmla="*/ 11 h 16"/>
                <a:gd name="T6" fmla="*/ 3 w 112"/>
                <a:gd name="T7" fmla="*/ 5 h 16"/>
                <a:gd name="T8" fmla="*/ 11 w 112"/>
                <a:gd name="T9" fmla="*/ 5 h 16"/>
                <a:gd name="T10" fmla="*/ 9 w 112"/>
                <a:gd name="T11" fmla="*/ 3 h 16"/>
                <a:gd name="T12" fmla="*/ 5 w 112"/>
                <a:gd name="T13" fmla="*/ 2 h 16"/>
                <a:gd name="T14" fmla="*/ 0 w 112"/>
                <a:gd name="T15" fmla="*/ 0 h 16"/>
                <a:gd name="T16" fmla="*/ 0 w 112"/>
                <a:gd name="T17" fmla="*/ 1 h 16"/>
                <a:gd name="T18" fmla="*/ 0 w 112"/>
                <a:gd name="T19" fmla="*/ 2 h 16"/>
                <a:gd name="T20" fmla="*/ 5 w 112"/>
                <a:gd name="T21" fmla="*/ 5 h 16"/>
                <a:gd name="T22" fmla="*/ 9 w 112"/>
                <a:gd name="T23" fmla="*/ 6 h 16"/>
                <a:gd name="T24" fmla="*/ 16 w 112"/>
                <a:gd name="T25" fmla="*/ 10 h 16"/>
                <a:gd name="T26" fmla="*/ 33 w 112"/>
                <a:gd name="T27" fmla="*/ 10 h 16"/>
                <a:gd name="T28" fmla="*/ 112 w 112"/>
                <a:gd name="T29" fmla="*/ 16 h 16"/>
                <a:gd name="T30" fmla="*/ 105 w 112"/>
                <a:gd name="T31" fmla="*/ 16 h 16"/>
                <a:gd name="T32" fmla="*/ 106 w 112"/>
                <a:gd name="T33" fmla="*/ 15 h 16"/>
                <a:gd name="T34" fmla="*/ 105 w 112"/>
                <a:gd name="T35" fmla="*/ 1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6"/>
                <a:gd name="T56" fmla="*/ 112 w 112"/>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6">
                  <a:moveTo>
                    <a:pt x="105" y="13"/>
                  </a:moveTo>
                  <a:lnTo>
                    <a:pt x="105" y="11"/>
                  </a:lnTo>
                  <a:lnTo>
                    <a:pt x="82" y="11"/>
                  </a:lnTo>
                  <a:lnTo>
                    <a:pt x="3" y="5"/>
                  </a:lnTo>
                  <a:lnTo>
                    <a:pt x="11" y="5"/>
                  </a:lnTo>
                  <a:lnTo>
                    <a:pt x="9" y="3"/>
                  </a:lnTo>
                  <a:lnTo>
                    <a:pt x="5" y="2"/>
                  </a:lnTo>
                  <a:lnTo>
                    <a:pt x="0" y="0"/>
                  </a:lnTo>
                  <a:lnTo>
                    <a:pt x="0" y="1"/>
                  </a:lnTo>
                  <a:lnTo>
                    <a:pt x="0" y="2"/>
                  </a:lnTo>
                  <a:lnTo>
                    <a:pt x="5" y="5"/>
                  </a:lnTo>
                  <a:lnTo>
                    <a:pt x="9" y="6"/>
                  </a:lnTo>
                  <a:lnTo>
                    <a:pt x="16" y="10"/>
                  </a:lnTo>
                  <a:lnTo>
                    <a:pt x="33" y="10"/>
                  </a:lnTo>
                  <a:lnTo>
                    <a:pt x="112" y="16"/>
                  </a:lnTo>
                  <a:lnTo>
                    <a:pt x="105" y="16"/>
                  </a:lnTo>
                  <a:lnTo>
                    <a:pt x="106" y="15"/>
                  </a:lnTo>
                  <a:lnTo>
                    <a:pt x="105" y="1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59" name="Freeform 67"/>
            <p:cNvSpPr>
              <a:spLocks/>
            </p:cNvSpPr>
            <p:nvPr/>
          </p:nvSpPr>
          <p:spPr bwMode="auto">
            <a:xfrm>
              <a:off x="3047" y="3015"/>
              <a:ext cx="32" cy="27"/>
            </a:xfrm>
            <a:custGeom>
              <a:avLst/>
              <a:gdLst>
                <a:gd name="T0" fmla="*/ 31 w 32"/>
                <a:gd name="T1" fmla="*/ 26 h 27"/>
                <a:gd name="T2" fmla="*/ 32 w 32"/>
                <a:gd name="T3" fmla="*/ 25 h 27"/>
                <a:gd name="T4" fmla="*/ 25 w 32"/>
                <a:gd name="T5" fmla="*/ 20 h 27"/>
                <a:gd name="T6" fmla="*/ 19 w 32"/>
                <a:gd name="T7" fmla="*/ 13 h 27"/>
                <a:gd name="T8" fmla="*/ 15 w 32"/>
                <a:gd name="T9" fmla="*/ 11 h 27"/>
                <a:gd name="T10" fmla="*/ 12 w 32"/>
                <a:gd name="T11" fmla="*/ 7 h 27"/>
                <a:gd name="T12" fmla="*/ 9 w 32"/>
                <a:gd name="T13" fmla="*/ 5 h 27"/>
                <a:gd name="T14" fmla="*/ 4 w 32"/>
                <a:gd name="T15" fmla="*/ 0 h 27"/>
                <a:gd name="T16" fmla="*/ 0 w 32"/>
                <a:gd name="T17" fmla="*/ 0 h 27"/>
                <a:gd name="T18" fmla="*/ 0 w 32"/>
                <a:gd name="T19" fmla="*/ 2 h 27"/>
                <a:gd name="T20" fmla="*/ 0 w 32"/>
                <a:gd name="T21" fmla="*/ 5 h 27"/>
                <a:gd name="T22" fmla="*/ 4 w 32"/>
                <a:gd name="T23" fmla="*/ 5 h 27"/>
                <a:gd name="T24" fmla="*/ 6 w 32"/>
                <a:gd name="T25" fmla="*/ 7 h 27"/>
                <a:gd name="T26" fmla="*/ 10 w 32"/>
                <a:gd name="T27" fmla="*/ 10 h 27"/>
                <a:gd name="T28" fmla="*/ 12 w 32"/>
                <a:gd name="T29" fmla="*/ 13 h 27"/>
                <a:gd name="T30" fmla="*/ 16 w 32"/>
                <a:gd name="T31" fmla="*/ 16 h 27"/>
                <a:gd name="T32" fmla="*/ 22 w 32"/>
                <a:gd name="T33" fmla="*/ 22 h 27"/>
                <a:gd name="T34" fmla="*/ 26 w 32"/>
                <a:gd name="T35" fmla="*/ 25 h 27"/>
                <a:gd name="T36" fmla="*/ 31 w 32"/>
                <a:gd name="T37" fmla="*/ 27 h 27"/>
                <a:gd name="T38" fmla="*/ 31 w 32"/>
                <a:gd name="T39" fmla="*/ 2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7"/>
                <a:gd name="T62" fmla="*/ 32 w 32"/>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7">
                  <a:moveTo>
                    <a:pt x="31" y="26"/>
                  </a:moveTo>
                  <a:lnTo>
                    <a:pt x="32" y="25"/>
                  </a:lnTo>
                  <a:lnTo>
                    <a:pt x="25" y="20"/>
                  </a:lnTo>
                  <a:lnTo>
                    <a:pt x="19" y="13"/>
                  </a:lnTo>
                  <a:lnTo>
                    <a:pt x="15" y="11"/>
                  </a:lnTo>
                  <a:lnTo>
                    <a:pt x="12" y="7"/>
                  </a:lnTo>
                  <a:lnTo>
                    <a:pt x="9" y="5"/>
                  </a:lnTo>
                  <a:lnTo>
                    <a:pt x="4" y="0"/>
                  </a:lnTo>
                  <a:lnTo>
                    <a:pt x="0" y="0"/>
                  </a:lnTo>
                  <a:lnTo>
                    <a:pt x="0" y="2"/>
                  </a:lnTo>
                  <a:lnTo>
                    <a:pt x="0" y="5"/>
                  </a:lnTo>
                  <a:lnTo>
                    <a:pt x="4" y="5"/>
                  </a:lnTo>
                  <a:lnTo>
                    <a:pt x="6" y="7"/>
                  </a:lnTo>
                  <a:lnTo>
                    <a:pt x="10" y="10"/>
                  </a:lnTo>
                  <a:lnTo>
                    <a:pt x="12" y="13"/>
                  </a:lnTo>
                  <a:lnTo>
                    <a:pt x="16" y="16"/>
                  </a:lnTo>
                  <a:lnTo>
                    <a:pt x="22" y="22"/>
                  </a:lnTo>
                  <a:lnTo>
                    <a:pt x="26" y="25"/>
                  </a:lnTo>
                  <a:lnTo>
                    <a:pt x="31" y="27"/>
                  </a:lnTo>
                  <a:lnTo>
                    <a:pt x="31" y="2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60" name="Freeform 68"/>
            <p:cNvSpPr>
              <a:spLocks/>
            </p:cNvSpPr>
            <p:nvPr/>
          </p:nvSpPr>
          <p:spPr bwMode="auto">
            <a:xfrm>
              <a:off x="3043" y="3015"/>
              <a:ext cx="8" cy="5"/>
            </a:xfrm>
            <a:custGeom>
              <a:avLst/>
              <a:gdLst>
                <a:gd name="T0" fmla="*/ 4 w 8"/>
                <a:gd name="T1" fmla="*/ 0 h 5"/>
                <a:gd name="T2" fmla="*/ 8 w 8"/>
                <a:gd name="T3" fmla="*/ 0 h 5"/>
                <a:gd name="T4" fmla="*/ 0 w 8"/>
                <a:gd name="T5" fmla="*/ 2 h 5"/>
                <a:gd name="T6" fmla="*/ 0 w 8"/>
                <a:gd name="T7" fmla="*/ 3 h 5"/>
                <a:gd name="T8" fmla="*/ 0 w 8"/>
                <a:gd name="T9" fmla="*/ 5 h 5"/>
                <a:gd name="T10" fmla="*/ 4 w 8"/>
                <a:gd name="T11" fmla="*/ 3 h 5"/>
                <a:gd name="T12" fmla="*/ 4 w 8"/>
                <a:gd name="T13" fmla="*/ 2 h 5"/>
                <a:gd name="T14" fmla="*/ 4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4" y="0"/>
                  </a:moveTo>
                  <a:lnTo>
                    <a:pt x="8" y="0"/>
                  </a:lnTo>
                  <a:lnTo>
                    <a:pt x="0" y="2"/>
                  </a:lnTo>
                  <a:lnTo>
                    <a:pt x="0" y="3"/>
                  </a:lnTo>
                  <a:lnTo>
                    <a:pt x="0" y="5"/>
                  </a:lnTo>
                  <a:lnTo>
                    <a:pt x="4" y="3"/>
                  </a:lnTo>
                  <a:lnTo>
                    <a:pt x="4" y="2"/>
                  </a:lnTo>
                  <a:lnTo>
                    <a:pt x="4"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61" name="Freeform 69"/>
            <p:cNvSpPr>
              <a:spLocks/>
            </p:cNvSpPr>
            <p:nvPr/>
          </p:nvSpPr>
          <p:spPr bwMode="auto">
            <a:xfrm>
              <a:off x="3039" y="3016"/>
              <a:ext cx="4" cy="5"/>
            </a:xfrm>
            <a:custGeom>
              <a:avLst/>
              <a:gdLst>
                <a:gd name="T0" fmla="*/ 4 w 4"/>
                <a:gd name="T1" fmla="*/ 2 h 5"/>
                <a:gd name="T2" fmla="*/ 4 w 4"/>
                <a:gd name="T3" fmla="*/ 0 h 5"/>
                <a:gd name="T4" fmla="*/ 0 w 4"/>
                <a:gd name="T5" fmla="*/ 0 h 5"/>
                <a:gd name="T6" fmla="*/ 0 w 4"/>
                <a:gd name="T7" fmla="*/ 2 h 5"/>
                <a:gd name="T8" fmla="*/ 0 w 4"/>
                <a:gd name="T9" fmla="*/ 5 h 5"/>
                <a:gd name="T10" fmla="*/ 0 w 4"/>
                <a:gd name="T11" fmla="*/ 5 h 5"/>
                <a:gd name="T12" fmla="*/ 4 w 4"/>
                <a:gd name="T13" fmla="*/ 4 h 5"/>
                <a:gd name="T14" fmla="*/ 4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2"/>
                  </a:moveTo>
                  <a:lnTo>
                    <a:pt x="4" y="0"/>
                  </a:lnTo>
                  <a:lnTo>
                    <a:pt x="0" y="0"/>
                  </a:lnTo>
                  <a:lnTo>
                    <a:pt x="0" y="2"/>
                  </a:lnTo>
                  <a:lnTo>
                    <a:pt x="0" y="5"/>
                  </a:lnTo>
                  <a:lnTo>
                    <a:pt x="4" y="4"/>
                  </a:lnTo>
                  <a:lnTo>
                    <a:pt x="4"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62" name="Freeform 70"/>
            <p:cNvSpPr>
              <a:spLocks/>
            </p:cNvSpPr>
            <p:nvPr/>
          </p:nvSpPr>
          <p:spPr bwMode="auto">
            <a:xfrm>
              <a:off x="3033" y="3016"/>
              <a:ext cx="9" cy="9"/>
            </a:xfrm>
            <a:custGeom>
              <a:avLst/>
              <a:gdLst>
                <a:gd name="T0" fmla="*/ 6 w 9"/>
                <a:gd name="T1" fmla="*/ 0 h 9"/>
                <a:gd name="T2" fmla="*/ 9 w 9"/>
                <a:gd name="T3" fmla="*/ 0 h 9"/>
                <a:gd name="T4" fmla="*/ 4 w 9"/>
                <a:gd name="T5" fmla="*/ 2 h 9"/>
                <a:gd name="T6" fmla="*/ 1 w 9"/>
                <a:gd name="T7" fmla="*/ 6 h 9"/>
                <a:gd name="T8" fmla="*/ 0 w 9"/>
                <a:gd name="T9" fmla="*/ 6 h 9"/>
                <a:gd name="T10" fmla="*/ 0 w 9"/>
                <a:gd name="T11" fmla="*/ 7 h 9"/>
                <a:gd name="T12" fmla="*/ 0 w 9"/>
                <a:gd name="T13" fmla="*/ 9 h 9"/>
                <a:gd name="T14" fmla="*/ 4 w 9"/>
                <a:gd name="T15" fmla="*/ 6 h 9"/>
                <a:gd name="T16" fmla="*/ 4 w 9"/>
                <a:gd name="T17" fmla="*/ 5 h 9"/>
                <a:gd name="T18" fmla="*/ 6 w 9"/>
                <a:gd name="T19" fmla="*/ 4 h 9"/>
                <a:gd name="T20" fmla="*/ 6 w 9"/>
                <a:gd name="T21" fmla="*/ 2 h 9"/>
                <a:gd name="T22" fmla="*/ 6 w 9"/>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9"/>
                <a:gd name="T38" fmla="*/ 9 w 9"/>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9">
                  <a:moveTo>
                    <a:pt x="6" y="0"/>
                  </a:moveTo>
                  <a:lnTo>
                    <a:pt x="9" y="0"/>
                  </a:lnTo>
                  <a:lnTo>
                    <a:pt x="4" y="2"/>
                  </a:lnTo>
                  <a:lnTo>
                    <a:pt x="1" y="6"/>
                  </a:lnTo>
                  <a:lnTo>
                    <a:pt x="0" y="6"/>
                  </a:lnTo>
                  <a:lnTo>
                    <a:pt x="0" y="7"/>
                  </a:lnTo>
                  <a:lnTo>
                    <a:pt x="0" y="9"/>
                  </a:lnTo>
                  <a:lnTo>
                    <a:pt x="4" y="6"/>
                  </a:lnTo>
                  <a:lnTo>
                    <a:pt x="4" y="5"/>
                  </a:lnTo>
                  <a:lnTo>
                    <a:pt x="6" y="4"/>
                  </a:lnTo>
                  <a:lnTo>
                    <a:pt x="6" y="2"/>
                  </a:lnTo>
                  <a:lnTo>
                    <a:pt x="6"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63" name="Freeform 71"/>
            <p:cNvSpPr>
              <a:spLocks/>
            </p:cNvSpPr>
            <p:nvPr/>
          </p:nvSpPr>
          <p:spPr bwMode="auto">
            <a:xfrm>
              <a:off x="3031" y="3022"/>
              <a:ext cx="5" cy="11"/>
            </a:xfrm>
            <a:custGeom>
              <a:avLst/>
              <a:gdLst>
                <a:gd name="T0" fmla="*/ 2 w 5"/>
                <a:gd name="T1" fmla="*/ 0 h 11"/>
                <a:gd name="T2" fmla="*/ 0 w 5"/>
                <a:gd name="T3" fmla="*/ 1 h 11"/>
                <a:gd name="T4" fmla="*/ 0 w 5"/>
                <a:gd name="T5" fmla="*/ 11 h 11"/>
                <a:gd name="T6" fmla="*/ 2 w 5"/>
                <a:gd name="T7" fmla="*/ 11 h 11"/>
                <a:gd name="T8" fmla="*/ 5 w 5"/>
                <a:gd name="T9" fmla="*/ 11 h 11"/>
                <a:gd name="T10" fmla="*/ 5 w 5"/>
                <a:gd name="T11" fmla="*/ 1 h 11"/>
                <a:gd name="T12" fmla="*/ 2 w 5"/>
                <a:gd name="T13" fmla="*/ 1 h 11"/>
                <a:gd name="T14" fmla="*/ 2 w 5"/>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1"/>
                <a:gd name="T26" fmla="*/ 5 w 5"/>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1">
                  <a:moveTo>
                    <a:pt x="2" y="0"/>
                  </a:moveTo>
                  <a:lnTo>
                    <a:pt x="0" y="1"/>
                  </a:lnTo>
                  <a:lnTo>
                    <a:pt x="0" y="11"/>
                  </a:lnTo>
                  <a:lnTo>
                    <a:pt x="2" y="11"/>
                  </a:lnTo>
                  <a:lnTo>
                    <a:pt x="5" y="11"/>
                  </a:lnTo>
                  <a:lnTo>
                    <a:pt x="5" y="1"/>
                  </a:lnTo>
                  <a:lnTo>
                    <a:pt x="2" y="1"/>
                  </a:lnTo>
                  <a:lnTo>
                    <a:pt x="2"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64" name="Freeform 72"/>
            <p:cNvSpPr>
              <a:spLocks/>
            </p:cNvSpPr>
            <p:nvPr/>
          </p:nvSpPr>
          <p:spPr bwMode="auto">
            <a:xfrm>
              <a:off x="3031" y="3031"/>
              <a:ext cx="5" cy="5"/>
            </a:xfrm>
            <a:custGeom>
              <a:avLst/>
              <a:gdLst>
                <a:gd name="T0" fmla="*/ 0 w 5"/>
                <a:gd name="T1" fmla="*/ 2 h 5"/>
                <a:gd name="T2" fmla="*/ 0 w 5"/>
                <a:gd name="T3" fmla="*/ 0 h 5"/>
                <a:gd name="T4" fmla="*/ 2 w 5"/>
                <a:gd name="T5" fmla="*/ 5 h 5"/>
                <a:gd name="T6" fmla="*/ 3 w 5"/>
                <a:gd name="T7" fmla="*/ 5 h 5"/>
                <a:gd name="T8" fmla="*/ 5 w 5"/>
                <a:gd name="T9" fmla="*/ 5 h 5"/>
                <a:gd name="T10" fmla="*/ 3 w 5"/>
                <a:gd name="T11" fmla="*/ 2 h 5"/>
                <a:gd name="T12" fmla="*/ 2 w 5"/>
                <a:gd name="T13" fmla="*/ 2 h 5"/>
                <a:gd name="T14" fmla="*/ 0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2"/>
                  </a:moveTo>
                  <a:lnTo>
                    <a:pt x="0" y="0"/>
                  </a:lnTo>
                  <a:lnTo>
                    <a:pt x="2" y="5"/>
                  </a:lnTo>
                  <a:lnTo>
                    <a:pt x="3" y="5"/>
                  </a:lnTo>
                  <a:lnTo>
                    <a:pt x="5" y="5"/>
                  </a:lnTo>
                  <a:lnTo>
                    <a:pt x="3" y="2"/>
                  </a:lnTo>
                  <a:lnTo>
                    <a:pt x="2" y="2"/>
                  </a:lnTo>
                  <a:lnTo>
                    <a:pt x="0"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65" name="Freeform 73"/>
            <p:cNvSpPr>
              <a:spLocks/>
            </p:cNvSpPr>
            <p:nvPr/>
          </p:nvSpPr>
          <p:spPr bwMode="auto">
            <a:xfrm>
              <a:off x="3032" y="3036"/>
              <a:ext cx="5" cy="2"/>
            </a:xfrm>
            <a:custGeom>
              <a:avLst/>
              <a:gdLst>
                <a:gd name="T0" fmla="*/ 2 w 5"/>
                <a:gd name="T1" fmla="*/ 0 h 2"/>
                <a:gd name="T2" fmla="*/ 0 w 5"/>
                <a:gd name="T3" fmla="*/ 0 h 2"/>
                <a:gd name="T4" fmla="*/ 0 w 5"/>
                <a:gd name="T5" fmla="*/ 1 h 2"/>
                <a:gd name="T6" fmla="*/ 5 w 5"/>
                <a:gd name="T7" fmla="*/ 1 h 2"/>
                <a:gd name="T8" fmla="*/ 5 w 5"/>
                <a:gd name="T9" fmla="*/ 2 h 2"/>
                <a:gd name="T10" fmla="*/ 4 w 5"/>
                <a:gd name="T11" fmla="*/ 0 h 2"/>
                <a:gd name="T12" fmla="*/ 2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2" y="0"/>
                  </a:moveTo>
                  <a:lnTo>
                    <a:pt x="0" y="0"/>
                  </a:lnTo>
                  <a:lnTo>
                    <a:pt x="0" y="1"/>
                  </a:lnTo>
                  <a:lnTo>
                    <a:pt x="5" y="1"/>
                  </a:lnTo>
                  <a:lnTo>
                    <a:pt x="5" y="2"/>
                  </a:lnTo>
                  <a:lnTo>
                    <a:pt x="4" y="0"/>
                  </a:lnTo>
                  <a:lnTo>
                    <a:pt x="2"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66" name="Freeform 74"/>
            <p:cNvSpPr>
              <a:spLocks/>
            </p:cNvSpPr>
            <p:nvPr/>
          </p:nvSpPr>
          <p:spPr bwMode="auto">
            <a:xfrm>
              <a:off x="3032" y="3037"/>
              <a:ext cx="47" cy="38"/>
            </a:xfrm>
            <a:custGeom>
              <a:avLst/>
              <a:gdLst>
                <a:gd name="T0" fmla="*/ 0 w 47"/>
                <a:gd name="T1" fmla="*/ 0 h 38"/>
                <a:gd name="T2" fmla="*/ 5 w 47"/>
                <a:gd name="T3" fmla="*/ 6 h 38"/>
                <a:gd name="T4" fmla="*/ 12 w 47"/>
                <a:gd name="T5" fmla="*/ 14 h 38"/>
                <a:gd name="T6" fmla="*/ 16 w 47"/>
                <a:gd name="T7" fmla="*/ 19 h 38"/>
                <a:gd name="T8" fmla="*/ 20 w 47"/>
                <a:gd name="T9" fmla="*/ 23 h 38"/>
                <a:gd name="T10" fmla="*/ 27 w 47"/>
                <a:gd name="T11" fmla="*/ 29 h 38"/>
                <a:gd name="T12" fmla="*/ 36 w 47"/>
                <a:gd name="T13" fmla="*/ 33 h 38"/>
                <a:gd name="T14" fmla="*/ 42 w 47"/>
                <a:gd name="T15" fmla="*/ 35 h 38"/>
                <a:gd name="T16" fmla="*/ 47 w 47"/>
                <a:gd name="T17" fmla="*/ 38 h 38"/>
                <a:gd name="T18" fmla="*/ 47 w 47"/>
                <a:gd name="T19" fmla="*/ 35 h 38"/>
                <a:gd name="T20" fmla="*/ 42 w 47"/>
                <a:gd name="T21" fmla="*/ 33 h 38"/>
                <a:gd name="T22" fmla="*/ 36 w 47"/>
                <a:gd name="T23" fmla="*/ 30 h 38"/>
                <a:gd name="T24" fmla="*/ 35 w 47"/>
                <a:gd name="T25" fmla="*/ 29 h 38"/>
                <a:gd name="T26" fmla="*/ 22 w 47"/>
                <a:gd name="T27" fmla="*/ 20 h 38"/>
                <a:gd name="T28" fmla="*/ 19 w 47"/>
                <a:gd name="T29" fmla="*/ 16 h 38"/>
                <a:gd name="T30" fmla="*/ 15 w 47"/>
                <a:gd name="T31" fmla="*/ 11 h 38"/>
                <a:gd name="T32" fmla="*/ 7 w 47"/>
                <a:gd name="T33" fmla="*/ 4 h 38"/>
                <a:gd name="T34" fmla="*/ 5 w 47"/>
                <a:gd name="T35" fmla="*/ 0 h 38"/>
                <a:gd name="T36" fmla="*/ 0 w 47"/>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38"/>
                <a:gd name="T59" fmla="*/ 47 w 47"/>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38">
                  <a:moveTo>
                    <a:pt x="0" y="0"/>
                  </a:moveTo>
                  <a:lnTo>
                    <a:pt x="5" y="6"/>
                  </a:lnTo>
                  <a:lnTo>
                    <a:pt x="12" y="14"/>
                  </a:lnTo>
                  <a:lnTo>
                    <a:pt x="16" y="19"/>
                  </a:lnTo>
                  <a:lnTo>
                    <a:pt x="20" y="23"/>
                  </a:lnTo>
                  <a:lnTo>
                    <a:pt x="27" y="29"/>
                  </a:lnTo>
                  <a:lnTo>
                    <a:pt x="36" y="33"/>
                  </a:lnTo>
                  <a:lnTo>
                    <a:pt x="42" y="35"/>
                  </a:lnTo>
                  <a:lnTo>
                    <a:pt x="47" y="38"/>
                  </a:lnTo>
                  <a:lnTo>
                    <a:pt x="47" y="35"/>
                  </a:lnTo>
                  <a:lnTo>
                    <a:pt x="42" y="33"/>
                  </a:lnTo>
                  <a:lnTo>
                    <a:pt x="36" y="30"/>
                  </a:lnTo>
                  <a:lnTo>
                    <a:pt x="35" y="29"/>
                  </a:lnTo>
                  <a:lnTo>
                    <a:pt x="22" y="20"/>
                  </a:lnTo>
                  <a:lnTo>
                    <a:pt x="19" y="16"/>
                  </a:lnTo>
                  <a:lnTo>
                    <a:pt x="15" y="11"/>
                  </a:lnTo>
                  <a:lnTo>
                    <a:pt x="7" y="4"/>
                  </a:lnTo>
                  <a:lnTo>
                    <a:pt x="5" y="0"/>
                  </a:lnTo>
                  <a:lnTo>
                    <a:pt x="0"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67" name="Freeform 75"/>
            <p:cNvSpPr>
              <a:spLocks/>
            </p:cNvSpPr>
            <p:nvPr/>
          </p:nvSpPr>
          <p:spPr bwMode="auto">
            <a:xfrm>
              <a:off x="3076" y="3072"/>
              <a:ext cx="30" cy="6"/>
            </a:xfrm>
            <a:custGeom>
              <a:avLst/>
              <a:gdLst>
                <a:gd name="T0" fmla="*/ 3 w 30"/>
                <a:gd name="T1" fmla="*/ 3 h 6"/>
                <a:gd name="T2" fmla="*/ 12 w 30"/>
                <a:gd name="T3" fmla="*/ 6 h 6"/>
                <a:gd name="T4" fmla="*/ 30 w 30"/>
                <a:gd name="T5" fmla="*/ 6 h 6"/>
                <a:gd name="T6" fmla="*/ 15 w 30"/>
                <a:gd name="T7" fmla="*/ 3 h 6"/>
                <a:gd name="T8" fmla="*/ 0 w 30"/>
                <a:gd name="T9" fmla="*/ 1 h 6"/>
                <a:gd name="T10" fmla="*/ 7 w 30"/>
                <a:gd name="T11" fmla="*/ 1 h 6"/>
                <a:gd name="T12" fmla="*/ 3 w 30"/>
                <a:gd name="T13" fmla="*/ 0 h 6"/>
                <a:gd name="T14" fmla="*/ 3 w 30"/>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
                <a:gd name="T26" fmla="*/ 30 w 3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
                  <a:moveTo>
                    <a:pt x="3" y="3"/>
                  </a:moveTo>
                  <a:lnTo>
                    <a:pt x="12" y="6"/>
                  </a:lnTo>
                  <a:lnTo>
                    <a:pt x="30" y="6"/>
                  </a:lnTo>
                  <a:lnTo>
                    <a:pt x="15" y="3"/>
                  </a:lnTo>
                  <a:lnTo>
                    <a:pt x="0" y="1"/>
                  </a:lnTo>
                  <a:lnTo>
                    <a:pt x="7" y="1"/>
                  </a:lnTo>
                  <a:lnTo>
                    <a:pt x="3" y="0"/>
                  </a:lnTo>
                  <a:lnTo>
                    <a:pt x="3"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68" name="Line 76"/>
            <p:cNvSpPr>
              <a:spLocks noChangeShapeType="1"/>
            </p:cNvSpPr>
            <p:nvPr/>
          </p:nvSpPr>
          <p:spPr bwMode="auto">
            <a:xfrm flipH="1" flipV="1">
              <a:off x="3192" y="2865"/>
              <a:ext cx="1039" cy="91"/>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669" name="Freeform 77"/>
            <p:cNvSpPr>
              <a:spLocks/>
            </p:cNvSpPr>
            <p:nvPr/>
          </p:nvSpPr>
          <p:spPr bwMode="auto">
            <a:xfrm>
              <a:off x="3192" y="2864"/>
              <a:ext cx="1039" cy="93"/>
            </a:xfrm>
            <a:custGeom>
              <a:avLst/>
              <a:gdLst>
                <a:gd name="T0" fmla="*/ 1039 w 1039"/>
                <a:gd name="T1" fmla="*/ 93 h 93"/>
                <a:gd name="T2" fmla="*/ 1039 w 1039"/>
                <a:gd name="T3" fmla="*/ 91 h 93"/>
                <a:gd name="T4" fmla="*/ 0 w 1039"/>
                <a:gd name="T5" fmla="*/ 0 h 93"/>
                <a:gd name="T6" fmla="*/ 0 w 1039"/>
                <a:gd name="T7" fmla="*/ 2 h 93"/>
                <a:gd name="T8" fmla="*/ 1039 w 1039"/>
                <a:gd name="T9" fmla="*/ 93 h 93"/>
                <a:gd name="T10" fmla="*/ 0 60000 65536"/>
                <a:gd name="T11" fmla="*/ 0 60000 65536"/>
                <a:gd name="T12" fmla="*/ 0 60000 65536"/>
                <a:gd name="T13" fmla="*/ 0 60000 65536"/>
                <a:gd name="T14" fmla="*/ 0 60000 65536"/>
                <a:gd name="T15" fmla="*/ 0 w 1039"/>
                <a:gd name="T16" fmla="*/ 0 h 93"/>
                <a:gd name="T17" fmla="*/ 1039 w 1039"/>
                <a:gd name="T18" fmla="*/ 93 h 93"/>
              </a:gdLst>
              <a:ahLst/>
              <a:cxnLst>
                <a:cxn ang="T10">
                  <a:pos x="T0" y="T1"/>
                </a:cxn>
                <a:cxn ang="T11">
                  <a:pos x="T2" y="T3"/>
                </a:cxn>
                <a:cxn ang="T12">
                  <a:pos x="T4" y="T5"/>
                </a:cxn>
                <a:cxn ang="T13">
                  <a:pos x="T6" y="T7"/>
                </a:cxn>
                <a:cxn ang="T14">
                  <a:pos x="T8" y="T9"/>
                </a:cxn>
              </a:cxnLst>
              <a:rect l="T15" t="T16" r="T17" b="T18"/>
              <a:pathLst>
                <a:path w="1039" h="93">
                  <a:moveTo>
                    <a:pt x="1039" y="93"/>
                  </a:moveTo>
                  <a:lnTo>
                    <a:pt x="1039" y="91"/>
                  </a:lnTo>
                  <a:lnTo>
                    <a:pt x="0" y="0"/>
                  </a:lnTo>
                  <a:lnTo>
                    <a:pt x="0" y="2"/>
                  </a:lnTo>
                  <a:lnTo>
                    <a:pt x="1039" y="9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70" name="Freeform 78"/>
            <p:cNvSpPr>
              <a:spLocks/>
            </p:cNvSpPr>
            <p:nvPr/>
          </p:nvSpPr>
          <p:spPr bwMode="auto">
            <a:xfrm>
              <a:off x="3761" y="2487"/>
              <a:ext cx="356" cy="224"/>
            </a:xfrm>
            <a:custGeom>
              <a:avLst/>
              <a:gdLst>
                <a:gd name="T0" fmla="*/ 353 w 356"/>
                <a:gd name="T1" fmla="*/ 183 h 224"/>
                <a:gd name="T2" fmla="*/ 322 w 356"/>
                <a:gd name="T3" fmla="*/ 77 h 224"/>
                <a:gd name="T4" fmla="*/ 313 w 356"/>
                <a:gd name="T5" fmla="*/ 67 h 224"/>
                <a:gd name="T6" fmla="*/ 298 w 356"/>
                <a:gd name="T7" fmla="*/ 56 h 224"/>
                <a:gd name="T8" fmla="*/ 278 w 356"/>
                <a:gd name="T9" fmla="*/ 47 h 224"/>
                <a:gd name="T10" fmla="*/ 253 w 356"/>
                <a:gd name="T11" fmla="*/ 38 h 224"/>
                <a:gd name="T12" fmla="*/ 226 w 356"/>
                <a:gd name="T13" fmla="*/ 31 h 224"/>
                <a:gd name="T14" fmla="*/ 197 w 356"/>
                <a:gd name="T15" fmla="*/ 25 h 224"/>
                <a:gd name="T16" fmla="*/ 166 w 356"/>
                <a:gd name="T17" fmla="*/ 18 h 224"/>
                <a:gd name="T18" fmla="*/ 133 w 356"/>
                <a:gd name="T19" fmla="*/ 14 h 224"/>
                <a:gd name="T20" fmla="*/ 102 w 356"/>
                <a:gd name="T21" fmla="*/ 10 h 224"/>
                <a:gd name="T22" fmla="*/ 72 w 356"/>
                <a:gd name="T23" fmla="*/ 6 h 224"/>
                <a:gd name="T24" fmla="*/ 45 w 356"/>
                <a:gd name="T25" fmla="*/ 2 h 224"/>
                <a:gd name="T26" fmla="*/ 19 w 356"/>
                <a:gd name="T27" fmla="*/ 0 h 224"/>
                <a:gd name="T28" fmla="*/ 15 w 356"/>
                <a:gd name="T29" fmla="*/ 0 h 224"/>
                <a:gd name="T30" fmla="*/ 12 w 356"/>
                <a:gd name="T31" fmla="*/ 1 h 224"/>
                <a:gd name="T32" fmla="*/ 9 w 356"/>
                <a:gd name="T33" fmla="*/ 1 h 224"/>
                <a:gd name="T34" fmla="*/ 6 w 356"/>
                <a:gd name="T35" fmla="*/ 4 h 224"/>
                <a:gd name="T36" fmla="*/ 5 w 356"/>
                <a:gd name="T37" fmla="*/ 5 h 224"/>
                <a:gd name="T38" fmla="*/ 2 w 356"/>
                <a:gd name="T39" fmla="*/ 7 h 224"/>
                <a:gd name="T40" fmla="*/ 1 w 356"/>
                <a:gd name="T41" fmla="*/ 10 h 224"/>
                <a:gd name="T42" fmla="*/ 1 w 356"/>
                <a:gd name="T43" fmla="*/ 12 h 224"/>
                <a:gd name="T44" fmla="*/ 0 w 356"/>
                <a:gd name="T45" fmla="*/ 15 h 224"/>
                <a:gd name="T46" fmla="*/ 0 w 356"/>
                <a:gd name="T47" fmla="*/ 17 h 224"/>
                <a:gd name="T48" fmla="*/ 0 w 356"/>
                <a:gd name="T49" fmla="*/ 20 h 224"/>
                <a:gd name="T50" fmla="*/ 0 w 356"/>
                <a:gd name="T51" fmla="*/ 22 h 224"/>
                <a:gd name="T52" fmla="*/ 2 w 356"/>
                <a:gd name="T53" fmla="*/ 166 h 224"/>
                <a:gd name="T54" fmla="*/ 5 w 356"/>
                <a:gd name="T55" fmla="*/ 171 h 224"/>
                <a:gd name="T56" fmla="*/ 6 w 356"/>
                <a:gd name="T57" fmla="*/ 174 h 224"/>
                <a:gd name="T58" fmla="*/ 9 w 356"/>
                <a:gd name="T59" fmla="*/ 179 h 224"/>
                <a:gd name="T60" fmla="*/ 10 w 356"/>
                <a:gd name="T61" fmla="*/ 182 h 224"/>
                <a:gd name="T62" fmla="*/ 12 w 356"/>
                <a:gd name="T63" fmla="*/ 186 h 224"/>
                <a:gd name="T64" fmla="*/ 15 w 356"/>
                <a:gd name="T65" fmla="*/ 188 h 224"/>
                <a:gd name="T66" fmla="*/ 17 w 356"/>
                <a:gd name="T67" fmla="*/ 191 h 224"/>
                <a:gd name="T68" fmla="*/ 20 w 356"/>
                <a:gd name="T69" fmla="*/ 193 h 224"/>
                <a:gd name="T70" fmla="*/ 22 w 356"/>
                <a:gd name="T71" fmla="*/ 194 h 224"/>
                <a:gd name="T72" fmla="*/ 26 w 356"/>
                <a:gd name="T73" fmla="*/ 196 h 224"/>
                <a:gd name="T74" fmla="*/ 30 w 356"/>
                <a:gd name="T75" fmla="*/ 196 h 224"/>
                <a:gd name="T76" fmla="*/ 32 w 356"/>
                <a:gd name="T77" fmla="*/ 196 h 224"/>
                <a:gd name="T78" fmla="*/ 327 w 356"/>
                <a:gd name="T79" fmla="*/ 224 h 224"/>
                <a:gd name="T80" fmla="*/ 333 w 356"/>
                <a:gd name="T81" fmla="*/ 224 h 224"/>
                <a:gd name="T82" fmla="*/ 338 w 356"/>
                <a:gd name="T83" fmla="*/ 223 h 224"/>
                <a:gd name="T84" fmla="*/ 343 w 356"/>
                <a:gd name="T85" fmla="*/ 222 h 224"/>
                <a:gd name="T86" fmla="*/ 347 w 356"/>
                <a:gd name="T87" fmla="*/ 221 h 224"/>
                <a:gd name="T88" fmla="*/ 349 w 356"/>
                <a:gd name="T89" fmla="*/ 218 h 224"/>
                <a:gd name="T90" fmla="*/ 352 w 356"/>
                <a:gd name="T91" fmla="*/ 216 h 224"/>
                <a:gd name="T92" fmla="*/ 354 w 356"/>
                <a:gd name="T93" fmla="*/ 212 h 224"/>
                <a:gd name="T94" fmla="*/ 356 w 356"/>
                <a:gd name="T95" fmla="*/ 207 h 224"/>
                <a:gd name="T96" fmla="*/ 356 w 356"/>
                <a:gd name="T97" fmla="*/ 203 h 224"/>
                <a:gd name="T98" fmla="*/ 356 w 356"/>
                <a:gd name="T99" fmla="*/ 197 h 224"/>
                <a:gd name="T100" fmla="*/ 356 w 356"/>
                <a:gd name="T101" fmla="*/ 191 h 224"/>
                <a:gd name="T102" fmla="*/ 353 w 356"/>
                <a:gd name="T103" fmla="*/ 183 h 224"/>
                <a:gd name="T104" fmla="*/ 353 w 356"/>
                <a:gd name="T105" fmla="*/ 183 h 2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6"/>
                <a:gd name="T160" fmla="*/ 0 h 224"/>
                <a:gd name="T161" fmla="*/ 356 w 356"/>
                <a:gd name="T162" fmla="*/ 224 h 2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6" h="224">
                  <a:moveTo>
                    <a:pt x="353" y="183"/>
                  </a:moveTo>
                  <a:lnTo>
                    <a:pt x="322" y="77"/>
                  </a:lnTo>
                  <a:lnTo>
                    <a:pt x="313" y="67"/>
                  </a:lnTo>
                  <a:lnTo>
                    <a:pt x="298" y="56"/>
                  </a:lnTo>
                  <a:lnTo>
                    <a:pt x="278" y="47"/>
                  </a:lnTo>
                  <a:lnTo>
                    <a:pt x="253" y="38"/>
                  </a:lnTo>
                  <a:lnTo>
                    <a:pt x="226" y="31"/>
                  </a:lnTo>
                  <a:lnTo>
                    <a:pt x="197" y="25"/>
                  </a:lnTo>
                  <a:lnTo>
                    <a:pt x="166" y="18"/>
                  </a:lnTo>
                  <a:lnTo>
                    <a:pt x="133" y="14"/>
                  </a:lnTo>
                  <a:lnTo>
                    <a:pt x="102" y="10"/>
                  </a:lnTo>
                  <a:lnTo>
                    <a:pt x="72" y="6"/>
                  </a:lnTo>
                  <a:lnTo>
                    <a:pt x="45" y="2"/>
                  </a:lnTo>
                  <a:lnTo>
                    <a:pt x="19" y="0"/>
                  </a:lnTo>
                  <a:lnTo>
                    <a:pt x="15" y="0"/>
                  </a:lnTo>
                  <a:lnTo>
                    <a:pt x="12" y="1"/>
                  </a:lnTo>
                  <a:lnTo>
                    <a:pt x="9" y="1"/>
                  </a:lnTo>
                  <a:lnTo>
                    <a:pt x="6" y="4"/>
                  </a:lnTo>
                  <a:lnTo>
                    <a:pt x="5" y="5"/>
                  </a:lnTo>
                  <a:lnTo>
                    <a:pt x="2" y="7"/>
                  </a:lnTo>
                  <a:lnTo>
                    <a:pt x="1" y="10"/>
                  </a:lnTo>
                  <a:lnTo>
                    <a:pt x="1" y="12"/>
                  </a:lnTo>
                  <a:lnTo>
                    <a:pt x="0" y="15"/>
                  </a:lnTo>
                  <a:lnTo>
                    <a:pt x="0" y="17"/>
                  </a:lnTo>
                  <a:lnTo>
                    <a:pt x="0" y="20"/>
                  </a:lnTo>
                  <a:lnTo>
                    <a:pt x="0" y="22"/>
                  </a:lnTo>
                  <a:lnTo>
                    <a:pt x="2" y="166"/>
                  </a:lnTo>
                  <a:lnTo>
                    <a:pt x="5" y="171"/>
                  </a:lnTo>
                  <a:lnTo>
                    <a:pt x="6" y="174"/>
                  </a:lnTo>
                  <a:lnTo>
                    <a:pt x="9" y="179"/>
                  </a:lnTo>
                  <a:lnTo>
                    <a:pt x="10" y="182"/>
                  </a:lnTo>
                  <a:lnTo>
                    <a:pt x="12" y="186"/>
                  </a:lnTo>
                  <a:lnTo>
                    <a:pt x="15" y="188"/>
                  </a:lnTo>
                  <a:lnTo>
                    <a:pt x="17" y="191"/>
                  </a:lnTo>
                  <a:lnTo>
                    <a:pt x="20" y="193"/>
                  </a:lnTo>
                  <a:lnTo>
                    <a:pt x="22" y="194"/>
                  </a:lnTo>
                  <a:lnTo>
                    <a:pt x="26" y="196"/>
                  </a:lnTo>
                  <a:lnTo>
                    <a:pt x="30" y="196"/>
                  </a:lnTo>
                  <a:lnTo>
                    <a:pt x="32" y="196"/>
                  </a:lnTo>
                  <a:lnTo>
                    <a:pt x="327" y="224"/>
                  </a:lnTo>
                  <a:lnTo>
                    <a:pt x="333" y="224"/>
                  </a:lnTo>
                  <a:lnTo>
                    <a:pt x="338" y="223"/>
                  </a:lnTo>
                  <a:lnTo>
                    <a:pt x="343" y="222"/>
                  </a:lnTo>
                  <a:lnTo>
                    <a:pt x="347" y="221"/>
                  </a:lnTo>
                  <a:lnTo>
                    <a:pt x="349" y="218"/>
                  </a:lnTo>
                  <a:lnTo>
                    <a:pt x="352" y="216"/>
                  </a:lnTo>
                  <a:lnTo>
                    <a:pt x="354" y="212"/>
                  </a:lnTo>
                  <a:lnTo>
                    <a:pt x="356" y="207"/>
                  </a:lnTo>
                  <a:lnTo>
                    <a:pt x="356" y="203"/>
                  </a:lnTo>
                  <a:lnTo>
                    <a:pt x="356" y="197"/>
                  </a:lnTo>
                  <a:lnTo>
                    <a:pt x="356" y="191"/>
                  </a:lnTo>
                  <a:lnTo>
                    <a:pt x="353" y="183"/>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671" name="Freeform 79"/>
            <p:cNvSpPr>
              <a:spLocks/>
            </p:cNvSpPr>
            <p:nvPr/>
          </p:nvSpPr>
          <p:spPr bwMode="auto">
            <a:xfrm>
              <a:off x="3767" y="2484"/>
              <a:ext cx="348" cy="186"/>
            </a:xfrm>
            <a:custGeom>
              <a:avLst/>
              <a:gdLst>
                <a:gd name="T0" fmla="*/ 346 w 348"/>
                <a:gd name="T1" fmla="*/ 186 h 186"/>
                <a:gd name="T2" fmla="*/ 348 w 348"/>
                <a:gd name="T3" fmla="*/ 186 h 186"/>
                <a:gd name="T4" fmla="*/ 317 w 348"/>
                <a:gd name="T5" fmla="*/ 79 h 186"/>
                <a:gd name="T6" fmla="*/ 308 w 348"/>
                <a:gd name="T7" fmla="*/ 69 h 186"/>
                <a:gd name="T8" fmla="*/ 295 w 348"/>
                <a:gd name="T9" fmla="*/ 59 h 186"/>
                <a:gd name="T10" fmla="*/ 272 w 348"/>
                <a:gd name="T11" fmla="*/ 49 h 186"/>
                <a:gd name="T12" fmla="*/ 247 w 348"/>
                <a:gd name="T13" fmla="*/ 40 h 186"/>
                <a:gd name="T14" fmla="*/ 220 w 348"/>
                <a:gd name="T15" fmla="*/ 33 h 186"/>
                <a:gd name="T16" fmla="*/ 191 w 348"/>
                <a:gd name="T17" fmla="*/ 26 h 186"/>
                <a:gd name="T18" fmla="*/ 160 w 348"/>
                <a:gd name="T19" fmla="*/ 20 h 186"/>
                <a:gd name="T20" fmla="*/ 127 w 348"/>
                <a:gd name="T21" fmla="*/ 15 h 186"/>
                <a:gd name="T22" fmla="*/ 96 w 348"/>
                <a:gd name="T23" fmla="*/ 12 h 186"/>
                <a:gd name="T24" fmla="*/ 66 w 348"/>
                <a:gd name="T25" fmla="*/ 8 h 186"/>
                <a:gd name="T26" fmla="*/ 39 w 348"/>
                <a:gd name="T27" fmla="*/ 4 h 186"/>
                <a:gd name="T28" fmla="*/ 0 w 348"/>
                <a:gd name="T29" fmla="*/ 0 h 186"/>
                <a:gd name="T30" fmla="*/ 9 w 348"/>
                <a:gd name="T31" fmla="*/ 0 h 186"/>
                <a:gd name="T32" fmla="*/ 9 w 348"/>
                <a:gd name="T33" fmla="*/ 3 h 186"/>
                <a:gd name="T34" fmla="*/ 9 w 348"/>
                <a:gd name="T35" fmla="*/ 5 h 186"/>
                <a:gd name="T36" fmla="*/ 25 w 348"/>
                <a:gd name="T37" fmla="*/ 5 h 186"/>
                <a:gd name="T38" fmla="*/ 39 w 348"/>
                <a:gd name="T39" fmla="*/ 7 h 186"/>
                <a:gd name="T40" fmla="*/ 66 w 348"/>
                <a:gd name="T41" fmla="*/ 10 h 186"/>
                <a:gd name="T42" fmla="*/ 96 w 348"/>
                <a:gd name="T43" fmla="*/ 14 h 186"/>
                <a:gd name="T44" fmla="*/ 127 w 348"/>
                <a:gd name="T45" fmla="*/ 18 h 186"/>
                <a:gd name="T46" fmla="*/ 160 w 348"/>
                <a:gd name="T47" fmla="*/ 23 h 186"/>
                <a:gd name="T48" fmla="*/ 191 w 348"/>
                <a:gd name="T49" fmla="*/ 29 h 186"/>
                <a:gd name="T50" fmla="*/ 220 w 348"/>
                <a:gd name="T51" fmla="*/ 35 h 186"/>
                <a:gd name="T52" fmla="*/ 247 w 348"/>
                <a:gd name="T53" fmla="*/ 43 h 186"/>
                <a:gd name="T54" fmla="*/ 272 w 348"/>
                <a:gd name="T55" fmla="*/ 51 h 186"/>
                <a:gd name="T56" fmla="*/ 290 w 348"/>
                <a:gd name="T57" fmla="*/ 59 h 186"/>
                <a:gd name="T58" fmla="*/ 306 w 348"/>
                <a:gd name="T59" fmla="*/ 71 h 186"/>
                <a:gd name="T60" fmla="*/ 315 w 348"/>
                <a:gd name="T61" fmla="*/ 81 h 186"/>
                <a:gd name="T62" fmla="*/ 346 w 348"/>
                <a:gd name="T63" fmla="*/ 186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0 h 186"/>
                <a:gd name="T98" fmla="*/ 348 w 348"/>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8" h="186">
                  <a:moveTo>
                    <a:pt x="346" y="186"/>
                  </a:moveTo>
                  <a:lnTo>
                    <a:pt x="348" y="186"/>
                  </a:lnTo>
                  <a:lnTo>
                    <a:pt x="317" y="79"/>
                  </a:lnTo>
                  <a:lnTo>
                    <a:pt x="308" y="69"/>
                  </a:lnTo>
                  <a:lnTo>
                    <a:pt x="295" y="59"/>
                  </a:lnTo>
                  <a:lnTo>
                    <a:pt x="272" y="49"/>
                  </a:lnTo>
                  <a:lnTo>
                    <a:pt x="247" y="40"/>
                  </a:lnTo>
                  <a:lnTo>
                    <a:pt x="220" y="33"/>
                  </a:lnTo>
                  <a:lnTo>
                    <a:pt x="191" y="26"/>
                  </a:lnTo>
                  <a:lnTo>
                    <a:pt x="160" y="20"/>
                  </a:lnTo>
                  <a:lnTo>
                    <a:pt x="127" y="15"/>
                  </a:lnTo>
                  <a:lnTo>
                    <a:pt x="96" y="12"/>
                  </a:lnTo>
                  <a:lnTo>
                    <a:pt x="66" y="8"/>
                  </a:lnTo>
                  <a:lnTo>
                    <a:pt x="39" y="4"/>
                  </a:lnTo>
                  <a:lnTo>
                    <a:pt x="0" y="0"/>
                  </a:lnTo>
                  <a:lnTo>
                    <a:pt x="9" y="0"/>
                  </a:lnTo>
                  <a:lnTo>
                    <a:pt x="9" y="3"/>
                  </a:lnTo>
                  <a:lnTo>
                    <a:pt x="9" y="5"/>
                  </a:lnTo>
                  <a:lnTo>
                    <a:pt x="25" y="5"/>
                  </a:lnTo>
                  <a:lnTo>
                    <a:pt x="39" y="7"/>
                  </a:lnTo>
                  <a:lnTo>
                    <a:pt x="66" y="10"/>
                  </a:lnTo>
                  <a:lnTo>
                    <a:pt x="96" y="14"/>
                  </a:lnTo>
                  <a:lnTo>
                    <a:pt x="127" y="18"/>
                  </a:lnTo>
                  <a:lnTo>
                    <a:pt x="160" y="23"/>
                  </a:lnTo>
                  <a:lnTo>
                    <a:pt x="191" y="29"/>
                  </a:lnTo>
                  <a:lnTo>
                    <a:pt x="220" y="35"/>
                  </a:lnTo>
                  <a:lnTo>
                    <a:pt x="247" y="43"/>
                  </a:lnTo>
                  <a:lnTo>
                    <a:pt x="272" y="51"/>
                  </a:lnTo>
                  <a:lnTo>
                    <a:pt x="290" y="59"/>
                  </a:lnTo>
                  <a:lnTo>
                    <a:pt x="306" y="71"/>
                  </a:lnTo>
                  <a:lnTo>
                    <a:pt x="315" y="81"/>
                  </a:lnTo>
                  <a:lnTo>
                    <a:pt x="346" y="18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72" name="Freeform 80"/>
            <p:cNvSpPr>
              <a:spLocks/>
            </p:cNvSpPr>
            <p:nvPr/>
          </p:nvSpPr>
          <p:spPr bwMode="auto">
            <a:xfrm>
              <a:off x="3773" y="2484"/>
              <a:ext cx="5" cy="5"/>
            </a:xfrm>
            <a:custGeom>
              <a:avLst/>
              <a:gdLst>
                <a:gd name="T0" fmla="*/ 3 w 5"/>
                <a:gd name="T1" fmla="*/ 0 h 5"/>
                <a:gd name="T2" fmla="*/ 5 w 5"/>
                <a:gd name="T3" fmla="*/ 0 h 5"/>
                <a:gd name="T4" fmla="*/ 0 w 5"/>
                <a:gd name="T5" fmla="*/ 3 h 5"/>
                <a:gd name="T6" fmla="*/ 0 w 5"/>
                <a:gd name="T7" fmla="*/ 4 h 5"/>
                <a:gd name="T8" fmla="*/ 0 w 5"/>
                <a:gd name="T9" fmla="*/ 5 h 5"/>
                <a:gd name="T10" fmla="*/ 3 w 5"/>
                <a:gd name="T11" fmla="*/ 4 h 5"/>
                <a:gd name="T12" fmla="*/ 3 w 5"/>
                <a:gd name="T13" fmla="*/ 3 h 5"/>
                <a:gd name="T14" fmla="*/ 3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0"/>
                  </a:moveTo>
                  <a:lnTo>
                    <a:pt x="5" y="0"/>
                  </a:lnTo>
                  <a:lnTo>
                    <a:pt x="0" y="3"/>
                  </a:lnTo>
                  <a:lnTo>
                    <a:pt x="0" y="4"/>
                  </a:lnTo>
                  <a:lnTo>
                    <a:pt x="0" y="5"/>
                  </a:lnTo>
                  <a:lnTo>
                    <a:pt x="3" y="4"/>
                  </a:lnTo>
                  <a:lnTo>
                    <a:pt x="3" y="3"/>
                  </a:lnTo>
                  <a:lnTo>
                    <a:pt x="3"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73" name="Freeform 81"/>
            <p:cNvSpPr>
              <a:spLocks/>
            </p:cNvSpPr>
            <p:nvPr/>
          </p:nvSpPr>
          <p:spPr bwMode="auto">
            <a:xfrm>
              <a:off x="3762" y="2486"/>
              <a:ext cx="11" cy="10"/>
            </a:xfrm>
            <a:custGeom>
              <a:avLst/>
              <a:gdLst>
                <a:gd name="T0" fmla="*/ 11 w 11"/>
                <a:gd name="T1" fmla="*/ 2 h 10"/>
                <a:gd name="T2" fmla="*/ 11 w 11"/>
                <a:gd name="T3" fmla="*/ 0 h 10"/>
                <a:gd name="T4" fmla="*/ 8 w 11"/>
                <a:gd name="T5" fmla="*/ 0 h 10"/>
                <a:gd name="T6" fmla="*/ 0 w 11"/>
                <a:gd name="T7" fmla="*/ 7 h 10"/>
                <a:gd name="T8" fmla="*/ 1 w 11"/>
                <a:gd name="T9" fmla="*/ 8 h 10"/>
                <a:gd name="T10" fmla="*/ 3 w 11"/>
                <a:gd name="T11" fmla="*/ 10 h 10"/>
                <a:gd name="T12" fmla="*/ 8 w 11"/>
                <a:gd name="T13" fmla="*/ 5 h 10"/>
                <a:gd name="T14" fmla="*/ 9 w 11"/>
                <a:gd name="T15" fmla="*/ 5 h 10"/>
                <a:gd name="T16" fmla="*/ 11 w 11"/>
                <a:gd name="T17" fmla="*/ 3 h 10"/>
                <a:gd name="T18" fmla="*/ 11 w 11"/>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11" y="2"/>
                  </a:moveTo>
                  <a:lnTo>
                    <a:pt x="11" y="0"/>
                  </a:lnTo>
                  <a:lnTo>
                    <a:pt x="8" y="0"/>
                  </a:lnTo>
                  <a:lnTo>
                    <a:pt x="0" y="7"/>
                  </a:lnTo>
                  <a:lnTo>
                    <a:pt x="1" y="8"/>
                  </a:lnTo>
                  <a:lnTo>
                    <a:pt x="3" y="10"/>
                  </a:lnTo>
                  <a:lnTo>
                    <a:pt x="8" y="5"/>
                  </a:lnTo>
                  <a:lnTo>
                    <a:pt x="9" y="5"/>
                  </a:lnTo>
                  <a:lnTo>
                    <a:pt x="11" y="3"/>
                  </a:lnTo>
                  <a:lnTo>
                    <a:pt x="11"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74" name="Freeform 82"/>
            <p:cNvSpPr>
              <a:spLocks/>
            </p:cNvSpPr>
            <p:nvPr/>
          </p:nvSpPr>
          <p:spPr bwMode="auto">
            <a:xfrm>
              <a:off x="3761" y="2492"/>
              <a:ext cx="4" cy="5"/>
            </a:xfrm>
            <a:custGeom>
              <a:avLst/>
              <a:gdLst>
                <a:gd name="T0" fmla="*/ 1 w 4"/>
                <a:gd name="T1" fmla="*/ 1 h 5"/>
                <a:gd name="T2" fmla="*/ 2 w 4"/>
                <a:gd name="T3" fmla="*/ 0 h 5"/>
                <a:gd name="T4" fmla="*/ 0 w 4"/>
                <a:gd name="T5" fmla="*/ 5 h 5"/>
                <a:gd name="T6" fmla="*/ 1 w 4"/>
                <a:gd name="T7" fmla="*/ 5 h 5"/>
                <a:gd name="T8" fmla="*/ 2 w 4"/>
                <a:gd name="T9" fmla="*/ 5 h 5"/>
                <a:gd name="T10" fmla="*/ 4 w 4"/>
                <a:gd name="T11" fmla="*/ 2 h 5"/>
                <a:gd name="T12" fmla="*/ 2 w 4"/>
                <a:gd name="T13" fmla="*/ 2 h 5"/>
                <a:gd name="T14" fmla="*/ 1 w 4"/>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1" y="1"/>
                  </a:moveTo>
                  <a:lnTo>
                    <a:pt x="2" y="0"/>
                  </a:lnTo>
                  <a:lnTo>
                    <a:pt x="0" y="5"/>
                  </a:lnTo>
                  <a:lnTo>
                    <a:pt x="1" y="5"/>
                  </a:lnTo>
                  <a:lnTo>
                    <a:pt x="2" y="5"/>
                  </a:lnTo>
                  <a:lnTo>
                    <a:pt x="4" y="2"/>
                  </a:lnTo>
                  <a:lnTo>
                    <a:pt x="2" y="2"/>
                  </a:lnTo>
                  <a:lnTo>
                    <a:pt x="1"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75" name="Freeform 83"/>
            <p:cNvSpPr>
              <a:spLocks/>
            </p:cNvSpPr>
            <p:nvPr/>
          </p:nvSpPr>
          <p:spPr bwMode="auto">
            <a:xfrm>
              <a:off x="3760" y="2497"/>
              <a:ext cx="5" cy="2"/>
            </a:xfrm>
            <a:custGeom>
              <a:avLst/>
              <a:gdLst>
                <a:gd name="T0" fmla="*/ 1 w 5"/>
                <a:gd name="T1" fmla="*/ 0 h 2"/>
                <a:gd name="T2" fmla="*/ 0 w 5"/>
                <a:gd name="T3" fmla="*/ 2 h 2"/>
                <a:gd name="T4" fmla="*/ 0 w 5"/>
                <a:gd name="T5" fmla="*/ 2 h 2"/>
                <a:gd name="T6" fmla="*/ 2 w 5"/>
                <a:gd name="T7" fmla="*/ 2 h 2"/>
                <a:gd name="T8" fmla="*/ 5 w 5"/>
                <a:gd name="T9" fmla="*/ 2 h 2"/>
                <a:gd name="T10" fmla="*/ 5 w 5"/>
                <a:gd name="T11" fmla="*/ 0 h 2"/>
                <a:gd name="T12" fmla="*/ 2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0" y="2"/>
                  </a:lnTo>
                  <a:lnTo>
                    <a:pt x="2" y="2"/>
                  </a:lnTo>
                  <a:lnTo>
                    <a:pt x="5" y="2"/>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76" name="Freeform 84"/>
            <p:cNvSpPr>
              <a:spLocks/>
            </p:cNvSpPr>
            <p:nvPr/>
          </p:nvSpPr>
          <p:spPr bwMode="auto">
            <a:xfrm>
              <a:off x="3760" y="2497"/>
              <a:ext cx="5" cy="5"/>
            </a:xfrm>
            <a:custGeom>
              <a:avLst/>
              <a:gdLst>
                <a:gd name="T0" fmla="*/ 2 w 5"/>
                <a:gd name="T1" fmla="*/ 2 h 5"/>
                <a:gd name="T2" fmla="*/ 1 w 5"/>
                <a:gd name="T3" fmla="*/ 2 h 5"/>
                <a:gd name="T4" fmla="*/ 0 w 5"/>
                <a:gd name="T5" fmla="*/ 5 h 5"/>
                <a:gd name="T6" fmla="*/ 1 w 5"/>
                <a:gd name="T7" fmla="*/ 5 h 5"/>
                <a:gd name="T8" fmla="*/ 2 w 5"/>
                <a:gd name="T9" fmla="*/ 5 h 5"/>
                <a:gd name="T10" fmla="*/ 5 w 5"/>
                <a:gd name="T11" fmla="*/ 0 h 5"/>
                <a:gd name="T12" fmla="*/ 5 w 5"/>
                <a:gd name="T13" fmla="*/ 2 h 5"/>
                <a:gd name="T14" fmla="*/ 2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2"/>
                  </a:moveTo>
                  <a:lnTo>
                    <a:pt x="1" y="2"/>
                  </a:lnTo>
                  <a:lnTo>
                    <a:pt x="0" y="5"/>
                  </a:lnTo>
                  <a:lnTo>
                    <a:pt x="1" y="5"/>
                  </a:lnTo>
                  <a:lnTo>
                    <a:pt x="2" y="5"/>
                  </a:lnTo>
                  <a:lnTo>
                    <a:pt x="5" y="0"/>
                  </a:lnTo>
                  <a:lnTo>
                    <a:pt x="5" y="2"/>
                  </a:lnTo>
                  <a:lnTo>
                    <a:pt x="2"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77" name="Freeform 85"/>
            <p:cNvSpPr>
              <a:spLocks/>
            </p:cNvSpPr>
            <p:nvPr/>
          </p:nvSpPr>
          <p:spPr bwMode="auto">
            <a:xfrm>
              <a:off x="3758" y="2438"/>
              <a:ext cx="7" cy="215"/>
            </a:xfrm>
            <a:custGeom>
              <a:avLst/>
              <a:gdLst>
                <a:gd name="T0" fmla="*/ 2 w 7"/>
                <a:gd name="T1" fmla="*/ 64 h 215"/>
                <a:gd name="T2" fmla="*/ 0 w 7"/>
                <a:gd name="T3" fmla="*/ 66 h 215"/>
                <a:gd name="T4" fmla="*/ 0 w 7"/>
                <a:gd name="T5" fmla="*/ 0 h 215"/>
                <a:gd name="T6" fmla="*/ 4 w 7"/>
                <a:gd name="T7" fmla="*/ 215 h 215"/>
                <a:gd name="T8" fmla="*/ 7 w 7"/>
                <a:gd name="T9" fmla="*/ 215 h 215"/>
                <a:gd name="T10" fmla="*/ 5 w 7"/>
                <a:gd name="T11" fmla="*/ 142 h 215"/>
                <a:gd name="T12" fmla="*/ 5 w 7"/>
                <a:gd name="T13" fmla="*/ 64 h 215"/>
                <a:gd name="T14" fmla="*/ 3 w 7"/>
                <a:gd name="T15" fmla="*/ 64 h 215"/>
                <a:gd name="T16" fmla="*/ 2 w 7"/>
                <a:gd name="T17" fmla="*/ 64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15"/>
                <a:gd name="T29" fmla="*/ 7 w 7"/>
                <a:gd name="T30" fmla="*/ 215 h 2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15">
                  <a:moveTo>
                    <a:pt x="2" y="64"/>
                  </a:moveTo>
                  <a:lnTo>
                    <a:pt x="0" y="66"/>
                  </a:lnTo>
                  <a:lnTo>
                    <a:pt x="0" y="0"/>
                  </a:lnTo>
                  <a:lnTo>
                    <a:pt x="4" y="215"/>
                  </a:lnTo>
                  <a:lnTo>
                    <a:pt x="7" y="215"/>
                  </a:lnTo>
                  <a:lnTo>
                    <a:pt x="5" y="142"/>
                  </a:lnTo>
                  <a:lnTo>
                    <a:pt x="5" y="64"/>
                  </a:lnTo>
                  <a:lnTo>
                    <a:pt x="3" y="64"/>
                  </a:lnTo>
                  <a:lnTo>
                    <a:pt x="2" y="6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78" name="Freeform 86"/>
            <p:cNvSpPr>
              <a:spLocks/>
            </p:cNvSpPr>
            <p:nvPr/>
          </p:nvSpPr>
          <p:spPr bwMode="auto">
            <a:xfrm>
              <a:off x="3762" y="2653"/>
              <a:ext cx="10" cy="16"/>
            </a:xfrm>
            <a:custGeom>
              <a:avLst/>
              <a:gdLst>
                <a:gd name="T0" fmla="*/ 0 w 10"/>
                <a:gd name="T1" fmla="*/ 0 h 16"/>
                <a:gd name="T2" fmla="*/ 3 w 10"/>
                <a:gd name="T3" fmla="*/ 5 h 16"/>
                <a:gd name="T4" fmla="*/ 4 w 10"/>
                <a:gd name="T5" fmla="*/ 8 h 16"/>
                <a:gd name="T6" fmla="*/ 8 w 10"/>
                <a:gd name="T7" fmla="*/ 16 h 16"/>
                <a:gd name="T8" fmla="*/ 9 w 10"/>
                <a:gd name="T9" fmla="*/ 16 h 16"/>
                <a:gd name="T10" fmla="*/ 10 w 10"/>
                <a:gd name="T11" fmla="*/ 16 h 16"/>
                <a:gd name="T12" fmla="*/ 6 w 10"/>
                <a:gd name="T13" fmla="*/ 8 h 16"/>
                <a:gd name="T14" fmla="*/ 5 w 10"/>
                <a:gd name="T15" fmla="*/ 5 h 16"/>
                <a:gd name="T16" fmla="*/ 3 w 10"/>
                <a:gd name="T17" fmla="*/ 0 h 16"/>
                <a:gd name="T18" fmla="*/ 0 w 1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6"/>
                <a:gd name="T32" fmla="*/ 10 w 1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6">
                  <a:moveTo>
                    <a:pt x="0" y="0"/>
                  </a:moveTo>
                  <a:lnTo>
                    <a:pt x="3" y="5"/>
                  </a:lnTo>
                  <a:lnTo>
                    <a:pt x="4" y="8"/>
                  </a:lnTo>
                  <a:lnTo>
                    <a:pt x="8" y="16"/>
                  </a:lnTo>
                  <a:lnTo>
                    <a:pt x="9" y="16"/>
                  </a:lnTo>
                  <a:lnTo>
                    <a:pt x="10" y="16"/>
                  </a:lnTo>
                  <a:lnTo>
                    <a:pt x="6" y="8"/>
                  </a:lnTo>
                  <a:lnTo>
                    <a:pt x="5" y="5"/>
                  </a:lnTo>
                  <a:lnTo>
                    <a:pt x="3" y="0"/>
                  </a:lnTo>
                  <a:lnTo>
                    <a:pt x="0"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79" name="Freeform 87"/>
            <p:cNvSpPr>
              <a:spLocks/>
            </p:cNvSpPr>
            <p:nvPr/>
          </p:nvSpPr>
          <p:spPr bwMode="auto">
            <a:xfrm>
              <a:off x="3770" y="2668"/>
              <a:ext cx="12" cy="13"/>
            </a:xfrm>
            <a:custGeom>
              <a:avLst/>
              <a:gdLst>
                <a:gd name="T0" fmla="*/ 0 w 12"/>
                <a:gd name="T1" fmla="*/ 1 h 13"/>
                <a:gd name="T2" fmla="*/ 2 w 12"/>
                <a:gd name="T3" fmla="*/ 6 h 13"/>
                <a:gd name="T4" fmla="*/ 2 w 12"/>
                <a:gd name="T5" fmla="*/ 6 h 13"/>
                <a:gd name="T6" fmla="*/ 10 w 12"/>
                <a:gd name="T7" fmla="*/ 13 h 13"/>
                <a:gd name="T8" fmla="*/ 11 w 12"/>
                <a:gd name="T9" fmla="*/ 12 h 13"/>
                <a:gd name="T10" fmla="*/ 12 w 12"/>
                <a:gd name="T11" fmla="*/ 11 h 13"/>
                <a:gd name="T12" fmla="*/ 5 w 12"/>
                <a:gd name="T13" fmla="*/ 3 h 13"/>
                <a:gd name="T14" fmla="*/ 2 w 12"/>
                <a:gd name="T15" fmla="*/ 0 h 13"/>
                <a:gd name="T16" fmla="*/ 1 w 12"/>
                <a:gd name="T17" fmla="*/ 1 h 13"/>
                <a:gd name="T18" fmla="*/ 0 w 12"/>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3"/>
                <a:gd name="T32" fmla="*/ 12 w 12"/>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3">
                  <a:moveTo>
                    <a:pt x="0" y="1"/>
                  </a:moveTo>
                  <a:lnTo>
                    <a:pt x="2" y="6"/>
                  </a:lnTo>
                  <a:lnTo>
                    <a:pt x="10" y="13"/>
                  </a:lnTo>
                  <a:lnTo>
                    <a:pt x="11" y="12"/>
                  </a:lnTo>
                  <a:lnTo>
                    <a:pt x="12" y="11"/>
                  </a:lnTo>
                  <a:lnTo>
                    <a:pt x="5" y="3"/>
                  </a:lnTo>
                  <a:lnTo>
                    <a:pt x="2" y="0"/>
                  </a:lnTo>
                  <a:lnTo>
                    <a:pt x="1" y="1"/>
                  </a:lnTo>
                  <a:lnTo>
                    <a:pt x="0"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80" name="Freeform 88"/>
            <p:cNvSpPr>
              <a:spLocks/>
            </p:cNvSpPr>
            <p:nvPr/>
          </p:nvSpPr>
          <p:spPr bwMode="auto">
            <a:xfrm>
              <a:off x="3778" y="2679"/>
              <a:ext cx="9" cy="5"/>
            </a:xfrm>
            <a:custGeom>
              <a:avLst/>
              <a:gdLst>
                <a:gd name="T0" fmla="*/ 2 w 9"/>
                <a:gd name="T1" fmla="*/ 2 h 5"/>
                <a:gd name="T2" fmla="*/ 0 w 9"/>
                <a:gd name="T3" fmla="*/ 1 h 5"/>
                <a:gd name="T4" fmla="*/ 5 w 9"/>
                <a:gd name="T5" fmla="*/ 4 h 5"/>
                <a:gd name="T6" fmla="*/ 9 w 9"/>
                <a:gd name="T7" fmla="*/ 5 h 5"/>
                <a:gd name="T8" fmla="*/ 9 w 9"/>
                <a:gd name="T9" fmla="*/ 4 h 5"/>
                <a:gd name="T10" fmla="*/ 9 w 9"/>
                <a:gd name="T11" fmla="*/ 2 h 5"/>
                <a:gd name="T12" fmla="*/ 5 w 9"/>
                <a:gd name="T13" fmla="*/ 1 h 5"/>
                <a:gd name="T14" fmla="*/ 3 w 9"/>
                <a:gd name="T15" fmla="*/ 0 h 5"/>
                <a:gd name="T16" fmla="*/ 3 w 9"/>
                <a:gd name="T17" fmla="*/ 1 h 5"/>
                <a:gd name="T18" fmla="*/ 2 w 9"/>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2" y="2"/>
                  </a:moveTo>
                  <a:lnTo>
                    <a:pt x="0" y="1"/>
                  </a:lnTo>
                  <a:lnTo>
                    <a:pt x="5" y="4"/>
                  </a:lnTo>
                  <a:lnTo>
                    <a:pt x="9" y="5"/>
                  </a:lnTo>
                  <a:lnTo>
                    <a:pt x="9" y="4"/>
                  </a:lnTo>
                  <a:lnTo>
                    <a:pt x="9" y="2"/>
                  </a:lnTo>
                  <a:lnTo>
                    <a:pt x="5" y="1"/>
                  </a:lnTo>
                  <a:lnTo>
                    <a:pt x="3" y="0"/>
                  </a:lnTo>
                  <a:lnTo>
                    <a:pt x="3" y="1"/>
                  </a:lnTo>
                  <a:lnTo>
                    <a:pt x="2"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81" name="Freeform 89"/>
            <p:cNvSpPr>
              <a:spLocks/>
            </p:cNvSpPr>
            <p:nvPr/>
          </p:nvSpPr>
          <p:spPr bwMode="auto">
            <a:xfrm>
              <a:off x="3781" y="2680"/>
              <a:ext cx="319" cy="34"/>
            </a:xfrm>
            <a:custGeom>
              <a:avLst/>
              <a:gdLst>
                <a:gd name="T0" fmla="*/ 6 w 319"/>
                <a:gd name="T1" fmla="*/ 4 h 34"/>
                <a:gd name="T2" fmla="*/ 10 w 319"/>
                <a:gd name="T3" fmla="*/ 5 h 34"/>
                <a:gd name="T4" fmla="*/ 25 w 319"/>
                <a:gd name="T5" fmla="*/ 5 h 34"/>
                <a:gd name="T6" fmla="*/ 319 w 319"/>
                <a:gd name="T7" fmla="*/ 34 h 34"/>
                <a:gd name="T8" fmla="*/ 313 w 319"/>
                <a:gd name="T9" fmla="*/ 34 h 34"/>
                <a:gd name="T10" fmla="*/ 313 w 319"/>
                <a:gd name="T11" fmla="*/ 31 h 34"/>
                <a:gd name="T12" fmla="*/ 313 w 319"/>
                <a:gd name="T13" fmla="*/ 29 h 34"/>
                <a:gd name="T14" fmla="*/ 294 w 319"/>
                <a:gd name="T15" fmla="*/ 29 h 34"/>
                <a:gd name="T16" fmla="*/ 0 w 319"/>
                <a:gd name="T17" fmla="*/ 0 h 34"/>
                <a:gd name="T18" fmla="*/ 6 w 319"/>
                <a:gd name="T19" fmla="*/ 0 h 34"/>
                <a:gd name="T20" fmla="*/ 6 w 319"/>
                <a:gd name="T21" fmla="*/ 3 h 34"/>
                <a:gd name="T22" fmla="*/ 6 w 319"/>
                <a:gd name="T23" fmla="*/ 4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4"/>
                <a:gd name="T38" fmla="*/ 319 w 319"/>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4">
                  <a:moveTo>
                    <a:pt x="6" y="4"/>
                  </a:moveTo>
                  <a:lnTo>
                    <a:pt x="10" y="5"/>
                  </a:lnTo>
                  <a:lnTo>
                    <a:pt x="25" y="5"/>
                  </a:lnTo>
                  <a:lnTo>
                    <a:pt x="319" y="34"/>
                  </a:lnTo>
                  <a:lnTo>
                    <a:pt x="313" y="34"/>
                  </a:lnTo>
                  <a:lnTo>
                    <a:pt x="313" y="31"/>
                  </a:lnTo>
                  <a:lnTo>
                    <a:pt x="313" y="29"/>
                  </a:lnTo>
                  <a:lnTo>
                    <a:pt x="294" y="29"/>
                  </a:lnTo>
                  <a:lnTo>
                    <a:pt x="0" y="0"/>
                  </a:lnTo>
                  <a:lnTo>
                    <a:pt x="6" y="0"/>
                  </a:lnTo>
                  <a:lnTo>
                    <a:pt x="6" y="3"/>
                  </a:lnTo>
                  <a:lnTo>
                    <a:pt x="6" y="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82" name="Freeform 90"/>
            <p:cNvSpPr>
              <a:spLocks/>
            </p:cNvSpPr>
            <p:nvPr/>
          </p:nvSpPr>
          <p:spPr bwMode="auto">
            <a:xfrm>
              <a:off x="4089" y="2694"/>
              <a:ext cx="29" cy="20"/>
            </a:xfrm>
            <a:custGeom>
              <a:avLst/>
              <a:gdLst>
                <a:gd name="T0" fmla="*/ 5 w 29"/>
                <a:gd name="T1" fmla="*/ 20 h 20"/>
                <a:gd name="T2" fmla="*/ 0 w 29"/>
                <a:gd name="T3" fmla="*/ 20 h 20"/>
                <a:gd name="T4" fmla="*/ 15 w 29"/>
                <a:gd name="T5" fmla="*/ 16 h 20"/>
                <a:gd name="T6" fmla="*/ 20 w 29"/>
                <a:gd name="T7" fmla="*/ 15 h 20"/>
                <a:gd name="T8" fmla="*/ 25 w 29"/>
                <a:gd name="T9" fmla="*/ 10 h 20"/>
                <a:gd name="T10" fmla="*/ 28 w 29"/>
                <a:gd name="T11" fmla="*/ 6 h 20"/>
                <a:gd name="T12" fmla="*/ 29 w 29"/>
                <a:gd name="T13" fmla="*/ 0 h 20"/>
                <a:gd name="T14" fmla="*/ 28 w 29"/>
                <a:gd name="T15" fmla="*/ 0 h 20"/>
                <a:gd name="T16" fmla="*/ 26 w 29"/>
                <a:gd name="T17" fmla="*/ 0 h 20"/>
                <a:gd name="T18" fmla="*/ 25 w 29"/>
                <a:gd name="T19" fmla="*/ 4 h 20"/>
                <a:gd name="T20" fmla="*/ 23 w 29"/>
                <a:gd name="T21" fmla="*/ 7 h 20"/>
                <a:gd name="T22" fmla="*/ 18 w 29"/>
                <a:gd name="T23" fmla="*/ 12 h 20"/>
                <a:gd name="T24" fmla="*/ 15 w 29"/>
                <a:gd name="T25" fmla="*/ 14 h 20"/>
                <a:gd name="T26" fmla="*/ 5 w 29"/>
                <a:gd name="T27" fmla="*/ 16 h 20"/>
                <a:gd name="T28" fmla="*/ 5 w 29"/>
                <a:gd name="T29" fmla="*/ 17 h 20"/>
                <a:gd name="T30" fmla="*/ 5 w 29"/>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0"/>
                <a:gd name="T50" fmla="*/ 29 w 29"/>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0">
                  <a:moveTo>
                    <a:pt x="5" y="20"/>
                  </a:moveTo>
                  <a:lnTo>
                    <a:pt x="0" y="20"/>
                  </a:lnTo>
                  <a:lnTo>
                    <a:pt x="15" y="16"/>
                  </a:lnTo>
                  <a:lnTo>
                    <a:pt x="20" y="15"/>
                  </a:lnTo>
                  <a:lnTo>
                    <a:pt x="25" y="10"/>
                  </a:lnTo>
                  <a:lnTo>
                    <a:pt x="28" y="6"/>
                  </a:lnTo>
                  <a:lnTo>
                    <a:pt x="29" y="0"/>
                  </a:lnTo>
                  <a:lnTo>
                    <a:pt x="28" y="0"/>
                  </a:lnTo>
                  <a:lnTo>
                    <a:pt x="26" y="0"/>
                  </a:lnTo>
                  <a:lnTo>
                    <a:pt x="25" y="4"/>
                  </a:lnTo>
                  <a:lnTo>
                    <a:pt x="23" y="7"/>
                  </a:lnTo>
                  <a:lnTo>
                    <a:pt x="18" y="12"/>
                  </a:lnTo>
                  <a:lnTo>
                    <a:pt x="15" y="14"/>
                  </a:lnTo>
                  <a:lnTo>
                    <a:pt x="5" y="16"/>
                  </a:lnTo>
                  <a:lnTo>
                    <a:pt x="5" y="17"/>
                  </a:lnTo>
                  <a:lnTo>
                    <a:pt x="5" y="2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83" name="Freeform 91"/>
            <p:cNvSpPr>
              <a:spLocks/>
            </p:cNvSpPr>
            <p:nvPr/>
          </p:nvSpPr>
          <p:spPr bwMode="auto">
            <a:xfrm>
              <a:off x="4114" y="2674"/>
              <a:ext cx="5" cy="20"/>
            </a:xfrm>
            <a:custGeom>
              <a:avLst/>
              <a:gdLst>
                <a:gd name="T0" fmla="*/ 4 w 5"/>
                <a:gd name="T1" fmla="*/ 20 h 20"/>
                <a:gd name="T2" fmla="*/ 5 w 5"/>
                <a:gd name="T3" fmla="*/ 15 h 20"/>
                <a:gd name="T4" fmla="*/ 5 w 5"/>
                <a:gd name="T5" fmla="*/ 7 h 20"/>
                <a:gd name="T6" fmla="*/ 0 w 5"/>
                <a:gd name="T7" fmla="*/ 0 h 20"/>
                <a:gd name="T8" fmla="*/ 0 w 5"/>
                <a:gd name="T9" fmla="*/ 20 h 20"/>
                <a:gd name="T10" fmla="*/ 3 w 5"/>
                <a:gd name="T11" fmla="*/ 20 h 20"/>
                <a:gd name="T12" fmla="*/ 4 w 5"/>
                <a:gd name="T13" fmla="*/ 20 h 20"/>
                <a:gd name="T14" fmla="*/ 0 60000 65536"/>
                <a:gd name="T15" fmla="*/ 0 60000 65536"/>
                <a:gd name="T16" fmla="*/ 0 60000 65536"/>
                <a:gd name="T17" fmla="*/ 0 60000 65536"/>
                <a:gd name="T18" fmla="*/ 0 60000 65536"/>
                <a:gd name="T19" fmla="*/ 0 60000 65536"/>
                <a:gd name="T20" fmla="*/ 0 60000 65536"/>
                <a:gd name="T21" fmla="*/ 0 w 5"/>
                <a:gd name="T22" fmla="*/ 0 h 20"/>
                <a:gd name="T23" fmla="*/ 5 w 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0">
                  <a:moveTo>
                    <a:pt x="4" y="20"/>
                  </a:moveTo>
                  <a:lnTo>
                    <a:pt x="5" y="15"/>
                  </a:lnTo>
                  <a:lnTo>
                    <a:pt x="5" y="7"/>
                  </a:lnTo>
                  <a:lnTo>
                    <a:pt x="0" y="0"/>
                  </a:lnTo>
                  <a:lnTo>
                    <a:pt x="0" y="20"/>
                  </a:lnTo>
                  <a:lnTo>
                    <a:pt x="3" y="20"/>
                  </a:lnTo>
                  <a:lnTo>
                    <a:pt x="4" y="2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84" name="Freeform 92"/>
            <p:cNvSpPr>
              <a:spLocks/>
            </p:cNvSpPr>
            <p:nvPr/>
          </p:nvSpPr>
          <p:spPr bwMode="auto">
            <a:xfrm>
              <a:off x="4113" y="2670"/>
              <a:ext cx="6" cy="11"/>
            </a:xfrm>
            <a:custGeom>
              <a:avLst/>
              <a:gdLst>
                <a:gd name="T0" fmla="*/ 6 w 6"/>
                <a:gd name="T1" fmla="*/ 11 h 11"/>
                <a:gd name="T2" fmla="*/ 2 w 6"/>
                <a:gd name="T3" fmla="*/ 0 h 11"/>
                <a:gd name="T4" fmla="*/ 0 w 6"/>
                <a:gd name="T5" fmla="*/ 0 h 11"/>
                <a:gd name="T6" fmla="*/ 0 w 6"/>
                <a:gd name="T7" fmla="*/ 0 h 11"/>
                <a:gd name="T8" fmla="*/ 1 w 6"/>
                <a:gd name="T9" fmla="*/ 4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2" y="0"/>
                  </a:lnTo>
                  <a:lnTo>
                    <a:pt x="0" y="0"/>
                  </a:lnTo>
                  <a:lnTo>
                    <a:pt x="1" y="4"/>
                  </a:lnTo>
                  <a:lnTo>
                    <a:pt x="6" y="1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85" name="Freeform 93"/>
            <p:cNvSpPr>
              <a:spLocks/>
            </p:cNvSpPr>
            <p:nvPr/>
          </p:nvSpPr>
          <p:spPr bwMode="auto">
            <a:xfrm>
              <a:off x="3766" y="2711"/>
              <a:ext cx="402" cy="204"/>
            </a:xfrm>
            <a:custGeom>
              <a:avLst/>
              <a:gdLst>
                <a:gd name="T0" fmla="*/ 371 w 402"/>
                <a:gd name="T1" fmla="*/ 50 h 204"/>
                <a:gd name="T2" fmla="*/ 371 w 402"/>
                <a:gd name="T3" fmla="*/ 48 h 204"/>
                <a:gd name="T4" fmla="*/ 369 w 402"/>
                <a:gd name="T5" fmla="*/ 45 h 204"/>
                <a:gd name="T6" fmla="*/ 368 w 402"/>
                <a:gd name="T7" fmla="*/ 43 h 204"/>
                <a:gd name="T8" fmla="*/ 366 w 402"/>
                <a:gd name="T9" fmla="*/ 40 h 204"/>
                <a:gd name="T10" fmla="*/ 364 w 402"/>
                <a:gd name="T11" fmla="*/ 38 h 204"/>
                <a:gd name="T12" fmla="*/ 361 w 402"/>
                <a:gd name="T13" fmla="*/ 35 h 204"/>
                <a:gd name="T14" fmla="*/ 358 w 402"/>
                <a:gd name="T15" fmla="*/ 34 h 204"/>
                <a:gd name="T16" fmla="*/ 354 w 402"/>
                <a:gd name="T17" fmla="*/ 32 h 204"/>
                <a:gd name="T18" fmla="*/ 351 w 402"/>
                <a:gd name="T19" fmla="*/ 30 h 204"/>
                <a:gd name="T20" fmla="*/ 346 w 402"/>
                <a:gd name="T21" fmla="*/ 28 h 204"/>
                <a:gd name="T22" fmla="*/ 341 w 402"/>
                <a:gd name="T23" fmla="*/ 27 h 204"/>
                <a:gd name="T24" fmla="*/ 334 w 402"/>
                <a:gd name="T25" fmla="*/ 25 h 204"/>
                <a:gd name="T26" fmla="*/ 19 w 402"/>
                <a:gd name="T27" fmla="*/ 0 h 204"/>
                <a:gd name="T28" fmla="*/ 16 w 402"/>
                <a:gd name="T29" fmla="*/ 0 h 204"/>
                <a:gd name="T30" fmla="*/ 14 w 402"/>
                <a:gd name="T31" fmla="*/ 0 h 204"/>
                <a:gd name="T32" fmla="*/ 11 w 402"/>
                <a:gd name="T33" fmla="*/ 0 h 204"/>
                <a:gd name="T34" fmla="*/ 9 w 402"/>
                <a:gd name="T35" fmla="*/ 0 h 204"/>
                <a:gd name="T36" fmla="*/ 7 w 402"/>
                <a:gd name="T37" fmla="*/ 2 h 204"/>
                <a:gd name="T38" fmla="*/ 5 w 402"/>
                <a:gd name="T39" fmla="*/ 3 h 204"/>
                <a:gd name="T40" fmla="*/ 4 w 402"/>
                <a:gd name="T41" fmla="*/ 4 h 204"/>
                <a:gd name="T42" fmla="*/ 2 w 402"/>
                <a:gd name="T43" fmla="*/ 5 h 204"/>
                <a:gd name="T44" fmla="*/ 1 w 402"/>
                <a:gd name="T45" fmla="*/ 7 h 204"/>
                <a:gd name="T46" fmla="*/ 1 w 402"/>
                <a:gd name="T47" fmla="*/ 8 h 204"/>
                <a:gd name="T48" fmla="*/ 0 w 402"/>
                <a:gd name="T49" fmla="*/ 10 h 204"/>
                <a:gd name="T50" fmla="*/ 0 w 402"/>
                <a:gd name="T51" fmla="*/ 12 h 204"/>
                <a:gd name="T52" fmla="*/ 9 w 402"/>
                <a:gd name="T53" fmla="*/ 151 h 204"/>
                <a:gd name="T54" fmla="*/ 10 w 402"/>
                <a:gd name="T55" fmla="*/ 154 h 204"/>
                <a:gd name="T56" fmla="*/ 11 w 402"/>
                <a:gd name="T57" fmla="*/ 156 h 204"/>
                <a:gd name="T58" fmla="*/ 11 w 402"/>
                <a:gd name="T59" fmla="*/ 159 h 204"/>
                <a:gd name="T60" fmla="*/ 12 w 402"/>
                <a:gd name="T61" fmla="*/ 161 h 204"/>
                <a:gd name="T62" fmla="*/ 14 w 402"/>
                <a:gd name="T63" fmla="*/ 164 h 204"/>
                <a:gd name="T64" fmla="*/ 14 w 402"/>
                <a:gd name="T65" fmla="*/ 165 h 204"/>
                <a:gd name="T66" fmla="*/ 16 w 402"/>
                <a:gd name="T67" fmla="*/ 168 h 204"/>
                <a:gd name="T68" fmla="*/ 17 w 402"/>
                <a:gd name="T69" fmla="*/ 169 h 204"/>
                <a:gd name="T70" fmla="*/ 19 w 402"/>
                <a:gd name="T71" fmla="*/ 170 h 204"/>
                <a:gd name="T72" fmla="*/ 21 w 402"/>
                <a:gd name="T73" fmla="*/ 171 h 204"/>
                <a:gd name="T74" fmla="*/ 24 w 402"/>
                <a:gd name="T75" fmla="*/ 171 h 204"/>
                <a:gd name="T76" fmla="*/ 26 w 402"/>
                <a:gd name="T77" fmla="*/ 171 h 204"/>
                <a:gd name="T78" fmla="*/ 378 w 402"/>
                <a:gd name="T79" fmla="*/ 204 h 204"/>
                <a:gd name="T80" fmla="*/ 383 w 402"/>
                <a:gd name="T81" fmla="*/ 204 h 204"/>
                <a:gd name="T82" fmla="*/ 387 w 402"/>
                <a:gd name="T83" fmla="*/ 201 h 204"/>
                <a:gd name="T84" fmla="*/ 391 w 402"/>
                <a:gd name="T85" fmla="*/ 200 h 204"/>
                <a:gd name="T86" fmla="*/ 394 w 402"/>
                <a:gd name="T87" fmla="*/ 198 h 204"/>
                <a:gd name="T88" fmla="*/ 397 w 402"/>
                <a:gd name="T89" fmla="*/ 195 h 204"/>
                <a:gd name="T90" fmla="*/ 398 w 402"/>
                <a:gd name="T91" fmla="*/ 193 h 204"/>
                <a:gd name="T92" fmla="*/ 401 w 402"/>
                <a:gd name="T93" fmla="*/ 190 h 204"/>
                <a:gd name="T94" fmla="*/ 401 w 402"/>
                <a:gd name="T95" fmla="*/ 188 h 204"/>
                <a:gd name="T96" fmla="*/ 402 w 402"/>
                <a:gd name="T97" fmla="*/ 184 h 204"/>
                <a:gd name="T98" fmla="*/ 402 w 402"/>
                <a:gd name="T99" fmla="*/ 181 h 204"/>
                <a:gd name="T100" fmla="*/ 402 w 402"/>
                <a:gd name="T101" fmla="*/ 179 h 204"/>
                <a:gd name="T102" fmla="*/ 401 w 402"/>
                <a:gd name="T103" fmla="*/ 175 h 204"/>
                <a:gd name="T104" fmla="*/ 371 w 402"/>
                <a:gd name="T105" fmla="*/ 50 h 204"/>
                <a:gd name="T106" fmla="*/ 371 w 402"/>
                <a:gd name="T107" fmla="*/ 50 h 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2"/>
                <a:gd name="T163" fmla="*/ 0 h 204"/>
                <a:gd name="T164" fmla="*/ 402 w 402"/>
                <a:gd name="T165" fmla="*/ 204 h 2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2" h="204">
                  <a:moveTo>
                    <a:pt x="371" y="50"/>
                  </a:moveTo>
                  <a:lnTo>
                    <a:pt x="371" y="48"/>
                  </a:lnTo>
                  <a:lnTo>
                    <a:pt x="369" y="45"/>
                  </a:lnTo>
                  <a:lnTo>
                    <a:pt x="368" y="43"/>
                  </a:lnTo>
                  <a:lnTo>
                    <a:pt x="366" y="40"/>
                  </a:lnTo>
                  <a:lnTo>
                    <a:pt x="364" y="38"/>
                  </a:lnTo>
                  <a:lnTo>
                    <a:pt x="361" y="35"/>
                  </a:lnTo>
                  <a:lnTo>
                    <a:pt x="358" y="34"/>
                  </a:lnTo>
                  <a:lnTo>
                    <a:pt x="354" y="32"/>
                  </a:lnTo>
                  <a:lnTo>
                    <a:pt x="351" y="30"/>
                  </a:lnTo>
                  <a:lnTo>
                    <a:pt x="346" y="28"/>
                  </a:lnTo>
                  <a:lnTo>
                    <a:pt x="341" y="27"/>
                  </a:lnTo>
                  <a:lnTo>
                    <a:pt x="334" y="25"/>
                  </a:lnTo>
                  <a:lnTo>
                    <a:pt x="19" y="0"/>
                  </a:lnTo>
                  <a:lnTo>
                    <a:pt x="16" y="0"/>
                  </a:lnTo>
                  <a:lnTo>
                    <a:pt x="14" y="0"/>
                  </a:lnTo>
                  <a:lnTo>
                    <a:pt x="11" y="0"/>
                  </a:lnTo>
                  <a:lnTo>
                    <a:pt x="9" y="0"/>
                  </a:lnTo>
                  <a:lnTo>
                    <a:pt x="7" y="2"/>
                  </a:lnTo>
                  <a:lnTo>
                    <a:pt x="5" y="3"/>
                  </a:lnTo>
                  <a:lnTo>
                    <a:pt x="4" y="4"/>
                  </a:lnTo>
                  <a:lnTo>
                    <a:pt x="2" y="5"/>
                  </a:lnTo>
                  <a:lnTo>
                    <a:pt x="1" y="7"/>
                  </a:lnTo>
                  <a:lnTo>
                    <a:pt x="1" y="8"/>
                  </a:lnTo>
                  <a:lnTo>
                    <a:pt x="0" y="10"/>
                  </a:lnTo>
                  <a:lnTo>
                    <a:pt x="0" y="12"/>
                  </a:lnTo>
                  <a:lnTo>
                    <a:pt x="9" y="151"/>
                  </a:lnTo>
                  <a:lnTo>
                    <a:pt x="10" y="154"/>
                  </a:lnTo>
                  <a:lnTo>
                    <a:pt x="11" y="156"/>
                  </a:lnTo>
                  <a:lnTo>
                    <a:pt x="11" y="159"/>
                  </a:lnTo>
                  <a:lnTo>
                    <a:pt x="12" y="161"/>
                  </a:lnTo>
                  <a:lnTo>
                    <a:pt x="14" y="164"/>
                  </a:lnTo>
                  <a:lnTo>
                    <a:pt x="14" y="165"/>
                  </a:lnTo>
                  <a:lnTo>
                    <a:pt x="16" y="168"/>
                  </a:lnTo>
                  <a:lnTo>
                    <a:pt x="17" y="169"/>
                  </a:lnTo>
                  <a:lnTo>
                    <a:pt x="19" y="170"/>
                  </a:lnTo>
                  <a:lnTo>
                    <a:pt x="21" y="171"/>
                  </a:lnTo>
                  <a:lnTo>
                    <a:pt x="24" y="171"/>
                  </a:lnTo>
                  <a:lnTo>
                    <a:pt x="26" y="171"/>
                  </a:lnTo>
                  <a:lnTo>
                    <a:pt x="378" y="204"/>
                  </a:lnTo>
                  <a:lnTo>
                    <a:pt x="383" y="204"/>
                  </a:lnTo>
                  <a:lnTo>
                    <a:pt x="387" y="201"/>
                  </a:lnTo>
                  <a:lnTo>
                    <a:pt x="391" y="200"/>
                  </a:lnTo>
                  <a:lnTo>
                    <a:pt x="394" y="198"/>
                  </a:lnTo>
                  <a:lnTo>
                    <a:pt x="397" y="195"/>
                  </a:lnTo>
                  <a:lnTo>
                    <a:pt x="398" y="193"/>
                  </a:lnTo>
                  <a:lnTo>
                    <a:pt x="401" y="190"/>
                  </a:lnTo>
                  <a:lnTo>
                    <a:pt x="401" y="188"/>
                  </a:lnTo>
                  <a:lnTo>
                    <a:pt x="402" y="184"/>
                  </a:lnTo>
                  <a:lnTo>
                    <a:pt x="402" y="181"/>
                  </a:lnTo>
                  <a:lnTo>
                    <a:pt x="402" y="179"/>
                  </a:lnTo>
                  <a:lnTo>
                    <a:pt x="401" y="175"/>
                  </a:lnTo>
                  <a:lnTo>
                    <a:pt x="371" y="50"/>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686" name="Freeform 94"/>
            <p:cNvSpPr>
              <a:spLocks/>
            </p:cNvSpPr>
            <p:nvPr/>
          </p:nvSpPr>
          <p:spPr bwMode="auto">
            <a:xfrm>
              <a:off x="4134" y="2759"/>
              <a:ext cx="5" cy="2"/>
            </a:xfrm>
            <a:custGeom>
              <a:avLst/>
              <a:gdLst>
                <a:gd name="T0" fmla="*/ 0 w 5"/>
                <a:gd name="T1" fmla="*/ 2 h 2"/>
                <a:gd name="T2" fmla="*/ 5 w 5"/>
                <a:gd name="T3" fmla="*/ 2 h 2"/>
                <a:gd name="T4" fmla="*/ 5 w 5"/>
                <a:gd name="T5" fmla="*/ 0 h 2"/>
                <a:gd name="T6" fmla="*/ 3 w 5"/>
                <a:gd name="T7" fmla="*/ 0 h 2"/>
                <a:gd name="T8" fmla="*/ 0 w 5"/>
                <a:gd name="T9" fmla="*/ 0 h 2"/>
                <a:gd name="T10" fmla="*/ 0 w 5"/>
                <a:gd name="T11" fmla="*/ 2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0" y="2"/>
                  </a:moveTo>
                  <a:lnTo>
                    <a:pt x="5" y="2"/>
                  </a:lnTo>
                  <a:lnTo>
                    <a:pt x="5" y="0"/>
                  </a:lnTo>
                  <a:lnTo>
                    <a:pt x="3" y="0"/>
                  </a:lnTo>
                  <a:lnTo>
                    <a:pt x="0" y="0"/>
                  </a:lnTo>
                  <a:lnTo>
                    <a:pt x="0"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87" name="Freeform 95"/>
            <p:cNvSpPr>
              <a:spLocks/>
            </p:cNvSpPr>
            <p:nvPr/>
          </p:nvSpPr>
          <p:spPr bwMode="auto">
            <a:xfrm>
              <a:off x="4133" y="2754"/>
              <a:ext cx="6" cy="7"/>
            </a:xfrm>
            <a:custGeom>
              <a:avLst/>
              <a:gdLst>
                <a:gd name="T0" fmla="*/ 6 w 6"/>
                <a:gd name="T1" fmla="*/ 5 h 7"/>
                <a:gd name="T2" fmla="*/ 6 w 6"/>
                <a:gd name="T3" fmla="*/ 7 h 7"/>
                <a:gd name="T4" fmla="*/ 2 w 6"/>
                <a:gd name="T5" fmla="*/ 0 h 7"/>
                <a:gd name="T6" fmla="*/ 1 w 6"/>
                <a:gd name="T7" fmla="*/ 0 h 7"/>
                <a:gd name="T8" fmla="*/ 0 w 6"/>
                <a:gd name="T9" fmla="*/ 0 h 7"/>
                <a:gd name="T10" fmla="*/ 2 w 6"/>
                <a:gd name="T11" fmla="*/ 5 h 7"/>
                <a:gd name="T12" fmla="*/ 4 w 6"/>
                <a:gd name="T13" fmla="*/ 5 h 7"/>
                <a:gd name="T14" fmla="*/ 6 w 6"/>
                <a:gd name="T15" fmla="*/ 5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6" y="5"/>
                  </a:moveTo>
                  <a:lnTo>
                    <a:pt x="6" y="7"/>
                  </a:lnTo>
                  <a:lnTo>
                    <a:pt x="2" y="0"/>
                  </a:lnTo>
                  <a:lnTo>
                    <a:pt x="1" y="0"/>
                  </a:lnTo>
                  <a:lnTo>
                    <a:pt x="0" y="0"/>
                  </a:lnTo>
                  <a:lnTo>
                    <a:pt x="2" y="5"/>
                  </a:lnTo>
                  <a:lnTo>
                    <a:pt x="4" y="5"/>
                  </a:lnTo>
                  <a:lnTo>
                    <a:pt x="6" y="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88" name="Freeform 96"/>
            <p:cNvSpPr>
              <a:spLocks/>
            </p:cNvSpPr>
            <p:nvPr/>
          </p:nvSpPr>
          <p:spPr bwMode="auto">
            <a:xfrm>
              <a:off x="4130" y="2750"/>
              <a:ext cx="5" cy="5"/>
            </a:xfrm>
            <a:custGeom>
              <a:avLst/>
              <a:gdLst>
                <a:gd name="T0" fmla="*/ 5 w 5"/>
                <a:gd name="T1" fmla="*/ 4 h 5"/>
                <a:gd name="T2" fmla="*/ 4 w 5"/>
                <a:gd name="T3" fmla="*/ 1 h 5"/>
                <a:gd name="T4" fmla="*/ 3 w 5"/>
                <a:gd name="T5" fmla="*/ 0 h 5"/>
                <a:gd name="T6" fmla="*/ 2 w 5"/>
                <a:gd name="T7" fmla="*/ 1 h 5"/>
                <a:gd name="T8" fmla="*/ 0 w 5"/>
                <a:gd name="T9" fmla="*/ 3 h 5"/>
                <a:gd name="T10" fmla="*/ 3 w 5"/>
                <a:gd name="T11" fmla="*/ 5 h 5"/>
                <a:gd name="T12" fmla="*/ 4 w 5"/>
                <a:gd name="T13" fmla="*/ 4 h 5"/>
                <a:gd name="T14" fmla="*/ 5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4"/>
                  </a:moveTo>
                  <a:lnTo>
                    <a:pt x="4" y="1"/>
                  </a:lnTo>
                  <a:lnTo>
                    <a:pt x="3" y="0"/>
                  </a:lnTo>
                  <a:lnTo>
                    <a:pt x="2" y="1"/>
                  </a:lnTo>
                  <a:lnTo>
                    <a:pt x="0" y="3"/>
                  </a:lnTo>
                  <a:lnTo>
                    <a:pt x="3" y="5"/>
                  </a:lnTo>
                  <a:lnTo>
                    <a:pt x="4" y="4"/>
                  </a:lnTo>
                  <a:lnTo>
                    <a:pt x="5" y="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89" name="Freeform 97"/>
            <p:cNvSpPr>
              <a:spLocks/>
            </p:cNvSpPr>
            <p:nvPr/>
          </p:nvSpPr>
          <p:spPr bwMode="auto">
            <a:xfrm>
              <a:off x="4125" y="2745"/>
              <a:ext cx="8" cy="9"/>
            </a:xfrm>
            <a:custGeom>
              <a:avLst/>
              <a:gdLst>
                <a:gd name="T0" fmla="*/ 7 w 8"/>
                <a:gd name="T1" fmla="*/ 6 h 9"/>
                <a:gd name="T2" fmla="*/ 8 w 8"/>
                <a:gd name="T3" fmla="*/ 6 h 9"/>
                <a:gd name="T4" fmla="*/ 7 w 8"/>
                <a:gd name="T5" fmla="*/ 3 h 9"/>
                <a:gd name="T6" fmla="*/ 3 w 8"/>
                <a:gd name="T7" fmla="*/ 0 h 9"/>
                <a:gd name="T8" fmla="*/ 2 w 8"/>
                <a:gd name="T9" fmla="*/ 1 h 9"/>
                <a:gd name="T10" fmla="*/ 0 w 8"/>
                <a:gd name="T11" fmla="*/ 3 h 9"/>
                <a:gd name="T12" fmla="*/ 4 w 8"/>
                <a:gd name="T13" fmla="*/ 5 h 9"/>
                <a:gd name="T14" fmla="*/ 7 w 8"/>
                <a:gd name="T15" fmla="*/ 9 h 9"/>
                <a:gd name="T16" fmla="*/ 5 w 8"/>
                <a:gd name="T17" fmla="*/ 8 h 9"/>
                <a:gd name="T18" fmla="*/ 7 w 8"/>
                <a:gd name="T19" fmla="*/ 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9"/>
                <a:gd name="T32" fmla="*/ 8 w 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9">
                  <a:moveTo>
                    <a:pt x="7" y="6"/>
                  </a:moveTo>
                  <a:lnTo>
                    <a:pt x="8" y="6"/>
                  </a:lnTo>
                  <a:lnTo>
                    <a:pt x="7" y="3"/>
                  </a:lnTo>
                  <a:lnTo>
                    <a:pt x="3" y="0"/>
                  </a:lnTo>
                  <a:lnTo>
                    <a:pt x="2" y="1"/>
                  </a:lnTo>
                  <a:lnTo>
                    <a:pt x="0" y="3"/>
                  </a:lnTo>
                  <a:lnTo>
                    <a:pt x="4" y="5"/>
                  </a:lnTo>
                  <a:lnTo>
                    <a:pt x="7" y="9"/>
                  </a:lnTo>
                  <a:lnTo>
                    <a:pt x="5" y="8"/>
                  </a:lnTo>
                  <a:lnTo>
                    <a:pt x="7" y="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90" name="Freeform 98"/>
            <p:cNvSpPr>
              <a:spLocks/>
            </p:cNvSpPr>
            <p:nvPr/>
          </p:nvSpPr>
          <p:spPr bwMode="auto">
            <a:xfrm>
              <a:off x="4124" y="2744"/>
              <a:ext cx="8" cy="4"/>
            </a:xfrm>
            <a:custGeom>
              <a:avLst/>
              <a:gdLst>
                <a:gd name="T0" fmla="*/ 4 w 8"/>
                <a:gd name="T1" fmla="*/ 1 h 4"/>
                <a:gd name="T2" fmla="*/ 8 w 8"/>
                <a:gd name="T3" fmla="*/ 4 h 4"/>
                <a:gd name="T4" fmla="*/ 0 w 8"/>
                <a:gd name="T5" fmla="*/ 0 h 4"/>
                <a:gd name="T6" fmla="*/ 0 w 8"/>
                <a:gd name="T7" fmla="*/ 1 h 4"/>
                <a:gd name="T8" fmla="*/ 0 w 8"/>
                <a:gd name="T9" fmla="*/ 2 h 4"/>
                <a:gd name="T10" fmla="*/ 3 w 8"/>
                <a:gd name="T11" fmla="*/ 4 h 4"/>
                <a:gd name="T12" fmla="*/ 3 w 8"/>
                <a:gd name="T13" fmla="*/ 2 h 4"/>
                <a:gd name="T14" fmla="*/ 4 w 8"/>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4" y="1"/>
                  </a:moveTo>
                  <a:lnTo>
                    <a:pt x="8" y="4"/>
                  </a:lnTo>
                  <a:lnTo>
                    <a:pt x="0" y="0"/>
                  </a:lnTo>
                  <a:lnTo>
                    <a:pt x="0" y="1"/>
                  </a:lnTo>
                  <a:lnTo>
                    <a:pt x="0" y="2"/>
                  </a:lnTo>
                  <a:lnTo>
                    <a:pt x="3" y="4"/>
                  </a:lnTo>
                  <a:lnTo>
                    <a:pt x="3" y="2"/>
                  </a:lnTo>
                  <a:lnTo>
                    <a:pt x="4"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91" name="Freeform 99"/>
            <p:cNvSpPr>
              <a:spLocks/>
            </p:cNvSpPr>
            <p:nvPr/>
          </p:nvSpPr>
          <p:spPr bwMode="auto">
            <a:xfrm>
              <a:off x="3770" y="2709"/>
              <a:ext cx="355" cy="37"/>
            </a:xfrm>
            <a:custGeom>
              <a:avLst/>
              <a:gdLst>
                <a:gd name="T0" fmla="*/ 354 w 355"/>
                <a:gd name="T1" fmla="*/ 36 h 37"/>
                <a:gd name="T2" fmla="*/ 355 w 355"/>
                <a:gd name="T3" fmla="*/ 35 h 37"/>
                <a:gd name="T4" fmla="*/ 353 w 355"/>
                <a:gd name="T5" fmla="*/ 32 h 37"/>
                <a:gd name="T6" fmla="*/ 347 w 355"/>
                <a:gd name="T7" fmla="*/ 31 h 37"/>
                <a:gd name="T8" fmla="*/ 342 w 355"/>
                <a:gd name="T9" fmla="*/ 29 h 37"/>
                <a:gd name="T10" fmla="*/ 337 w 355"/>
                <a:gd name="T11" fmla="*/ 27 h 37"/>
                <a:gd name="T12" fmla="*/ 330 w 355"/>
                <a:gd name="T13" fmla="*/ 26 h 37"/>
                <a:gd name="T14" fmla="*/ 0 w 355"/>
                <a:gd name="T15" fmla="*/ 0 h 37"/>
                <a:gd name="T16" fmla="*/ 5 w 355"/>
                <a:gd name="T17" fmla="*/ 0 h 37"/>
                <a:gd name="T18" fmla="*/ 5 w 355"/>
                <a:gd name="T19" fmla="*/ 2 h 37"/>
                <a:gd name="T20" fmla="*/ 5 w 355"/>
                <a:gd name="T21" fmla="*/ 5 h 37"/>
                <a:gd name="T22" fmla="*/ 30 w 355"/>
                <a:gd name="T23" fmla="*/ 5 h 37"/>
                <a:gd name="T24" fmla="*/ 330 w 355"/>
                <a:gd name="T25" fmla="*/ 29 h 37"/>
                <a:gd name="T26" fmla="*/ 337 w 355"/>
                <a:gd name="T27" fmla="*/ 30 h 37"/>
                <a:gd name="T28" fmla="*/ 342 w 355"/>
                <a:gd name="T29" fmla="*/ 31 h 37"/>
                <a:gd name="T30" fmla="*/ 347 w 355"/>
                <a:gd name="T31" fmla="*/ 34 h 37"/>
                <a:gd name="T32" fmla="*/ 348 w 355"/>
                <a:gd name="T33" fmla="*/ 35 h 37"/>
                <a:gd name="T34" fmla="*/ 349 w 355"/>
                <a:gd name="T35" fmla="*/ 35 h 37"/>
                <a:gd name="T36" fmla="*/ 354 w 355"/>
                <a:gd name="T37" fmla="*/ 37 h 37"/>
                <a:gd name="T38" fmla="*/ 354 w 355"/>
                <a:gd name="T39" fmla="*/ 36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5"/>
                <a:gd name="T61" fmla="*/ 0 h 37"/>
                <a:gd name="T62" fmla="*/ 355 w 355"/>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5" h="37">
                  <a:moveTo>
                    <a:pt x="354" y="36"/>
                  </a:moveTo>
                  <a:lnTo>
                    <a:pt x="355" y="35"/>
                  </a:lnTo>
                  <a:lnTo>
                    <a:pt x="353" y="32"/>
                  </a:lnTo>
                  <a:lnTo>
                    <a:pt x="347" y="31"/>
                  </a:lnTo>
                  <a:lnTo>
                    <a:pt x="342" y="29"/>
                  </a:lnTo>
                  <a:lnTo>
                    <a:pt x="337" y="27"/>
                  </a:lnTo>
                  <a:lnTo>
                    <a:pt x="330" y="26"/>
                  </a:lnTo>
                  <a:lnTo>
                    <a:pt x="0" y="0"/>
                  </a:lnTo>
                  <a:lnTo>
                    <a:pt x="5" y="0"/>
                  </a:lnTo>
                  <a:lnTo>
                    <a:pt x="5" y="2"/>
                  </a:lnTo>
                  <a:lnTo>
                    <a:pt x="5" y="5"/>
                  </a:lnTo>
                  <a:lnTo>
                    <a:pt x="30" y="5"/>
                  </a:lnTo>
                  <a:lnTo>
                    <a:pt x="330" y="29"/>
                  </a:lnTo>
                  <a:lnTo>
                    <a:pt x="337" y="30"/>
                  </a:lnTo>
                  <a:lnTo>
                    <a:pt x="342" y="31"/>
                  </a:lnTo>
                  <a:lnTo>
                    <a:pt x="347" y="34"/>
                  </a:lnTo>
                  <a:lnTo>
                    <a:pt x="348" y="35"/>
                  </a:lnTo>
                  <a:lnTo>
                    <a:pt x="349" y="35"/>
                  </a:lnTo>
                  <a:lnTo>
                    <a:pt x="354" y="37"/>
                  </a:lnTo>
                  <a:lnTo>
                    <a:pt x="354" y="3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92" name="Freeform 100"/>
            <p:cNvSpPr>
              <a:spLocks/>
            </p:cNvSpPr>
            <p:nvPr/>
          </p:nvSpPr>
          <p:spPr bwMode="auto">
            <a:xfrm>
              <a:off x="3772" y="2709"/>
              <a:ext cx="4" cy="5"/>
            </a:xfrm>
            <a:custGeom>
              <a:avLst/>
              <a:gdLst>
                <a:gd name="T0" fmla="*/ 3 w 4"/>
                <a:gd name="T1" fmla="*/ 0 h 5"/>
                <a:gd name="T2" fmla="*/ 3 w 4"/>
                <a:gd name="T3" fmla="*/ 0 h 5"/>
                <a:gd name="T4" fmla="*/ 0 w 4"/>
                <a:gd name="T5" fmla="*/ 2 h 5"/>
                <a:gd name="T6" fmla="*/ 1 w 4"/>
                <a:gd name="T7" fmla="*/ 4 h 5"/>
                <a:gd name="T8" fmla="*/ 3 w 4"/>
                <a:gd name="T9" fmla="*/ 5 h 5"/>
                <a:gd name="T10" fmla="*/ 4 w 4"/>
                <a:gd name="T11" fmla="*/ 4 h 5"/>
                <a:gd name="T12" fmla="*/ 3 w 4"/>
                <a:gd name="T13" fmla="*/ 2 h 5"/>
                <a:gd name="T14" fmla="*/ 3 w 4"/>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3" y="0"/>
                  </a:moveTo>
                  <a:lnTo>
                    <a:pt x="3" y="0"/>
                  </a:lnTo>
                  <a:lnTo>
                    <a:pt x="0" y="2"/>
                  </a:lnTo>
                  <a:lnTo>
                    <a:pt x="1" y="4"/>
                  </a:lnTo>
                  <a:lnTo>
                    <a:pt x="3" y="5"/>
                  </a:lnTo>
                  <a:lnTo>
                    <a:pt x="4" y="4"/>
                  </a:lnTo>
                  <a:lnTo>
                    <a:pt x="3" y="2"/>
                  </a:lnTo>
                  <a:lnTo>
                    <a:pt x="3"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93" name="Freeform 101"/>
            <p:cNvSpPr>
              <a:spLocks/>
            </p:cNvSpPr>
            <p:nvPr/>
          </p:nvSpPr>
          <p:spPr bwMode="auto">
            <a:xfrm>
              <a:off x="3771" y="2711"/>
              <a:ext cx="5" cy="4"/>
            </a:xfrm>
            <a:custGeom>
              <a:avLst/>
              <a:gdLst>
                <a:gd name="T0" fmla="*/ 2 w 5"/>
                <a:gd name="T1" fmla="*/ 2 h 4"/>
                <a:gd name="T2" fmla="*/ 2 w 5"/>
                <a:gd name="T3" fmla="*/ 0 h 4"/>
                <a:gd name="T4" fmla="*/ 0 w 5"/>
                <a:gd name="T5" fmla="*/ 2 h 4"/>
                <a:gd name="T6" fmla="*/ 0 w 5"/>
                <a:gd name="T7" fmla="*/ 3 h 4"/>
                <a:gd name="T8" fmla="*/ 0 w 5"/>
                <a:gd name="T9" fmla="*/ 4 h 4"/>
                <a:gd name="T10" fmla="*/ 5 w 5"/>
                <a:gd name="T11" fmla="*/ 2 h 4"/>
                <a:gd name="T12" fmla="*/ 4 w 5"/>
                <a:gd name="T13" fmla="*/ 3 h 4"/>
                <a:gd name="T14" fmla="*/ 2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2"/>
                  </a:moveTo>
                  <a:lnTo>
                    <a:pt x="2" y="0"/>
                  </a:lnTo>
                  <a:lnTo>
                    <a:pt x="0" y="2"/>
                  </a:lnTo>
                  <a:lnTo>
                    <a:pt x="0" y="3"/>
                  </a:lnTo>
                  <a:lnTo>
                    <a:pt x="0" y="4"/>
                  </a:lnTo>
                  <a:lnTo>
                    <a:pt x="5" y="2"/>
                  </a:lnTo>
                  <a:lnTo>
                    <a:pt x="4" y="3"/>
                  </a:lnTo>
                  <a:lnTo>
                    <a:pt x="2"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94" name="Freeform 102"/>
            <p:cNvSpPr>
              <a:spLocks/>
            </p:cNvSpPr>
            <p:nvPr/>
          </p:nvSpPr>
          <p:spPr bwMode="auto">
            <a:xfrm>
              <a:off x="3766" y="2713"/>
              <a:ext cx="6" cy="6"/>
            </a:xfrm>
            <a:custGeom>
              <a:avLst/>
              <a:gdLst>
                <a:gd name="T0" fmla="*/ 5 w 6"/>
                <a:gd name="T1" fmla="*/ 0 h 6"/>
                <a:gd name="T2" fmla="*/ 2 w 6"/>
                <a:gd name="T3" fmla="*/ 1 h 6"/>
                <a:gd name="T4" fmla="*/ 0 w 6"/>
                <a:gd name="T5" fmla="*/ 3 h 6"/>
                <a:gd name="T6" fmla="*/ 1 w 6"/>
                <a:gd name="T7" fmla="*/ 5 h 6"/>
                <a:gd name="T8" fmla="*/ 2 w 6"/>
                <a:gd name="T9" fmla="*/ 6 h 6"/>
                <a:gd name="T10" fmla="*/ 6 w 6"/>
                <a:gd name="T11" fmla="*/ 2 h 6"/>
                <a:gd name="T12" fmla="*/ 5 w 6"/>
                <a:gd name="T13" fmla="*/ 1 h 6"/>
                <a:gd name="T14" fmla="*/ 5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5" y="0"/>
                  </a:moveTo>
                  <a:lnTo>
                    <a:pt x="2" y="1"/>
                  </a:lnTo>
                  <a:lnTo>
                    <a:pt x="0" y="3"/>
                  </a:lnTo>
                  <a:lnTo>
                    <a:pt x="1" y="5"/>
                  </a:lnTo>
                  <a:lnTo>
                    <a:pt x="2" y="6"/>
                  </a:lnTo>
                  <a:lnTo>
                    <a:pt x="6" y="2"/>
                  </a:lnTo>
                  <a:lnTo>
                    <a:pt x="5" y="1"/>
                  </a:lnTo>
                  <a:lnTo>
                    <a:pt x="5"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95" name="Freeform 103"/>
            <p:cNvSpPr>
              <a:spLocks/>
            </p:cNvSpPr>
            <p:nvPr/>
          </p:nvSpPr>
          <p:spPr bwMode="auto">
            <a:xfrm>
              <a:off x="3765" y="2716"/>
              <a:ext cx="5" cy="2"/>
            </a:xfrm>
            <a:custGeom>
              <a:avLst/>
              <a:gdLst>
                <a:gd name="T0" fmla="*/ 1 w 5"/>
                <a:gd name="T1" fmla="*/ 0 h 2"/>
                <a:gd name="T2" fmla="*/ 0 w 5"/>
                <a:gd name="T3" fmla="*/ 2 h 2"/>
                <a:gd name="T4" fmla="*/ 5 w 5"/>
                <a:gd name="T5" fmla="*/ 2 h 2"/>
                <a:gd name="T6" fmla="*/ 2 w 5"/>
                <a:gd name="T7" fmla="*/ 2 h 2"/>
                <a:gd name="T8" fmla="*/ 1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1" y="0"/>
                  </a:moveTo>
                  <a:lnTo>
                    <a:pt x="0" y="2"/>
                  </a:lnTo>
                  <a:lnTo>
                    <a:pt x="5" y="2"/>
                  </a:lnTo>
                  <a:lnTo>
                    <a:pt x="2" y="2"/>
                  </a:lnTo>
                  <a:lnTo>
                    <a:pt x="1"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96" name="Freeform 104"/>
            <p:cNvSpPr>
              <a:spLocks/>
            </p:cNvSpPr>
            <p:nvPr/>
          </p:nvSpPr>
          <p:spPr bwMode="auto">
            <a:xfrm>
              <a:off x="3765" y="2718"/>
              <a:ext cx="5" cy="1"/>
            </a:xfrm>
            <a:custGeom>
              <a:avLst/>
              <a:gdLst>
                <a:gd name="T0" fmla="*/ 0 w 5"/>
                <a:gd name="T1" fmla="*/ 0 h 1"/>
                <a:gd name="T2" fmla="*/ 0 w 5"/>
                <a:gd name="T3" fmla="*/ 1 h 1"/>
                <a:gd name="T4" fmla="*/ 2 w 5"/>
                <a:gd name="T5" fmla="*/ 1 h 1"/>
                <a:gd name="T6" fmla="*/ 5 w 5"/>
                <a:gd name="T7" fmla="*/ 1 h 1"/>
                <a:gd name="T8" fmla="*/ 5 w 5"/>
                <a:gd name="T9" fmla="*/ 0 h 1"/>
                <a:gd name="T10" fmla="*/ 0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0" y="0"/>
                  </a:moveTo>
                  <a:lnTo>
                    <a:pt x="0" y="1"/>
                  </a:lnTo>
                  <a:lnTo>
                    <a:pt x="2" y="1"/>
                  </a:lnTo>
                  <a:lnTo>
                    <a:pt x="5" y="1"/>
                  </a:lnTo>
                  <a:lnTo>
                    <a:pt x="5" y="0"/>
                  </a:lnTo>
                  <a:lnTo>
                    <a:pt x="0"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97" name="Freeform 105"/>
            <p:cNvSpPr>
              <a:spLocks/>
            </p:cNvSpPr>
            <p:nvPr/>
          </p:nvSpPr>
          <p:spPr bwMode="auto">
            <a:xfrm>
              <a:off x="3765" y="2716"/>
              <a:ext cx="5" cy="5"/>
            </a:xfrm>
            <a:custGeom>
              <a:avLst/>
              <a:gdLst>
                <a:gd name="T0" fmla="*/ 2 w 5"/>
                <a:gd name="T1" fmla="*/ 3 h 5"/>
                <a:gd name="T2" fmla="*/ 1 w 5"/>
                <a:gd name="T3" fmla="*/ 3 h 5"/>
                <a:gd name="T4" fmla="*/ 0 w 5"/>
                <a:gd name="T5" fmla="*/ 5 h 5"/>
                <a:gd name="T6" fmla="*/ 1 w 5"/>
                <a:gd name="T7" fmla="*/ 5 h 5"/>
                <a:gd name="T8" fmla="*/ 2 w 5"/>
                <a:gd name="T9" fmla="*/ 5 h 5"/>
                <a:gd name="T10" fmla="*/ 5 w 5"/>
                <a:gd name="T11" fmla="*/ 0 h 5"/>
                <a:gd name="T12" fmla="*/ 5 w 5"/>
                <a:gd name="T13" fmla="*/ 3 h 5"/>
                <a:gd name="T14" fmla="*/ 2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3"/>
                  </a:moveTo>
                  <a:lnTo>
                    <a:pt x="1" y="3"/>
                  </a:lnTo>
                  <a:lnTo>
                    <a:pt x="0" y="5"/>
                  </a:lnTo>
                  <a:lnTo>
                    <a:pt x="1" y="5"/>
                  </a:lnTo>
                  <a:lnTo>
                    <a:pt x="2" y="5"/>
                  </a:lnTo>
                  <a:lnTo>
                    <a:pt x="5" y="0"/>
                  </a:lnTo>
                  <a:lnTo>
                    <a:pt x="5" y="3"/>
                  </a:lnTo>
                  <a:lnTo>
                    <a:pt x="2"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98" name="Freeform 106"/>
            <p:cNvSpPr>
              <a:spLocks/>
            </p:cNvSpPr>
            <p:nvPr/>
          </p:nvSpPr>
          <p:spPr bwMode="auto">
            <a:xfrm>
              <a:off x="3763" y="2703"/>
              <a:ext cx="15" cy="164"/>
            </a:xfrm>
            <a:custGeom>
              <a:avLst/>
              <a:gdLst>
                <a:gd name="T0" fmla="*/ 2 w 15"/>
                <a:gd name="T1" fmla="*/ 18 h 164"/>
                <a:gd name="T2" fmla="*/ 0 w 15"/>
                <a:gd name="T3" fmla="*/ 21 h 164"/>
                <a:gd name="T4" fmla="*/ 0 w 15"/>
                <a:gd name="T5" fmla="*/ 0 h 164"/>
                <a:gd name="T6" fmla="*/ 10 w 15"/>
                <a:gd name="T7" fmla="*/ 159 h 164"/>
                <a:gd name="T8" fmla="*/ 13 w 15"/>
                <a:gd name="T9" fmla="*/ 164 h 164"/>
                <a:gd name="T10" fmla="*/ 14 w 15"/>
                <a:gd name="T11" fmla="*/ 164 h 164"/>
                <a:gd name="T12" fmla="*/ 15 w 15"/>
                <a:gd name="T13" fmla="*/ 164 h 164"/>
                <a:gd name="T14" fmla="*/ 13 w 15"/>
                <a:gd name="T15" fmla="*/ 159 h 164"/>
                <a:gd name="T16" fmla="*/ 5 w 15"/>
                <a:gd name="T17" fmla="*/ 40 h 164"/>
                <a:gd name="T18" fmla="*/ 5 w 15"/>
                <a:gd name="T19" fmla="*/ 18 h 164"/>
                <a:gd name="T20" fmla="*/ 3 w 15"/>
                <a:gd name="T21" fmla="*/ 18 h 164"/>
                <a:gd name="T22" fmla="*/ 2 w 15"/>
                <a:gd name="T23" fmla="*/ 18 h 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64"/>
                <a:gd name="T38" fmla="*/ 15 w 15"/>
                <a:gd name="T39" fmla="*/ 164 h 1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64">
                  <a:moveTo>
                    <a:pt x="2" y="18"/>
                  </a:moveTo>
                  <a:lnTo>
                    <a:pt x="0" y="21"/>
                  </a:lnTo>
                  <a:lnTo>
                    <a:pt x="0" y="0"/>
                  </a:lnTo>
                  <a:lnTo>
                    <a:pt x="10" y="159"/>
                  </a:lnTo>
                  <a:lnTo>
                    <a:pt x="13" y="164"/>
                  </a:lnTo>
                  <a:lnTo>
                    <a:pt x="14" y="164"/>
                  </a:lnTo>
                  <a:lnTo>
                    <a:pt x="15" y="164"/>
                  </a:lnTo>
                  <a:lnTo>
                    <a:pt x="13" y="159"/>
                  </a:lnTo>
                  <a:lnTo>
                    <a:pt x="5" y="40"/>
                  </a:lnTo>
                  <a:lnTo>
                    <a:pt x="5" y="18"/>
                  </a:lnTo>
                  <a:lnTo>
                    <a:pt x="3" y="18"/>
                  </a:lnTo>
                  <a:lnTo>
                    <a:pt x="2" y="18"/>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699" name="Freeform 107"/>
            <p:cNvSpPr>
              <a:spLocks/>
            </p:cNvSpPr>
            <p:nvPr/>
          </p:nvSpPr>
          <p:spPr bwMode="auto">
            <a:xfrm>
              <a:off x="3775" y="2867"/>
              <a:ext cx="5" cy="3"/>
            </a:xfrm>
            <a:custGeom>
              <a:avLst/>
              <a:gdLst>
                <a:gd name="T0" fmla="*/ 2 w 5"/>
                <a:gd name="T1" fmla="*/ 0 h 3"/>
                <a:gd name="T2" fmla="*/ 0 w 5"/>
                <a:gd name="T3" fmla="*/ 0 h 3"/>
                <a:gd name="T4" fmla="*/ 0 w 5"/>
                <a:gd name="T5" fmla="*/ 3 h 3"/>
                <a:gd name="T6" fmla="*/ 2 w 5"/>
                <a:gd name="T7" fmla="*/ 3 h 3"/>
                <a:gd name="T8" fmla="*/ 5 w 5"/>
                <a:gd name="T9" fmla="*/ 3 h 3"/>
                <a:gd name="T10" fmla="*/ 5 w 5"/>
                <a:gd name="T11" fmla="*/ 3 h 3"/>
                <a:gd name="T12" fmla="*/ 3 w 5"/>
                <a:gd name="T13" fmla="*/ 0 h 3"/>
                <a:gd name="T14" fmla="*/ 2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2" y="0"/>
                  </a:moveTo>
                  <a:lnTo>
                    <a:pt x="0" y="0"/>
                  </a:lnTo>
                  <a:lnTo>
                    <a:pt x="0" y="3"/>
                  </a:lnTo>
                  <a:lnTo>
                    <a:pt x="2" y="3"/>
                  </a:lnTo>
                  <a:lnTo>
                    <a:pt x="5" y="3"/>
                  </a:lnTo>
                  <a:lnTo>
                    <a:pt x="3" y="0"/>
                  </a:lnTo>
                  <a:lnTo>
                    <a:pt x="2"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00" name="Freeform 108"/>
            <p:cNvSpPr>
              <a:spLocks/>
            </p:cNvSpPr>
            <p:nvPr/>
          </p:nvSpPr>
          <p:spPr bwMode="auto">
            <a:xfrm>
              <a:off x="3775" y="2867"/>
              <a:ext cx="6" cy="8"/>
            </a:xfrm>
            <a:custGeom>
              <a:avLst/>
              <a:gdLst>
                <a:gd name="T0" fmla="*/ 0 w 6"/>
                <a:gd name="T1" fmla="*/ 3 h 8"/>
                <a:gd name="T2" fmla="*/ 0 w 6"/>
                <a:gd name="T3" fmla="*/ 0 h 8"/>
                <a:gd name="T4" fmla="*/ 3 w 6"/>
                <a:gd name="T5" fmla="*/ 8 h 8"/>
                <a:gd name="T6" fmla="*/ 5 w 6"/>
                <a:gd name="T7" fmla="*/ 8 h 8"/>
                <a:gd name="T8" fmla="*/ 6 w 6"/>
                <a:gd name="T9" fmla="*/ 8 h 8"/>
                <a:gd name="T10" fmla="*/ 3 w 6"/>
                <a:gd name="T11" fmla="*/ 3 h 8"/>
                <a:gd name="T12" fmla="*/ 2 w 6"/>
                <a:gd name="T13" fmla="*/ 3 h 8"/>
                <a:gd name="T14" fmla="*/ 0 w 6"/>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0" y="3"/>
                  </a:moveTo>
                  <a:lnTo>
                    <a:pt x="0" y="0"/>
                  </a:lnTo>
                  <a:lnTo>
                    <a:pt x="3" y="8"/>
                  </a:lnTo>
                  <a:lnTo>
                    <a:pt x="5" y="8"/>
                  </a:lnTo>
                  <a:lnTo>
                    <a:pt x="6" y="8"/>
                  </a:lnTo>
                  <a:lnTo>
                    <a:pt x="3" y="3"/>
                  </a:lnTo>
                  <a:lnTo>
                    <a:pt x="2" y="3"/>
                  </a:lnTo>
                  <a:lnTo>
                    <a:pt x="0"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01" name="Freeform 109"/>
            <p:cNvSpPr>
              <a:spLocks/>
            </p:cNvSpPr>
            <p:nvPr/>
          </p:nvSpPr>
          <p:spPr bwMode="auto">
            <a:xfrm>
              <a:off x="3777" y="2875"/>
              <a:ext cx="9" cy="7"/>
            </a:xfrm>
            <a:custGeom>
              <a:avLst/>
              <a:gdLst>
                <a:gd name="T0" fmla="*/ 3 w 9"/>
                <a:gd name="T1" fmla="*/ 0 h 7"/>
                <a:gd name="T2" fmla="*/ 0 w 9"/>
                <a:gd name="T3" fmla="*/ 0 h 7"/>
                <a:gd name="T4" fmla="*/ 0 w 9"/>
                <a:gd name="T5" fmla="*/ 1 h 7"/>
                <a:gd name="T6" fmla="*/ 6 w 9"/>
                <a:gd name="T7" fmla="*/ 7 h 7"/>
                <a:gd name="T8" fmla="*/ 8 w 9"/>
                <a:gd name="T9" fmla="*/ 6 h 7"/>
                <a:gd name="T10" fmla="*/ 9 w 9"/>
                <a:gd name="T11" fmla="*/ 5 h 7"/>
                <a:gd name="T12" fmla="*/ 5 w 9"/>
                <a:gd name="T13" fmla="*/ 1 h 7"/>
                <a:gd name="T14" fmla="*/ 5 w 9"/>
                <a:gd name="T15" fmla="*/ 2 h 7"/>
                <a:gd name="T16" fmla="*/ 4 w 9"/>
                <a:gd name="T17" fmla="*/ 0 h 7"/>
                <a:gd name="T18" fmla="*/ 3 w 9"/>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7"/>
                <a:gd name="T32" fmla="*/ 9 w 9"/>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7">
                  <a:moveTo>
                    <a:pt x="3" y="0"/>
                  </a:moveTo>
                  <a:lnTo>
                    <a:pt x="0" y="0"/>
                  </a:lnTo>
                  <a:lnTo>
                    <a:pt x="0" y="1"/>
                  </a:lnTo>
                  <a:lnTo>
                    <a:pt x="6" y="7"/>
                  </a:lnTo>
                  <a:lnTo>
                    <a:pt x="8" y="6"/>
                  </a:lnTo>
                  <a:lnTo>
                    <a:pt x="9" y="5"/>
                  </a:lnTo>
                  <a:lnTo>
                    <a:pt x="5" y="1"/>
                  </a:lnTo>
                  <a:lnTo>
                    <a:pt x="5" y="2"/>
                  </a:lnTo>
                  <a:lnTo>
                    <a:pt x="4" y="0"/>
                  </a:lnTo>
                  <a:lnTo>
                    <a:pt x="3"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02" name="Freeform 110"/>
            <p:cNvSpPr>
              <a:spLocks/>
            </p:cNvSpPr>
            <p:nvPr/>
          </p:nvSpPr>
          <p:spPr bwMode="auto">
            <a:xfrm>
              <a:off x="3782" y="2880"/>
              <a:ext cx="5" cy="4"/>
            </a:xfrm>
            <a:custGeom>
              <a:avLst/>
              <a:gdLst>
                <a:gd name="T0" fmla="*/ 1 w 5"/>
                <a:gd name="T1" fmla="*/ 2 h 4"/>
                <a:gd name="T2" fmla="*/ 0 w 5"/>
                <a:gd name="T3" fmla="*/ 1 h 4"/>
                <a:gd name="T4" fmla="*/ 5 w 5"/>
                <a:gd name="T5" fmla="*/ 4 h 4"/>
                <a:gd name="T6" fmla="*/ 5 w 5"/>
                <a:gd name="T7" fmla="*/ 2 h 4"/>
                <a:gd name="T8" fmla="*/ 5 w 5"/>
                <a:gd name="T9" fmla="*/ 1 h 4"/>
                <a:gd name="T10" fmla="*/ 3 w 5"/>
                <a:gd name="T11" fmla="*/ 0 h 4"/>
                <a:gd name="T12" fmla="*/ 3 w 5"/>
                <a:gd name="T13" fmla="*/ 1 h 4"/>
                <a:gd name="T14" fmla="*/ 1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2"/>
                  </a:moveTo>
                  <a:lnTo>
                    <a:pt x="0" y="1"/>
                  </a:lnTo>
                  <a:lnTo>
                    <a:pt x="5" y="4"/>
                  </a:lnTo>
                  <a:lnTo>
                    <a:pt x="5" y="2"/>
                  </a:lnTo>
                  <a:lnTo>
                    <a:pt x="5" y="1"/>
                  </a:lnTo>
                  <a:lnTo>
                    <a:pt x="3" y="0"/>
                  </a:lnTo>
                  <a:lnTo>
                    <a:pt x="3" y="1"/>
                  </a:lnTo>
                  <a:lnTo>
                    <a:pt x="1"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03" name="Freeform 111"/>
            <p:cNvSpPr>
              <a:spLocks/>
            </p:cNvSpPr>
            <p:nvPr/>
          </p:nvSpPr>
          <p:spPr bwMode="auto">
            <a:xfrm>
              <a:off x="3780" y="2880"/>
              <a:ext cx="384" cy="37"/>
            </a:xfrm>
            <a:custGeom>
              <a:avLst/>
              <a:gdLst>
                <a:gd name="T0" fmla="*/ 7 w 384"/>
                <a:gd name="T1" fmla="*/ 4 h 37"/>
                <a:gd name="T2" fmla="*/ 10 w 384"/>
                <a:gd name="T3" fmla="*/ 5 h 37"/>
                <a:gd name="T4" fmla="*/ 25 w 384"/>
                <a:gd name="T5" fmla="*/ 5 h 37"/>
                <a:gd name="T6" fmla="*/ 377 w 384"/>
                <a:gd name="T7" fmla="*/ 37 h 37"/>
                <a:gd name="T8" fmla="*/ 369 w 384"/>
                <a:gd name="T9" fmla="*/ 37 h 37"/>
                <a:gd name="T10" fmla="*/ 375 w 384"/>
                <a:gd name="T11" fmla="*/ 34 h 37"/>
                <a:gd name="T12" fmla="*/ 379 w 384"/>
                <a:gd name="T13" fmla="*/ 32 h 37"/>
                <a:gd name="T14" fmla="*/ 382 w 384"/>
                <a:gd name="T15" fmla="*/ 30 h 37"/>
                <a:gd name="T16" fmla="*/ 384 w 384"/>
                <a:gd name="T17" fmla="*/ 27 h 37"/>
                <a:gd name="T18" fmla="*/ 383 w 384"/>
                <a:gd name="T19" fmla="*/ 26 h 37"/>
                <a:gd name="T20" fmla="*/ 382 w 384"/>
                <a:gd name="T21" fmla="*/ 25 h 37"/>
                <a:gd name="T22" fmla="*/ 379 w 384"/>
                <a:gd name="T23" fmla="*/ 27 h 37"/>
                <a:gd name="T24" fmla="*/ 374 w 384"/>
                <a:gd name="T25" fmla="*/ 30 h 37"/>
                <a:gd name="T26" fmla="*/ 370 w 384"/>
                <a:gd name="T27" fmla="*/ 31 h 37"/>
                <a:gd name="T28" fmla="*/ 369 w 384"/>
                <a:gd name="T29" fmla="*/ 32 h 37"/>
                <a:gd name="T30" fmla="*/ 352 w 384"/>
                <a:gd name="T31" fmla="*/ 32 h 37"/>
                <a:gd name="T32" fmla="*/ 0 w 384"/>
                <a:gd name="T33" fmla="*/ 0 h 37"/>
                <a:gd name="T34" fmla="*/ 7 w 384"/>
                <a:gd name="T35" fmla="*/ 0 h 37"/>
                <a:gd name="T36" fmla="*/ 7 w 384"/>
                <a:gd name="T37" fmla="*/ 2 h 37"/>
                <a:gd name="T38" fmla="*/ 7 w 384"/>
                <a:gd name="T39" fmla="*/ 4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37"/>
                <a:gd name="T62" fmla="*/ 384 w 384"/>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37">
                  <a:moveTo>
                    <a:pt x="7" y="4"/>
                  </a:moveTo>
                  <a:lnTo>
                    <a:pt x="10" y="5"/>
                  </a:lnTo>
                  <a:lnTo>
                    <a:pt x="25" y="5"/>
                  </a:lnTo>
                  <a:lnTo>
                    <a:pt x="377" y="37"/>
                  </a:lnTo>
                  <a:lnTo>
                    <a:pt x="369" y="37"/>
                  </a:lnTo>
                  <a:lnTo>
                    <a:pt x="375" y="34"/>
                  </a:lnTo>
                  <a:lnTo>
                    <a:pt x="379" y="32"/>
                  </a:lnTo>
                  <a:lnTo>
                    <a:pt x="382" y="30"/>
                  </a:lnTo>
                  <a:lnTo>
                    <a:pt x="384" y="27"/>
                  </a:lnTo>
                  <a:lnTo>
                    <a:pt x="383" y="26"/>
                  </a:lnTo>
                  <a:lnTo>
                    <a:pt x="382" y="25"/>
                  </a:lnTo>
                  <a:lnTo>
                    <a:pt x="379" y="27"/>
                  </a:lnTo>
                  <a:lnTo>
                    <a:pt x="374" y="30"/>
                  </a:lnTo>
                  <a:lnTo>
                    <a:pt x="370" y="31"/>
                  </a:lnTo>
                  <a:lnTo>
                    <a:pt x="369" y="32"/>
                  </a:lnTo>
                  <a:lnTo>
                    <a:pt x="352" y="32"/>
                  </a:lnTo>
                  <a:lnTo>
                    <a:pt x="0" y="0"/>
                  </a:lnTo>
                  <a:lnTo>
                    <a:pt x="7" y="0"/>
                  </a:lnTo>
                  <a:lnTo>
                    <a:pt x="7" y="2"/>
                  </a:lnTo>
                  <a:lnTo>
                    <a:pt x="7" y="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04" name="Freeform 112"/>
            <p:cNvSpPr>
              <a:spLocks/>
            </p:cNvSpPr>
            <p:nvPr/>
          </p:nvSpPr>
          <p:spPr bwMode="auto">
            <a:xfrm>
              <a:off x="4162" y="2906"/>
              <a:ext cx="2" cy="3"/>
            </a:xfrm>
            <a:custGeom>
              <a:avLst/>
              <a:gdLst>
                <a:gd name="T0" fmla="*/ 2 w 2"/>
                <a:gd name="T1" fmla="*/ 1 h 3"/>
                <a:gd name="T2" fmla="*/ 1 w 2"/>
                <a:gd name="T3" fmla="*/ 3 h 3"/>
                <a:gd name="T4" fmla="*/ 0 w 2"/>
                <a:gd name="T5" fmla="*/ 0 h 3"/>
                <a:gd name="T6" fmla="*/ 1 w 2"/>
                <a:gd name="T7" fmla="*/ 0 h 3"/>
                <a:gd name="T8" fmla="*/ 2 w 2"/>
                <a:gd name="T9" fmla="*/ 1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lnTo>
                    <a:pt x="1" y="3"/>
                  </a:lnTo>
                  <a:lnTo>
                    <a:pt x="0" y="0"/>
                  </a:lnTo>
                  <a:lnTo>
                    <a:pt x="1" y="0"/>
                  </a:lnTo>
                  <a:lnTo>
                    <a:pt x="2"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05" name="Freeform 113"/>
            <p:cNvSpPr>
              <a:spLocks/>
            </p:cNvSpPr>
            <p:nvPr/>
          </p:nvSpPr>
          <p:spPr bwMode="auto">
            <a:xfrm>
              <a:off x="4162" y="2904"/>
              <a:ext cx="3" cy="5"/>
            </a:xfrm>
            <a:custGeom>
              <a:avLst/>
              <a:gdLst>
                <a:gd name="T0" fmla="*/ 1 w 3"/>
                <a:gd name="T1" fmla="*/ 5 h 5"/>
                <a:gd name="T2" fmla="*/ 3 w 3"/>
                <a:gd name="T3" fmla="*/ 0 h 5"/>
                <a:gd name="T4" fmla="*/ 2 w 3"/>
                <a:gd name="T5" fmla="*/ 0 h 5"/>
                <a:gd name="T6" fmla="*/ 1 w 3"/>
                <a:gd name="T7" fmla="*/ 0 h 5"/>
                <a:gd name="T8" fmla="*/ 0 w 3"/>
                <a:gd name="T9" fmla="*/ 2 h 5"/>
                <a:gd name="T10" fmla="*/ 1 w 3"/>
                <a:gd name="T11" fmla="*/ 5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1" y="5"/>
                  </a:moveTo>
                  <a:lnTo>
                    <a:pt x="3" y="0"/>
                  </a:lnTo>
                  <a:lnTo>
                    <a:pt x="2" y="0"/>
                  </a:lnTo>
                  <a:lnTo>
                    <a:pt x="1" y="0"/>
                  </a:lnTo>
                  <a:lnTo>
                    <a:pt x="0" y="2"/>
                  </a:lnTo>
                  <a:lnTo>
                    <a:pt x="1" y="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06" name="Freeform 114"/>
            <p:cNvSpPr>
              <a:spLocks/>
            </p:cNvSpPr>
            <p:nvPr/>
          </p:nvSpPr>
          <p:spPr bwMode="auto">
            <a:xfrm>
              <a:off x="4163" y="2899"/>
              <a:ext cx="6" cy="6"/>
            </a:xfrm>
            <a:custGeom>
              <a:avLst/>
              <a:gdLst>
                <a:gd name="T0" fmla="*/ 1 w 6"/>
                <a:gd name="T1" fmla="*/ 5 h 6"/>
                <a:gd name="T2" fmla="*/ 2 w 6"/>
                <a:gd name="T3" fmla="*/ 6 h 6"/>
                <a:gd name="T4" fmla="*/ 6 w 6"/>
                <a:gd name="T5" fmla="*/ 2 h 6"/>
                <a:gd name="T6" fmla="*/ 6 w 6"/>
                <a:gd name="T7" fmla="*/ 0 h 6"/>
                <a:gd name="T8" fmla="*/ 4 w 6"/>
                <a:gd name="T9" fmla="*/ 0 h 6"/>
                <a:gd name="T10" fmla="*/ 1 w 6"/>
                <a:gd name="T11" fmla="*/ 0 h 6"/>
                <a:gd name="T12" fmla="*/ 1 w 6"/>
                <a:gd name="T13" fmla="*/ 2 h 6"/>
                <a:gd name="T14" fmla="*/ 1 w 6"/>
                <a:gd name="T15" fmla="*/ 2 h 6"/>
                <a:gd name="T16" fmla="*/ 0 w 6"/>
                <a:gd name="T17" fmla="*/ 5 h 6"/>
                <a:gd name="T18" fmla="*/ 1 w 6"/>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1" y="5"/>
                  </a:moveTo>
                  <a:lnTo>
                    <a:pt x="2" y="6"/>
                  </a:lnTo>
                  <a:lnTo>
                    <a:pt x="6" y="2"/>
                  </a:lnTo>
                  <a:lnTo>
                    <a:pt x="6" y="0"/>
                  </a:lnTo>
                  <a:lnTo>
                    <a:pt x="4" y="0"/>
                  </a:lnTo>
                  <a:lnTo>
                    <a:pt x="1" y="0"/>
                  </a:lnTo>
                  <a:lnTo>
                    <a:pt x="1" y="2"/>
                  </a:lnTo>
                  <a:lnTo>
                    <a:pt x="0" y="5"/>
                  </a:lnTo>
                  <a:lnTo>
                    <a:pt x="1" y="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07" name="Freeform 115"/>
            <p:cNvSpPr>
              <a:spLocks/>
            </p:cNvSpPr>
            <p:nvPr/>
          </p:nvSpPr>
          <p:spPr bwMode="auto">
            <a:xfrm>
              <a:off x="4164" y="2895"/>
              <a:ext cx="5" cy="7"/>
            </a:xfrm>
            <a:custGeom>
              <a:avLst/>
              <a:gdLst>
                <a:gd name="T0" fmla="*/ 3 w 5"/>
                <a:gd name="T1" fmla="*/ 4 h 7"/>
                <a:gd name="T2" fmla="*/ 4 w 5"/>
                <a:gd name="T3" fmla="*/ 4 h 7"/>
                <a:gd name="T4" fmla="*/ 5 w 5"/>
                <a:gd name="T5" fmla="*/ 0 h 7"/>
                <a:gd name="T6" fmla="*/ 4 w 5"/>
                <a:gd name="T7" fmla="*/ 0 h 7"/>
                <a:gd name="T8" fmla="*/ 3 w 5"/>
                <a:gd name="T9" fmla="*/ 0 h 7"/>
                <a:gd name="T10" fmla="*/ 0 w 5"/>
                <a:gd name="T11" fmla="*/ 7 h 7"/>
                <a:gd name="T12" fmla="*/ 0 w 5"/>
                <a:gd name="T13" fmla="*/ 4 h 7"/>
                <a:gd name="T14" fmla="*/ 3 w 5"/>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4"/>
                  </a:moveTo>
                  <a:lnTo>
                    <a:pt x="4" y="4"/>
                  </a:lnTo>
                  <a:lnTo>
                    <a:pt x="5" y="0"/>
                  </a:lnTo>
                  <a:lnTo>
                    <a:pt x="4" y="0"/>
                  </a:lnTo>
                  <a:lnTo>
                    <a:pt x="3" y="0"/>
                  </a:lnTo>
                  <a:lnTo>
                    <a:pt x="0" y="7"/>
                  </a:lnTo>
                  <a:lnTo>
                    <a:pt x="0" y="4"/>
                  </a:lnTo>
                  <a:lnTo>
                    <a:pt x="3" y="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08" name="Freeform 116"/>
            <p:cNvSpPr>
              <a:spLocks/>
            </p:cNvSpPr>
            <p:nvPr/>
          </p:nvSpPr>
          <p:spPr bwMode="auto">
            <a:xfrm>
              <a:off x="4165" y="2890"/>
              <a:ext cx="5" cy="5"/>
            </a:xfrm>
            <a:custGeom>
              <a:avLst/>
              <a:gdLst>
                <a:gd name="T0" fmla="*/ 4 w 5"/>
                <a:gd name="T1" fmla="*/ 5 h 5"/>
                <a:gd name="T2" fmla="*/ 5 w 5"/>
                <a:gd name="T3" fmla="*/ 1 h 5"/>
                <a:gd name="T4" fmla="*/ 5 w 5"/>
                <a:gd name="T5" fmla="*/ 0 h 5"/>
                <a:gd name="T6" fmla="*/ 3 w 5"/>
                <a:gd name="T7" fmla="*/ 0 h 5"/>
                <a:gd name="T8" fmla="*/ 0 w 5"/>
                <a:gd name="T9" fmla="*/ 0 h 5"/>
                <a:gd name="T10" fmla="*/ 0 w 5"/>
                <a:gd name="T11" fmla="*/ 5 h 5"/>
                <a:gd name="T12" fmla="*/ 3 w 5"/>
                <a:gd name="T13" fmla="*/ 5 h 5"/>
                <a:gd name="T14" fmla="*/ 4 w 5"/>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5"/>
                  </a:moveTo>
                  <a:lnTo>
                    <a:pt x="5" y="1"/>
                  </a:lnTo>
                  <a:lnTo>
                    <a:pt x="5" y="0"/>
                  </a:lnTo>
                  <a:lnTo>
                    <a:pt x="3" y="0"/>
                  </a:lnTo>
                  <a:lnTo>
                    <a:pt x="0" y="0"/>
                  </a:lnTo>
                  <a:lnTo>
                    <a:pt x="0" y="5"/>
                  </a:lnTo>
                  <a:lnTo>
                    <a:pt x="3" y="5"/>
                  </a:lnTo>
                  <a:lnTo>
                    <a:pt x="4" y="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09" name="Freeform 117"/>
            <p:cNvSpPr>
              <a:spLocks/>
            </p:cNvSpPr>
            <p:nvPr/>
          </p:nvSpPr>
          <p:spPr bwMode="auto">
            <a:xfrm>
              <a:off x="4134" y="2756"/>
              <a:ext cx="36" cy="138"/>
            </a:xfrm>
            <a:custGeom>
              <a:avLst/>
              <a:gdLst>
                <a:gd name="T0" fmla="*/ 36 w 36"/>
                <a:gd name="T1" fmla="*/ 134 h 138"/>
                <a:gd name="T2" fmla="*/ 36 w 36"/>
                <a:gd name="T3" fmla="*/ 138 h 138"/>
                <a:gd name="T4" fmla="*/ 34 w 36"/>
                <a:gd name="T5" fmla="*/ 130 h 138"/>
                <a:gd name="T6" fmla="*/ 5 w 36"/>
                <a:gd name="T7" fmla="*/ 10 h 138"/>
                <a:gd name="T8" fmla="*/ 0 w 36"/>
                <a:gd name="T9" fmla="*/ 5 h 138"/>
                <a:gd name="T10" fmla="*/ 0 w 36"/>
                <a:gd name="T11" fmla="*/ 0 h 138"/>
                <a:gd name="T12" fmla="*/ 31 w 36"/>
                <a:gd name="T13" fmla="*/ 130 h 138"/>
                <a:gd name="T14" fmla="*/ 33 w 36"/>
                <a:gd name="T15" fmla="*/ 134 h 138"/>
                <a:gd name="T16" fmla="*/ 34 w 36"/>
                <a:gd name="T17" fmla="*/ 134 h 138"/>
                <a:gd name="T18" fmla="*/ 36 w 36"/>
                <a:gd name="T19" fmla="*/ 134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38"/>
                <a:gd name="T32" fmla="*/ 36 w 36"/>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38">
                  <a:moveTo>
                    <a:pt x="36" y="134"/>
                  </a:moveTo>
                  <a:lnTo>
                    <a:pt x="36" y="138"/>
                  </a:lnTo>
                  <a:lnTo>
                    <a:pt x="34" y="130"/>
                  </a:lnTo>
                  <a:lnTo>
                    <a:pt x="5" y="10"/>
                  </a:lnTo>
                  <a:lnTo>
                    <a:pt x="0" y="5"/>
                  </a:lnTo>
                  <a:lnTo>
                    <a:pt x="0" y="0"/>
                  </a:lnTo>
                  <a:lnTo>
                    <a:pt x="31" y="130"/>
                  </a:lnTo>
                  <a:lnTo>
                    <a:pt x="33" y="134"/>
                  </a:lnTo>
                  <a:lnTo>
                    <a:pt x="34" y="134"/>
                  </a:lnTo>
                  <a:lnTo>
                    <a:pt x="36" y="13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10" name="Freeform 118"/>
            <p:cNvSpPr>
              <a:spLocks/>
            </p:cNvSpPr>
            <p:nvPr/>
          </p:nvSpPr>
          <p:spPr bwMode="auto">
            <a:xfrm>
              <a:off x="3551" y="2472"/>
              <a:ext cx="155" cy="204"/>
            </a:xfrm>
            <a:custGeom>
              <a:avLst/>
              <a:gdLst>
                <a:gd name="T0" fmla="*/ 150 w 155"/>
                <a:gd name="T1" fmla="*/ 26 h 204"/>
                <a:gd name="T2" fmla="*/ 150 w 155"/>
                <a:gd name="T3" fmla="*/ 24 h 204"/>
                <a:gd name="T4" fmla="*/ 150 w 155"/>
                <a:gd name="T5" fmla="*/ 21 h 204"/>
                <a:gd name="T6" fmla="*/ 150 w 155"/>
                <a:gd name="T7" fmla="*/ 19 h 204"/>
                <a:gd name="T8" fmla="*/ 150 w 155"/>
                <a:gd name="T9" fmla="*/ 16 h 204"/>
                <a:gd name="T10" fmla="*/ 149 w 155"/>
                <a:gd name="T11" fmla="*/ 14 h 204"/>
                <a:gd name="T12" fmla="*/ 149 w 155"/>
                <a:gd name="T13" fmla="*/ 12 h 204"/>
                <a:gd name="T14" fmla="*/ 147 w 155"/>
                <a:gd name="T15" fmla="*/ 10 h 204"/>
                <a:gd name="T16" fmla="*/ 145 w 155"/>
                <a:gd name="T17" fmla="*/ 7 h 204"/>
                <a:gd name="T18" fmla="*/ 144 w 155"/>
                <a:gd name="T19" fmla="*/ 6 h 204"/>
                <a:gd name="T20" fmla="*/ 140 w 155"/>
                <a:gd name="T21" fmla="*/ 4 h 204"/>
                <a:gd name="T22" fmla="*/ 137 w 155"/>
                <a:gd name="T23" fmla="*/ 2 h 204"/>
                <a:gd name="T24" fmla="*/ 133 w 155"/>
                <a:gd name="T25" fmla="*/ 1 h 204"/>
                <a:gd name="T26" fmla="*/ 34 w 155"/>
                <a:gd name="T27" fmla="*/ 0 h 204"/>
                <a:gd name="T28" fmla="*/ 30 w 155"/>
                <a:gd name="T29" fmla="*/ 1 h 204"/>
                <a:gd name="T30" fmla="*/ 28 w 155"/>
                <a:gd name="T31" fmla="*/ 1 h 204"/>
                <a:gd name="T32" fmla="*/ 24 w 155"/>
                <a:gd name="T33" fmla="*/ 1 h 204"/>
                <a:gd name="T34" fmla="*/ 21 w 155"/>
                <a:gd name="T35" fmla="*/ 2 h 204"/>
                <a:gd name="T36" fmla="*/ 19 w 155"/>
                <a:gd name="T37" fmla="*/ 4 h 204"/>
                <a:gd name="T38" fmla="*/ 16 w 155"/>
                <a:gd name="T39" fmla="*/ 5 h 204"/>
                <a:gd name="T40" fmla="*/ 15 w 155"/>
                <a:gd name="T41" fmla="*/ 7 h 204"/>
                <a:gd name="T42" fmla="*/ 14 w 155"/>
                <a:gd name="T43" fmla="*/ 10 h 204"/>
                <a:gd name="T44" fmla="*/ 13 w 155"/>
                <a:gd name="T45" fmla="*/ 12 h 204"/>
                <a:gd name="T46" fmla="*/ 11 w 155"/>
                <a:gd name="T47" fmla="*/ 15 h 204"/>
                <a:gd name="T48" fmla="*/ 11 w 155"/>
                <a:gd name="T49" fmla="*/ 19 h 204"/>
                <a:gd name="T50" fmla="*/ 10 w 155"/>
                <a:gd name="T51" fmla="*/ 22 h 204"/>
                <a:gd name="T52" fmla="*/ 0 w 155"/>
                <a:gd name="T53" fmla="*/ 170 h 204"/>
                <a:gd name="T54" fmla="*/ 1 w 155"/>
                <a:gd name="T55" fmla="*/ 173 h 204"/>
                <a:gd name="T56" fmla="*/ 1 w 155"/>
                <a:gd name="T57" fmla="*/ 177 h 204"/>
                <a:gd name="T58" fmla="*/ 3 w 155"/>
                <a:gd name="T59" fmla="*/ 180 h 204"/>
                <a:gd name="T60" fmla="*/ 4 w 155"/>
                <a:gd name="T61" fmla="*/ 182 h 204"/>
                <a:gd name="T62" fmla="*/ 5 w 155"/>
                <a:gd name="T63" fmla="*/ 184 h 204"/>
                <a:gd name="T64" fmla="*/ 6 w 155"/>
                <a:gd name="T65" fmla="*/ 187 h 204"/>
                <a:gd name="T66" fmla="*/ 8 w 155"/>
                <a:gd name="T67" fmla="*/ 188 h 204"/>
                <a:gd name="T68" fmla="*/ 9 w 155"/>
                <a:gd name="T69" fmla="*/ 189 h 204"/>
                <a:gd name="T70" fmla="*/ 11 w 155"/>
                <a:gd name="T71" fmla="*/ 191 h 204"/>
                <a:gd name="T72" fmla="*/ 13 w 155"/>
                <a:gd name="T73" fmla="*/ 192 h 204"/>
                <a:gd name="T74" fmla="*/ 15 w 155"/>
                <a:gd name="T75" fmla="*/ 193 h 204"/>
                <a:gd name="T76" fmla="*/ 16 w 155"/>
                <a:gd name="T77" fmla="*/ 193 h 204"/>
                <a:gd name="T78" fmla="*/ 131 w 155"/>
                <a:gd name="T79" fmla="*/ 204 h 204"/>
                <a:gd name="T80" fmla="*/ 135 w 155"/>
                <a:gd name="T81" fmla="*/ 204 h 204"/>
                <a:gd name="T82" fmla="*/ 137 w 155"/>
                <a:gd name="T83" fmla="*/ 204 h 204"/>
                <a:gd name="T84" fmla="*/ 141 w 155"/>
                <a:gd name="T85" fmla="*/ 203 h 204"/>
                <a:gd name="T86" fmla="*/ 144 w 155"/>
                <a:gd name="T87" fmla="*/ 202 h 204"/>
                <a:gd name="T88" fmla="*/ 146 w 155"/>
                <a:gd name="T89" fmla="*/ 201 h 204"/>
                <a:gd name="T90" fmla="*/ 149 w 155"/>
                <a:gd name="T91" fmla="*/ 199 h 204"/>
                <a:gd name="T92" fmla="*/ 150 w 155"/>
                <a:gd name="T93" fmla="*/ 197 h 204"/>
                <a:gd name="T94" fmla="*/ 152 w 155"/>
                <a:gd name="T95" fmla="*/ 194 h 204"/>
                <a:gd name="T96" fmla="*/ 154 w 155"/>
                <a:gd name="T97" fmla="*/ 192 h 204"/>
                <a:gd name="T98" fmla="*/ 155 w 155"/>
                <a:gd name="T99" fmla="*/ 189 h 204"/>
                <a:gd name="T100" fmla="*/ 155 w 155"/>
                <a:gd name="T101" fmla="*/ 187 h 204"/>
                <a:gd name="T102" fmla="*/ 155 w 155"/>
                <a:gd name="T103" fmla="*/ 183 h 204"/>
                <a:gd name="T104" fmla="*/ 150 w 155"/>
                <a:gd name="T105" fmla="*/ 26 h 204"/>
                <a:gd name="T106" fmla="*/ 150 w 155"/>
                <a:gd name="T107" fmla="*/ 26 h 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5"/>
                <a:gd name="T163" fmla="*/ 0 h 204"/>
                <a:gd name="T164" fmla="*/ 155 w 155"/>
                <a:gd name="T165" fmla="*/ 204 h 2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5" h="204">
                  <a:moveTo>
                    <a:pt x="150" y="26"/>
                  </a:moveTo>
                  <a:lnTo>
                    <a:pt x="150" y="24"/>
                  </a:lnTo>
                  <a:lnTo>
                    <a:pt x="150" y="21"/>
                  </a:lnTo>
                  <a:lnTo>
                    <a:pt x="150" y="19"/>
                  </a:lnTo>
                  <a:lnTo>
                    <a:pt x="150" y="16"/>
                  </a:lnTo>
                  <a:lnTo>
                    <a:pt x="149" y="14"/>
                  </a:lnTo>
                  <a:lnTo>
                    <a:pt x="149" y="12"/>
                  </a:lnTo>
                  <a:lnTo>
                    <a:pt x="147" y="10"/>
                  </a:lnTo>
                  <a:lnTo>
                    <a:pt x="145" y="7"/>
                  </a:lnTo>
                  <a:lnTo>
                    <a:pt x="144" y="6"/>
                  </a:lnTo>
                  <a:lnTo>
                    <a:pt x="140" y="4"/>
                  </a:lnTo>
                  <a:lnTo>
                    <a:pt x="137" y="2"/>
                  </a:lnTo>
                  <a:lnTo>
                    <a:pt x="133" y="1"/>
                  </a:lnTo>
                  <a:lnTo>
                    <a:pt x="34" y="0"/>
                  </a:lnTo>
                  <a:lnTo>
                    <a:pt x="30" y="1"/>
                  </a:lnTo>
                  <a:lnTo>
                    <a:pt x="28" y="1"/>
                  </a:lnTo>
                  <a:lnTo>
                    <a:pt x="24" y="1"/>
                  </a:lnTo>
                  <a:lnTo>
                    <a:pt x="21" y="2"/>
                  </a:lnTo>
                  <a:lnTo>
                    <a:pt x="19" y="4"/>
                  </a:lnTo>
                  <a:lnTo>
                    <a:pt x="16" y="5"/>
                  </a:lnTo>
                  <a:lnTo>
                    <a:pt x="15" y="7"/>
                  </a:lnTo>
                  <a:lnTo>
                    <a:pt x="14" y="10"/>
                  </a:lnTo>
                  <a:lnTo>
                    <a:pt x="13" y="12"/>
                  </a:lnTo>
                  <a:lnTo>
                    <a:pt x="11" y="15"/>
                  </a:lnTo>
                  <a:lnTo>
                    <a:pt x="11" y="19"/>
                  </a:lnTo>
                  <a:lnTo>
                    <a:pt x="10" y="22"/>
                  </a:lnTo>
                  <a:lnTo>
                    <a:pt x="0" y="170"/>
                  </a:lnTo>
                  <a:lnTo>
                    <a:pt x="1" y="173"/>
                  </a:lnTo>
                  <a:lnTo>
                    <a:pt x="1" y="177"/>
                  </a:lnTo>
                  <a:lnTo>
                    <a:pt x="3" y="180"/>
                  </a:lnTo>
                  <a:lnTo>
                    <a:pt x="4" y="182"/>
                  </a:lnTo>
                  <a:lnTo>
                    <a:pt x="5" y="184"/>
                  </a:lnTo>
                  <a:lnTo>
                    <a:pt x="6" y="187"/>
                  </a:lnTo>
                  <a:lnTo>
                    <a:pt x="8" y="188"/>
                  </a:lnTo>
                  <a:lnTo>
                    <a:pt x="9" y="189"/>
                  </a:lnTo>
                  <a:lnTo>
                    <a:pt x="11" y="191"/>
                  </a:lnTo>
                  <a:lnTo>
                    <a:pt x="13" y="192"/>
                  </a:lnTo>
                  <a:lnTo>
                    <a:pt x="15" y="193"/>
                  </a:lnTo>
                  <a:lnTo>
                    <a:pt x="16" y="193"/>
                  </a:lnTo>
                  <a:lnTo>
                    <a:pt x="131" y="204"/>
                  </a:lnTo>
                  <a:lnTo>
                    <a:pt x="135" y="204"/>
                  </a:lnTo>
                  <a:lnTo>
                    <a:pt x="137" y="204"/>
                  </a:lnTo>
                  <a:lnTo>
                    <a:pt x="141" y="203"/>
                  </a:lnTo>
                  <a:lnTo>
                    <a:pt x="144" y="202"/>
                  </a:lnTo>
                  <a:lnTo>
                    <a:pt x="146" y="201"/>
                  </a:lnTo>
                  <a:lnTo>
                    <a:pt x="149" y="199"/>
                  </a:lnTo>
                  <a:lnTo>
                    <a:pt x="150" y="197"/>
                  </a:lnTo>
                  <a:lnTo>
                    <a:pt x="152" y="194"/>
                  </a:lnTo>
                  <a:lnTo>
                    <a:pt x="154" y="192"/>
                  </a:lnTo>
                  <a:lnTo>
                    <a:pt x="155" y="189"/>
                  </a:lnTo>
                  <a:lnTo>
                    <a:pt x="155" y="187"/>
                  </a:lnTo>
                  <a:lnTo>
                    <a:pt x="155" y="183"/>
                  </a:lnTo>
                  <a:lnTo>
                    <a:pt x="150" y="26"/>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711" name="Freeform 119"/>
            <p:cNvSpPr>
              <a:spLocks/>
            </p:cNvSpPr>
            <p:nvPr/>
          </p:nvSpPr>
          <p:spPr bwMode="auto">
            <a:xfrm>
              <a:off x="3698" y="2488"/>
              <a:ext cx="5" cy="10"/>
            </a:xfrm>
            <a:custGeom>
              <a:avLst/>
              <a:gdLst>
                <a:gd name="T0" fmla="*/ 0 w 5"/>
                <a:gd name="T1" fmla="*/ 10 h 10"/>
                <a:gd name="T2" fmla="*/ 5 w 5"/>
                <a:gd name="T3" fmla="*/ 10 h 10"/>
                <a:gd name="T4" fmla="*/ 5 w 5"/>
                <a:gd name="T5" fmla="*/ 0 h 10"/>
                <a:gd name="T6" fmla="*/ 3 w 5"/>
                <a:gd name="T7" fmla="*/ 0 h 10"/>
                <a:gd name="T8" fmla="*/ 0 w 5"/>
                <a:gd name="T9" fmla="*/ 0 h 10"/>
                <a:gd name="T10" fmla="*/ 0 w 5"/>
                <a:gd name="T11" fmla="*/ 10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0"/>
                  </a:moveTo>
                  <a:lnTo>
                    <a:pt x="5" y="10"/>
                  </a:lnTo>
                  <a:lnTo>
                    <a:pt x="5" y="0"/>
                  </a:lnTo>
                  <a:lnTo>
                    <a:pt x="3" y="0"/>
                  </a:lnTo>
                  <a:lnTo>
                    <a:pt x="0" y="0"/>
                  </a:lnTo>
                  <a:lnTo>
                    <a:pt x="0" y="1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12" name="Freeform 120"/>
            <p:cNvSpPr>
              <a:spLocks/>
            </p:cNvSpPr>
            <p:nvPr/>
          </p:nvSpPr>
          <p:spPr bwMode="auto">
            <a:xfrm>
              <a:off x="3698" y="2486"/>
              <a:ext cx="5" cy="5"/>
            </a:xfrm>
            <a:custGeom>
              <a:avLst/>
              <a:gdLst>
                <a:gd name="T0" fmla="*/ 5 w 5"/>
                <a:gd name="T1" fmla="*/ 2 h 5"/>
                <a:gd name="T2" fmla="*/ 5 w 5"/>
                <a:gd name="T3" fmla="*/ 5 h 5"/>
                <a:gd name="T4" fmla="*/ 3 w 5"/>
                <a:gd name="T5" fmla="*/ 0 h 5"/>
                <a:gd name="T6" fmla="*/ 2 w 5"/>
                <a:gd name="T7" fmla="*/ 0 h 5"/>
                <a:gd name="T8" fmla="*/ 0 w 5"/>
                <a:gd name="T9" fmla="*/ 0 h 5"/>
                <a:gd name="T10" fmla="*/ 2 w 5"/>
                <a:gd name="T11" fmla="*/ 2 h 5"/>
                <a:gd name="T12" fmla="*/ 3 w 5"/>
                <a:gd name="T13" fmla="*/ 2 h 5"/>
                <a:gd name="T14" fmla="*/ 5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2"/>
                  </a:moveTo>
                  <a:lnTo>
                    <a:pt x="5" y="5"/>
                  </a:lnTo>
                  <a:lnTo>
                    <a:pt x="3" y="0"/>
                  </a:lnTo>
                  <a:lnTo>
                    <a:pt x="2" y="0"/>
                  </a:lnTo>
                  <a:lnTo>
                    <a:pt x="0" y="0"/>
                  </a:lnTo>
                  <a:lnTo>
                    <a:pt x="2" y="2"/>
                  </a:lnTo>
                  <a:lnTo>
                    <a:pt x="3" y="2"/>
                  </a:lnTo>
                  <a:lnTo>
                    <a:pt x="5"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13" name="Freeform 121"/>
            <p:cNvSpPr>
              <a:spLocks/>
            </p:cNvSpPr>
            <p:nvPr/>
          </p:nvSpPr>
          <p:spPr bwMode="auto">
            <a:xfrm>
              <a:off x="3697" y="2483"/>
              <a:ext cx="5" cy="3"/>
            </a:xfrm>
            <a:custGeom>
              <a:avLst/>
              <a:gdLst>
                <a:gd name="T0" fmla="*/ 3 w 5"/>
                <a:gd name="T1" fmla="*/ 3 h 3"/>
                <a:gd name="T2" fmla="*/ 5 w 5"/>
                <a:gd name="T3" fmla="*/ 3 h 3"/>
                <a:gd name="T4" fmla="*/ 5 w 5"/>
                <a:gd name="T5" fmla="*/ 1 h 3"/>
                <a:gd name="T6" fmla="*/ 3 w 5"/>
                <a:gd name="T7" fmla="*/ 1 h 3"/>
                <a:gd name="T8" fmla="*/ 0 w 5"/>
                <a:gd name="T9" fmla="*/ 1 h 3"/>
                <a:gd name="T10" fmla="*/ 0 w 5"/>
                <a:gd name="T11" fmla="*/ 0 h 3"/>
                <a:gd name="T12" fmla="*/ 1 w 5"/>
                <a:gd name="T13" fmla="*/ 3 h 3"/>
                <a:gd name="T14" fmla="*/ 3 w 5"/>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3" y="3"/>
                  </a:moveTo>
                  <a:lnTo>
                    <a:pt x="5" y="3"/>
                  </a:lnTo>
                  <a:lnTo>
                    <a:pt x="5" y="1"/>
                  </a:lnTo>
                  <a:lnTo>
                    <a:pt x="3" y="1"/>
                  </a:lnTo>
                  <a:lnTo>
                    <a:pt x="0" y="1"/>
                  </a:lnTo>
                  <a:lnTo>
                    <a:pt x="0" y="0"/>
                  </a:lnTo>
                  <a:lnTo>
                    <a:pt x="1" y="3"/>
                  </a:lnTo>
                  <a:lnTo>
                    <a:pt x="3"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14" name="Freeform 122"/>
            <p:cNvSpPr>
              <a:spLocks/>
            </p:cNvSpPr>
            <p:nvPr/>
          </p:nvSpPr>
          <p:spPr bwMode="auto">
            <a:xfrm>
              <a:off x="3697" y="2482"/>
              <a:ext cx="5" cy="5"/>
            </a:xfrm>
            <a:custGeom>
              <a:avLst/>
              <a:gdLst>
                <a:gd name="T0" fmla="*/ 5 w 5"/>
                <a:gd name="T1" fmla="*/ 2 h 5"/>
                <a:gd name="T2" fmla="*/ 5 w 5"/>
                <a:gd name="T3" fmla="*/ 5 h 5"/>
                <a:gd name="T4" fmla="*/ 3 w 5"/>
                <a:gd name="T5" fmla="*/ 0 h 5"/>
                <a:gd name="T6" fmla="*/ 1 w 5"/>
                <a:gd name="T7" fmla="*/ 0 h 5"/>
                <a:gd name="T8" fmla="*/ 0 w 5"/>
                <a:gd name="T9" fmla="*/ 0 h 5"/>
                <a:gd name="T10" fmla="*/ 1 w 5"/>
                <a:gd name="T11" fmla="*/ 2 h 5"/>
                <a:gd name="T12" fmla="*/ 3 w 5"/>
                <a:gd name="T13" fmla="*/ 2 h 5"/>
                <a:gd name="T14" fmla="*/ 5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2"/>
                  </a:moveTo>
                  <a:lnTo>
                    <a:pt x="5" y="5"/>
                  </a:lnTo>
                  <a:lnTo>
                    <a:pt x="3" y="0"/>
                  </a:lnTo>
                  <a:lnTo>
                    <a:pt x="1" y="0"/>
                  </a:lnTo>
                  <a:lnTo>
                    <a:pt x="0" y="0"/>
                  </a:lnTo>
                  <a:lnTo>
                    <a:pt x="1" y="2"/>
                  </a:lnTo>
                  <a:lnTo>
                    <a:pt x="3" y="2"/>
                  </a:lnTo>
                  <a:lnTo>
                    <a:pt x="5"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15" name="Freeform 123"/>
            <p:cNvSpPr>
              <a:spLocks/>
            </p:cNvSpPr>
            <p:nvPr/>
          </p:nvSpPr>
          <p:spPr bwMode="auto">
            <a:xfrm>
              <a:off x="3690" y="2474"/>
              <a:ext cx="10" cy="9"/>
            </a:xfrm>
            <a:custGeom>
              <a:avLst/>
              <a:gdLst>
                <a:gd name="T0" fmla="*/ 10 w 10"/>
                <a:gd name="T1" fmla="*/ 8 h 9"/>
                <a:gd name="T2" fmla="*/ 8 w 10"/>
                <a:gd name="T3" fmla="*/ 5 h 9"/>
                <a:gd name="T4" fmla="*/ 6 w 10"/>
                <a:gd name="T5" fmla="*/ 3 h 9"/>
                <a:gd name="T6" fmla="*/ 2 w 10"/>
                <a:gd name="T7" fmla="*/ 0 h 9"/>
                <a:gd name="T8" fmla="*/ 1 w 10"/>
                <a:gd name="T9" fmla="*/ 2 h 9"/>
                <a:gd name="T10" fmla="*/ 0 w 10"/>
                <a:gd name="T11" fmla="*/ 3 h 9"/>
                <a:gd name="T12" fmla="*/ 3 w 10"/>
                <a:gd name="T13" fmla="*/ 5 h 9"/>
                <a:gd name="T14" fmla="*/ 7 w 10"/>
                <a:gd name="T15" fmla="*/ 9 h 9"/>
                <a:gd name="T16" fmla="*/ 8 w 10"/>
                <a:gd name="T17" fmla="*/ 8 h 9"/>
                <a:gd name="T18" fmla="*/ 10 w 10"/>
                <a:gd name="T19" fmla="*/ 8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10" y="8"/>
                  </a:moveTo>
                  <a:lnTo>
                    <a:pt x="8" y="5"/>
                  </a:lnTo>
                  <a:lnTo>
                    <a:pt x="6" y="3"/>
                  </a:lnTo>
                  <a:lnTo>
                    <a:pt x="2" y="0"/>
                  </a:lnTo>
                  <a:lnTo>
                    <a:pt x="1" y="2"/>
                  </a:lnTo>
                  <a:lnTo>
                    <a:pt x="0" y="3"/>
                  </a:lnTo>
                  <a:lnTo>
                    <a:pt x="3" y="5"/>
                  </a:lnTo>
                  <a:lnTo>
                    <a:pt x="7" y="9"/>
                  </a:lnTo>
                  <a:lnTo>
                    <a:pt x="8" y="8"/>
                  </a:lnTo>
                  <a:lnTo>
                    <a:pt x="10" y="8"/>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16" name="Freeform 124"/>
            <p:cNvSpPr>
              <a:spLocks/>
            </p:cNvSpPr>
            <p:nvPr/>
          </p:nvSpPr>
          <p:spPr bwMode="auto">
            <a:xfrm>
              <a:off x="3581" y="2471"/>
              <a:ext cx="115" cy="6"/>
            </a:xfrm>
            <a:custGeom>
              <a:avLst/>
              <a:gdLst>
                <a:gd name="T0" fmla="*/ 111 w 115"/>
                <a:gd name="T1" fmla="*/ 3 h 6"/>
                <a:gd name="T2" fmla="*/ 115 w 115"/>
                <a:gd name="T3" fmla="*/ 6 h 6"/>
                <a:gd name="T4" fmla="*/ 107 w 115"/>
                <a:gd name="T5" fmla="*/ 2 h 6"/>
                <a:gd name="T6" fmla="*/ 103 w 115"/>
                <a:gd name="T7" fmla="*/ 1 h 6"/>
                <a:gd name="T8" fmla="*/ 4 w 115"/>
                <a:gd name="T9" fmla="*/ 0 h 6"/>
                <a:gd name="T10" fmla="*/ 0 w 115"/>
                <a:gd name="T11" fmla="*/ 1 h 6"/>
                <a:gd name="T12" fmla="*/ 0 w 115"/>
                <a:gd name="T13" fmla="*/ 2 h 6"/>
                <a:gd name="T14" fmla="*/ 0 w 115"/>
                <a:gd name="T15" fmla="*/ 3 h 6"/>
                <a:gd name="T16" fmla="*/ 4 w 115"/>
                <a:gd name="T17" fmla="*/ 2 h 6"/>
                <a:gd name="T18" fmla="*/ 103 w 115"/>
                <a:gd name="T19" fmla="*/ 3 h 6"/>
                <a:gd name="T20" fmla="*/ 107 w 115"/>
                <a:gd name="T21" fmla="*/ 5 h 6"/>
                <a:gd name="T22" fmla="*/ 110 w 115"/>
                <a:gd name="T23" fmla="*/ 6 h 6"/>
                <a:gd name="T24" fmla="*/ 110 w 115"/>
                <a:gd name="T25" fmla="*/ 5 h 6"/>
                <a:gd name="T26" fmla="*/ 111 w 115"/>
                <a:gd name="T27" fmla="*/ 3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6"/>
                <a:gd name="T44" fmla="*/ 115 w 11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6">
                  <a:moveTo>
                    <a:pt x="111" y="3"/>
                  </a:moveTo>
                  <a:lnTo>
                    <a:pt x="115" y="6"/>
                  </a:lnTo>
                  <a:lnTo>
                    <a:pt x="107" y="2"/>
                  </a:lnTo>
                  <a:lnTo>
                    <a:pt x="103" y="1"/>
                  </a:lnTo>
                  <a:lnTo>
                    <a:pt x="4" y="0"/>
                  </a:lnTo>
                  <a:lnTo>
                    <a:pt x="0" y="1"/>
                  </a:lnTo>
                  <a:lnTo>
                    <a:pt x="0" y="2"/>
                  </a:lnTo>
                  <a:lnTo>
                    <a:pt x="0" y="3"/>
                  </a:lnTo>
                  <a:lnTo>
                    <a:pt x="4" y="2"/>
                  </a:lnTo>
                  <a:lnTo>
                    <a:pt x="103" y="3"/>
                  </a:lnTo>
                  <a:lnTo>
                    <a:pt x="107" y="5"/>
                  </a:lnTo>
                  <a:lnTo>
                    <a:pt x="110" y="6"/>
                  </a:lnTo>
                  <a:lnTo>
                    <a:pt x="110" y="5"/>
                  </a:lnTo>
                  <a:lnTo>
                    <a:pt x="111"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17" name="Freeform 125"/>
            <p:cNvSpPr>
              <a:spLocks/>
            </p:cNvSpPr>
            <p:nvPr/>
          </p:nvSpPr>
          <p:spPr bwMode="auto">
            <a:xfrm>
              <a:off x="3575" y="2471"/>
              <a:ext cx="6" cy="5"/>
            </a:xfrm>
            <a:custGeom>
              <a:avLst/>
              <a:gdLst>
                <a:gd name="T0" fmla="*/ 6 w 6"/>
                <a:gd name="T1" fmla="*/ 2 h 5"/>
                <a:gd name="T2" fmla="*/ 6 w 6"/>
                <a:gd name="T3" fmla="*/ 0 h 5"/>
                <a:gd name="T4" fmla="*/ 0 w 6"/>
                <a:gd name="T5" fmla="*/ 0 h 5"/>
                <a:gd name="T6" fmla="*/ 0 w 6"/>
                <a:gd name="T7" fmla="*/ 2 h 5"/>
                <a:gd name="T8" fmla="*/ 0 w 6"/>
                <a:gd name="T9" fmla="*/ 5 h 5"/>
                <a:gd name="T10" fmla="*/ 2 w 6"/>
                <a:gd name="T11" fmla="*/ 5 h 5"/>
                <a:gd name="T12" fmla="*/ 6 w 6"/>
                <a:gd name="T13" fmla="*/ 3 h 5"/>
                <a:gd name="T14" fmla="*/ 6 w 6"/>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2"/>
                  </a:moveTo>
                  <a:lnTo>
                    <a:pt x="6" y="0"/>
                  </a:lnTo>
                  <a:lnTo>
                    <a:pt x="0" y="0"/>
                  </a:lnTo>
                  <a:lnTo>
                    <a:pt x="0" y="2"/>
                  </a:lnTo>
                  <a:lnTo>
                    <a:pt x="0" y="5"/>
                  </a:lnTo>
                  <a:lnTo>
                    <a:pt x="2" y="5"/>
                  </a:lnTo>
                  <a:lnTo>
                    <a:pt x="6" y="3"/>
                  </a:lnTo>
                  <a:lnTo>
                    <a:pt x="6"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18" name="Freeform 126"/>
            <p:cNvSpPr>
              <a:spLocks/>
            </p:cNvSpPr>
            <p:nvPr/>
          </p:nvSpPr>
          <p:spPr bwMode="auto">
            <a:xfrm>
              <a:off x="3561" y="2471"/>
              <a:ext cx="16" cy="16"/>
            </a:xfrm>
            <a:custGeom>
              <a:avLst/>
              <a:gdLst>
                <a:gd name="T0" fmla="*/ 14 w 16"/>
                <a:gd name="T1" fmla="*/ 0 h 16"/>
                <a:gd name="T2" fmla="*/ 16 w 16"/>
                <a:gd name="T3" fmla="*/ 0 h 16"/>
                <a:gd name="T4" fmla="*/ 6 w 16"/>
                <a:gd name="T5" fmla="*/ 5 h 16"/>
                <a:gd name="T6" fmla="*/ 0 w 16"/>
                <a:gd name="T7" fmla="*/ 16 h 16"/>
                <a:gd name="T8" fmla="*/ 1 w 16"/>
                <a:gd name="T9" fmla="*/ 16 h 16"/>
                <a:gd name="T10" fmla="*/ 3 w 16"/>
                <a:gd name="T11" fmla="*/ 16 h 16"/>
                <a:gd name="T12" fmla="*/ 6 w 16"/>
                <a:gd name="T13" fmla="*/ 7 h 16"/>
                <a:gd name="T14" fmla="*/ 14 w 16"/>
                <a:gd name="T15" fmla="*/ 3 h 16"/>
                <a:gd name="T16" fmla="*/ 14 w 16"/>
                <a:gd name="T17" fmla="*/ 2 h 16"/>
                <a:gd name="T18" fmla="*/ 14 w 16"/>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14" y="0"/>
                  </a:moveTo>
                  <a:lnTo>
                    <a:pt x="16" y="0"/>
                  </a:lnTo>
                  <a:lnTo>
                    <a:pt x="6" y="5"/>
                  </a:lnTo>
                  <a:lnTo>
                    <a:pt x="0" y="16"/>
                  </a:lnTo>
                  <a:lnTo>
                    <a:pt x="1" y="16"/>
                  </a:lnTo>
                  <a:lnTo>
                    <a:pt x="3" y="16"/>
                  </a:lnTo>
                  <a:lnTo>
                    <a:pt x="6" y="7"/>
                  </a:lnTo>
                  <a:lnTo>
                    <a:pt x="14" y="3"/>
                  </a:lnTo>
                  <a:lnTo>
                    <a:pt x="14" y="2"/>
                  </a:lnTo>
                  <a:lnTo>
                    <a:pt x="14"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19" name="Freeform 127"/>
            <p:cNvSpPr>
              <a:spLocks/>
            </p:cNvSpPr>
            <p:nvPr/>
          </p:nvSpPr>
          <p:spPr bwMode="auto">
            <a:xfrm>
              <a:off x="3560" y="2487"/>
              <a:ext cx="5" cy="2"/>
            </a:xfrm>
            <a:custGeom>
              <a:avLst/>
              <a:gdLst>
                <a:gd name="T0" fmla="*/ 1 w 5"/>
                <a:gd name="T1" fmla="*/ 0 h 2"/>
                <a:gd name="T2" fmla="*/ 0 w 5"/>
                <a:gd name="T3" fmla="*/ 2 h 2"/>
                <a:gd name="T4" fmla="*/ 5 w 5"/>
                <a:gd name="T5" fmla="*/ 0 h 2"/>
                <a:gd name="T6" fmla="*/ 2 w 5"/>
                <a:gd name="T7" fmla="*/ 0 h 2"/>
                <a:gd name="T8" fmla="*/ 1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1" y="0"/>
                  </a:moveTo>
                  <a:lnTo>
                    <a:pt x="0" y="2"/>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20" name="Freeform 128"/>
            <p:cNvSpPr>
              <a:spLocks/>
            </p:cNvSpPr>
            <p:nvPr/>
          </p:nvSpPr>
          <p:spPr bwMode="auto">
            <a:xfrm>
              <a:off x="3560" y="2487"/>
              <a:ext cx="5" cy="4"/>
            </a:xfrm>
            <a:custGeom>
              <a:avLst/>
              <a:gdLst>
                <a:gd name="T0" fmla="*/ 0 w 5"/>
                <a:gd name="T1" fmla="*/ 2 h 4"/>
                <a:gd name="T2" fmla="*/ 0 w 5"/>
                <a:gd name="T3" fmla="*/ 4 h 4"/>
                <a:gd name="T4" fmla="*/ 2 w 5"/>
                <a:gd name="T5" fmla="*/ 4 h 4"/>
                <a:gd name="T6" fmla="*/ 5 w 5"/>
                <a:gd name="T7" fmla="*/ 4 h 4"/>
                <a:gd name="T8" fmla="*/ 5 w 5"/>
                <a:gd name="T9" fmla="*/ 0 h 4"/>
                <a:gd name="T10" fmla="*/ 0 w 5"/>
                <a:gd name="T11" fmla="*/ 2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2"/>
                  </a:moveTo>
                  <a:lnTo>
                    <a:pt x="0" y="4"/>
                  </a:lnTo>
                  <a:lnTo>
                    <a:pt x="2" y="4"/>
                  </a:lnTo>
                  <a:lnTo>
                    <a:pt x="5" y="4"/>
                  </a:lnTo>
                  <a:lnTo>
                    <a:pt x="5" y="0"/>
                  </a:lnTo>
                  <a:lnTo>
                    <a:pt x="0"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21" name="Freeform 129"/>
            <p:cNvSpPr>
              <a:spLocks/>
            </p:cNvSpPr>
            <p:nvPr/>
          </p:nvSpPr>
          <p:spPr bwMode="auto">
            <a:xfrm>
              <a:off x="3550" y="2487"/>
              <a:ext cx="15" cy="158"/>
            </a:xfrm>
            <a:custGeom>
              <a:avLst/>
              <a:gdLst>
                <a:gd name="T0" fmla="*/ 12 w 15"/>
                <a:gd name="T1" fmla="*/ 4 h 158"/>
                <a:gd name="T2" fmla="*/ 11 w 15"/>
                <a:gd name="T3" fmla="*/ 4 h 158"/>
                <a:gd name="T4" fmla="*/ 10 w 15"/>
                <a:gd name="T5" fmla="*/ 7 h 158"/>
                <a:gd name="T6" fmla="*/ 0 w 15"/>
                <a:gd name="T7" fmla="*/ 155 h 158"/>
                <a:gd name="T8" fmla="*/ 1 w 15"/>
                <a:gd name="T9" fmla="*/ 158 h 158"/>
                <a:gd name="T10" fmla="*/ 2 w 15"/>
                <a:gd name="T11" fmla="*/ 158 h 158"/>
                <a:gd name="T12" fmla="*/ 4 w 15"/>
                <a:gd name="T13" fmla="*/ 158 h 158"/>
                <a:gd name="T14" fmla="*/ 2 w 15"/>
                <a:gd name="T15" fmla="*/ 155 h 158"/>
                <a:gd name="T16" fmla="*/ 12 w 15"/>
                <a:gd name="T17" fmla="*/ 7 h 158"/>
                <a:gd name="T18" fmla="*/ 15 w 15"/>
                <a:gd name="T19" fmla="*/ 0 h 158"/>
                <a:gd name="T20" fmla="*/ 15 w 15"/>
                <a:gd name="T21" fmla="*/ 4 h 158"/>
                <a:gd name="T22" fmla="*/ 12 w 15"/>
                <a:gd name="T23" fmla="*/ 4 h 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8"/>
                <a:gd name="T38" fmla="*/ 15 w 15"/>
                <a:gd name="T39" fmla="*/ 158 h 1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8">
                  <a:moveTo>
                    <a:pt x="12" y="4"/>
                  </a:moveTo>
                  <a:lnTo>
                    <a:pt x="11" y="4"/>
                  </a:lnTo>
                  <a:lnTo>
                    <a:pt x="10" y="7"/>
                  </a:lnTo>
                  <a:lnTo>
                    <a:pt x="0" y="155"/>
                  </a:lnTo>
                  <a:lnTo>
                    <a:pt x="1" y="158"/>
                  </a:lnTo>
                  <a:lnTo>
                    <a:pt x="2" y="158"/>
                  </a:lnTo>
                  <a:lnTo>
                    <a:pt x="4" y="158"/>
                  </a:lnTo>
                  <a:lnTo>
                    <a:pt x="2" y="155"/>
                  </a:lnTo>
                  <a:lnTo>
                    <a:pt x="12" y="7"/>
                  </a:lnTo>
                  <a:lnTo>
                    <a:pt x="15" y="0"/>
                  </a:lnTo>
                  <a:lnTo>
                    <a:pt x="15" y="4"/>
                  </a:lnTo>
                  <a:lnTo>
                    <a:pt x="12" y="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22" name="Freeform 130"/>
            <p:cNvSpPr>
              <a:spLocks/>
            </p:cNvSpPr>
            <p:nvPr/>
          </p:nvSpPr>
          <p:spPr bwMode="auto">
            <a:xfrm>
              <a:off x="3550" y="2645"/>
              <a:ext cx="5" cy="4"/>
            </a:xfrm>
            <a:custGeom>
              <a:avLst/>
              <a:gdLst>
                <a:gd name="T0" fmla="*/ 2 w 5"/>
                <a:gd name="T1" fmla="*/ 0 h 4"/>
                <a:gd name="T2" fmla="*/ 0 w 5"/>
                <a:gd name="T3" fmla="*/ 0 h 4"/>
                <a:gd name="T4" fmla="*/ 0 w 5"/>
                <a:gd name="T5" fmla="*/ 4 h 4"/>
                <a:gd name="T6" fmla="*/ 2 w 5"/>
                <a:gd name="T7" fmla="*/ 4 h 4"/>
                <a:gd name="T8" fmla="*/ 5 w 5"/>
                <a:gd name="T9" fmla="*/ 4 h 4"/>
                <a:gd name="T10" fmla="*/ 5 w 5"/>
                <a:gd name="T11" fmla="*/ 4 h 4"/>
                <a:gd name="T12" fmla="*/ 4 w 5"/>
                <a:gd name="T13" fmla="*/ 0 h 4"/>
                <a:gd name="T14" fmla="*/ 2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0"/>
                  </a:moveTo>
                  <a:lnTo>
                    <a:pt x="0" y="0"/>
                  </a:lnTo>
                  <a:lnTo>
                    <a:pt x="0" y="4"/>
                  </a:lnTo>
                  <a:lnTo>
                    <a:pt x="2" y="4"/>
                  </a:lnTo>
                  <a:lnTo>
                    <a:pt x="5" y="4"/>
                  </a:lnTo>
                  <a:lnTo>
                    <a:pt x="4" y="0"/>
                  </a:lnTo>
                  <a:lnTo>
                    <a:pt x="2"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23" name="Freeform 131"/>
            <p:cNvSpPr>
              <a:spLocks/>
            </p:cNvSpPr>
            <p:nvPr/>
          </p:nvSpPr>
          <p:spPr bwMode="auto">
            <a:xfrm>
              <a:off x="3550" y="2647"/>
              <a:ext cx="9" cy="12"/>
            </a:xfrm>
            <a:custGeom>
              <a:avLst/>
              <a:gdLst>
                <a:gd name="T0" fmla="*/ 0 w 9"/>
                <a:gd name="T1" fmla="*/ 2 h 12"/>
                <a:gd name="T2" fmla="*/ 0 w 9"/>
                <a:gd name="T3" fmla="*/ 0 h 12"/>
                <a:gd name="T4" fmla="*/ 6 w 9"/>
                <a:gd name="T5" fmla="*/ 12 h 12"/>
                <a:gd name="T6" fmla="*/ 7 w 9"/>
                <a:gd name="T7" fmla="*/ 12 h 12"/>
                <a:gd name="T8" fmla="*/ 9 w 9"/>
                <a:gd name="T9" fmla="*/ 12 h 12"/>
                <a:gd name="T10" fmla="*/ 4 w 9"/>
                <a:gd name="T11" fmla="*/ 2 h 12"/>
                <a:gd name="T12" fmla="*/ 2 w 9"/>
                <a:gd name="T13" fmla="*/ 2 h 12"/>
                <a:gd name="T14" fmla="*/ 0 w 9"/>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2"/>
                  </a:moveTo>
                  <a:lnTo>
                    <a:pt x="0" y="0"/>
                  </a:lnTo>
                  <a:lnTo>
                    <a:pt x="6" y="12"/>
                  </a:lnTo>
                  <a:lnTo>
                    <a:pt x="7" y="12"/>
                  </a:lnTo>
                  <a:lnTo>
                    <a:pt x="9" y="12"/>
                  </a:lnTo>
                  <a:lnTo>
                    <a:pt x="4" y="2"/>
                  </a:lnTo>
                  <a:lnTo>
                    <a:pt x="2" y="2"/>
                  </a:lnTo>
                  <a:lnTo>
                    <a:pt x="0"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24" name="Freeform 132"/>
            <p:cNvSpPr>
              <a:spLocks/>
            </p:cNvSpPr>
            <p:nvPr/>
          </p:nvSpPr>
          <p:spPr bwMode="auto">
            <a:xfrm>
              <a:off x="3556" y="2658"/>
              <a:ext cx="5" cy="5"/>
            </a:xfrm>
            <a:custGeom>
              <a:avLst/>
              <a:gdLst>
                <a:gd name="T0" fmla="*/ 0 w 5"/>
                <a:gd name="T1" fmla="*/ 1 h 5"/>
                <a:gd name="T2" fmla="*/ 1 w 5"/>
                <a:gd name="T3" fmla="*/ 3 h 5"/>
                <a:gd name="T4" fmla="*/ 3 w 5"/>
                <a:gd name="T5" fmla="*/ 5 h 5"/>
                <a:gd name="T6" fmla="*/ 4 w 5"/>
                <a:gd name="T7" fmla="*/ 3 h 5"/>
                <a:gd name="T8" fmla="*/ 5 w 5"/>
                <a:gd name="T9" fmla="*/ 2 h 5"/>
                <a:gd name="T10" fmla="*/ 3 w 5"/>
                <a:gd name="T11" fmla="*/ 0 h 5"/>
                <a:gd name="T12" fmla="*/ 1 w 5"/>
                <a:gd name="T13" fmla="*/ 1 h 5"/>
                <a:gd name="T14" fmla="*/ 0 w 5"/>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1"/>
                  </a:moveTo>
                  <a:lnTo>
                    <a:pt x="1" y="3"/>
                  </a:lnTo>
                  <a:lnTo>
                    <a:pt x="3" y="5"/>
                  </a:lnTo>
                  <a:lnTo>
                    <a:pt x="4" y="3"/>
                  </a:lnTo>
                  <a:lnTo>
                    <a:pt x="5" y="2"/>
                  </a:lnTo>
                  <a:lnTo>
                    <a:pt x="3" y="0"/>
                  </a:lnTo>
                  <a:lnTo>
                    <a:pt x="1" y="1"/>
                  </a:lnTo>
                  <a:lnTo>
                    <a:pt x="0"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25" name="Freeform 133"/>
            <p:cNvSpPr>
              <a:spLocks/>
            </p:cNvSpPr>
            <p:nvPr/>
          </p:nvSpPr>
          <p:spPr bwMode="auto">
            <a:xfrm>
              <a:off x="3557" y="2660"/>
              <a:ext cx="5" cy="4"/>
            </a:xfrm>
            <a:custGeom>
              <a:avLst/>
              <a:gdLst>
                <a:gd name="T0" fmla="*/ 2 w 5"/>
                <a:gd name="T1" fmla="*/ 3 h 4"/>
                <a:gd name="T2" fmla="*/ 0 w 5"/>
                <a:gd name="T3" fmla="*/ 1 h 4"/>
                <a:gd name="T4" fmla="*/ 5 w 5"/>
                <a:gd name="T5" fmla="*/ 4 h 4"/>
                <a:gd name="T6" fmla="*/ 5 w 5"/>
                <a:gd name="T7" fmla="*/ 3 h 4"/>
                <a:gd name="T8" fmla="*/ 5 w 5"/>
                <a:gd name="T9" fmla="*/ 1 h 4"/>
                <a:gd name="T10" fmla="*/ 3 w 5"/>
                <a:gd name="T11" fmla="*/ 0 h 4"/>
                <a:gd name="T12" fmla="*/ 3 w 5"/>
                <a:gd name="T13" fmla="*/ 1 h 4"/>
                <a:gd name="T14" fmla="*/ 2 w 5"/>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3"/>
                  </a:moveTo>
                  <a:lnTo>
                    <a:pt x="0" y="1"/>
                  </a:lnTo>
                  <a:lnTo>
                    <a:pt x="5" y="4"/>
                  </a:lnTo>
                  <a:lnTo>
                    <a:pt x="5" y="3"/>
                  </a:lnTo>
                  <a:lnTo>
                    <a:pt x="5" y="1"/>
                  </a:lnTo>
                  <a:lnTo>
                    <a:pt x="3" y="0"/>
                  </a:lnTo>
                  <a:lnTo>
                    <a:pt x="3" y="1"/>
                  </a:lnTo>
                  <a:lnTo>
                    <a:pt x="2"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26" name="Freeform 134"/>
            <p:cNvSpPr>
              <a:spLocks/>
            </p:cNvSpPr>
            <p:nvPr/>
          </p:nvSpPr>
          <p:spPr bwMode="auto">
            <a:xfrm>
              <a:off x="3561" y="2661"/>
              <a:ext cx="4" cy="4"/>
            </a:xfrm>
            <a:custGeom>
              <a:avLst/>
              <a:gdLst>
                <a:gd name="T0" fmla="*/ 1 w 4"/>
                <a:gd name="T1" fmla="*/ 2 h 4"/>
                <a:gd name="T2" fmla="*/ 0 w 4"/>
                <a:gd name="T3" fmla="*/ 3 h 4"/>
                <a:gd name="T4" fmla="*/ 1 w 4"/>
                <a:gd name="T5" fmla="*/ 4 h 4"/>
                <a:gd name="T6" fmla="*/ 3 w 4"/>
                <a:gd name="T7" fmla="*/ 3 h 4"/>
                <a:gd name="T8" fmla="*/ 4 w 4"/>
                <a:gd name="T9" fmla="*/ 2 h 4"/>
                <a:gd name="T10" fmla="*/ 4 w 4"/>
                <a:gd name="T11" fmla="*/ 2 h 4"/>
                <a:gd name="T12" fmla="*/ 1 w 4"/>
                <a:gd name="T13" fmla="*/ 0 h 4"/>
                <a:gd name="T14" fmla="*/ 1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1" y="2"/>
                  </a:moveTo>
                  <a:lnTo>
                    <a:pt x="0" y="3"/>
                  </a:lnTo>
                  <a:lnTo>
                    <a:pt x="1" y="4"/>
                  </a:lnTo>
                  <a:lnTo>
                    <a:pt x="3" y="3"/>
                  </a:lnTo>
                  <a:lnTo>
                    <a:pt x="4" y="2"/>
                  </a:lnTo>
                  <a:lnTo>
                    <a:pt x="1" y="0"/>
                  </a:lnTo>
                  <a:lnTo>
                    <a:pt x="1"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27" name="Freeform 135"/>
            <p:cNvSpPr>
              <a:spLocks/>
            </p:cNvSpPr>
            <p:nvPr/>
          </p:nvSpPr>
          <p:spPr bwMode="auto">
            <a:xfrm>
              <a:off x="3561" y="2663"/>
              <a:ext cx="5" cy="3"/>
            </a:xfrm>
            <a:custGeom>
              <a:avLst/>
              <a:gdLst>
                <a:gd name="T0" fmla="*/ 1 w 5"/>
                <a:gd name="T1" fmla="*/ 2 h 3"/>
                <a:gd name="T2" fmla="*/ 0 w 5"/>
                <a:gd name="T3" fmla="*/ 1 h 3"/>
                <a:gd name="T4" fmla="*/ 5 w 5"/>
                <a:gd name="T5" fmla="*/ 3 h 3"/>
                <a:gd name="T6" fmla="*/ 5 w 5"/>
                <a:gd name="T7" fmla="*/ 2 h 3"/>
                <a:gd name="T8" fmla="*/ 5 w 5"/>
                <a:gd name="T9" fmla="*/ 1 h 3"/>
                <a:gd name="T10" fmla="*/ 3 w 5"/>
                <a:gd name="T11" fmla="*/ 0 h 3"/>
                <a:gd name="T12" fmla="*/ 3 w 5"/>
                <a:gd name="T13" fmla="*/ 1 h 3"/>
                <a:gd name="T14" fmla="*/ 1 w 5"/>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1" y="2"/>
                  </a:moveTo>
                  <a:lnTo>
                    <a:pt x="0" y="1"/>
                  </a:lnTo>
                  <a:lnTo>
                    <a:pt x="5" y="3"/>
                  </a:lnTo>
                  <a:lnTo>
                    <a:pt x="5" y="2"/>
                  </a:lnTo>
                  <a:lnTo>
                    <a:pt x="5" y="1"/>
                  </a:lnTo>
                  <a:lnTo>
                    <a:pt x="3" y="0"/>
                  </a:lnTo>
                  <a:lnTo>
                    <a:pt x="3" y="1"/>
                  </a:lnTo>
                  <a:lnTo>
                    <a:pt x="1"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28" name="Freeform 136"/>
            <p:cNvSpPr>
              <a:spLocks/>
            </p:cNvSpPr>
            <p:nvPr/>
          </p:nvSpPr>
          <p:spPr bwMode="auto">
            <a:xfrm>
              <a:off x="3555" y="2663"/>
              <a:ext cx="140" cy="16"/>
            </a:xfrm>
            <a:custGeom>
              <a:avLst/>
              <a:gdLst>
                <a:gd name="T0" fmla="*/ 11 w 140"/>
                <a:gd name="T1" fmla="*/ 3 h 16"/>
                <a:gd name="T2" fmla="*/ 14 w 140"/>
                <a:gd name="T3" fmla="*/ 5 h 16"/>
                <a:gd name="T4" fmla="*/ 25 w 140"/>
                <a:gd name="T5" fmla="*/ 5 h 16"/>
                <a:gd name="T6" fmla="*/ 140 w 140"/>
                <a:gd name="T7" fmla="*/ 16 h 16"/>
                <a:gd name="T8" fmla="*/ 133 w 140"/>
                <a:gd name="T9" fmla="*/ 16 h 16"/>
                <a:gd name="T10" fmla="*/ 133 w 140"/>
                <a:gd name="T11" fmla="*/ 13 h 16"/>
                <a:gd name="T12" fmla="*/ 133 w 140"/>
                <a:gd name="T13" fmla="*/ 11 h 16"/>
                <a:gd name="T14" fmla="*/ 115 w 140"/>
                <a:gd name="T15" fmla="*/ 11 h 16"/>
                <a:gd name="T16" fmla="*/ 0 w 140"/>
                <a:gd name="T17" fmla="*/ 0 h 16"/>
                <a:gd name="T18" fmla="*/ 11 w 140"/>
                <a:gd name="T19" fmla="*/ 0 h 16"/>
                <a:gd name="T20" fmla="*/ 11 w 140"/>
                <a:gd name="T21" fmla="*/ 2 h 16"/>
                <a:gd name="T22" fmla="*/ 11 w 140"/>
                <a:gd name="T23" fmla="*/ 3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16"/>
                <a:gd name="T38" fmla="*/ 140 w 1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16">
                  <a:moveTo>
                    <a:pt x="11" y="3"/>
                  </a:moveTo>
                  <a:lnTo>
                    <a:pt x="14" y="5"/>
                  </a:lnTo>
                  <a:lnTo>
                    <a:pt x="25" y="5"/>
                  </a:lnTo>
                  <a:lnTo>
                    <a:pt x="140" y="16"/>
                  </a:lnTo>
                  <a:lnTo>
                    <a:pt x="133" y="16"/>
                  </a:lnTo>
                  <a:lnTo>
                    <a:pt x="133" y="13"/>
                  </a:lnTo>
                  <a:lnTo>
                    <a:pt x="133" y="11"/>
                  </a:lnTo>
                  <a:lnTo>
                    <a:pt x="115" y="11"/>
                  </a:lnTo>
                  <a:lnTo>
                    <a:pt x="0" y="0"/>
                  </a:lnTo>
                  <a:lnTo>
                    <a:pt x="11" y="0"/>
                  </a:lnTo>
                  <a:lnTo>
                    <a:pt x="11" y="2"/>
                  </a:lnTo>
                  <a:lnTo>
                    <a:pt x="11"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29" name="Freeform 137"/>
            <p:cNvSpPr>
              <a:spLocks/>
            </p:cNvSpPr>
            <p:nvPr/>
          </p:nvSpPr>
          <p:spPr bwMode="auto">
            <a:xfrm>
              <a:off x="3685" y="2669"/>
              <a:ext cx="17" cy="10"/>
            </a:xfrm>
            <a:custGeom>
              <a:avLst/>
              <a:gdLst>
                <a:gd name="T0" fmla="*/ 3 w 17"/>
                <a:gd name="T1" fmla="*/ 10 h 10"/>
                <a:gd name="T2" fmla="*/ 0 w 17"/>
                <a:gd name="T3" fmla="*/ 10 h 10"/>
                <a:gd name="T4" fmla="*/ 7 w 17"/>
                <a:gd name="T5" fmla="*/ 7 h 10"/>
                <a:gd name="T6" fmla="*/ 15 w 17"/>
                <a:gd name="T7" fmla="*/ 4 h 10"/>
                <a:gd name="T8" fmla="*/ 17 w 17"/>
                <a:gd name="T9" fmla="*/ 0 h 10"/>
                <a:gd name="T10" fmla="*/ 16 w 17"/>
                <a:gd name="T11" fmla="*/ 0 h 10"/>
                <a:gd name="T12" fmla="*/ 15 w 17"/>
                <a:gd name="T13" fmla="*/ 0 h 10"/>
                <a:gd name="T14" fmla="*/ 15 w 17"/>
                <a:gd name="T15" fmla="*/ 1 h 10"/>
                <a:gd name="T16" fmla="*/ 7 w 17"/>
                <a:gd name="T17" fmla="*/ 5 h 10"/>
                <a:gd name="T18" fmla="*/ 3 w 17"/>
                <a:gd name="T19" fmla="*/ 6 h 10"/>
                <a:gd name="T20" fmla="*/ 3 w 17"/>
                <a:gd name="T21" fmla="*/ 7 h 10"/>
                <a:gd name="T22" fmla="*/ 3 w 17"/>
                <a:gd name="T23" fmla="*/ 1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3" y="10"/>
                  </a:moveTo>
                  <a:lnTo>
                    <a:pt x="0" y="10"/>
                  </a:lnTo>
                  <a:lnTo>
                    <a:pt x="7" y="7"/>
                  </a:lnTo>
                  <a:lnTo>
                    <a:pt x="15" y="4"/>
                  </a:lnTo>
                  <a:lnTo>
                    <a:pt x="17" y="0"/>
                  </a:lnTo>
                  <a:lnTo>
                    <a:pt x="16" y="0"/>
                  </a:lnTo>
                  <a:lnTo>
                    <a:pt x="15" y="0"/>
                  </a:lnTo>
                  <a:lnTo>
                    <a:pt x="15" y="1"/>
                  </a:lnTo>
                  <a:lnTo>
                    <a:pt x="7" y="5"/>
                  </a:lnTo>
                  <a:lnTo>
                    <a:pt x="3" y="6"/>
                  </a:lnTo>
                  <a:lnTo>
                    <a:pt x="3" y="7"/>
                  </a:lnTo>
                  <a:lnTo>
                    <a:pt x="3" y="1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30" name="Freeform 138"/>
            <p:cNvSpPr>
              <a:spLocks/>
            </p:cNvSpPr>
            <p:nvPr/>
          </p:nvSpPr>
          <p:spPr bwMode="auto">
            <a:xfrm>
              <a:off x="3700" y="2665"/>
              <a:ext cx="5" cy="5"/>
            </a:xfrm>
            <a:custGeom>
              <a:avLst/>
              <a:gdLst>
                <a:gd name="T0" fmla="*/ 1 w 5"/>
                <a:gd name="T1" fmla="*/ 4 h 5"/>
                <a:gd name="T2" fmla="*/ 2 w 5"/>
                <a:gd name="T3" fmla="*/ 5 h 5"/>
                <a:gd name="T4" fmla="*/ 5 w 5"/>
                <a:gd name="T5" fmla="*/ 3 h 5"/>
                <a:gd name="T6" fmla="*/ 3 w 5"/>
                <a:gd name="T7" fmla="*/ 1 h 5"/>
                <a:gd name="T8" fmla="*/ 2 w 5"/>
                <a:gd name="T9" fmla="*/ 0 h 5"/>
                <a:gd name="T10" fmla="*/ 1 w 5"/>
                <a:gd name="T11" fmla="*/ 1 h 5"/>
                <a:gd name="T12" fmla="*/ 0 w 5"/>
                <a:gd name="T13" fmla="*/ 4 h 5"/>
                <a:gd name="T14" fmla="*/ 1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1" y="4"/>
                  </a:moveTo>
                  <a:lnTo>
                    <a:pt x="2" y="5"/>
                  </a:lnTo>
                  <a:lnTo>
                    <a:pt x="5" y="3"/>
                  </a:lnTo>
                  <a:lnTo>
                    <a:pt x="3" y="1"/>
                  </a:lnTo>
                  <a:lnTo>
                    <a:pt x="2" y="0"/>
                  </a:lnTo>
                  <a:lnTo>
                    <a:pt x="1" y="1"/>
                  </a:lnTo>
                  <a:lnTo>
                    <a:pt x="0" y="4"/>
                  </a:lnTo>
                  <a:lnTo>
                    <a:pt x="1" y="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31" name="Freeform 139"/>
            <p:cNvSpPr>
              <a:spLocks/>
            </p:cNvSpPr>
            <p:nvPr/>
          </p:nvSpPr>
          <p:spPr bwMode="auto">
            <a:xfrm>
              <a:off x="3702" y="2661"/>
              <a:ext cx="5" cy="8"/>
            </a:xfrm>
            <a:custGeom>
              <a:avLst/>
              <a:gdLst>
                <a:gd name="T0" fmla="*/ 3 w 5"/>
                <a:gd name="T1" fmla="*/ 7 h 8"/>
                <a:gd name="T2" fmla="*/ 1 w 5"/>
                <a:gd name="T3" fmla="*/ 8 h 8"/>
                <a:gd name="T4" fmla="*/ 5 w 5"/>
                <a:gd name="T5" fmla="*/ 0 h 8"/>
                <a:gd name="T6" fmla="*/ 4 w 5"/>
                <a:gd name="T7" fmla="*/ 0 h 8"/>
                <a:gd name="T8" fmla="*/ 3 w 5"/>
                <a:gd name="T9" fmla="*/ 0 h 8"/>
                <a:gd name="T10" fmla="*/ 0 w 5"/>
                <a:gd name="T11" fmla="*/ 5 h 8"/>
                <a:gd name="T12" fmla="*/ 1 w 5"/>
                <a:gd name="T13" fmla="*/ 5 h 8"/>
                <a:gd name="T14" fmla="*/ 3 w 5"/>
                <a:gd name="T15" fmla="*/ 7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3" y="7"/>
                  </a:moveTo>
                  <a:lnTo>
                    <a:pt x="1" y="8"/>
                  </a:lnTo>
                  <a:lnTo>
                    <a:pt x="5" y="0"/>
                  </a:lnTo>
                  <a:lnTo>
                    <a:pt x="4" y="0"/>
                  </a:lnTo>
                  <a:lnTo>
                    <a:pt x="3" y="0"/>
                  </a:lnTo>
                  <a:lnTo>
                    <a:pt x="0" y="5"/>
                  </a:lnTo>
                  <a:lnTo>
                    <a:pt x="1" y="5"/>
                  </a:lnTo>
                  <a:lnTo>
                    <a:pt x="3" y="7"/>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32" name="Freeform 140"/>
            <p:cNvSpPr>
              <a:spLocks/>
            </p:cNvSpPr>
            <p:nvPr/>
          </p:nvSpPr>
          <p:spPr bwMode="auto">
            <a:xfrm>
              <a:off x="3703" y="2659"/>
              <a:ext cx="5" cy="2"/>
            </a:xfrm>
            <a:custGeom>
              <a:avLst/>
              <a:gdLst>
                <a:gd name="T0" fmla="*/ 4 w 5"/>
                <a:gd name="T1" fmla="*/ 2 h 2"/>
                <a:gd name="T2" fmla="*/ 5 w 5"/>
                <a:gd name="T3" fmla="*/ 0 h 2"/>
                <a:gd name="T4" fmla="*/ 0 w 5"/>
                <a:gd name="T5" fmla="*/ 2 h 2"/>
                <a:gd name="T6" fmla="*/ 3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2"/>
                  </a:moveTo>
                  <a:lnTo>
                    <a:pt x="5" y="0"/>
                  </a:lnTo>
                  <a:lnTo>
                    <a:pt x="0" y="2"/>
                  </a:lnTo>
                  <a:lnTo>
                    <a:pt x="3" y="2"/>
                  </a:lnTo>
                  <a:lnTo>
                    <a:pt x="4"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33" name="Freeform 141"/>
            <p:cNvSpPr>
              <a:spLocks/>
            </p:cNvSpPr>
            <p:nvPr/>
          </p:nvSpPr>
          <p:spPr bwMode="auto">
            <a:xfrm>
              <a:off x="3698" y="2459"/>
              <a:ext cx="10" cy="235"/>
            </a:xfrm>
            <a:custGeom>
              <a:avLst/>
              <a:gdLst>
                <a:gd name="T0" fmla="*/ 10 w 10"/>
                <a:gd name="T1" fmla="*/ 200 h 235"/>
                <a:gd name="T2" fmla="*/ 10 w 10"/>
                <a:gd name="T3" fmla="*/ 235 h 235"/>
                <a:gd name="T4" fmla="*/ 5 w 10"/>
                <a:gd name="T5" fmla="*/ 78 h 235"/>
                <a:gd name="T6" fmla="*/ 0 w 10"/>
                <a:gd name="T7" fmla="*/ 39 h 235"/>
                <a:gd name="T8" fmla="*/ 0 w 10"/>
                <a:gd name="T9" fmla="*/ 0 h 235"/>
                <a:gd name="T10" fmla="*/ 5 w 10"/>
                <a:gd name="T11" fmla="*/ 158 h 235"/>
                <a:gd name="T12" fmla="*/ 5 w 10"/>
                <a:gd name="T13" fmla="*/ 202 h 235"/>
                <a:gd name="T14" fmla="*/ 10 w 10"/>
                <a:gd name="T15" fmla="*/ 200 h 23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35"/>
                <a:gd name="T26" fmla="*/ 10 w 10"/>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35">
                  <a:moveTo>
                    <a:pt x="10" y="200"/>
                  </a:moveTo>
                  <a:lnTo>
                    <a:pt x="10" y="235"/>
                  </a:lnTo>
                  <a:lnTo>
                    <a:pt x="5" y="78"/>
                  </a:lnTo>
                  <a:lnTo>
                    <a:pt x="0" y="39"/>
                  </a:lnTo>
                  <a:lnTo>
                    <a:pt x="0" y="0"/>
                  </a:lnTo>
                  <a:lnTo>
                    <a:pt x="5" y="158"/>
                  </a:lnTo>
                  <a:lnTo>
                    <a:pt x="5" y="202"/>
                  </a:lnTo>
                  <a:lnTo>
                    <a:pt x="10" y="20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34" name="Line 142"/>
            <p:cNvSpPr>
              <a:spLocks noChangeShapeType="1"/>
            </p:cNvSpPr>
            <p:nvPr/>
          </p:nvSpPr>
          <p:spPr bwMode="auto">
            <a:xfrm>
              <a:off x="3725" y="2451"/>
              <a:ext cx="7" cy="461"/>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735" name="Freeform 143"/>
            <p:cNvSpPr>
              <a:spLocks/>
            </p:cNvSpPr>
            <p:nvPr/>
          </p:nvSpPr>
          <p:spPr bwMode="auto">
            <a:xfrm>
              <a:off x="3723" y="2451"/>
              <a:ext cx="10" cy="461"/>
            </a:xfrm>
            <a:custGeom>
              <a:avLst/>
              <a:gdLst>
                <a:gd name="T0" fmla="*/ 3 w 10"/>
                <a:gd name="T1" fmla="*/ 0 h 461"/>
                <a:gd name="T2" fmla="*/ 0 w 10"/>
                <a:gd name="T3" fmla="*/ 0 h 461"/>
                <a:gd name="T4" fmla="*/ 8 w 10"/>
                <a:gd name="T5" fmla="*/ 461 h 461"/>
                <a:gd name="T6" fmla="*/ 10 w 10"/>
                <a:gd name="T7" fmla="*/ 461 h 461"/>
                <a:gd name="T8" fmla="*/ 3 w 10"/>
                <a:gd name="T9" fmla="*/ 0 h 461"/>
                <a:gd name="T10" fmla="*/ 0 60000 65536"/>
                <a:gd name="T11" fmla="*/ 0 60000 65536"/>
                <a:gd name="T12" fmla="*/ 0 60000 65536"/>
                <a:gd name="T13" fmla="*/ 0 60000 65536"/>
                <a:gd name="T14" fmla="*/ 0 60000 65536"/>
                <a:gd name="T15" fmla="*/ 0 w 10"/>
                <a:gd name="T16" fmla="*/ 0 h 461"/>
                <a:gd name="T17" fmla="*/ 10 w 10"/>
                <a:gd name="T18" fmla="*/ 461 h 461"/>
              </a:gdLst>
              <a:ahLst/>
              <a:cxnLst>
                <a:cxn ang="T10">
                  <a:pos x="T0" y="T1"/>
                </a:cxn>
                <a:cxn ang="T11">
                  <a:pos x="T2" y="T3"/>
                </a:cxn>
                <a:cxn ang="T12">
                  <a:pos x="T4" y="T5"/>
                </a:cxn>
                <a:cxn ang="T13">
                  <a:pos x="T6" y="T7"/>
                </a:cxn>
                <a:cxn ang="T14">
                  <a:pos x="T8" y="T9"/>
                </a:cxn>
              </a:cxnLst>
              <a:rect l="T15" t="T16" r="T17" b="T18"/>
              <a:pathLst>
                <a:path w="10" h="461">
                  <a:moveTo>
                    <a:pt x="3" y="0"/>
                  </a:moveTo>
                  <a:lnTo>
                    <a:pt x="0" y="0"/>
                  </a:lnTo>
                  <a:lnTo>
                    <a:pt x="8" y="461"/>
                  </a:lnTo>
                  <a:lnTo>
                    <a:pt x="10" y="461"/>
                  </a:lnTo>
                  <a:lnTo>
                    <a:pt x="3"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36" name="Freeform 144"/>
            <p:cNvSpPr>
              <a:spLocks/>
            </p:cNvSpPr>
            <p:nvPr/>
          </p:nvSpPr>
          <p:spPr bwMode="auto">
            <a:xfrm>
              <a:off x="3187" y="2459"/>
              <a:ext cx="347" cy="485"/>
            </a:xfrm>
            <a:custGeom>
              <a:avLst/>
              <a:gdLst>
                <a:gd name="T0" fmla="*/ 347 w 347"/>
                <a:gd name="T1" fmla="*/ 51 h 485"/>
                <a:gd name="T2" fmla="*/ 0 w 347"/>
                <a:gd name="T3" fmla="*/ 0 h 485"/>
                <a:gd name="T4" fmla="*/ 1 w 347"/>
                <a:gd name="T5" fmla="*/ 485 h 485"/>
                <a:gd name="T6" fmla="*/ 0 60000 65536"/>
                <a:gd name="T7" fmla="*/ 0 60000 65536"/>
                <a:gd name="T8" fmla="*/ 0 60000 65536"/>
                <a:gd name="T9" fmla="*/ 0 w 347"/>
                <a:gd name="T10" fmla="*/ 0 h 485"/>
                <a:gd name="T11" fmla="*/ 347 w 347"/>
                <a:gd name="T12" fmla="*/ 485 h 485"/>
              </a:gdLst>
              <a:ahLst/>
              <a:cxnLst>
                <a:cxn ang="T6">
                  <a:pos x="T0" y="T1"/>
                </a:cxn>
                <a:cxn ang="T7">
                  <a:pos x="T2" y="T3"/>
                </a:cxn>
                <a:cxn ang="T8">
                  <a:pos x="T4" y="T5"/>
                </a:cxn>
              </a:cxnLst>
              <a:rect l="T9" t="T10" r="T11" b="T12"/>
              <a:pathLst>
                <a:path w="347" h="485">
                  <a:moveTo>
                    <a:pt x="347" y="51"/>
                  </a:moveTo>
                  <a:lnTo>
                    <a:pt x="0" y="0"/>
                  </a:lnTo>
                  <a:lnTo>
                    <a:pt x="1" y="485"/>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737" name="Freeform 145"/>
            <p:cNvSpPr>
              <a:spLocks/>
            </p:cNvSpPr>
            <p:nvPr/>
          </p:nvSpPr>
          <p:spPr bwMode="auto">
            <a:xfrm>
              <a:off x="3185" y="2458"/>
              <a:ext cx="349" cy="486"/>
            </a:xfrm>
            <a:custGeom>
              <a:avLst/>
              <a:gdLst>
                <a:gd name="T0" fmla="*/ 349 w 349"/>
                <a:gd name="T1" fmla="*/ 54 h 486"/>
                <a:gd name="T2" fmla="*/ 349 w 349"/>
                <a:gd name="T3" fmla="*/ 51 h 486"/>
                <a:gd name="T4" fmla="*/ 0 w 349"/>
                <a:gd name="T5" fmla="*/ 0 h 486"/>
                <a:gd name="T6" fmla="*/ 2 w 349"/>
                <a:gd name="T7" fmla="*/ 486 h 486"/>
                <a:gd name="T8" fmla="*/ 4 w 349"/>
                <a:gd name="T9" fmla="*/ 486 h 486"/>
                <a:gd name="T10" fmla="*/ 3 w 349"/>
                <a:gd name="T11" fmla="*/ 3 h 486"/>
                <a:gd name="T12" fmla="*/ 349 w 349"/>
                <a:gd name="T13" fmla="*/ 54 h 486"/>
                <a:gd name="T14" fmla="*/ 0 60000 65536"/>
                <a:gd name="T15" fmla="*/ 0 60000 65536"/>
                <a:gd name="T16" fmla="*/ 0 60000 65536"/>
                <a:gd name="T17" fmla="*/ 0 60000 65536"/>
                <a:gd name="T18" fmla="*/ 0 60000 65536"/>
                <a:gd name="T19" fmla="*/ 0 60000 65536"/>
                <a:gd name="T20" fmla="*/ 0 60000 65536"/>
                <a:gd name="T21" fmla="*/ 0 w 349"/>
                <a:gd name="T22" fmla="*/ 0 h 486"/>
                <a:gd name="T23" fmla="*/ 349 w 349"/>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486">
                  <a:moveTo>
                    <a:pt x="349" y="54"/>
                  </a:moveTo>
                  <a:lnTo>
                    <a:pt x="349" y="51"/>
                  </a:lnTo>
                  <a:lnTo>
                    <a:pt x="0" y="0"/>
                  </a:lnTo>
                  <a:lnTo>
                    <a:pt x="2" y="486"/>
                  </a:lnTo>
                  <a:lnTo>
                    <a:pt x="4" y="486"/>
                  </a:lnTo>
                  <a:lnTo>
                    <a:pt x="3" y="3"/>
                  </a:lnTo>
                  <a:lnTo>
                    <a:pt x="349" y="5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38" name="Freeform 146"/>
            <p:cNvSpPr>
              <a:spLocks/>
            </p:cNvSpPr>
            <p:nvPr/>
          </p:nvSpPr>
          <p:spPr bwMode="auto">
            <a:xfrm>
              <a:off x="3441" y="2325"/>
              <a:ext cx="133" cy="84"/>
            </a:xfrm>
            <a:custGeom>
              <a:avLst/>
              <a:gdLst>
                <a:gd name="T0" fmla="*/ 128 w 133"/>
                <a:gd name="T1" fmla="*/ 84 h 84"/>
                <a:gd name="T2" fmla="*/ 133 w 133"/>
                <a:gd name="T3" fmla="*/ 36 h 84"/>
                <a:gd name="T4" fmla="*/ 133 w 133"/>
                <a:gd name="T5" fmla="*/ 31 h 84"/>
                <a:gd name="T6" fmla="*/ 133 w 133"/>
                <a:gd name="T7" fmla="*/ 26 h 84"/>
                <a:gd name="T8" fmla="*/ 130 w 133"/>
                <a:gd name="T9" fmla="*/ 22 h 84"/>
                <a:gd name="T10" fmla="*/ 128 w 133"/>
                <a:gd name="T11" fmla="*/ 18 h 84"/>
                <a:gd name="T12" fmla="*/ 124 w 133"/>
                <a:gd name="T13" fmla="*/ 16 h 84"/>
                <a:gd name="T14" fmla="*/ 120 w 133"/>
                <a:gd name="T15" fmla="*/ 13 h 84"/>
                <a:gd name="T16" fmla="*/ 116 w 133"/>
                <a:gd name="T17" fmla="*/ 11 h 84"/>
                <a:gd name="T18" fmla="*/ 111 w 133"/>
                <a:gd name="T19" fmla="*/ 10 h 84"/>
                <a:gd name="T20" fmla="*/ 106 w 133"/>
                <a:gd name="T21" fmla="*/ 8 h 84"/>
                <a:gd name="T22" fmla="*/ 101 w 133"/>
                <a:gd name="T23" fmla="*/ 8 h 84"/>
                <a:gd name="T24" fmla="*/ 96 w 133"/>
                <a:gd name="T25" fmla="*/ 7 h 84"/>
                <a:gd name="T26" fmla="*/ 90 w 133"/>
                <a:gd name="T27" fmla="*/ 7 h 84"/>
                <a:gd name="T28" fmla="*/ 0 w 133"/>
                <a:gd name="T29" fmla="*/ 0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84"/>
                <a:gd name="T47" fmla="*/ 133 w 133"/>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84">
                  <a:moveTo>
                    <a:pt x="128" y="84"/>
                  </a:moveTo>
                  <a:lnTo>
                    <a:pt x="133" y="36"/>
                  </a:lnTo>
                  <a:lnTo>
                    <a:pt x="133" y="31"/>
                  </a:lnTo>
                  <a:lnTo>
                    <a:pt x="133" y="26"/>
                  </a:lnTo>
                  <a:lnTo>
                    <a:pt x="130" y="22"/>
                  </a:lnTo>
                  <a:lnTo>
                    <a:pt x="128" y="18"/>
                  </a:lnTo>
                  <a:lnTo>
                    <a:pt x="124" y="16"/>
                  </a:lnTo>
                  <a:lnTo>
                    <a:pt x="120" y="13"/>
                  </a:lnTo>
                  <a:lnTo>
                    <a:pt x="116" y="11"/>
                  </a:lnTo>
                  <a:lnTo>
                    <a:pt x="111" y="10"/>
                  </a:lnTo>
                  <a:lnTo>
                    <a:pt x="106" y="8"/>
                  </a:lnTo>
                  <a:lnTo>
                    <a:pt x="101" y="8"/>
                  </a:lnTo>
                  <a:lnTo>
                    <a:pt x="96" y="7"/>
                  </a:lnTo>
                  <a:lnTo>
                    <a:pt x="90" y="7"/>
                  </a:lnTo>
                  <a:lnTo>
                    <a:pt x="0" y="0"/>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739" name="Freeform 147"/>
            <p:cNvSpPr>
              <a:spLocks/>
            </p:cNvSpPr>
            <p:nvPr/>
          </p:nvSpPr>
          <p:spPr bwMode="auto">
            <a:xfrm>
              <a:off x="3547" y="2332"/>
              <a:ext cx="29" cy="77"/>
            </a:xfrm>
            <a:custGeom>
              <a:avLst/>
              <a:gdLst>
                <a:gd name="T0" fmla="*/ 20 w 29"/>
                <a:gd name="T1" fmla="*/ 77 h 77"/>
                <a:gd name="T2" fmla="*/ 23 w 29"/>
                <a:gd name="T3" fmla="*/ 77 h 77"/>
                <a:gd name="T4" fmla="*/ 29 w 29"/>
                <a:gd name="T5" fmla="*/ 18 h 77"/>
                <a:gd name="T6" fmla="*/ 29 w 29"/>
                <a:gd name="T7" fmla="*/ 19 h 77"/>
                <a:gd name="T8" fmla="*/ 23 w 29"/>
                <a:gd name="T9" fmla="*/ 10 h 77"/>
                <a:gd name="T10" fmla="*/ 12 w 29"/>
                <a:gd name="T11" fmla="*/ 3 h 77"/>
                <a:gd name="T12" fmla="*/ 0 w 29"/>
                <a:gd name="T13" fmla="*/ 0 h 77"/>
                <a:gd name="T14" fmla="*/ 0 w 29"/>
                <a:gd name="T15" fmla="*/ 1 h 77"/>
                <a:gd name="T16" fmla="*/ 0 w 29"/>
                <a:gd name="T17" fmla="*/ 3 h 77"/>
                <a:gd name="T18" fmla="*/ 9 w 29"/>
                <a:gd name="T19" fmla="*/ 5 h 77"/>
                <a:gd name="T20" fmla="*/ 20 w 29"/>
                <a:gd name="T21" fmla="*/ 13 h 77"/>
                <a:gd name="T22" fmla="*/ 24 w 29"/>
                <a:gd name="T23" fmla="*/ 19 h 77"/>
                <a:gd name="T24" fmla="*/ 24 w 29"/>
                <a:gd name="T25" fmla="*/ 40 h 77"/>
                <a:gd name="T26" fmla="*/ 20 w 29"/>
                <a:gd name="T27" fmla="*/ 77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77"/>
                <a:gd name="T44" fmla="*/ 29 w 29"/>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77">
                  <a:moveTo>
                    <a:pt x="20" y="77"/>
                  </a:moveTo>
                  <a:lnTo>
                    <a:pt x="23" y="77"/>
                  </a:lnTo>
                  <a:lnTo>
                    <a:pt x="29" y="18"/>
                  </a:lnTo>
                  <a:lnTo>
                    <a:pt x="29" y="19"/>
                  </a:lnTo>
                  <a:lnTo>
                    <a:pt x="23" y="10"/>
                  </a:lnTo>
                  <a:lnTo>
                    <a:pt x="12" y="3"/>
                  </a:lnTo>
                  <a:lnTo>
                    <a:pt x="0" y="0"/>
                  </a:lnTo>
                  <a:lnTo>
                    <a:pt x="0" y="1"/>
                  </a:lnTo>
                  <a:lnTo>
                    <a:pt x="0" y="3"/>
                  </a:lnTo>
                  <a:lnTo>
                    <a:pt x="9" y="5"/>
                  </a:lnTo>
                  <a:lnTo>
                    <a:pt x="20" y="13"/>
                  </a:lnTo>
                  <a:lnTo>
                    <a:pt x="24" y="19"/>
                  </a:lnTo>
                  <a:lnTo>
                    <a:pt x="24" y="40"/>
                  </a:lnTo>
                  <a:lnTo>
                    <a:pt x="20" y="77"/>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40" name="Freeform 148"/>
            <p:cNvSpPr>
              <a:spLocks/>
            </p:cNvSpPr>
            <p:nvPr/>
          </p:nvSpPr>
          <p:spPr bwMode="auto">
            <a:xfrm>
              <a:off x="3542" y="2331"/>
              <a:ext cx="5" cy="5"/>
            </a:xfrm>
            <a:custGeom>
              <a:avLst/>
              <a:gdLst>
                <a:gd name="T0" fmla="*/ 5 w 5"/>
                <a:gd name="T1" fmla="*/ 1 h 5"/>
                <a:gd name="T2" fmla="*/ 0 w 5"/>
                <a:gd name="T3" fmla="*/ 0 h 5"/>
                <a:gd name="T4" fmla="*/ 0 w 5"/>
                <a:gd name="T5" fmla="*/ 0 h 5"/>
                <a:gd name="T6" fmla="*/ 0 w 5"/>
                <a:gd name="T7" fmla="*/ 2 h 5"/>
                <a:gd name="T8" fmla="*/ 0 w 5"/>
                <a:gd name="T9" fmla="*/ 5 h 5"/>
                <a:gd name="T10" fmla="*/ 5 w 5"/>
                <a:gd name="T11" fmla="*/ 5 h 5"/>
                <a:gd name="T12" fmla="*/ 5 w 5"/>
                <a:gd name="T13" fmla="*/ 2 h 5"/>
                <a:gd name="T14" fmla="*/ 5 w 5"/>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1"/>
                  </a:moveTo>
                  <a:lnTo>
                    <a:pt x="0" y="0"/>
                  </a:lnTo>
                  <a:lnTo>
                    <a:pt x="0" y="2"/>
                  </a:lnTo>
                  <a:lnTo>
                    <a:pt x="0" y="5"/>
                  </a:lnTo>
                  <a:lnTo>
                    <a:pt x="5" y="5"/>
                  </a:lnTo>
                  <a:lnTo>
                    <a:pt x="5" y="2"/>
                  </a:lnTo>
                  <a:lnTo>
                    <a:pt x="5"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41" name="Freeform 149"/>
            <p:cNvSpPr>
              <a:spLocks/>
            </p:cNvSpPr>
            <p:nvPr/>
          </p:nvSpPr>
          <p:spPr bwMode="auto">
            <a:xfrm>
              <a:off x="3537" y="2331"/>
              <a:ext cx="10" cy="5"/>
            </a:xfrm>
            <a:custGeom>
              <a:avLst/>
              <a:gdLst>
                <a:gd name="T0" fmla="*/ 5 w 10"/>
                <a:gd name="T1" fmla="*/ 2 h 5"/>
                <a:gd name="T2" fmla="*/ 5 w 10"/>
                <a:gd name="T3" fmla="*/ 1 h 5"/>
                <a:gd name="T4" fmla="*/ 0 w 10"/>
                <a:gd name="T5" fmla="*/ 0 h 5"/>
                <a:gd name="T6" fmla="*/ 0 w 10"/>
                <a:gd name="T7" fmla="*/ 1 h 5"/>
                <a:gd name="T8" fmla="*/ 0 w 10"/>
                <a:gd name="T9" fmla="*/ 2 h 5"/>
                <a:gd name="T10" fmla="*/ 10 w 10"/>
                <a:gd name="T11" fmla="*/ 5 h 5"/>
                <a:gd name="T12" fmla="*/ 5 w 10"/>
                <a:gd name="T13" fmla="*/ 5 h 5"/>
                <a:gd name="T14" fmla="*/ 5 w 10"/>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5"/>
                <a:gd name="T26" fmla="*/ 10 w 1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5">
                  <a:moveTo>
                    <a:pt x="5" y="2"/>
                  </a:moveTo>
                  <a:lnTo>
                    <a:pt x="5" y="1"/>
                  </a:lnTo>
                  <a:lnTo>
                    <a:pt x="0" y="0"/>
                  </a:lnTo>
                  <a:lnTo>
                    <a:pt x="0" y="1"/>
                  </a:lnTo>
                  <a:lnTo>
                    <a:pt x="0" y="2"/>
                  </a:lnTo>
                  <a:lnTo>
                    <a:pt x="10" y="5"/>
                  </a:lnTo>
                  <a:lnTo>
                    <a:pt x="5" y="5"/>
                  </a:lnTo>
                  <a:lnTo>
                    <a:pt x="5"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42" name="Freeform 150"/>
            <p:cNvSpPr>
              <a:spLocks/>
            </p:cNvSpPr>
            <p:nvPr/>
          </p:nvSpPr>
          <p:spPr bwMode="auto">
            <a:xfrm>
              <a:off x="3441" y="2323"/>
              <a:ext cx="105" cy="12"/>
            </a:xfrm>
            <a:custGeom>
              <a:avLst/>
              <a:gdLst>
                <a:gd name="T0" fmla="*/ 96 w 105"/>
                <a:gd name="T1" fmla="*/ 8 h 12"/>
                <a:gd name="T2" fmla="*/ 91 w 105"/>
                <a:gd name="T3" fmla="*/ 7 h 12"/>
                <a:gd name="T4" fmla="*/ 75 w 105"/>
                <a:gd name="T5" fmla="*/ 7 h 12"/>
                <a:gd name="T6" fmla="*/ 0 w 105"/>
                <a:gd name="T7" fmla="*/ 0 h 12"/>
                <a:gd name="T8" fmla="*/ 0 w 105"/>
                <a:gd name="T9" fmla="*/ 3 h 12"/>
                <a:gd name="T10" fmla="*/ 105 w 105"/>
                <a:gd name="T11" fmla="*/ 12 h 12"/>
                <a:gd name="T12" fmla="*/ 96 w 105"/>
                <a:gd name="T13" fmla="*/ 12 h 12"/>
                <a:gd name="T14" fmla="*/ 96 w 105"/>
                <a:gd name="T15" fmla="*/ 9 h 12"/>
                <a:gd name="T16" fmla="*/ 96 w 105"/>
                <a:gd name="T17" fmla="*/ 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2"/>
                <a:gd name="T29" fmla="*/ 105 w 10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2">
                  <a:moveTo>
                    <a:pt x="96" y="8"/>
                  </a:moveTo>
                  <a:lnTo>
                    <a:pt x="91" y="7"/>
                  </a:lnTo>
                  <a:lnTo>
                    <a:pt x="75" y="7"/>
                  </a:lnTo>
                  <a:lnTo>
                    <a:pt x="0" y="0"/>
                  </a:lnTo>
                  <a:lnTo>
                    <a:pt x="0" y="3"/>
                  </a:lnTo>
                  <a:lnTo>
                    <a:pt x="105" y="12"/>
                  </a:lnTo>
                  <a:lnTo>
                    <a:pt x="96" y="12"/>
                  </a:lnTo>
                  <a:lnTo>
                    <a:pt x="96" y="9"/>
                  </a:lnTo>
                  <a:lnTo>
                    <a:pt x="96" y="8"/>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43" name="Freeform 151"/>
            <p:cNvSpPr>
              <a:spLocks/>
            </p:cNvSpPr>
            <p:nvPr/>
          </p:nvSpPr>
          <p:spPr bwMode="auto">
            <a:xfrm>
              <a:off x="3334" y="2276"/>
              <a:ext cx="109" cy="64"/>
            </a:xfrm>
            <a:custGeom>
              <a:avLst/>
              <a:gdLst>
                <a:gd name="T0" fmla="*/ 91 w 109"/>
                <a:gd name="T1" fmla="*/ 5 h 64"/>
                <a:gd name="T2" fmla="*/ 106 w 109"/>
                <a:gd name="T3" fmla="*/ 36 h 64"/>
                <a:gd name="T4" fmla="*/ 107 w 109"/>
                <a:gd name="T5" fmla="*/ 40 h 64"/>
                <a:gd name="T6" fmla="*/ 109 w 109"/>
                <a:gd name="T7" fmla="*/ 44 h 64"/>
                <a:gd name="T8" fmla="*/ 109 w 109"/>
                <a:gd name="T9" fmla="*/ 47 h 64"/>
                <a:gd name="T10" fmla="*/ 107 w 109"/>
                <a:gd name="T11" fmla="*/ 50 h 64"/>
                <a:gd name="T12" fmla="*/ 107 w 109"/>
                <a:gd name="T13" fmla="*/ 54 h 64"/>
                <a:gd name="T14" fmla="*/ 106 w 109"/>
                <a:gd name="T15" fmla="*/ 56 h 64"/>
                <a:gd name="T16" fmla="*/ 104 w 109"/>
                <a:gd name="T17" fmla="*/ 57 h 64"/>
                <a:gd name="T18" fmla="*/ 102 w 109"/>
                <a:gd name="T19" fmla="*/ 60 h 64"/>
                <a:gd name="T20" fmla="*/ 100 w 109"/>
                <a:gd name="T21" fmla="*/ 61 h 64"/>
                <a:gd name="T22" fmla="*/ 97 w 109"/>
                <a:gd name="T23" fmla="*/ 62 h 64"/>
                <a:gd name="T24" fmla="*/ 95 w 109"/>
                <a:gd name="T25" fmla="*/ 64 h 64"/>
                <a:gd name="T26" fmla="*/ 91 w 109"/>
                <a:gd name="T27" fmla="*/ 64 h 64"/>
                <a:gd name="T28" fmla="*/ 12 w 109"/>
                <a:gd name="T29" fmla="*/ 57 h 64"/>
                <a:gd name="T30" fmla="*/ 10 w 109"/>
                <a:gd name="T31" fmla="*/ 56 h 64"/>
                <a:gd name="T32" fmla="*/ 6 w 109"/>
                <a:gd name="T33" fmla="*/ 54 h 64"/>
                <a:gd name="T34" fmla="*/ 4 w 109"/>
                <a:gd name="T35" fmla="*/ 51 h 64"/>
                <a:gd name="T36" fmla="*/ 2 w 109"/>
                <a:gd name="T37" fmla="*/ 49 h 64"/>
                <a:gd name="T38" fmla="*/ 1 w 109"/>
                <a:gd name="T39" fmla="*/ 46 h 64"/>
                <a:gd name="T40" fmla="*/ 0 w 109"/>
                <a:gd name="T41" fmla="*/ 42 h 64"/>
                <a:gd name="T42" fmla="*/ 0 w 109"/>
                <a:gd name="T43" fmla="*/ 40 h 64"/>
                <a:gd name="T44" fmla="*/ 0 w 109"/>
                <a:gd name="T45" fmla="*/ 37 h 64"/>
                <a:gd name="T46" fmla="*/ 1 w 109"/>
                <a:gd name="T47" fmla="*/ 34 h 64"/>
                <a:gd name="T48" fmla="*/ 2 w 109"/>
                <a:gd name="T49" fmla="*/ 31 h 64"/>
                <a:gd name="T50" fmla="*/ 5 w 109"/>
                <a:gd name="T51" fmla="*/ 27 h 64"/>
                <a:gd name="T52" fmla="*/ 6 w 109"/>
                <a:gd name="T53" fmla="*/ 24 h 64"/>
                <a:gd name="T54" fmla="*/ 29 w 109"/>
                <a:gd name="T55" fmla="*/ 0 h 64"/>
                <a:gd name="T56" fmla="*/ 91 w 109"/>
                <a:gd name="T57" fmla="*/ 5 h 64"/>
                <a:gd name="T58" fmla="*/ 91 w 109"/>
                <a:gd name="T59" fmla="*/ 5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
                <a:gd name="T91" fmla="*/ 0 h 64"/>
                <a:gd name="T92" fmla="*/ 109 w 10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 h="64">
                  <a:moveTo>
                    <a:pt x="91" y="5"/>
                  </a:moveTo>
                  <a:lnTo>
                    <a:pt x="106" y="36"/>
                  </a:lnTo>
                  <a:lnTo>
                    <a:pt x="107" y="40"/>
                  </a:lnTo>
                  <a:lnTo>
                    <a:pt x="109" y="44"/>
                  </a:lnTo>
                  <a:lnTo>
                    <a:pt x="109" y="47"/>
                  </a:lnTo>
                  <a:lnTo>
                    <a:pt x="107" y="50"/>
                  </a:lnTo>
                  <a:lnTo>
                    <a:pt x="107" y="54"/>
                  </a:lnTo>
                  <a:lnTo>
                    <a:pt x="106" y="56"/>
                  </a:lnTo>
                  <a:lnTo>
                    <a:pt x="104" y="57"/>
                  </a:lnTo>
                  <a:lnTo>
                    <a:pt x="102" y="60"/>
                  </a:lnTo>
                  <a:lnTo>
                    <a:pt x="100" y="61"/>
                  </a:lnTo>
                  <a:lnTo>
                    <a:pt x="97" y="62"/>
                  </a:lnTo>
                  <a:lnTo>
                    <a:pt x="95" y="64"/>
                  </a:lnTo>
                  <a:lnTo>
                    <a:pt x="91" y="64"/>
                  </a:lnTo>
                  <a:lnTo>
                    <a:pt x="12" y="57"/>
                  </a:lnTo>
                  <a:lnTo>
                    <a:pt x="10" y="56"/>
                  </a:lnTo>
                  <a:lnTo>
                    <a:pt x="6" y="54"/>
                  </a:lnTo>
                  <a:lnTo>
                    <a:pt x="4" y="51"/>
                  </a:lnTo>
                  <a:lnTo>
                    <a:pt x="2" y="49"/>
                  </a:lnTo>
                  <a:lnTo>
                    <a:pt x="1" y="46"/>
                  </a:lnTo>
                  <a:lnTo>
                    <a:pt x="0" y="42"/>
                  </a:lnTo>
                  <a:lnTo>
                    <a:pt x="0" y="40"/>
                  </a:lnTo>
                  <a:lnTo>
                    <a:pt x="0" y="37"/>
                  </a:lnTo>
                  <a:lnTo>
                    <a:pt x="1" y="34"/>
                  </a:lnTo>
                  <a:lnTo>
                    <a:pt x="2" y="31"/>
                  </a:lnTo>
                  <a:lnTo>
                    <a:pt x="5" y="27"/>
                  </a:lnTo>
                  <a:lnTo>
                    <a:pt x="6" y="24"/>
                  </a:lnTo>
                  <a:lnTo>
                    <a:pt x="29" y="0"/>
                  </a:lnTo>
                  <a:lnTo>
                    <a:pt x="91" y="5"/>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744" name="Freeform 152"/>
            <p:cNvSpPr>
              <a:spLocks/>
            </p:cNvSpPr>
            <p:nvPr/>
          </p:nvSpPr>
          <p:spPr bwMode="auto">
            <a:xfrm>
              <a:off x="3424" y="2281"/>
              <a:ext cx="20" cy="39"/>
            </a:xfrm>
            <a:custGeom>
              <a:avLst/>
              <a:gdLst>
                <a:gd name="T0" fmla="*/ 2 w 20"/>
                <a:gd name="T1" fmla="*/ 0 h 39"/>
                <a:gd name="T2" fmla="*/ 0 w 20"/>
                <a:gd name="T3" fmla="*/ 0 h 39"/>
                <a:gd name="T4" fmla="*/ 15 w 20"/>
                <a:gd name="T5" fmla="*/ 31 h 39"/>
                <a:gd name="T6" fmla="*/ 17 w 20"/>
                <a:gd name="T7" fmla="*/ 39 h 39"/>
                <a:gd name="T8" fmla="*/ 19 w 20"/>
                <a:gd name="T9" fmla="*/ 39 h 39"/>
                <a:gd name="T10" fmla="*/ 20 w 20"/>
                <a:gd name="T11" fmla="*/ 39 h 39"/>
                <a:gd name="T12" fmla="*/ 17 w 20"/>
                <a:gd name="T13" fmla="*/ 31 h 39"/>
                <a:gd name="T14" fmla="*/ 2 w 20"/>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9"/>
                <a:gd name="T26" fmla="*/ 20 w 20"/>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9">
                  <a:moveTo>
                    <a:pt x="2" y="0"/>
                  </a:moveTo>
                  <a:lnTo>
                    <a:pt x="0" y="0"/>
                  </a:lnTo>
                  <a:lnTo>
                    <a:pt x="15" y="31"/>
                  </a:lnTo>
                  <a:lnTo>
                    <a:pt x="17" y="39"/>
                  </a:lnTo>
                  <a:lnTo>
                    <a:pt x="19" y="39"/>
                  </a:lnTo>
                  <a:lnTo>
                    <a:pt x="20" y="39"/>
                  </a:lnTo>
                  <a:lnTo>
                    <a:pt x="17" y="31"/>
                  </a:lnTo>
                  <a:lnTo>
                    <a:pt x="2"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45" name="Freeform 153"/>
            <p:cNvSpPr>
              <a:spLocks/>
            </p:cNvSpPr>
            <p:nvPr/>
          </p:nvSpPr>
          <p:spPr bwMode="auto">
            <a:xfrm>
              <a:off x="3440" y="2320"/>
              <a:ext cx="5" cy="3"/>
            </a:xfrm>
            <a:custGeom>
              <a:avLst/>
              <a:gdLst>
                <a:gd name="T0" fmla="*/ 3 w 5"/>
                <a:gd name="T1" fmla="*/ 0 h 3"/>
                <a:gd name="T2" fmla="*/ 0 w 5"/>
                <a:gd name="T3" fmla="*/ 0 h 3"/>
                <a:gd name="T4" fmla="*/ 0 w 5"/>
                <a:gd name="T5" fmla="*/ 3 h 3"/>
                <a:gd name="T6" fmla="*/ 3 w 5"/>
                <a:gd name="T7" fmla="*/ 3 h 3"/>
                <a:gd name="T8" fmla="*/ 5 w 5"/>
                <a:gd name="T9" fmla="*/ 3 h 3"/>
                <a:gd name="T10" fmla="*/ 5 w 5"/>
                <a:gd name="T11" fmla="*/ 3 h 3"/>
                <a:gd name="T12" fmla="*/ 4 w 5"/>
                <a:gd name="T13" fmla="*/ 0 h 3"/>
                <a:gd name="T14" fmla="*/ 3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3" y="0"/>
                  </a:moveTo>
                  <a:lnTo>
                    <a:pt x="0" y="0"/>
                  </a:lnTo>
                  <a:lnTo>
                    <a:pt x="0" y="3"/>
                  </a:lnTo>
                  <a:lnTo>
                    <a:pt x="3" y="3"/>
                  </a:lnTo>
                  <a:lnTo>
                    <a:pt x="5" y="3"/>
                  </a:lnTo>
                  <a:lnTo>
                    <a:pt x="4" y="0"/>
                  </a:lnTo>
                  <a:lnTo>
                    <a:pt x="3"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46" name="Freeform 154"/>
            <p:cNvSpPr>
              <a:spLocks/>
            </p:cNvSpPr>
            <p:nvPr/>
          </p:nvSpPr>
          <p:spPr bwMode="auto">
            <a:xfrm>
              <a:off x="3440" y="2321"/>
              <a:ext cx="5" cy="5"/>
            </a:xfrm>
            <a:custGeom>
              <a:avLst/>
              <a:gdLst>
                <a:gd name="T0" fmla="*/ 3 w 5"/>
                <a:gd name="T1" fmla="*/ 2 h 5"/>
                <a:gd name="T2" fmla="*/ 1 w 5"/>
                <a:gd name="T3" fmla="*/ 2 h 5"/>
                <a:gd name="T4" fmla="*/ 0 w 5"/>
                <a:gd name="T5" fmla="*/ 5 h 5"/>
                <a:gd name="T6" fmla="*/ 1 w 5"/>
                <a:gd name="T7" fmla="*/ 5 h 5"/>
                <a:gd name="T8" fmla="*/ 3 w 5"/>
                <a:gd name="T9" fmla="*/ 5 h 5"/>
                <a:gd name="T10" fmla="*/ 5 w 5"/>
                <a:gd name="T11" fmla="*/ 0 h 5"/>
                <a:gd name="T12" fmla="*/ 5 w 5"/>
                <a:gd name="T13" fmla="*/ 2 h 5"/>
                <a:gd name="T14" fmla="*/ 3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2"/>
                  </a:moveTo>
                  <a:lnTo>
                    <a:pt x="1" y="2"/>
                  </a:lnTo>
                  <a:lnTo>
                    <a:pt x="0" y="5"/>
                  </a:lnTo>
                  <a:lnTo>
                    <a:pt x="1" y="5"/>
                  </a:lnTo>
                  <a:lnTo>
                    <a:pt x="3" y="5"/>
                  </a:lnTo>
                  <a:lnTo>
                    <a:pt x="5" y="0"/>
                  </a:lnTo>
                  <a:lnTo>
                    <a:pt x="5" y="2"/>
                  </a:lnTo>
                  <a:lnTo>
                    <a:pt x="3"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47" name="Freeform 155"/>
            <p:cNvSpPr>
              <a:spLocks/>
            </p:cNvSpPr>
            <p:nvPr/>
          </p:nvSpPr>
          <p:spPr bwMode="auto">
            <a:xfrm>
              <a:off x="3439" y="2326"/>
              <a:ext cx="5" cy="4"/>
            </a:xfrm>
            <a:custGeom>
              <a:avLst/>
              <a:gdLst>
                <a:gd name="T0" fmla="*/ 1 w 5"/>
                <a:gd name="T1" fmla="*/ 0 h 4"/>
                <a:gd name="T2" fmla="*/ 0 w 5"/>
                <a:gd name="T3" fmla="*/ 2 h 4"/>
                <a:gd name="T4" fmla="*/ 0 w 5"/>
                <a:gd name="T5" fmla="*/ 4 h 4"/>
                <a:gd name="T6" fmla="*/ 2 w 5"/>
                <a:gd name="T7" fmla="*/ 4 h 4"/>
                <a:gd name="T8" fmla="*/ 5 w 5"/>
                <a:gd name="T9" fmla="*/ 4 h 4"/>
                <a:gd name="T10" fmla="*/ 5 w 5"/>
                <a:gd name="T11" fmla="*/ 0 h 4"/>
                <a:gd name="T12" fmla="*/ 2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0" y="2"/>
                  </a:lnTo>
                  <a:lnTo>
                    <a:pt x="0" y="4"/>
                  </a:lnTo>
                  <a:lnTo>
                    <a:pt x="2" y="4"/>
                  </a:lnTo>
                  <a:lnTo>
                    <a:pt x="5" y="4"/>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48" name="Freeform 156"/>
            <p:cNvSpPr>
              <a:spLocks/>
            </p:cNvSpPr>
            <p:nvPr/>
          </p:nvSpPr>
          <p:spPr bwMode="auto">
            <a:xfrm>
              <a:off x="3429" y="2327"/>
              <a:ext cx="15" cy="14"/>
            </a:xfrm>
            <a:custGeom>
              <a:avLst/>
              <a:gdLst>
                <a:gd name="T0" fmla="*/ 12 w 15"/>
                <a:gd name="T1" fmla="*/ 3 h 14"/>
                <a:gd name="T2" fmla="*/ 11 w 15"/>
                <a:gd name="T3" fmla="*/ 3 h 14"/>
                <a:gd name="T4" fmla="*/ 10 w 15"/>
                <a:gd name="T5" fmla="*/ 5 h 14"/>
                <a:gd name="T6" fmla="*/ 9 w 15"/>
                <a:gd name="T7" fmla="*/ 5 h 14"/>
                <a:gd name="T8" fmla="*/ 6 w 15"/>
                <a:gd name="T9" fmla="*/ 9 h 14"/>
                <a:gd name="T10" fmla="*/ 0 w 15"/>
                <a:gd name="T11" fmla="*/ 11 h 14"/>
                <a:gd name="T12" fmla="*/ 0 w 15"/>
                <a:gd name="T13" fmla="*/ 13 h 14"/>
                <a:gd name="T14" fmla="*/ 0 w 15"/>
                <a:gd name="T15" fmla="*/ 14 h 14"/>
                <a:gd name="T16" fmla="*/ 9 w 15"/>
                <a:gd name="T17" fmla="*/ 9 h 14"/>
                <a:gd name="T18" fmla="*/ 9 w 15"/>
                <a:gd name="T19" fmla="*/ 8 h 14"/>
                <a:gd name="T20" fmla="*/ 12 w 15"/>
                <a:gd name="T21" fmla="*/ 5 h 14"/>
                <a:gd name="T22" fmla="*/ 15 w 15"/>
                <a:gd name="T23" fmla="*/ 0 h 14"/>
                <a:gd name="T24" fmla="*/ 15 w 15"/>
                <a:gd name="T25" fmla="*/ 3 h 14"/>
                <a:gd name="T26" fmla="*/ 12 w 15"/>
                <a:gd name="T27" fmla="*/ 3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12" y="3"/>
                  </a:moveTo>
                  <a:lnTo>
                    <a:pt x="11" y="3"/>
                  </a:lnTo>
                  <a:lnTo>
                    <a:pt x="10" y="5"/>
                  </a:lnTo>
                  <a:lnTo>
                    <a:pt x="9" y="5"/>
                  </a:lnTo>
                  <a:lnTo>
                    <a:pt x="6" y="9"/>
                  </a:lnTo>
                  <a:lnTo>
                    <a:pt x="0" y="11"/>
                  </a:lnTo>
                  <a:lnTo>
                    <a:pt x="0" y="13"/>
                  </a:lnTo>
                  <a:lnTo>
                    <a:pt x="0" y="14"/>
                  </a:lnTo>
                  <a:lnTo>
                    <a:pt x="9" y="9"/>
                  </a:lnTo>
                  <a:lnTo>
                    <a:pt x="9" y="8"/>
                  </a:lnTo>
                  <a:lnTo>
                    <a:pt x="12" y="5"/>
                  </a:lnTo>
                  <a:lnTo>
                    <a:pt x="15" y="0"/>
                  </a:lnTo>
                  <a:lnTo>
                    <a:pt x="15" y="3"/>
                  </a:lnTo>
                  <a:lnTo>
                    <a:pt x="12"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49" name="Freeform 157"/>
            <p:cNvSpPr>
              <a:spLocks/>
            </p:cNvSpPr>
            <p:nvPr/>
          </p:nvSpPr>
          <p:spPr bwMode="auto">
            <a:xfrm>
              <a:off x="3344" y="2331"/>
              <a:ext cx="96" cy="11"/>
            </a:xfrm>
            <a:custGeom>
              <a:avLst/>
              <a:gdLst>
                <a:gd name="T0" fmla="*/ 85 w 96"/>
                <a:gd name="T1" fmla="*/ 9 h 11"/>
                <a:gd name="T2" fmla="*/ 85 w 96"/>
                <a:gd name="T3" fmla="*/ 6 h 11"/>
                <a:gd name="T4" fmla="*/ 66 w 96"/>
                <a:gd name="T5" fmla="*/ 6 h 11"/>
                <a:gd name="T6" fmla="*/ 2 w 96"/>
                <a:gd name="T7" fmla="*/ 1 h 11"/>
                <a:gd name="T8" fmla="*/ 0 w 96"/>
                <a:gd name="T9" fmla="*/ 0 h 11"/>
                <a:gd name="T10" fmla="*/ 0 w 96"/>
                <a:gd name="T11" fmla="*/ 1 h 11"/>
                <a:gd name="T12" fmla="*/ 0 w 96"/>
                <a:gd name="T13" fmla="*/ 2 h 11"/>
                <a:gd name="T14" fmla="*/ 2 w 96"/>
                <a:gd name="T15" fmla="*/ 4 h 11"/>
                <a:gd name="T16" fmla="*/ 96 w 96"/>
                <a:gd name="T17" fmla="*/ 11 h 11"/>
                <a:gd name="T18" fmla="*/ 82 w 96"/>
                <a:gd name="T19" fmla="*/ 11 h 11"/>
                <a:gd name="T20" fmla="*/ 85 w 96"/>
                <a:gd name="T21" fmla="*/ 10 h 11"/>
                <a:gd name="T22" fmla="*/ 85 w 96"/>
                <a:gd name="T23" fmla="*/ 9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1"/>
                <a:gd name="T38" fmla="*/ 96 w 9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1">
                  <a:moveTo>
                    <a:pt x="85" y="9"/>
                  </a:moveTo>
                  <a:lnTo>
                    <a:pt x="85" y="6"/>
                  </a:lnTo>
                  <a:lnTo>
                    <a:pt x="66" y="6"/>
                  </a:lnTo>
                  <a:lnTo>
                    <a:pt x="2" y="1"/>
                  </a:lnTo>
                  <a:lnTo>
                    <a:pt x="0" y="0"/>
                  </a:lnTo>
                  <a:lnTo>
                    <a:pt x="0" y="1"/>
                  </a:lnTo>
                  <a:lnTo>
                    <a:pt x="0" y="2"/>
                  </a:lnTo>
                  <a:lnTo>
                    <a:pt x="2" y="4"/>
                  </a:lnTo>
                  <a:lnTo>
                    <a:pt x="96" y="11"/>
                  </a:lnTo>
                  <a:lnTo>
                    <a:pt x="82" y="11"/>
                  </a:lnTo>
                  <a:lnTo>
                    <a:pt x="85" y="10"/>
                  </a:lnTo>
                  <a:lnTo>
                    <a:pt x="85" y="9"/>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50" name="Freeform 158"/>
            <p:cNvSpPr>
              <a:spLocks/>
            </p:cNvSpPr>
            <p:nvPr/>
          </p:nvSpPr>
          <p:spPr bwMode="auto">
            <a:xfrm>
              <a:off x="3336" y="2326"/>
              <a:ext cx="9" cy="7"/>
            </a:xfrm>
            <a:custGeom>
              <a:avLst/>
              <a:gdLst>
                <a:gd name="T0" fmla="*/ 8 w 9"/>
                <a:gd name="T1" fmla="*/ 6 h 7"/>
                <a:gd name="T2" fmla="*/ 9 w 9"/>
                <a:gd name="T3" fmla="*/ 5 h 7"/>
                <a:gd name="T4" fmla="*/ 5 w 9"/>
                <a:gd name="T5" fmla="*/ 2 h 7"/>
                <a:gd name="T6" fmla="*/ 3 w 9"/>
                <a:gd name="T7" fmla="*/ 0 h 7"/>
                <a:gd name="T8" fmla="*/ 2 w 9"/>
                <a:gd name="T9" fmla="*/ 1 h 7"/>
                <a:gd name="T10" fmla="*/ 0 w 9"/>
                <a:gd name="T11" fmla="*/ 2 h 7"/>
                <a:gd name="T12" fmla="*/ 3 w 9"/>
                <a:gd name="T13" fmla="*/ 5 h 7"/>
                <a:gd name="T14" fmla="*/ 3 w 9"/>
                <a:gd name="T15" fmla="*/ 5 h 7"/>
                <a:gd name="T16" fmla="*/ 8 w 9"/>
                <a:gd name="T17" fmla="*/ 7 h 7"/>
                <a:gd name="T18" fmla="*/ 8 w 9"/>
                <a:gd name="T19" fmla="*/ 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7"/>
                <a:gd name="T32" fmla="*/ 9 w 9"/>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7">
                  <a:moveTo>
                    <a:pt x="8" y="6"/>
                  </a:moveTo>
                  <a:lnTo>
                    <a:pt x="9" y="5"/>
                  </a:lnTo>
                  <a:lnTo>
                    <a:pt x="5" y="2"/>
                  </a:lnTo>
                  <a:lnTo>
                    <a:pt x="3" y="0"/>
                  </a:lnTo>
                  <a:lnTo>
                    <a:pt x="2" y="1"/>
                  </a:lnTo>
                  <a:lnTo>
                    <a:pt x="0" y="2"/>
                  </a:lnTo>
                  <a:lnTo>
                    <a:pt x="3" y="5"/>
                  </a:lnTo>
                  <a:lnTo>
                    <a:pt x="8" y="7"/>
                  </a:lnTo>
                  <a:lnTo>
                    <a:pt x="8" y="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51" name="Freeform 159"/>
            <p:cNvSpPr>
              <a:spLocks/>
            </p:cNvSpPr>
            <p:nvPr/>
          </p:nvSpPr>
          <p:spPr bwMode="auto">
            <a:xfrm>
              <a:off x="3334" y="2322"/>
              <a:ext cx="5" cy="8"/>
            </a:xfrm>
            <a:custGeom>
              <a:avLst/>
              <a:gdLst>
                <a:gd name="T0" fmla="*/ 4 w 5"/>
                <a:gd name="T1" fmla="*/ 5 h 8"/>
                <a:gd name="T2" fmla="*/ 5 w 5"/>
                <a:gd name="T3" fmla="*/ 5 h 8"/>
                <a:gd name="T4" fmla="*/ 2 w 5"/>
                <a:gd name="T5" fmla="*/ 0 h 8"/>
                <a:gd name="T6" fmla="*/ 0 w 5"/>
                <a:gd name="T7" fmla="*/ 0 h 8"/>
                <a:gd name="T8" fmla="*/ 4 w 5"/>
                <a:gd name="T9" fmla="*/ 8 h 8"/>
                <a:gd name="T10" fmla="*/ 2 w 5"/>
                <a:gd name="T11" fmla="*/ 6 h 8"/>
                <a:gd name="T12" fmla="*/ 4 w 5"/>
                <a:gd name="T13" fmla="*/ 5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4" y="5"/>
                  </a:moveTo>
                  <a:lnTo>
                    <a:pt x="5" y="5"/>
                  </a:lnTo>
                  <a:lnTo>
                    <a:pt x="2" y="0"/>
                  </a:lnTo>
                  <a:lnTo>
                    <a:pt x="0" y="0"/>
                  </a:lnTo>
                  <a:lnTo>
                    <a:pt x="4" y="8"/>
                  </a:lnTo>
                  <a:lnTo>
                    <a:pt x="2" y="6"/>
                  </a:lnTo>
                  <a:lnTo>
                    <a:pt x="4" y="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52" name="Freeform 160"/>
            <p:cNvSpPr>
              <a:spLocks/>
            </p:cNvSpPr>
            <p:nvPr/>
          </p:nvSpPr>
          <p:spPr bwMode="auto">
            <a:xfrm>
              <a:off x="3333" y="2318"/>
              <a:ext cx="3" cy="4"/>
            </a:xfrm>
            <a:custGeom>
              <a:avLst/>
              <a:gdLst>
                <a:gd name="T0" fmla="*/ 3 w 3"/>
                <a:gd name="T1" fmla="*/ 4 h 4"/>
                <a:gd name="T2" fmla="*/ 2 w 3"/>
                <a:gd name="T3" fmla="*/ 0 h 4"/>
                <a:gd name="T4" fmla="*/ 1 w 3"/>
                <a:gd name="T5" fmla="*/ 0 h 4"/>
                <a:gd name="T6" fmla="*/ 0 w 3"/>
                <a:gd name="T7" fmla="*/ 0 h 4"/>
                <a:gd name="T8" fmla="*/ 1 w 3"/>
                <a:gd name="T9" fmla="*/ 4 h 4"/>
                <a:gd name="T10" fmla="*/ 3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4"/>
                  </a:moveTo>
                  <a:lnTo>
                    <a:pt x="2" y="0"/>
                  </a:lnTo>
                  <a:lnTo>
                    <a:pt x="1" y="0"/>
                  </a:lnTo>
                  <a:lnTo>
                    <a:pt x="0" y="0"/>
                  </a:lnTo>
                  <a:lnTo>
                    <a:pt x="1" y="4"/>
                  </a:lnTo>
                  <a:lnTo>
                    <a:pt x="3" y="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53" name="Freeform 161"/>
            <p:cNvSpPr>
              <a:spLocks/>
            </p:cNvSpPr>
            <p:nvPr/>
          </p:nvSpPr>
          <p:spPr bwMode="auto">
            <a:xfrm>
              <a:off x="3332" y="2313"/>
              <a:ext cx="4" cy="5"/>
            </a:xfrm>
            <a:custGeom>
              <a:avLst/>
              <a:gdLst>
                <a:gd name="T0" fmla="*/ 2 w 4"/>
                <a:gd name="T1" fmla="*/ 5 h 5"/>
                <a:gd name="T2" fmla="*/ 4 w 4"/>
                <a:gd name="T3" fmla="*/ 5 h 5"/>
                <a:gd name="T4" fmla="*/ 4 w 4"/>
                <a:gd name="T5" fmla="*/ 0 h 5"/>
                <a:gd name="T6" fmla="*/ 2 w 4"/>
                <a:gd name="T7" fmla="*/ 0 h 5"/>
                <a:gd name="T8" fmla="*/ 0 w 4"/>
                <a:gd name="T9" fmla="*/ 0 h 5"/>
                <a:gd name="T10" fmla="*/ 0 w 4"/>
                <a:gd name="T11" fmla="*/ 2 h 5"/>
                <a:gd name="T12" fmla="*/ 1 w 4"/>
                <a:gd name="T13" fmla="*/ 5 h 5"/>
                <a:gd name="T14" fmla="*/ 2 w 4"/>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5"/>
                  </a:moveTo>
                  <a:lnTo>
                    <a:pt x="4" y="5"/>
                  </a:lnTo>
                  <a:lnTo>
                    <a:pt x="4" y="0"/>
                  </a:lnTo>
                  <a:lnTo>
                    <a:pt x="2" y="0"/>
                  </a:lnTo>
                  <a:lnTo>
                    <a:pt x="0" y="0"/>
                  </a:lnTo>
                  <a:lnTo>
                    <a:pt x="0" y="2"/>
                  </a:lnTo>
                  <a:lnTo>
                    <a:pt x="1" y="5"/>
                  </a:lnTo>
                  <a:lnTo>
                    <a:pt x="2" y="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54" name="Freeform 162"/>
            <p:cNvSpPr>
              <a:spLocks/>
            </p:cNvSpPr>
            <p:nvPr/>
          </p:nvSpPr>
          <p:spPr bwMode="auto">
            <a:xfrm>
              <a:off x="3332" y="2307"/>
              <a:ext cx="6" cy="10"/>
            </a:xfrm>
            <a:custGeom>
              <a:avLst/>
              <a:gdLst>
                <a:gd name="T0" fmla="*/ 2 w 6"/>
                <a:gd name="T1" fmla="*/ 6 h 10"/>
                <a:gd name="T2" fmla="*/ 3 w 6"/>
                <a:gd name="T3" fmla="*/ 6 h 10"/>
                <a:gd name="T4" fmla="*/ 4 w 6"/>
                <a:gd name="T5" fmla="*/ 3 h 10"/>
                <a:gd name="T6" fmla="*/ 6 w 6"/>
                <a:gd name="T7" fmla="*/ 0 h 10"/>
                <a:gd name="T8" fmla="*/ 4 w 6"/>
                <a:gd name="T9" fmla="*/ 0 h 10"/>
                <a:gd name="T10" fmla="*/ 3 w 6"/>
                <a:gd name="T11" fmla="*/ 0 h 10"/>
                <a:gd name="T12" fmla="*/ 2 w 6"/>
                <a:gd name="T13" fmla="*/ 3 h 10"/>
                <a:gd name="T14" fmla="*/ 0 w 6"/>
                <a:gd name="T15" fmla="*/ 10 h 10"/>
                <a:gd name="T16" fmla="*/ 0 w 6"/>
                <a:gd name="T17" fmla="*/ 6 h 10"/>
                <a:gd name="T18" fmla="*/ 2 w 6"/>
                <a:gd name="T19" fmla="*/ 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2" y="6"/>
                  </a:moveTo>
                  <a:lnTo>
                    <a:pt x="3" y="6"/>
                  </a:lnTo>
                  <a:lnTo>
                    <a:pt x="4" y="3"/>
                  </a:lnTo>
                  <a:lnTo>
                    <a:pt x="6" y="0"/>
                  </a:lnTo>
                  <a:lnTo>
                    <a:pt x="4" y="0"/>
                  </a:lnTo>
                  <a:lnTo>
                    <a:pt x="3" y="0"/>
                  </a:lnTo>
                  <a:lnTo>
                    <a:pt x="2" y="3"/>
                  </a:lnTo>
                  <a:lnTo>
                    <a:pt x="0" y="10"/>
                  </a:lnTo>
                  <a:lnTo>
                    <a:pt x="0" y="6"/>
                  </a:lnTo>
                  <a:lnTo>
                    <a:pt x="2" y="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55" name="Freeform 163"/>
            <p:cNvSpPr>
              <a:spLocks/>
            </p:cNvSpPr>
            <p:nvPr/>
          </p:nvSpPr>
          <p:spPr bwMode="auto">
            <a:xfrm>
              <a:off x="3335" y="2275"/>
              <a:ext cx="91" cy="33"/>
            </a:xfrm>
            <a:custGeom>
              <a:avLst/>
              <a:gdLst>
                <a:gd name="T0" fmla="*/ 1 w 91"/>
                <a:gd name="T1" fmla="*/ 32 h 33"/>
                <a:gd name="T2" fmla="*/ 3 w 91"/>
                <a:gd name="T3" fmla="*/ 33 h 33"/>
                <a:gd name="T4" fmla="*/ 5 w 91"/>
                <a:gd name="T5" fmla="*/ 31 h 33"/>
                <a:gd name="T6" fmla="*/ 6 w 91"/>
                <a:gd name="T7" fmla="*/ 26 h 33"/>
                <a:gd name="T8" fmla="*/ 29 w 91"/>
                <a:gd name="T9" fmla="*/ 2 h 33"/>
                <a:gd name="T10" fmla="*/ 90 w 91"/>
                <a:gd name="T11" fmla="*/ 7 h 33"/>
                <a:gd name="T12" fmla="*/ 91 w 91"/>
                <a:gd name="T13" fmla="*/ 6 h 33"/>
                <a:gd name="T14" fmla="*/ 90 w 91"/>
                <a:gd name="T15" fmla="*/ 5 h 33"/>
                <a:gd name="T16" fmla="*/ 26 w 91"/>
                <a:gd name="T17" fmla="*/ 0 h 33"/>
                <a:gd name="T18" fmla="*/ 4 w 91"/>
                <a:gd name="T19" fmla="*/ 23 h 33"/>
                <a:gd name="T20" fmla="*/ 3 w 91"/>
                <a:gd name="T21" fmla="*/ 26 h 33"/>
                <a:gd name="T22" fmla="*/ 3 w 91"/>
                <a:gd name="T23" fmla="*/ 27 h 33"/>
                <a:gd name="T24" fmla="*/ 0 w 91"/>
                <a:gd name="T25" fmla="*/ 32 h 33"/>
                <a:gd name="T26" fmla="*/ 1 w 91"/>
                <a:gd name="T27" fmla="*/ 32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33"/>
                <a:gd name="T44" fmla="*/ 91 w 91"/>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33">
                  <a:moveTo>
                    <a:pt x="1" y="32"/>
                  </a:moveTo>
                  <a:lnTo>
                    <a:pt x="3" y="33"/>
                  </a:lnTo>
                  <a:lnTo>
                    <a:pt x="5" y="31"/>
                  </a:lnTo>
                  <a:lnTo>
                    <a:pt x="6" y="26"/>
                  </a:lnTo>
                  <a:lnTo>
                    <a:pt x="29" y="2"/>
                  </a:lnTo>
                  <a:lnTo>
                    <a:pt x="90" y="7"/>
                  </a:lnTo>
                  <a:lnTo>
                    <a:pt x="91" y="6"/>
                  </a:lnTo>
                  <a:lnTo>
                    <a:pt x="90" y="5"/>
                  </a:lnTo>
                  <a:lnTo>
                    <a:pt x="26" y="0"/>
                  </a:lnTo>
                  <a:lnTo>
                    <a:pt x="4" y="23"/>
                  </a:lnTo>
                  <a:lnTo>
                    <a:pt x="3" y="26"/>
                  </a:lnTo>
                  <a:lnTo>
                    <a:pt x="3" y="27"/>
                  </a:lnTo>
                  <a:lnTo>
                    <a:pt x="0" y="32"/>
                  </a:lnTo>
                  <a:lnTo>
                    <a:pt x="1" y="3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56" name="Freeform 164"/>
            <p:cNvSpPr>
              <a:spLocks/>
            </p:cNvSpPr>
            <p:nvPr/>
          </p:nvSpPr>
          <p:spPr bwMode="auto">
            <a:xfrm>
              <a:off x="2866" y="2307"/>
              <a:ext cx="468" cy="493"/>
            </a:xfrm>
            <a:custGeom>
              <a:avLst/>
              <a:gdLst>
                <a:gd name="T0" fmla="*/ 468 w 468"/>
                <a:gd name="T1" fmla="*/ 8 h 493"/>
                <a:gd name="T2" fmla="*/ 362 w 468"/>
                <a:gd name="T3" fmla="*/ 0 h 493"/>
                <a:gd name="T4" fmla="*/ 357 w 468"/>
                <a:gd name="T5" fmla="*/ 0 h 493"/>
                <a:gd name="T6" fmla="*/ 353 w 468"/>
                <a:gd name="T7" fmla="*/ 1 h 493"/>
                <a:gd name="T8" fmla="*/ 349 w 468"/>
                <a:gd name="T9" fmla="*/ 1 h 493"/>
                <a:gd name="T10" fmla="*/ 346 w 468"/>
                <a:gd name="T11" fmla="*/ 3 h 493"/>
                <a:gd name="T12" fmla="*/ 343 w 468"/>
                <a:gd name="T13" fmla="*/ 5 h 493"/>
                <a:gd name="T14" fmla="*/ 341 w 468"/>
                <a:gd name="T15" fmla="*/ 6 h 493"/>
                <a:gd name="T16" fmla="*/ 338 w 468"/>
                <a:gd name="T17" fmla="*/ 9 h 493"/>
                <a:gd name="T18" fmla="*/ 337 w 468"/>
                <a:gd name="T19" fmla="*/ 11 h 493"/>
                <a:gd name="T20" fmla="*/ 336 w 468"/>
                <a:gd name="T21" fmla="*/ 14 h 493"/>
                <a:gd name="T22" fmla="*/ 334 w 468"/>
                <a:gd name="T23" fmla="*/ 16 h 493"/>
                <a:gd name="T24" fmla="*/ 334 w 468"/>
                <a:gd name="T25" fmla="*/ 19 h 493"/>
                <a:gd name="T26" fmla="*/ 333 w 468"/>
                <a:gd name="T27" fmla="*/ 20 h 493"/>
                <a:gd name="T28" fmla="*/ 323 w 468"/>
                <a:gd name="T29" fmla="*/ 151 h 493"/>
                <a:gd name="T30" fmla="*/ 31 w 468"/>
                <a:gd name="T31" fmla="*/ 227 h 493"/>
                <a:gd name="T32" fmla="*/ 0 w 468"/>
                <a:gd name="T33" fmla="*/ 493 h 4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8"/>
                <a:gd name="T52" fmla="*/ 0 h 493"/>
                <a:gd name="T53" fmla="*/ 468 w 468"/>
                <a:gd name="T54" fmla="*/ 493 h 4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8" h="493">
                  <a:moveTo>
                    <a:pt x="468" y="8"/>
                  </a:moveTo>
                  <a:lnTo>
                    <a:pt x="362" y="0"/>
                  </a:lnTo>
                  <a:lnTo>
                    <a:pt x="357" y="0"/>
                  </a:lnTo>
                  <a:lnTo>
                    <a:pt x="353" y="1"/>
                  </a:lnTo>
                  <a:lnTo>
                    <a:pt x="349" y="1"/>
                  </a:lnTo>
                  <a:lnTo>
                    <a:pt x="346" y="3"/>
                  </a:lnTo>
                  <a:lnTo>
                    <a:pt x="343" y="5"/>
                  </a:lnTo>
                  <a:lnTo>
                    <a:pt x="341" y="6"/>
                  </a:lnTo>
                  <a:lnTo>
                    <a:pt x="338" y="9"/>
                  </a:lnTo>
                  <a:lnTo>
                    <a:pt x="337" y="11"/>
                  </a:lnTo>
                  <a:lnTo>
                    <a:pt x="336" y="14"/>
                  </a:lnTo>
                  <a:lnTo>
                    <a:pt x="334" y="16"/>
                  </a:lnTo>
                  <a:lnTo>
                    <a:pt x="334" y="19"/>
                  </a:lnTo>
                  <a:lnTo>
                    <a:pt x="333" y="20"/>
                  </a:lnTo>
                  <a:lnTo>
                    <a:pt x="323" y="151"/>
                  </a:lnTo>
                  <a:lnTo>
                    <a:pt x="31" y="227"/>
                  </a:lnTo>
                  <a:lnTo>
                    <a:pt x="0" y="493"/>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757" name="Freeform 165"/>
            <p:cNvSpPr>
              <a:spLocks/>
            </p:cNvSpPr>
            <p:nvPr/>
          </p:nvSpPr>
          <p:spPr bwMode="auto">
            <a:xfrm>
              <a:off x="3210" y="2305"/>
              <a:ext cx="124" cy="11"/>
            </a:xfrm>
            <a:custGeom>
              <a:avLst/>
              <a:gdLst>
                <a:gd name="T0" fmla="*/ 124 w 124"/>
                <a:gd name="T1" fmla="*/ 11 h 11"/>
                <a:gd name="T2" fmla="*/ 124 w 124"/>
                <a:gd name="T3" fmla="*/ 8 h 11"/>
                <a:gd name="T4" fmla="*/ 0 w 124"/>
                <a:gd name="T5" fmla="*/ 0 h 11"/>
                <a:gd name="T6" fmla="*/ 13 w 124"/>
                <a:gd name="T7" fmla="*/ 0 h 11"/>
                <a:gd name="T8" fmla="*/ 13 w 124"/>
                <a:gd name="T9" fmla="*/ 2 h 11"/>
                <a:gd name="T10" fmla="*/ 13 w 124"/>
                <a:gd name="T11" fmla="*/ 5 h 11"/>
                <a:gd name="T12" fmla="*/ 35 w 124"/>
                <a:gd name="T13" fmla="*/ 5 h 11"/>
                <a:gd name="T14" fmla="*/ 124 w 124"/>
                <a:gd name="T15" fmla="*/ 11 h 1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1"/>
                <a:gd name="T26" fmla="*/ 124 w 124"/>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1">
                  <a:moveTo>
                    <a:pt x="124" y="11"/>
                  </a:moveTo>
                  <a:lnTo>
                    <a:pt x="124" y="8"/>
                  </a:lnTo>
                  <a:lnTo>
                    <a:pt x="0" y="0"/>
                  </a:lnTo>
                  <a:lnTo>
                    <a:pt x="13" y="0"/>
                  </a:lnTo>
                  <a:lnTo>
                    <a:pt x="13" y="2"/>
                  </a:lnTo>
                  <a:lnTo>
                    <a:pt x="13" y="5"/>
                  </a:lnTo>
                  <a:lnTo>
                    <a:pt x="35" y="5"/>
                  </a:lnTo>
                  <a:lnTo>
                    <a:pt x="124" y="1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58" name="Freeform 166"/>
            <p:cNvSpPr>
              <a:spLocks/>
            </p:cNvSpPr>
            <p:nvPr/>
          </p:nvSpPr>
          <p:spPr bwMode="auto">
            <a:xfrm>
              <a:off x="3219" y="2305"/>
              <a:ext cx="8" cy="5"/>
            </a:xfrm>
            <a:custGeom>
              <a:avLst/>
              <a:gdLst>
                <a:gd name="T0" fmla="*/ 4 w 8"/>
                <a:gd name="T1" fmla="*/ 0 h 5"/>
                <a:gd name="T2" fmla="*/ 8 w 8"/>
                <a:gd name="T3" fmla="*/ 0 h 5"/>
                <a:gd name="T4" fmla="*/ 0 w 8"/>
                <a:gd name="T5" fmla="*/ 2 h 5"/>
                <a:gd name="T6" fmla="*/ 0 w 8"/>
                <a:gd name="T7" fmla="*/ 3 h 5"/>
                <a:gd name="T8" fmla="*/ 0 w 8"/>
                <a:gd name="T9" fmla="*/ 5 h 5"/>
                <a:gd name="T10" fmla="*/ 4 w 8"/>
                <a:gd name="T11" fmla="*/ 3 h 5"/>
                <a:gd name="T12" fmla="*/ 4 w 8"/>
                <a:gd name="T13" fmla="*/ 2 h 5"/>
                <a:gd name="T14" fmla="*/ 4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4" y="0"/>
                  </a:moveTo>
                  <a:lnTo>
                    <a:pt x="8" y="0"/>
                  </a:lnTo>
                  <a:lnTo>
                    <a:pt x="0" y="2"/>
                  </a:lnTo>
                  <a:lnTo>
                    <a:pt x="0" y="3"/>
                  </a:lnTo>
                  <a:lnTo>
                    <a:pt x="0" y="5"/>
                  </a:lnTo>
                  <a:lnTo>
                    <a:pt x="4" y="3"/>
                  </a:lnTo>
                  <a:lnTo>
                    <a:pt x="4" y="2"/>
                  </a:lnTo>
                  <a:lnTo>
                    <a:pt x="4"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59" name="Freeform 167"/>
            <p:cNvSpPr>
              <a:spLocks/>
            </p:cNvSpPr>
            <p:nvPr/>
          </p:nvSpPr>
          <p:spPr bwMode="auto">
            <a:xfrm>
              <a:off x="3215" y="2306"/>
              <a:ext cx="4" cy="5"/>
            </a:xfrm>
            <a:custGeom>
              <a:avLst/>
              <a:gdLst>
                <a:gd name="T0" fmla="*/ 4 w 4"/>
                <a:gd name="T1" fmla="*/ 2 h 5"/>
                <a:gd name="T2" fmla="*/ 4 w 4"/>
                <a:gd name="T3" fmla="*/ 0 h 5"/>
                <a:gd name="T4" fmla="*/ 0 w 4"/>
                <a:gd name="T5" fmla="*/ 0 h 5"/>
                <a:gd name="T6" fmla="*/ 0 w 4"/>
                <a:gd name="T7" fmla="*/ 2 h 5"/>
                <a:gd name="T8" fmla="*/ 0 w 4"/>
                <a:gd name="T9" fmla="*/ 5 h 5"/>
                <a:gd name="T10" fmla="*/ 0 w 4"/>
                <a:gd name="T11" fmla="*/ 5 h 5"/>
                <a:gd name="T12" fmla="*/ 4 w 4"/>
                <a:gd name="T13" fmla="*/ 4 h 5"/>
                <a:gd name="T14" fmla="*/ 4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2"/>
                  </a:moveTo>
                  <a:lnTo>
                    <a:pt x="4" y="0"/>
                  </a:lnTo>
                  <a:lnTo>
                    <a:pt x="0" y="0"/>
                  </a:lnTo>
                  <a:lnTo>
                    <a:pt x="0" y="2"/>
                  </a:lnTo>
                  <a:lnTo>
                    <a:pt x="0" y="5"/>
                  </a:lnTo>
                  <a:lnTo>
                    <a:pt x="4" y="4"/>
                  </a:lnTo>
                  <a:lnTo>
                    <a:pt x="4"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60" name="Freeform 168"/>
            <p:cNvSpPr>
              <a:spLocks/>
            </p:cNvSpPr>
            <p:nvPr/>
          </p:nvSpPr>
          <p:spPr bwMode="auto">
            <a:xfrm>
              <a:off x="3208" y="2306"/>
              <a:ext cx="11" cy="7"/>
            </a:xfrm>
            <a:custGeom>
              <a:avLst/>
              <a:gdLst>
                <a:gd name="T0" fmla="*/ 7 w 11"/>
                <a:gd name="T1" fmla="*/ 0 h 7"/>
                <a:gd name="T2" fmla="*/ 11 w 11"/>
                <a:gd name="T3" fmla="*/ 0 h 7"/>
                <a:gd name="T4" fmla="*/ 2 w 11"/>
                <a:gd name="T5" fmla="*/ 2 h 7"/>
                <a:gd name="T6" fmla="*/ 0 w 11"/>
                <a:gd name="T7" fmla="*/ 5 h 7"/>
                <a:gd name="T8" fmla="*/ 1 w 11"/>
                <a:gd name="T9" fmla="*/ 6 h 7"/>
                <a:gd name="T10" fmla="*/ 2 w 11"/>
                <a:gd name="T11" fmla="*/ 7 h 7"/>
                <a:gd name="T12" fmla="*/ 5 w 11"/>
                <a:gd name="T13" fmla="*/ 5 h 7"/>
                <a:gd name="T14" fmla="*/ 7 w 11"/>
                <a:gd name="T15" fmla="*/ 4 h 7"/>
                <a:gd name="T16" fmla="*/ 7 w 11"/>
                <a:gd name="T17" fmla="*/ 2 h 7"/>
                <a:gd name="T18" fmla="*/ 7 w 11"/>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7"/>
                <a:gd name="T32" fmla="*/ 11 w 11"/>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7">
                  <a:moveTo>
                    <a:pt x="7" y="0"/>
                  </a:moveTo>
                  <a:lnTo>
                    <a:pt x="11" y="0"/>
                  </a:lnTo>
                  <a:lnTo>
                    <a:pt x="2" y="2"/>
                  </a:lnTo>
                  <a:lnTo>
                    <a:pt x="0" y="5"/>
                  </a:lnTo>
                  <a:lnTo>
                    <a:pt x="1" y="6"/>
                  </a:lnTo>
                  <a:lnTo>
                    <a:pt x="2" y="7"/>
                  </a:lnTo>
                  <a:lnTo>
                    <a:pt x="5" y="5"/>
                  </a:lnTo>
                  <a:lnTo>
                    <a:pt x="7" y="4"/>
                  </a:lnTo>
                  <a:lnTo>
                    <a:pt x="7" y="2"/>
                  </a:lnTo>
                  <a:lnTo>
                    <a:pt x="7"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61" name="Freeform 169"/>
            <p:cNvSpPr>
              <a:spLocks/>
            </p:cNvSpPr>
            <p:nvPr/>
          </p:nvSpPr>
          <p:spPr bwMode="auto">
            <a:xfrm>
              <a:off x="3207" y="2311"/>
              <a:ext cx="5" cy="4"/>
            </a:xfrm>
            <a:custGeom>
              <a:avLst/>
              <a:gdLst>
                <a:gd name="T0" fmla="*/ 2 w 5"/>
                <a:gd name="T1" fmla="*/ 1 h 4"/>
                <a:gd name="T2" fmla="*/ 2 w 5"/>
                <a:gd name="T3" fmla="*/ 0 h 4"/>
                <a:gd name="T4" fmla="*/ 0 w 5"/>
                <a:gd name="T5" fmla="*/ 1 h 4"/>
                <a:gd name="T6" fmla="*/ 0 w 5"/>
                <a:gd name="T7" fmla="*/ 2 h 4"/>
                <a:gd name="T8" fmla="*/ 0 w 5"/>
                <a:gd name="T9" fmla="*/ 4 h 4"/>
                <a:gd name="T10" fmla="*/ 5 w 5"/>
                <a:gd name="T11" fmla="*/ 1 h 4"/>
                <a:gd name="T12" fmla="*/ 3 w 5"/>
                <a:gd name="T13" fmla="*/ 2 h 4"/>
                <a:gd name="T14" fmla="*/ 2 w 5"/>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1"/>
                  </a:moveTo>
                  <a:lnTo>
                    <a:pt x="2" y="0"/>
                  </a:lnTo>
                  <a:lnTo>
                    <a:pt x="0" y="1"/>
                  </a:lnTo>
                  <a:lnTo>
                    <a:pt x="0" y="2"/>
                  </a:lnTo>
                  <a:lnTo>
                    <a:pt x="0" y="4"/>
                  </a:lnTo>
                  <a:lnTo>
                    <a:pt x="5" y="1"/>
                  </a:lnTo>
                  <a:lnTo>
                    <a:pt x="3" y="2"/>
                  </a:lnTo>
                  <a:lnTo>
                    <a:pt x="2"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62" name="Freeform 170"/>
            <p:cNvSpPr>
              <a:spLocks/>
            </p:cNvSpPr>
            <p:nvPr/>
          </p:nvSpPr>
          <p:spPr bwMode="auto">
            <a:xfrm>
              <a:off x="3203" y="2312"/>
              <a:ext cx="5" cy="5"/>
            </a:xfrm>
            <a:custGeom>
              <a:avLst/>
              <a:gdLst>
                <a:gd name="T0" fmla="*/ 4 w 5"/>
                <a:gd name="T1" fmla="*/ 0 h 5"/>
                <a:gd name="T2" fmla="*/ 1 w 5"/>
                <a:gd name="T3" fmla="*/ 1 h 5"/>
                <a:gd name="T4" fmla="*/ 0 w 5"/>
                <a:gd name="T5" fmla="*/ 3 h 5"/>
                <a:gd name="T6" fmla="*/ 1 w 5"/>
                <a:gd name="T7" fmla="*/ 4 h 5"/>
                <a:gd name="T8" fmla="*/ 2 w 5"/>
                <a:gd name="T9" fmla="*/ 5 h 5"/>
                <a:gd name="T10" fmla="*/ 5 w 5"/>
                <a:gd name="T11" fmla="*/ 3 h 5"/>
                <a:gd name="T12" fmla="*/ 4 w 5"/>
                <a:gd name="T13" fmla="*/ 1 h 5"/>
                <a:gd name="T14" fmla="*/ 4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0"/>
                  </a:moveTo>
                  <a:lnTo>
                    <a:pt x="1" y="1"/>
                  </a:lnTo>
                  <a:lnTo>
                    <a:pt x="0" y="3"/>
                  </a:lnTo>
                  <a:lnTo>
                    <a:pt x="1" y="4"/>
                  </a:lnTo>
                  <a:lnTo>
                    <a:pt x="2" y="5"/>
                  </a:lnTo>
                  <a:lnTo>
                    <a:pt x="5" y="3"/>
                  </a:lnTo>
                  <a:lnTo>
                    <a:pt x="4" y="1"/>
                  </a:lnTo>
                  <a:lnTo>
                    <a:pt x="4"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63" name="Freeform 171"/>
            <p:cNvSpPr>
              <a:spLocks/>
            </p:cNvSpPr>
            <p:nvPr/>
          </p:nvSpPr>
          <p:spPr bwMode="auto">
            <a:xfrm>
              <a:off x="3199" y="2313"/>
              <a:ext cx="6" cy="10"/>
            </a:xfrm>
            <a:custGeom>
              <a:avLst/>
              <a:gdLst>
                <a:gd name="T0" fmla="*/ 4 w 6"/>
                <a:gd name="T1" fmla="*/ 2 h 10"/>
                <a:gd name="T2" fmla="*/ 5 w 6"/>
                <a:gd name="T3" fmla="*/ 0 h 10"/>
                <a:gd name="T4" fmla="*/ 0 w 6"/>
                <a:gd name="T5" fmla="*/ 10 h 10"/>
                <a:gd name="T6" fmla="*/ 1 w 6"/>
                <a:gd name="T7" fmla="*/ 10 h 10"/>
                <a:gd name="T8" fmla="*/ 3 w 6"/>
                <a:gd name="T9" fmla="*/ 10 h 10"/>
                <a:gd name="T10" fmla="*/ 6 w 6"/>
                <a:gd name="T11" fmla="*/ 3 h 10"/>
                <a:gd name="T12" fmla="*/ 5 w 6"/>
                <a:gd name="T13" fmla="*/ 3 h 10"/>
                <a:gd name="T14" fmla="*/ 4 w 6"/>
                <a:gd name="T15" fmla="*/ 2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4" y="2"/>
                  </a:moveTo>
                  <a:lnTo>
                    <a:pt x="5" y="0"/>
                  </a:lnTo>
                  <a:lnTo>
                    <a:pt x="0" y="10"/>
                  </a:lnTo>
                  <a:lnTo>
                    <a:pt x="1" y="10"/>
                  </a:lnTo>
                  <a:lnTo>
                    <a:pt x="3" y="10"/>
                  </a:lnTo>
                  <a:lnTo>
                    <a:pt x="6" y="3"/>
                  </a:lnTo>
                  <a:lnTo>
                    <a:pt x="5" y="3"/>
                  </a:lnTo>
                  <a:lnTo>
                    <a:pt x="4"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64" name="Freeform 172"/>
            <p:cNvSpPr>
              <a:spLocks/>
            </p:cNvSpPr>
            <p:nvPr/>
          </p:nvSpPr>
          <p:spPr bwMode="auto">
            <a:xfrm>
              <a:off x="3198" y="2323"/>
              <a:ext cx="5" cy="3"/>
            </a:xfrm>
            <a:custGeom>
              <a:avLst/>
              <a:gdLst>
                <a:gd name="T0" fmla="*/ 1 w 5"/>
                <a:gd name="T1" fmla="*/ 0 h 3"/>
                <a:gd name="T2" fmla="*/ 0 w 5"/>
                <a:gd name="T3" fmla="*/ 3 h 3"/>
                <a:gd name="T4" fmla="*/ 0 w 5"/>
                <a:gd name="T5" fmla="*/ 3 h 3"/>
                <a:gd name="T6" fmla="*/ 2 w 5"/>
                <a:gd name="T7" fmla="*/ 3 h 3"/>
                <a:gd name="T8" fmla="*/ 5 w 5"/>
                <a:gd name="T9" fmla="*/ 3 h 3"/>
                <a:gd name="T10" fmla="*/ 5 w 5"/>
                <a:gd name="T11" fmla="*/ 0 h 3"/>
                <a:gd name="T12" fmla="*/ 2 w 5"/>
                <a:gd name="T13" fmla="*/ 0 h 3"/>
                <a:gd name="T14" fmla="*/ 1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1" y="0"/>
                  </a:moveTo>
                  <a:lnTo>
                    <a:pt x="0" y="3"/>
                  </a:lnTo>
                  <a:lnTo>
                    <a:pt x="2" y="3"/>
                  </a:lnTo>
                  <a:lnTo>
                    <a:pt x="5" y="3"/>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65" name="Freeform 173"/>
            <p:cNvSpPr>
              <a:spLocks/>
            </p:cNvSpPr>
            <p:nvPr/>
          </p:nvSpPr>
          <p:spPr bwMode="auto">
            <a:xfrm>
              <a:off x="2865" y="2325"/>
              <a:ext cx="338" cy="475"/>
            </a:xfrm>
            <a:custGeom>
              <a:avLst/>
              <a:gdLst>
                <a:gd name="T0" fmla="*/ 335 w 338"/>
                <a:gd name="T1" fmla="*/ 1 h 475"/>
                <a:gd name="T2" fmla="*/ 334 w 338"/>
                <a:gd name="T3" fmla="*/ 0 h 475"/>
                <a:gd name="T4" fmla="*/ 333 w 338"/>
                <a:gd name="T5" fmla="*/ 1 h 475"/>
                <a:gd name="T6" fmla="*/ 323 w 338"/>
                <a:gd name="T7" fmla="*/ 133 h 475"/>
                <a:gd name="T8" fmla="*/ 32 w 338"/>
                <a:gd name="T9" fmla="*/ 208 h 475"/>
                <a:gd name="T10" fmla="*/ 0 w 338"/>
                <a:gd name="T11" fmla="*/ 475 h 475"/>
                <a:gd name="T12" fmla="*/ 2 w 338"/>
                <a:gd name="T13" fmla="*/ 475 h 475"/>
                <a:gd name="T14" fmla="*/ 32 w 338"/>
                <a:gd name="T15" fmla="*/ 210 h 475"/>
                <a:gd name="T16" fmla="*/ 325 w 338"/>
                <a:gd name="T17" fmla="*/ 133 h 475"/>
                <a:gd name="T18" fmla="*/ 335 w 338"/>
                <a:gd name="T19" fmla="*/ 3 h 475"/>
                <a:gd name="T20" fmla="*/ 338 w 338"/>
                <a:gd name="T21" fmla="*/ 1 h 475"/>
                <a:gd name="T22" fmla="*/ 338 w 338"/>
                <a:gd name="T23" fmla="*/ 1 h 475"/>
                <a:gd name="T24" fmla="*/ 335 w 338"/>
                <a:gd name="T25" fmla="*/ 1 h 4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475"/>
                <a:gd name="T41" fmla="*/ 338 w 338"/>
                <a:gd name="T42" fmla="*/ 475 h 4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475">
                  <a:moveTo>
                    <a:pt x="335" y="1"/>
                  </a:moveTo>
                  <a:lnTo>
                    <a:pt x="334" y="0"/>
                  </a:lnTo>
                  <a:lnTo>
                    <a:pt x="333" y="1"/>
                  </a:lnTo>
                  <a:lnTo>
                    <a:pt x="323" y="133"/>
                  </a:lnTo>
                  <a:lnTo>
                    <a:pt x="32" y="208"/>
                  </a:lnTo>
                  <a:lnTo>
                    <a:pt x="0" y="475"/>
                  </a:lnTo>
                  <a:lnTo>
                    <a:pt x="2" y="475"/>
                  </a:lnTo>
                  <a:lnTo>
                    <a:pt x="32" y="210"/>
                  </a:lnTo>
                  <a:lnTo>
                    <a:pt x="325" y="133"/>
                  </a:lnTo>
                  <a:lnTo>
                    <a:pt x="335" y="3"/>
                  </a:lnTo>
                  <a:lnTo>
                    <a:pt x="338" y="1"/>
                  </a:lnTo>
                  <a:lnTo>
                    <a:pt x="335"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66" name="Freeform 174"/>
            <p:cNvSpPr>
              <a:spLocks/>
            </p:cNvSpPr>
            <p:nvPr/>
          </p:nvSpPr>
          <p:spPr bwMode="auto">
            <a:xfrm>
              <a:off x="3113" y="2320"/>
              <a:ext cx="86" cy="121"/>
            </a:xfrm>
            <a:custGeom>
              <a:avLst/>
              <a:gdLst>
                <a:gd name="T0" fmla="*/ 86 w 86"/>
                <a:gd name="T1" fmla="*/ 5 h 121"/>
                <a:gd name="T2" fmla="*/ 9 w 86"/>
                <a:gd name="T3" fmla="*/ 0 h 121"/>
                <a:gd name="T4" fmla="*/ 0 w 86"/>
                <a:gd name="T5" fmla="*/ 114 h 121"/>
                <a:gd name="T6" fmla="*/ 77 w 86"/>
                <a:gd name="T7" fmla="*/ 121 h 121"/>
                <a:gd name="T8" fmla="*/ 0 60000 65536"/>
                <a:gd name="T9" fmla="*/ 0 60000 65536"/>
                <a:gd name="T10" fmla="*/ 0 60000 65536"/>
                <a:gd name="T11" fmla="*/ 0 60000 65536"/>
                <a:gd name="T12" fmla="*/ 0 w 86"/>
                <a:gd name="T13" fmla="*/ 0 h 121"/>
                <a:gd name="T14" fmla="*/ 86 w 86"/>
                <a:gd name="T15" fmla="*/ 121 h 121"/>
              </a:gdLst>
              <a:ahLst/>
              <a:cxnLst>
                <a:cxn ang="T8">
                  <a:pos x="T0" y="T1"/>
                </a:cxn>
                <a:cxn ang="T9">
                  <a:pos x="T2" y="T3"/>
                </a:cxn>
                <a:cxn ang="T10">
                  <a:pos x="T4" y="T5"/>
                </a:cxn>
                <a:cxn ang="T11">
                  <a:pos x="T6" y="T7"/>
                </a:cxn>
              </a:cxnLst>
              <a:rect l="T12" t="T13" r="T14" b="T15"/>
              <a:pathLst>
                <a:path w="86" h="121">
                  <a:moveTo>
                    <a:pt x="86" y="5"/>
                  </a:moveTo>
                  <a:lnTo>
                    <a:pt x="9" y="0"/>
                  </a:lnTo>
                  <a:lnTo>
                    <a:pt x="0" y="114"/>
                  </a:lnTo>
                  <a:lnTo>
                    <a:pt x="77" y="121"/>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767" name="Freeform 175"/>
            <p:cNvSpPr>
              <a:spLocks/>
            </p:cNvSpPr>
            <p:nvPr/>
          </p:nvSpPr>
          <p:spPr bwMode="auto">
            <a:xfrm>
              <a:off x="3112" y="2318"/>
              <a:ext cx="87" cy="124"/>
            </a:xfrm>
            <a:custGeom>
              <a:avLst/>
              <a:gdLst>
                <a:gd name="T0" fmla="*/ 87 w 87"/>
                <a:gd name="T1" fmla="*/ 8 h 124"/>
                <a:gd name="T2" fmla="*/ 87 w 87"/>
                <a:gd name="T3" fmla="*/ 5 h 124"/>
                <a:gd name="T4" fmla="*/ 10 w 87"/>
                <a:gd name="T5" fmla="*/ 0 h 124"/>
                <a:gd name="T6" fmla="*/ 0 w 87"/>
                <a:gd name="T7" fmla="*/ 116 h 124"/>
                <a:gd name="T8" fmla="*/ 78 w 87"/>
                <a:gd name="T9" fmla="*/ 124 h 124"/>
                <a:gd name="T10" fmla="*/ 78 w 87"/>
                <a:gd name="T11" fmla="*/ 121 h 124"/>
                <a:gd name="T12" fmla="*/ 2 w 87"/>
                <a:gd name="T13" fmla="*/ 116 h 124"/>
                <a:gd name="T14" fmla="*/ 10 w 87"/>
                <a:gd name="T15" fmla="*/ 3 h 124"/>
                <a:gd name="T16" fmla="*/ 87 w 87"/>
                <a:gd name="T17" fmla="*/ 8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24"/>
                <a:gd name="T29" fmla="*/ 87 w 87"/>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24">
                  <a:moveTo>
                    <a:pt x="87" y="8"/>
                  </a:moveTo>
                  <a:lnTo>
                    <a:pt x="87" y="5"/>
                  </a:lnTo>
                  <a:lnTo>
                    <a:pt x="10" y="0"/>
                  </a:lnTo>
                  <a:lnTo>
                    <a:pt x="0" y="116"/>
                  </a:lnTo>
                  <a:lnTo>
                    <a:pt x="78" y="124"/>
                  </a:lnTo>
                  <a:lnTo>
                    <a:pt x="78" y="121"/>
                  </a:lnTo>
                  <a:lnTo>
                    <a:pt x="2" y="116"/>
                  </a:lnTo>
                  <a:lnTo>
                    <a:pt x="10" y="3"/>
                  </a:lnTo>
                  <a:lnTo>
                    <a:pt x="87" y="8"/>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68" name="Line 176"/>
            <p:cNvSpPr>
              <a:spLocks noChangeShapeType="1"/>
            </p:cNvSpPr>
            <p:nvPr/>
          </p:nvSpPr>
          <p:spPr bwMode="auto">
            <a:xfrm flipH="1">
              <a:off x="3058" y="2433"/>
              <a:ext cx="54" cy="18"/>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769" name="Freeform 177"/>
            <p:cNvSpPr>
              <a:spLocks/>
            </p:cNvSpPr>
            <p:nvPr/>
          </p:nvSpPr>
          <p:spPr bwMode="auto">
            <a:xfrm>
              <a:off x="3058" y="2432"/>
              <a:ext cx="54" cy="20"/>
            </a:xfrm>
            <a:custGeom>
              <a:avLst/>
              <a:gdLst>
                <a:gd name="T0" fmla="*/ 54 w 54"/>
                <a:gd name="T1" fmla="*/ 2 h 20"/>
                <a:gd name="T2" fmla="*/ 54 w 54"/>
                <a:gd name="T3" fmla="*/ 0 h 20"/>
                <a:gd name="T4" fmla="*/ 0 w 54"/>
                <a:gd name="T5" fmla="*/ 17 h 20"/>
                <a:gd name="T6" fmla="*/ 0 w 54"/>
                <a:gd name="T7" fmla="*/ 20 h 20"/>
                <a:gd name="T8" fmla="*/ 54 w 54"/>
                <a:gd name="T9" fmla="*/ 2 h 20"/>
                <a:gd name="T10" fmla="*/ 0 60000 65536"/>
                <a:gd name="T11" fmla="*/ 0 60000 65536"/>
                <a:gd name="T12" fmla="*/ 0 60000 65536"/>
                <a:gd name="T13" fmla="*/ 0 60000 65536"/>
                <a:gd name="T14" fmla="*/ 0 60000 65536"/>
                <a:gd name="T15" fmla="*/ 0 w 54"/>
                <a:gd name="T16" fmla="*/ 0 h 20"/>
                <a:gd name="T17" fmla="*/ 54 w 54"/>
                <a:gd name="T18" fmla="*/ 20 h 20"/>
              </a:gdLst>
              <a:ahLst/>
              <a:cxnLst>
                <a:cxn ang="T10">
                  <a:pos x="T0" y="T1"/>
                </a:cxn>
                <a:cxn ang="T11">
                  <a:pos x="T2" y="T3"/>
                </a:cxn>
                <a:cxn ang="T12">
                  <a:pos x="T4" y="T5"/>
                </a:cxn>
                <a:cxn ang="T13">
                  <a:pos x="T6" y="T7"/>
                </a:cxn>
                <a:cxn ang="T14">
                  <a:pos x="T8" y="T9"/>
                </a:cxn>
              </a:cxnLst>
              <a:rect l="T15" t="T16" r="T17" b="T18"/>
              <a:pathLst>
                <a:path w="54" h="20">
                  <a:moveTo>
                    <a:pt x="54" y="2"/>
                  </a:moveTo>
                  <a:lnTo>
                    <a:pt x="54" y="0"/>
                  </a:lnTo>
                  <a:lnTo>
                    <a:pt x="0" y="17"/>
                  </a:lnTo>
                  <a:lnTo>
                    <a:pt x="0" y="20"/>
                  </a:lnTo>
                  <a:lnTo>
                    <a:pt x="54"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70" name="Freeform 178"/>
            <p:cNvSpPr>
              <a:spLocks/>
            </p:cNvSpPr>
            <p:nvPr/>
          </p:nvSpPr>
          <p:spPr bwMode="auto">
            <a:xfrm>
              <a:off x="3056" y="2277"/>
              <a:ext cx="65" cy="174"/>
            </a:xfrm>
            <a:custGeom>
              <a:avLst/>
              <a:gdLst>
                <a:gd name="T0" fmla="*/ 65 w 65"/>
                <a:gd name="T1" fmla="*/ 40 h 174"/>
                <a:gd name="T2" fmla="*/ 13 w 65"/>
                <a:gd name="T3" fmla="*/ 0 h 174"/>
                <a:gd name="T4" fmla="*/ 0 w 65"/>
                <a:gd name="T5" fmla="*/ 174 h 174"/>
                <a:gd name="T6" fmla="*/ 0 60000 65536"/>
                <a:gd name="T7" fmla="*/ 0 60000 65536"/>
                <a:gd name="T8" fmla="*/ 0 60000 65536"/>
                <a:gd name="T9" fmla="*/ 0 w 65"/>
                <a:gd name="T10" fmla="*/ 0 h 174"/>
                <a:gd name="T11" fmla="*/ 65 w 65"/>
                <a:gd name="T12" fmla="*/ 174 h 174"/>
              </a:gdLst>
              <a:ahLst/>
              <a:cxnLst>
                <a:cxn ang="T6">
                  <a:pos x="T0" y="T1"/>
                </a:cxn>
                <a:cxn ang="T7">
                  <a:pos x="T2" y="T3"/>
                </a:cxn>
                <a:cxn ang="T8">
                  <a:pos x="T4" y="T5"/>
                </a:cxn>
              </a:cxnLst>
              <a:rect l="T9" t="T10" r="T11" b="T12"/>
              <a:pathLst>
                <a:path w="65" h="174">
                  <a:moveTo>
                    <a:pt x="65" y="40"/>
                  </a:moveTo>
                  <a:lnTo>
                    <a:pt x="13" y="0"/>
                  </a:lnTo>
                  <a:lnTo>
                    <a:pt x="0" y="174"/>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771" name="Freeform 179"/>
            <p:cNvSpPr>
              <a:spLocks/>
            </p:cNvSpPr>
            <p:nvPr/>
          </p:nvSpPr>
          <p:spPr bwMode="auto">
            <a:xfrm>
              <a:off x="3054" y="2276"/>
              <a:ext cx="68" cy="175"/>
            </a:xfrm>
            <a:custGeom>
              <a:avLst/>
              <a:gdLst>
                <a:gd name="T0" fmla="*/ 65 w 68"/>
                <a:gd name="T1" fmla="*/ 42 h 175"/>
                <a:gd name="T2" fmla="*/ 68 w 68"/>
                <a:gd name="T3" fmla="*/ 40 h 175"/>
                <a:gd name="T4" fmla="*/ 17 w 68"/>
                <a:gd name="T5" fmla="*/ 0 h 175"/>
                <a:gd name="T6" fmla="*/ 14 w 68"/>
                <a:gd name="T7" fmla="*/ 1 h 175"/>
                <a:gd name="T8" fmla="*/ 0 w 68"/>
                <a:gd name="T9" fmla="*/ 175 h 175"/>
                <a:gd name="T10" fmla="*/ 3 w 68"/>
                <a:gd name="T11" fmla="*/ 175 h 175"/>
                <a:gd name="T12" fmla="*/ 15 w 68"/>
                <a:gd name="T13" fmla="*/ 4 h 175"/>
                <a:gd name="T14" fmla="*/ 65 w 68"/>
                <a:gd name="T15" fmla="*/ 42 h 175"/>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175"/>
                <a:gd name="T26" fmla="*/ 68 w 68"/>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175">
                  <a:moveTo>
                    <a:pt x="65" y="42"/>
                  </a:moveTo>
                  <a:lnTo>
                    <a:pt x="68" y="40"/>
                  </a:lnTo>
                  <a:lnTo>
                    <a:pt x="17" y="0"/>
                  </a:lnTo>
                  <a:lnTo>
                    <a:pt x="14" y="1"/>
                  </a:lnTo>
                  <a:lnTo>
                    <a:pt x="0" y="175"/>
                  </a:lnTo>
                  <a:lnTo>
                    <a:pt x="3" y="175"/>
                  </a:lnTo>
                  <a:lnTo>
                    <a:pt x="15" y="4"/>
                  </a:lnTo>
                  <a:lnTo>
                    <a:pt x="65" y="4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72" name="Freeform 180"/>
            <p:cNvSpPr>
              <a:spLocks/>
            </p:cNvSpPr>
            <p:nvPr/>
          </p:nvSpPr>
          <p:spPr bwMode="auto">
            <a:xfrm>
              <a:off x="2795" y="2257"/>
              <a:ext cx="274" cy="267"/>
            </a:xfrm>
            <a:custGeom>
              <a:avLst/>
              <a:gdLst>
                <a:gd name="T0" fmla="*/ 274 w 274"/>
                <a:gd name="T1" fmla="*/ 19 h 267"/>
                <a:gd name="T2" fmla="*/ 36 w 274"/>
                <a:gd name="T3" fmla="*/ 0 h 267"/>
                <a:gd name="T4" fmla="*/ 32 w 274"/>
                <a:gd name="T5" fmla="*/ 0 h 267"/>
                <a:gd name="T6" fmla="*/ 30 w 274"/>
                <a:gd name="T7" fmla="*/ 1 h 267"/>
                <a:gd name="T8" fmla="*/ 27 w 274"/>
                <a:gd name="T9" fmla="*/ 1 h 267"/>
                <a:gd name="T10" fmla="*/ 25 w 274"/>
                <a:gd name="T11" fmla="*/ 3 h 267"/>
                <a:gd name="T12" fmla="*/ 23 w 274"/>
                <a:gd name="T13" fmla="*/ 5 h 267"/>
                <a:gd name="T14" fmla="*/ 22 w 274"/>
                <a:gd name="T15" fmla="*/ 6 h 267"/>
                <a:gd name="T16" fmla="*/ 21 w 274"/>
                <a:gd name="T17" fmla="*/ 9 h 267"/>
                <a:gd name="T18" fmla="*/ 21 w 274"/>
                <a:gd name="T19" fmla="*/ 11 h 267"/>
                <a:gd name="T20" fmla="*/ 20 w 274"/>
                <a:gd name="T21" fmla="*/ 14 h 267"/>
                <a:gd name="T22" fmla="*/ 20 w 274"/>
                <a:gd name="T23" fmla="*/ 16 h 267"/>
                <a:gd name="T24" fmla="*/ 18 w 274"/>
                <a:gd name="T25" fmla="*/ 19 h 267"/>
                <a:gd name="T26" fmla="*/ 17 w 274"/>
                <a:gd name="T27" fmla="*/ 21 h 267"/>
                <a:gd name="T28" fmla="*/ 0 w 274"/>
                <a:gd name="T29" fmla="*/ 106 h 267"/>
                <a:gd name="T30" fmla="*/ 48 w 274"/>
                <a:gd name="T31" fmla="*/ 267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67"/>
                <a:gd name="T50" fmla="*/ 274 w 274"/>
                <a:gd name="T51" fmla="*/ 267 h 2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67">
                  <a:moveTo>
                    <a:pt x="274" y="19"/>
                  </a:moveTo>
                  <a:lnTo>
                    <a:pt x="36" y="0"/>
                  </a:lnTo>
                  <a:lnTo>
                    <a:pt x="32" y="0"/>
                  </a:lnTo>
                  <a:lnTo>
                    <a:pt x="30" y="1"/>
                  </a:lnTo>
                  <a:lnTo>
                    <a:pt x="27" y="1"/>
                  </a:lnTo>
                  <a:lnTo>
                    <a:pt x="25" y="3"/>
                  </a:lnTo>
                  <a:lnTo>
                    <a:pt x="23" y="5"/>
                  </a:lnTo>
                  <a:lnTo>
                    <a:pt x="22" y="6"/>
                  </a:lnTo>
                  <a:lnTo>
                    <a:pt x="21" y="9"/>
                  </a:lnTo>
                  <a:lnTo>
                    <a:pt x="21" y="11"/>
                  </a:lnTo>
                  <a:lnTo>
                    <a:pt x="20" y="14"/>
                  </a:lnTo>
                  <a:lnTo>
                    <a:pt x="20" y="16"/>
                  </a:lnTo>
                  <a:lnTo>
                    <a:pt x="18" y="19"/>
                  </a:lnTo>
                  <a:lnTo>
                    <a:pt x="17" y="21"/>
                  </a:lnTo>
                  <a:lnTo>
                    <a:pt x="0" y="106"/>
                  </a:lnTo>
                  <a:lnTo>
                    <a:pt x="48" y="267"/>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773" name="Freeform 181"/>
            <p:cNvSpPr>
              <a:spLocks/>
            </p:cNvSpPr>
            <p:nvPr/>
          </p:nvSpPr>
          <p:spPr bwMode="auto">
            <a:xfrm>
              <a:off x="2816" y="2255"/>
              <a:ext cx="253" cy="22"/>
            </a:xfrm>
            <a:custGeom>
              <a:avLst/>
              <a:gdLst>
                <a:gd name="T0" fmla="*/ 253 w 253"/>
                <a:gd name="T1" fmla="*/ 22 h 22"/>
                <a:gd name="T2" fmla="*/ 253 w 253"/>
                <a:gd name="T3" fmla="*/ 20 h 22"/>
                <a:gd name="T4" fmla="*/ 0 w 253"/>
                <a:gd name="T5" fmla="*/ 0 h 22"/>
                <a:gd name="T6" fmla="*/ 11 w 253"/>
                <a:gd name="T7" fmla="*/ 0 h 22"/>
                <a:gd name="T8" fmla="*/ 11 w 253"/>
                <a:gd name="T9" fmla="*/ 2 h 22"/>
                <a:gd name="T10" fmla="*/ 11 w 253"/>
                <a:gd name="T11" fmla="*/ 5 h 22"/>
                <a:gd name="T12" fmla="*/ 30 w 253"/>
                <a:gd name="T13" fmla="*/ 5 h 22"/>
                <a:gd name="T14" fmla="*/ 253 w 25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22"/>
                <a:gd name="T26" fmla="*/ 253 w 25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22">
                  <a:moveTo>
                    <a:pt x="253" y="22"/>
                  </a:moveTo>
                  <a:lnTo>
                    <a:pt x="253" y="20"/>
                  </a:lnTo>
                  <a:lnTo>
                    <a:pt x="0" y="0"/>
                  </a:lnTo>
                  <a:lnTo>
                    <a:pt x="11" y="0"/>
                  </a:lnTo>
                  <a:lnTo>
                    <a:pt x="11" y="2"/>
                  </a:lnTo>
                  <a:lnTo>
                    <a:pt x="11" y="5"/>
                  </a:lnTo>
                  <a:lnTo>
                    <a:pt x="30" y="5"/>
                  </a:lnTo>
                  <a:lnTo>
                    <a:pt x="253" y="2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74" name="Freeform 182"/>
            <p:cNvSpPr>
              <a:spLocks/>
            </p:cNvSpPr>
            <p:nvPr/>
          </p:nvSpPr>
          <p:spPr bwMode="auto">
            <a:xfrm>
              <a:off x="2825" y="2255"/>
              <a:ext cx="5" cy="5"/>
            </a:xfrm>
            <a:custGeom>
              <a:avLst/>
              <a:gdLst>
                <a:gd name="T0" fmla="*/ 2 w 5"/>
                <a:gd name="T1" fmla="*/ 0 h 5"/>
                <a:gd name="T2" fmla="*/ 5 w 5"/>
                <a:gd name="T3" fmla="*/ 0 h 5"/>
                <a:gd name="T4" fmla="*/ 0 w 5"/>
                <a:gd name="T5" fmla="*/ 2 h 5"/>
                <a:gd name="T6" fmla="*/ 0 w 5"/>
                <a:gd name="T7" fmla="*/ 3 h 5"/>
                <a:gd name="T8" fmla="*/ 0 w 5"/>
                <a:gd name="T9" fmla="*/ 5 h 5"/>
                <a:gd name="T10" fmla="*/ 2 w 5"/>
                <a:gd name="T11" fmla="*/ 3 h 5"/>
                <a:gd name="T12" fmla="*/ 2 w 5"/>
                <a:gd name="T13" fmla="*/ 2 h 5"/>
                <a:gd name="T14" fmla="*/ 2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0"/>
                  </a:moveTo>
                  <a:lnTo>
                    <a:pt x="5" y="0"/>
                  </a:lnTo>
                  <a:lnTo>
                    <a:pt x="0" y="2"/>
                  </a:lnTo>
                  <a:lnTo>
                    <a:pt x="0" y="3"/>
                  </a:lnTo>
                  <a:lnTo>
                    <a:pt x="0" y="5"/>
                  </a:lnTo>
                  <a:lnTo>
                    <a:pt x="2" y="3"/>
                  </a:lnTo>
                  <a:lnTo>
                    <a:pt x="2" y="2"/>
                  </a:lnTo>
                  <a:lnTo>
                    <a:pt x="2"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75" name="Freeform 183"/>
            <p:cNvSpPr>
              <a:spLocks/>
            </p:cNvSpPr>
            <p:nvPr/>
          </p:nvSpPr>
          <p:spPr bwMode="auto">
            <a:xfrm>
              <a:off x="2822" y="2256"/>
              <a:ext cx="3" cy="5"/>
            </a:xfrm>
            <a:custGeom>
              <a:avLst/>
              <a:gdLst>
                <a:gd name="T0" fmla="*/ 3 w 3"/>
                <a:gd name="T1" fmla="*/ 2 h 5"/>
                <a:gd name="T2" fmla="*/ 3 w 3"/>
                <a:gd name="T3" fmla="*/ 0 h 5"/>
                <a:gd name="T4" fmla="*/ 0 w 3"/>
                <a:gd name="T5" fmla="*/ 0 h 5"/>
                <a:gd name="T6" fmla="*/ 0 w 3"/>
                <a:gd name="T7" fmla="*/ 2 h 5"/>
                <a:gd name="T8" fmla="*/ 0 w 3"/>
                <a:gd name="T9" fmla="*/ 5 h 5"/>
                <a:gd name="T10" fmla="*/ 0 w 3"/>
                <a:gd name="T11" fmla="*/ 5 h 5"/>
                <a:gd name="T12" fmla="*/ 3 w 3"/>
                <a:gd name="T13" fmla="*/ 4 h 5"/>
                <a:gd name="T14" fmla="*/ 3 w 3"/>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3" y="2"/>
                  </a:moveTo>
                  <a:lnTo>
                    <a:pt x="3" y="0"/>
                  </a:lnTo>
                  <a:lnTo>
                    <a:pt x="0" y="0"/>
                  </a:lnTo>
                  <a:lnTo>
                    <a:pt x="0" y="2"/>
                  </a:lnTo>
                  <a:lnTo>
                    <a:pt x="0" y="5"/>
                  </a:lnTo>
                  <a:lnTo>
                    <a:pt x="3" y="4"/>
                  </a:lnTo>
                  <a:lnTo>
                    <a:pt x="3"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76" name="Freeform 184"/>
            <p:cNvSpPr>
              <a:spLocks/>
            </p:cNvSpPr>
            <p:nvPr/>
          </p:nvSpPr>
          <p:spPr bwMode="auto">
            <a:xfrm>
              <a:off x="2817" y="2256"/>
              <a:ext cx="8" cy="6"/>
            </a:xfrm>
            <a:custGeom>
              <a:avLst/>
              <a:gdLst>
                <a:gd name="T0" fmla="*/ 5 w 8"/>
                <a:gd name="T1" fmla="*/ 0 h 6"/>
                <a:gd name="T2" fmla="*/ 8 w 8"/>
                <a:gd name="T3" fmla="*/ 0 h 6"/>
                <a:gd name="T4" fmla="*/ 3 w 8"/>
                <a:gd name="T5" fmla="*/ 2 h 6"/>
                <a:gd name="T6" fmla="*/ 0 w 8"/>
                <a:gd name="T7" fmla="*/ 6 h 6"/>
                <a:gd name="T8" fmla="*/ 1 w 8"/>
                <a:gd name="T9" fmla="*/ 6 h 6"/>
                <a:gd name="T10" fmla="*/ 3 w 8"/>
                <a:gd name="T11" fmla="*/ 6 h 6"/>
                <a:gd name="T12" fmla="*/ 3 w 8"/>
                <a:gd name="T13" fmla="*/ 5 h 6"/>
                <a:gd name="T14" fmla="*/ 5 w 8"/>
                <a:gd name="T15" fmla="*/ 4 h 6"/>
                <a:gd name="T16" fmla="*/ 5 w 8"/>
                <a:gd name="T17" fmla="*/ 2 h 6"/>
                <a:gd name="T18" fmla="*/ 5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5" y="0"/>
                  </a:moveTo>
                  <a:lnTo>
                    <a:pt x="8" y="0"/>
                  </a:lnTo>
                  <a:lnTo>
                    <a:pt x="3" y="2"/>
                  </a:lnTo>
                  <a:lnTo>
                    <a:pt x="0" y="6"/>
                  </a:lnTo>
                  <a:lnTo>
                    <a:pt x="1" y="6"/>
                  </a:lnTo>
                  <a:lnTo>
                    <a:pt x="3" y="6"/>
                  </a:lnTo>
                  <a:lnTo>
                    <a:pt x="3" y="5"/>
                  </a:lnTo>
                  <a:lnTo>
                    <a:pt x="5" y="4"/>
                  </a:lnTo>
                  <a:lnTo>
                    <a:pt x="5" y="2"/>
                  </a:lnTo>
                  <a:lnTo>
                    <a:pt x="5"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77" name="Freeform 185"/>
            <p:cNvSpPr>
              <a:spLocks/>
            </p:cNvSpPr>
            <p:nvPr/>
          </p:nvSpPr>
          <p:spPr bwMode="auto">
            <a:xfrm>
              <a:off x="2816" y="2261"/>
              <a:ext cx="4" cy="4"/>
            </a:xfrm>
            <a:custGeom>
              <a:avLst/>
              <a:gdLst>
                <a:gd name="T0" fmla="*/ 2 w 4"/>
                <a:gd name="T1" fmla="*/ 1 h 4"/>
                <a:gd name="T2" fmla="*/ 1 w 4"/>
                <a:gd name="T3" fmla="*/ 0 h 4"/>
                <a:gd name="T4" fmla="*/ 0 w 4"/>
                <a:gd name="T5" fmla="*/ 1 h 4"/>
                <a:gd name="T6" fmla="*/ 1 w 4"/>
                <a:gd name="T7" fmla="*/ 2 h 4"/>
                <a:gd name="T8" fmla="*/ 2 w 4"/>
                <a:gd name="T9" fmla="*/ 4 h 4"/>
                <a:gd name="T10" fmla="*/ 2 w 4"/>
                <a:gd name="T11" fmla="*/ 4 h 4"/>
                <a:gd name="T12" fmla="*/ 4 w 4"/>
                <a:gd name="T13" fmla="*/ 1 h 4"/>
                <a:gd name="T14" fmla="*/ 2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1"/>
                  </a:moveTo>
                  <a:lnTo>
                    <a:pt x="1" y="0"/>
                  </a:lnTo>
                  <a:lnTo>
                    <a:pt x="0" y="1"/>
                  </a:lnTo>
                  <a:lnTo>
                    <a:pt x="1" y="2"/>
                  </a:lnTo>
                  <a:lnTo>
                    <a:pt x="2" y="4"/>
                  </a:lnTo>
                  <a:lnTo>
                    <a:pt x="4" y="1"/>
                  </a:lnTo>
                  <a:lnTo>
                    <a:pt x="2"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78" name="Freeform 186"/>
            <p:cNvSpPr>
              <a:spLocks/>
            </p:cNvSpPr>
            <p:nvPr/>
          </p:nvSpPr>
          <p:spPr bwMode="auto">
            <a:xfrm>
              <a:off x="2815" y="2261"/>
              <a:ext cx="3" cy="5"/>
            </a:xfrm>
            <a:custGeom>
              <a:avLst/>
              <a:gdLst>
                <a:gd name="T0" fmla="*/ 1 w 3"/>
                <a:gd name="T1" fmla="*/ 1 h 5"/>
                <a:gd name="T2" fmla="*/ 2 w 3"/>
                <a:gd name="T3" fmla="*/ 0 h 5"/>
                <a:gd name="T4" fmla="*/ 0 w 3"/>
                <a:gd name="T5" fmla="*/ 5 h 5"/>
                <a:gd name="T6" fmla="*/ 1 w 3"/>
                <a:gd name="T7" fmla="*/ 5 h 5"/>
                <a:gd name="T8" fmla="*/ 2 w 3"/>
                <a:gd name="T9" fmla="*/ 5 h 5"/>
                <a:gd name="T10" fmla="*/ 3 w 3"/>
                <a:gd name="T11" fmla="*/ 2 h 5"/>
                <a:gd name="T12" fmla="*/ 2 w 3"/>
                <a:gd name="T13" fmla="*/ 2 h 5"/>
                <a:gd name="T14" fmla="*/ 1 w 3"/>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1" y="1"/>
                  </a:moveTo>
                  <a:lnTo>
                    <a:pt x="2" y="0"/>
                  </a:lnTo>
                  <a:lnTo>
                    <a:pt x="0" y="5"/>
                  </a:lnTo>
                  <a:lnTo>
                    <a:pt x="1" y="5"/>
                  </a:lnTo>
                  <a:lnTo>
                    <a:pt x="2" y="5"/>
                  </a:lnTo>
                  <a:lnTo>
                    <a:pt x="3" y="2"/>
                  </a:lnTo>
                  <a:lnTo>
                    <a:pt x="2" y="2"/>
                  </a:lnTo>
                  <a:lnTo>
                    <a:pt x="1"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79" name="Freeform 187"/>
            <p:cNvSpPr>
              <a:spLocks/>
            </p:cNvSpPr>
            <p:nvPr/>
          </p:nvSpPr>
          <p:spPr bwMode="auto">
            <a:xfrm>
              <a:off x="2813" y="2266"/>
              <a:ext cx="5" cy="2"/>
            </a:xfrm>
            <a:custGeom>
              <a:avLst/>
              <a:gdLst>
                <a:gd name="T0" fmla="*/ 2 w 5"/>
                <a:gd name="T1" fmla="*/ 0 h 2"/>
                <a:gd name="T2" fmla="*/ 0 w 5"/>
                <a:gd name="T3" fmla="*/ 2 h 2"/>
                <a:gd name="T4" fmla="*/ 0 w 5"/>
                <a:gd name="T5" fmla="*/ 2 h 2"/>
                <a:gd name="T6" fmla="*/ 3 w 5"/>
                <a:gd name="T7" fmla="*/ 2 h 2"/>
                <a:gd name="T8" fmla="*/ 5 w 5"/>
                <a:gd name="T9" fmla="*/ 2 h 2"/>
                <a:gd name="T10" fmla="*/ 5 w 5"/>
                <a:gd name="T11" fmla="*/ 0 h 2"/>
                <a:gd name="T12" fmla="*/ 3 w 5"/>
                <a:gd name="T13" fmla="*/ 0 h 2"/>
                <a:gd name="T14" fmla="*/ 2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2" y="0"/>
                  </a:moveTo>
                  <a:lnTo>
                    <a:pt x="0" y="2"/>
                  </a:lnTo>
                  <a:lnTo>
                    <a:pt x="3" y="2"/>
                  </a:lnTo>
                  <a:lnTo>
                    <a:pt x="5" y="2"/>
                  </a:lnTo>
                  <a:lnTo>
                    <a:pt x="5" y="0"/>
                  </a:lnTo>
                  <a:lnTo>
                    <a:pt x="3" y="0"/>
                  </a:lnTo>
                  <a:lnTo>
                    <a:pt x="2"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80" name="Freeform 188"/>
            <p:cNvSpPr>
              <a:spLocks/>
            </p:cNvSpPr>
            <p:nvPr/>
          </p:nvSpPr>
          <p:spPr bwMode="auto">
            <a:xfrm>
              <a:off x="2813" y="2266"/>
              <a:ext cx="5" cy="5"/>
            </a:xfrm>
            <a:custGeom>
              <a:avLst/>
              <a:gdLst>
                <a:gd name="T0" fmla="*/ 3 w 5"/>
                <a:gd name="T1" fmla="*/ 2 h 5"/>
                <a:gd name="T2" fmla="*/ 2 w 5"/>
                <a:gd name="T3" fmla="*/ 2 h 5"/>
                <a:gd name="T4" fmla="*/ 0 w 5"/>
                <a:gd name="T5" fmla="*/ 5 h 5"/>
                <a:gd name="T6" fmla="*/ 2 w 5"/>
                <a:gd name="T7" fmla="*/ 5 h 5"/>
                <a:gd name="T8" fmla="*/ 3 w 5"/>
                <a:gd name="T9" fmla="*/ 5 h 5"/>
                <a:gd name="T10" fmla="*/ 5 w 5"/>
                <a:gd name="T11" fmla="*/ 0 h 5"/>
                <a:gd name="T12" fmla="*/ 5 w 5"/>
                <a:gd name="T13" fmla="*/ 2 h 5"/>
                <a:gd name="T14" fmla="*/ 3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2"/>
                  </a:moveTo>
                  <a:lnTo>
                    <a:pt x="2" y="2"/>
                  </a:lnTo>
                  <a:lnTo>
                    <a:pt x="0" y="5"/>
                  </a:lnTo>
                  <a:lnTo>
                    <a:pt x="2" y="5"/>
                  </a:lnTo>
                  <a:lnTo>
                    <a:pt x="3" y="5"/>
                  </a:lnTo>
                  <a:lnTo>
                    <a:pt x="5" y="0"/>
                  </a:lnTo>
                  <a:lnTo>
                    <a:pt x="5" y="2"/>
                  </a:lnTo>
                  <a:lnTo>
                    <a:pt x="3"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81" name="Freeform 189"/>
            <p:cNvSpPr>
              <a:spLocks/>
            </p:cNvSpPr>
            <p:nvPr/>
          </p:nvSpPr>
          <p:spPr bwMode="auto">
            <a:xfrm>
              <a:off x="2812" y="2271"/>
              <a:ext cx="5" cy="2"/>
            </a:xfrm>
            <a:custGeom>
              <a:avLst/>
              <a:gdLst>
                <a:gd name="T0" fmla="*/ 1 w 5"/>
                <a:gd name="T1" fmla="*/ 0 h 2"/>
                <a:gd name="T2" fmla="*/ 0 w 5"/>
                <a:gd name="T3" fmla="*/ 2 h 2"/>
                <a:gd name="T4" fmla="*/ 0 w 5"/>
                <a:gd name="T5" fmla="*/ 2 h 2"/>
                <a:gd name="T6" fmla="*/ 3 w 5"/>
                <a:gd name="T7" fmla="*/ 2 h 2"/>
                <a:gd name="T8" fmla="*/ 5 w 5"/>
                <a:gd name="T9" fmla="*/ 2 h 2"/>
                <a:gd name="T10" fmla="*/ 5 w 5"/>
                <a:gd name="T11" fmla="*/ 0 h 2"/>
                <a:gd name="T12" fmla="*/ 3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0" y="2"/>
                  </a:lnTo>
                  <a:lnTo>
                    <a:pt x="3" y="2"/>
                  </a:lnTo>
                  <a:lnTo>
                    <a:pt x="5" y="2"/>
                  </a:lnTo>
                  <a:lnTo>
                    <a:pt x="5" y="0"/>
                  </a:lnTo>
                  <a:lnTo>
                    <a:pt x="3" y="0"/>
                  </a:lnTo>
                  <a:lnTo>
                    <a:pt x="1"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82" name="Freeform 190"/>
            <p:cNvSpPr>
              <a:spLocks/>
            </p:cNvSpPr>
            <p:nvPr/>
          </p:nvSpPr>
          <p:spPr bwMode="auto">
            <a:xfrm>
              <a:off x="2794" y="2271"/>
              <a:ext cx="51" cy="253"/>
            </a:xfrm>
            <a:custGeom>
              <a:avLst/>
              <a:gdLst>
                <a:gd name="T0" fmla="*/ 21 w 51"/>
                <a:gd name="T1" fmla="*/ 2 h 253"/>
                <a:gd name="T2" fmla="*/ 19 w 51"/>
                <a:gd name="T3" fmla="*/ 2 h 253"/>
                <a:gd name="T4" fmla="*/ 17 w 51"/>
                <a:gd name="T5" fmla="*/ 7 h 253"/>
                <a:gd name="T6" fmla="*/ 0 w 51"/>
                <a:gd name="T7" fmla="*/ 92 h 253"/>
                <a:gd name="T8" fmla="*/ 48 w 51"/>
                <a:gd name="T9" fmla="*/ 253 h 253"/>
                <a:gd name="T10" fmla="*/ 51 w 51"/>
                <a:gd name="T11" fmla="*/ 253 h 253"/>
                <a:gd name="T12" fmla="*/ 2 w 51"/>
                <a:gd name="T13" fmla="*/ 92 h 253"/>
                <a:gd name="T14" fmla="*/ 19 w 51"/>
                <a:gd name="T15" fmla="*/ 7 h 253"/>
                <a:gd name="T16" fmla="*/ 23 w 51"/>
                <a:gd name="T17" fmla="*/ 0 h 253"/>
                <a:gd name="T18" fmla="*/ 23 w 51"/>
                <a:gd name="T19" fmla="*/ 2 h 253"/>
                <a:gd name="T20" fmla="*/ 21 w 51"/>
                <a:gd name="T21" fmla="*/ 2 h 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253"/>
                <a:gd name="T35" fmla="*/ 51 w 51"/>
                <a:gd name="T36" fmla="*/ 253 h 2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253">
                  <a:moveTo>
                    <a:pt x="21" y="2"/>
                  </a:moveTo>
                  <a:lnTo>
                    <a:pt x="19" y="2"/>
                  </a:lnTo>
                  <a:lnTo>
                    <a:pt x="17" y="7"/>
                  </a:lnTo>
                  <a:lnTo>
                    <a:pt x="0" y="92"/>
                  </a:lnTo>
                  <a:lnTo>
                    <a:pt x="48" y="253"/>
                  </a:lnTo>
                  <a:lnTo>
                    <a:pt x="51" y="253"/>
                  </a:lnTo>
                  <a:lnTo>
                    <a:pt x="2" y="92"/>
                  </a:lnTo>
                  <a:lnTo>
                    <a:pt x="19" y="7"/>
                  </a:lnTo>
                  <a:lnTo>
                    <a:pt x="23" y="0"/>
                  </a:lnTo>
                  <a:lnTo>
                    <a:pt x="23" y="2"/>
                  </a:lnTo>
                  <a:lnTo>
                    <a:pt x="21"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83" name="Line 191"/>
            <p:cNvSpPr>
              <a:spLocks noChangeShapeType="1"/>
            </p:cNvSpPr>
            <p:nvPr/>
          </p:nvSpPr>
          <p:spPr bwMode="auto">
            <a:xfrm flipH="1" flipV="1">
              <a:off x="1713" y="2402"/>
              <a:ext cx="1183" cy="130"/>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784" name="Freeform 192"/>
            <p:cNvSpPr>
              <a:spLocks/>
            </p:cNvSpPr>
            <p:nvPr/>
          </p:nvSpPr>
          <p:spPr bwMode="auto">
            <a:xfrm>
              <a:off x="1713" y="2401"/>
              <a:ext cx="1183" cy="132"/>
            </a:xfrm>
            <a:custGeom>
              <a:avLst/>
              <a:gdLst>
                <a:gd name="T0" fmla="*/ 1183 w 1183"/>
                <a:gd name="T1" fmla="*/ 132 h 132"/>
                <a:gd name="T2" fmla="*/ 1183 w 1183"/>
                <a:gd name="T3" fmla="*/ 129 h 132"/>
                <a:gd name="T4" fmla="*/ 0 w 1183"/>
                <a:gd name="T5" fmla="*/ 0 h 132"/>
                <a:gd name="T6" fmla="*/ 0 w 1183"/>
                <a:gd name="T7" fmla="*/ 2 h 132"/>
                <a:gd name="T8" fmla="*/ 1183 w 1183"/>
                <a:gd name="T9" fmla="*/ 132 h 132"/>
                <a:gd name="T10" fmla="*/ 0 60000 65536"/>
                <a:gd name="T11" fmla="*/ 0 60000 65536"/>
                <a:gd name="T12" fmla="*/ 0 60000 65536"/>
                <a:gd name="T13" fmla="*/ 0 60000 65536"/>
                <a:gd name="T14" fmla="*/ 0 60000 65536"/>
                <a:gd name="T15" fmla="*/ 0 w 1183"/>
                <a:gd name="T16" fmla="*/ 0 h 132"/>
                <a:gd name="T17" fmla="*/ 1183 w 1183"/>
                <a:gd name="T18" fmla="*/ 132 h 132"/>
              </a:gdLst>
              <a:ahLst/>
              <a:cxnLst>
                <a:cxn ang="T10">
                  <a:pos x="T0" y="T1"/>
                </a:cxn>
                <a:cxn ang="T11">
                  <a:pos x="T2" y="T3"/>
                </a:cxn>
                <a:cxn ang="T12">
                  <a:pos x="T4" y="T5"/>
                </a:cxn>
                <a:cxn ang="T13">
                  <a:pos x="T6" y="T7"/>
                </a:cxn>
                <a:cxn ang="T14">
                  <a:pos x="T8" y="T9"/>
                </a:cxn>
              </a:cxnLst>
              <a:rect l="T15" t="T16" r="T17" b="T18"/>
              <a:pathLst>
                <a:path w="1183" h="132">
                  <a:moveTo>
                    <a:pt x="1183" y="132"/>
                  </a:moveTo>
                  <a:lnTo>
                    <a:pt x="1183" y="129"/>
                  </a:lnTo>
                  <a:lnTo>
                    <a:pt x="0" y="0"/>
                  </a:lnTo>
                  <a:lnTo>
                    <a:pt x="0" y="2"/>
                  </a:lnTo>
                  <a:lnTo>
                    <a:pt x="1183" y="13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85" name="Freeform 193"/>
            <p:cNvSpPr>
              <a:spLocks/>
            </p:cNvSpPr>
            <p:nvPr/>
          </p:nvSpPr>
          <p:spPr bwMode="auto">
            <a:xfrm>
              <a:off x="2608" y="2247"/>
              <a:ext cx="202" cy="117"/>
            </a:xfrm>
            <a:custGeom>
              <a:avLst/>
              <a:gdLst>
                <a:gd name="T0" fmla="*/ 202 w 202"/>
                <a:gd name="T1" fmla="*/ 39 h 117"/>
                <a:gd name="T2" fmla="*/ 112 w 202"/>
                <a:gd name="T3" fmla="*/ 31 h 117"/>
                <a:gd name="T4" fmla="*/ 39 w 202"/>
                <a:gd name="T5" fmla="*/ 0 h 117"/>
                <a:gd name="T6" fmla="*/ 0 w 202"/>
                <a:gd name="T7" fmla="*/ 69 h 117"/>
                <a:gd name="T8" fmla="*/ 103 w 202"/>
                <a:gd name="T9" fmla="*/ 109 h 117"/>
                <a:gd name="T10" fmla="*/ 187 w 202"/>
                <a:gd name="T11" fmla="*/ 117 h 117"/>
                <a:gd name="T12" fmla="*/ 0 60000 65536"/>
                <a:gd name="T13" fmla="*/ 0 60000 65536"/>
                <a:gd name="T14" fmla="*/ 0 60000 65536"/>
                <a:gd name="T15" fmla="*/ 0 60000 65536"/>
                <a:gd name="T16" fmla="*/ 0 60000 65536"/>
                <a:gd name="T17" fmla="*/ 0 60000 65536"/>
                <a:gd name="T18" fmla="*/ 0 w 202"/>
                <a:gd name="T19" fmla="*/ 0 h 117"/>
                <a:gd name="T20" fmla="*/ 202 w 202"/>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202" h="117">
                  <a:moveTo>
                    <a:pt x="202" y="39"/>
                  </a:moveTo>
                  <a:lnTo>
                    <a:pt x="112" y="31"/>
                  </a:lnTo>
                  <a:lnTo>
                    <a:pt x="39" y="0"/>
                  </a:lnTo>
                  <a:lnTo>
                    <a:pt x="0" y="69"/>
                  </a:lnTo>
                  <a:lnTo>
                    <a:pt x="103" y="109"/>
                  </a:lnTo>
                  <a:lnTo>
                    <a:pt x="187" y="117"/>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786" name="Freeform 194"/>
            <p:cNvSpPr>
              <a:spLocks/>
            </p:cNvSpPr>
            <p:nvPr/>
          </p:nvSpPr>
          <p:spPr bwMode="auto">
            <a:xfrm>
              <a:off x="2606" y="2246"/>
              <a:ext cx="204" cy="70"/>
            </a:xfrm>
            <a:custGeom>
              <a:avLst/>
              <a:gdLst>
                <a:gd name="T0" fmla="*/ 204 w 204"/>
                <a:gd name="T1" fmla="*/ 41 h 70"/>
                <a:gd name="T2" fmla="*/ 204 w 204"/>
                <a:gd name="T3" fmla="*/ 39 h 70"/>
                <a:gd name="T4" fmla="*/ 114 w 204"/>
                <a:gd name="T5" fmla="*/ 31 h 70"/>
                <a:gd name="T6" fmla="*/ 41 w 204"/>
                <a:gd name="T7" fmla="*/ 0 h 70"/>
                <a:gd name="T8" fmla="*/ 0 w 204"/>
                <a:gd name="T9" fmla="*/ 70 h 70"/>
                <a:gd name="T10" fmla="*/ 3 w 204"/>
                <a:gd name="T11" fmla="*/ 70 h 70"/>
                <a:gd name="T12" fmla="*/ 41 w 204"/>
                <a:gd name="T13" fmla="*/ 2 h 70"/>
                <a:gd name="T14" fmla="*/ 114 w 204"/>
                <a:gd name="T15" fmla="*/ 34 h 70"/>
                <a:gd name="T16" fmla="*/ 204 w 204"/>
                <a:gd name="T17" fmla="*/ 4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70"/>
                <a:gd name="T29" fmla="*/ 204 w 20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70">
                  <a:moveTo>
                    <a:pt x="204" y="41"/>
                  </a:moveTo>
                  <a:lnTo>
                    <a:pt x="204" y="39"/>
                  </a:lnTo>
                  <a:lnTo>
                    <a:pt x="114" y="31"/>
                  </a:lnTo>
                  <a:lnTo>
                    <a:pt x="41" y="0"/>
                  </a:lnTo>
                  <a:lnTo>
                    <a:pt x="0" y="70"/>
                  </a:lnTo>
                  <a:lnTo>
                    <a:pt x="3" y="70"/>
                  </a:lnTo>
                  <a:lnTo>
                    <a:pt x="41" y="2"/>
                  </a:lnTo>
                  <a:lnTo>
                    <a:pt x="114" y="34"/>
                  </a:lnTo>
                  <a:lnTo>
                    <a:pt x="204" y="4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87" name="Freeform 195"/>
            <p:cNvSpPr>
              <a:spLocks/>
            </p:cNvSpPr>
            <p:nvPr/>
          </p:nvSpPr>
          <p:spPr bwMode="auto">
            <a:xfrm>
              <a:off x="2606" y="2316"/>
              <a:ext cx="189" cy="50"/>
            </a:xfrm>
            <a:custGeom>
              <a:avLst/>
              <a:gdLst>
                <a:gd name="T0" fmla="*/ 0 w 189"/>
                <a:gd name="T1" fmla="*/ 0 h 50"/>
                <a:gd name="T2" fmla="*/ 105 w 189"/>
                <a:gd name="T3" fmla="*/ 41 h 50"/>
                <a:gd name="T4" fmla="*/ 189 w 189"/>
                <a:gd name="T5" fmla="*/ 50 h 50"/>
                <a:gd name="T6" fmla="*/ 189 w 189"/>
                <a:gd name="T7" fmla="*/ 47 h 50"/>
                <a:gd name="T8" fmla="*/ 105 w 189"/>
                <a:gd name="T9" fmla="*/ 38 h 50"/>
                <a:gd name="T10" fmla="*/ 3 w 189"/>
                <a:gd name="T11" fmla="*/ 0 h 50"/>
                <a:gd name="T12" fmla="*/ 0 w 189"/>
                <a:gd name="T13" fmla="*/ 0 h 50"/>
                <a:gd name="T14" fmla="*/ 0 60000 65536"/>
                <a:gd name="T15" fmla="*/ 0 60000 65536"/>
                <a:gd name="T16" fmla="*/ 0 60000 65536"/>
                <a:gd name="T17" fmla="*/ 0 60000 65536"/>
                <a:gd name="T18" fmla="*/ 0 60000 65536"/>
                <a:gd name="T19" fmla="*/ 0 60000 65536"/>
                <a:gd name="T20" fmla="*/ 0 60000 65536"/>
                <a:gd name="T21" fmla="*/ 0 w 189"/>
                <a:gd name="T22" fmla="*/ 0 h 50"/>
                <a:gd name="T23" fmla="*/ 189 w 18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 h="50">
                  <a:moveTo>
                    <a:pt x="0" y="0"/>
                  </a:moveTo>
                  <a:lnTo>
                    <a:pt x="105" y="41"/>
                  </a:lnTo>
                  <a:lnTo>
                    <a:pt x="189" y="50"/>
                  </a:lnTo>
                  <a:lnTo>
                    <a:pt x="189" y="47"/>
                  </a:lnTo>
                  <a:lnTo>
                    <a:pt x="105" y="38"/>
                  </a:lnTo>
                  <a:lnTo>
                    <a:pt x="3" y="0"/>
                  </a:lnTo>
                  <a:lnTo>
                    <a:pt x="0"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88" name="Line 196"/>
            <p:cNvSpPr>
              <a:spLocks noChangeShapeType="1"/>
            </p:cNvSpPr>
            <p:nvPr/>
          </p:nvSpPr>
          <p:spPr bwMode="auto">
            <a:xfrm flipH="1" flipV="1">
              <a:off x="1791" y="2382"/>
              <a:ext cx="1040" cy="104"/>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789" name="Freeform 197"/>
            <p:cNvSpPr>
              <a:spLocks/>
            </p:cNvSpPr>
            <p:nvPr/>
          </p:nvSpPr>
          <p:spPr bwMode="auto">
            <a:xfrm>
              <a:off x="1791" y="2381"/>
              <a:ext cx="1040" cy="106"/>
            </a:xfrm>
            <a:custGeom>
              <a:avLst/>
              <a:gdLst>
                <a:gd name="T0" fmla="*/ 1040 w 1040"/>
                <a:gd name="T1" fmla="*/ 106 h 106"/>
                <a:gd name="T2" fmla="*/ 1040 w 1040"/>
                <a:gd name="T3" fmla="*/ 103 h 106"/>
                <a:gd name="T4" fmla="*/ 0 w 1040"/>
                <a:gd name="T5" fmla="*/ 0 h 106"/>
                <a:gd name="T6" fmla="*/ 0 w 1040"/>
                <a:gd name="T7" fmla="*/ 2 h 106"/>
                <a:gd name="T8" fmla="*/ 1040 w 1040"/>
                <a:gd name="T9" fmla="*/ 106 h 106"/>
                <a:gd name="T10" fmla="*/ 0 60000 65536"/>
                <a:gd name="T11" fmla="*/ 0 60000 65536"/>
                <a:gd name="T12" fmla="*/ 0 60000 65536"/>
                <a:gd name="T13" fmla="*/ 0 60000 65536"/>
                <a:gd name="T14" fmla="*/ 0 60000 65536"/>
                <a:gd name="T15" fmla="*/ 0 w 1040"/>
                <a:gd name="T16" fmla="*/ 0 h 106"/>
                <a:gd name="T17" fmla="*/ 1040 w 1040"/>
                <a:gd name="T18" fmla="*/ 106 h 106"/>
              </a:gdLst>
              <a:ahLst/>
              <a:cxnLst>
                <a:cxn ang="T10">
                  <a:pos x="T0" y="T1"/>
                </a:cxn>
                <a:cxn ang="T11">
                  <a:pos x="T2" y="T3"/>
                </a:cxn>
                <a:cxn ang="T12">
                  <a:pos x="T4" y="T5"/>
                </a:cxn>
                <a:cxn ang="T13">
                  <a:pos x="T6" y="T7"/>
                </a:cxn>
                <a:cxn ang="T14">
                  <a:pos x="T8" y="T9"/>
                </a:cxn>
              </a:cxnLst>
              <a:rect l="T15" t="T16" r="T17" b="T18"/>
              <a:pathLst>
                <a:path w="1040" h="106">
                  <a:moveTo>
                    <a:pt x="1040" y="106"/>
                  </a:moveTo>
                  <a:lnTo>
                    <a:pt x="1040" y="103"/>
                  </a:lnTo>
                  <a:lnTo>
                    <a:pt x="0" y="0"/>
                  </a:lnTo>
                  <a:lnTo>
                    <a:pt x="0" y="2"/>
                  </a:lnTo>
                  <a:lnTo>
                    <a:pt x="1040" y="10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90" name="Line 198"/>
            <p:cNvSpPr>
              <a:spLocks noChangeShapeType="1"/>
            </p:cNvSpPr>
            <p:nvPr/>
          </p:nvSpPr>
          <p:spPr bwMode="auto">
            <a:xfrm flipH="1" flipV="1">
              <a:off x="2712" y="2357"/>
              <a:ext cx="106" cy="127"/>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791" name="Freeform 199"/>
            <p:cNvSpPr>
              <a:spLocks/>
            </p:cNvSpPr>
            <p:nvPr/>
          </p:nvSpPr>
          <p:spPr bwMode="auto">
            <a:xfrm>
              <a:off x="2711" y="2356"/>
              <a:ext cx="109" cy="130"/>
            </a:xfrm>
            <a:custGeom>
              <a:avLst/>
              <a:gdLst>
                <a:gd name="T0" fmla="*/ 106 w 109"/>
                <a:gd name="T1" fmla="*/ 130 h 130"/>
                <a:gd name="T2" fmla="*/ 109 w 109"/>
                <a:gd name="T3" fmla="*/ 127 h 130"/>
                <a:gd name="T4" fmla="*/ 3 w 109"/>
                <a:gd name="T5" fmla="*/ 0 h 130"/>
                <a:gd name="T6" fmla="*/ 0 w 109"/>
                <a:gd name="T7" fmla="*/ 2 h 130"/>
                <a:gd name="T8" fmla="*/ 106 w 109"/>
                <a:gd name="T9" fmla="*/ 130 h 130"/>
                <a:gd name="T10" fmla="*/ 0 60000 65536"/>
                <a:gd name="T11" fmla="*/ 0 60000 65536"/>
                <a:gd name="T12" fmla="*/ 0 60000 65536"/>
                <a:gd name="T13" fmla="*/ 0 60000 65536"/>
                <a:gd name="T14" fmla="*/ 0 60000 65536"/>
                <a:gd name="T15" fmla="*/ 0 w 109"/>
                <a:gd name="T16" fmla="*/ 0 h 130"/>
                <a:gd name="T17" fmla="*/ 109 w 109"/>
                <a:gd name="T18" fmla="*/ 130 h 130"/>
              </a:gdLst>
              <a:ahLst/>
              <a:cxnLst>
                <a:cxn ang="T10">
                  <a:pos x="T0" y="T1"/>
                </a:cxn>
                <a:cxn ang="T11">
                  <a:pos x="T2" y="T3"/>
                </a:cxn>
                <a:cxn ang="T12">
                  <a:pos x="T4" y="T5"/>
                </a:cxn>
                <a:cxn ang="T13">
                  <a:pos x="T6" y="T7"/>
                </a:cxn>
                <a:cxn ang="T14">
                  <a:pos x="T8" y="T9"/>
                </a:cxn>
              </a:cxnLst>
              <a:rect l="T15" t="T16" r="T17" b="T18"/>
              <a:pathLst>
                <a:path w="109" h="130">
                  <a:moveTo>
                    <a:pt x="106" y="130"/>
                  </a:moveTo>
                  <a:lnTo>
                    <a:pt x="109" y="127"/>
                  </a:lnTo>
                  <a:lnTo>
                    <a:pt x="3" y="0"/>
                  </a:lnTo>
                  <a:lnTo>
                    <a:pt x="0" y="2"/>
                  </a:lnTo>
                  <a:lnTo>
                    <a:pt x="106" y="13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92" name="Freeform 200"/>
            <p:cNvSpPr>
              <a:spLocks/>
            </p:cNvSpPr>
            <p:nvPr/>
          </p:nvSpPr>
          <p:spPr bwMode="auto">
            <a:xfrm>
              <a:off x="1659" y="2345"/>
              <a:ext cx="133" cy="57"/>
            </a:xfrm>
            <a:custGeom>
              <a:avLst/>
              <a:gdLst>
                <a:gd name="T0" fmla="*/ 0 w 133"/>
                <a:gd name="T1" fmla="*/ 0 h 57"/>
                <a:gd name="T2" fmla="*/ 100 w 133"/>
                <a:gd name="T3" fmla="*/ 8 h 57"/>
                <a:gd name="T4" fmla="*/ 113 w 133"/>
                <a:gd name="T5" fmla="*/ 13 h 57"/>
                <a:gd name="T6" fmla="*/ 122 w 133"/>
                <a:gd name="T7" fmla="*/ 19 h 57"/>
                <a:gd name="T8" fmla="*/ 128 w 133"/>
                <a:gd name="T9" fmla="*/ 24 h 57"/>
                <a:gd name="T10" fmla="*/ 132 w 133"/>
                <a:gd name="T11" fmla="*/ 29 h 57"/>
                <a:gd name="T12" fmla="*/ 133 w 133"/>
                <a:gd name="T13" fmla="*/ 36 h 57"/>
                <a:gd name="T14" fmla="*/ 132 w 133"/>
                <a:gd name="T15" fmla="*/ 41 h 57"/>
                <a:gd name="T16" fmla="*/ 130 w 133"/>
                <a:gd name="T17" fmla="*/ 44 h 57"/>
                <a:gd name="T18" fmla="*/ 126 w 133"/>
                <a:gd name="T19" fmla="*/ 49 h 57"/>
                <a:gd name="T20" fmla="*/ 121 w 133"/>
                <a:gd name="T21" fmla="*/ 53 h 57"/>
                <a:gd name="T22" fmla="*/ 115 w 133"/>
                <a:gd name="T23" fmla="*/ 56 h 57"/>
                <a:gd name="T24" fmla="*/ 108 w 133"/>
                <a:gd name="T25" fmla="*/ 57 h 57"/>
                <a:gd name="T26" fmla="*/ 101 w 133"/>
                <a:gd name="T27" fmla="*/ 57 h 57"/>
                <a:gd name="T28" fmla="*/ 32 w 133"/>
                <a:gd name="T29" fmla="*/ 57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57"/>
                <a:gd name="T47" fmla="*/ 133 w 133"/>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57">
                  <a:moveTo>
                    <a:pt x="0" y="0"/>
                  </a:moveTo>
                  <a:lnTo>
                    <a:pt x="100" y="8"/>
                  </a:lnTo>
                  <a:lnTo>
                    <a:pt x="113" y="13"/>
                  </a:lnTo>
                  <a:lnTo>
                    <a:pt x="122" y="19"/>
                  </a:lnTo>
                  <a:lnTo>
                    <a:pt x="128" y="24"/>
                  </a:lnTo>
                  <a:lnTo>
                    <a:pt x="132" y="29"/>
                  </a:lnTo>
                  <a:lnTo>
                    <a:pt x="133" y="36"/>
                  </a:lnTo>
                  <a:lnTo>
                    <a:pt x="132" y="41"/>
                  </a:lnTo>
                  <a:lnTo>
                    <a:pt x="130" y="44"/>
                  </a:lnTo>
                  <a:lnTo>
                    <a:pt x="126" y="49"/>
                  </a:lnTo>
                  <a:lnTo>
                    <a:pt x="121" y="53"/>
                  </a:lnTo>
                  <a:lnTo>
                    <a:pt x="115" y="56"/>
                  </a:lnTo>
                  <a:lnTo>
                    <a:pt x="108" y="57"/>
                  </a:lnTo>
                  <a:lnTo>
                    <a:pt x="101" y="57"/>
                  </a:lnTo>
                  <a:lnTo>
                    <a:pt x="32" y="57"/>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793" name="Freeform 201"/>
            <p:cNvSpPr>
              <a:spLocks/>
            </p:cNvSpPr>
            <p:nvPr/>
          </p:nvSpPr>
          <p:spPr bwMode="auto">
            <a:xfrm>
              <a:off x="1659" y="2343"/>
              <a:ext cx="135" cy="60"/>
            </a:xfrm>
            <a:custGeom>
              <a:avLst/>
              <a:gdLst>
                <a:gd name="T0" fmla="*/ 0 w 135"/>
                <a:gd name="T1" fmla="*/ 0 h 60"/>
                <a:gd name="T2" fmla="*/ 0 w 135"/>
                <a:gd name="T3" fmla="*/ 3 h 60"/>
                <a:gd name="T4" fmla="*/ 100 w 135"/>
                <a:gd name="T5" fmla="*/ 11 h 60"/>
                <a:gd name="T6" fmla="*/ 111 w 135"/>
                <a:gd name="T7" fmla="*/ 16 h 60"/>
                <a:gd name="T8" fmla="*/ 121 w 135"/>
                <a:gd name="T9" fmla="*/ 23 h 60"/>
                <a:gd name="T10" fmla="*/ 127 w 135"/>
                <a:gd name="T11" fmla="*/ 28 h 60"/>
                <a:gd name="T12" fmla="*/ 131 w 135"/>
                <a:gd name="T13" fmla="*/ 33 h 60"/>
                <a:gd name="T14" fmla="*/ 132 w 135"/>
                <a:gd name="T15" fmla="*/ 38 h 60"/>
                <a:gd name="T16" fmla="*/ 131 w 135"/>
                <a:gd name="T17" fmla="*/ 41 h 60"/>
                <a:gd name="T18" fmla="*/ 128 w 135"/>
                <a:gd name="T19" fmla="*/ 45 h 60"/>
                <a:gd name="T20" fmla="*/ 125 w 135"/>
                <a:gd name="T21" fmla="*/ 50 h 60"/>
                <a:gd name="T22" fmla="*/ 118 w 135"/>
                <a:gd name="T23" fmla="*/ 54 h 60"/>
                <a:gd name="T24" fmla="*/ 115 w 135"/>
                <a:gd name="T25" fmla="*/ 56 h 60"/>
                <a:gd name="T26" fmla="*/ 108 w 135"/>
                <a:gd name="T27" fmla="*/ 58 h 60"/>
                <a:gd name="T28" fmla="*/ 108 w 135"/>
                <a:gd name="T29" fmla="*/ 59 h 60"/>
                <a:gd name="T30" fmla="*/ 108 w 135"/>
                <a:gd name="T31" fmla="*/ 60 h 60"/>
                <a:gd name="T32" fmla="*/ 115 w 135"/>
                <a:gd name="T33" fmla="*/ 59 h 60"/>
                <a:gd name="T34" fmla="*/ 123 w 135"/>
                <a:gd name="T35" fmla="*/ 56 h 60"/>
                <a:gd name="T36" fmla="*/ 127 w 135"/>
                <a:gd name="T37" fmla="*/ 53 h 60"/>
                <a:gd name="T38" fmla="*/ 131 w 135"/>
                <a:gd name="T39" fmla="*/ 48 h 60"/>
                <a:gd name="T40" fmla="*/ 133 w 135"/>
                <a:gd name="T41" fmla="*/ 44 h 60"/>
                <a:gd name="T42" fmla="*/ 135 w 135"/>
                <a:gd name="T43" fmla="*/ 38 h 60"/>
                <a:gd name="T44" fmla="*/ 133 w 135"/>
                <a:gd name="T45" fmla="*/ 30 h 60"/>
                <a:gd name="T46" fmla="*/ 130 w 135"/>
                <a:gd name="T47" fmla="*/ 25 h 60"/>
                <a:gd name="T48" fmla="*/ 123 w 135"/>
                <a:gd name="T49" fmla="*/ 20 h 60"/>
                <a:gd name="T50" fmla="*/ 116 w 135"/>
                <a:gd name="T51" fmla="*/ 14 h 60"/>
                <a:gd name="T52" fmla="*/ 100 w 135"/>
                <a:gd name="T53" fmla="*/ 9 h 60"/>
                <a:gd name="T54" fmla="*/ 0 w 135"/>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
                <a:gd name="T85" fmla="*/ 0 h 60"/>
                <a:gd name="T86" fmla="*/ 135 w 135"/>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 h="60">
                  <a:moveTo>
                    <a:pt x="0" y="0"/>
                  </a:moveTo>
                  <a:lnTo>
                    <a:pt x="0" y="3"/>
                  </a:lnTo>
                  <a:lnTo>
                    <a:pt x="100" y="11"/>
                  </a:lnTo>
                  <a:lnTo>
                    <a:pt x="111" y="16"/>
                  </a:lnTo>
                  <a:lnTo>
                    <a:pt x="121" y="23"/>
                  </a:lnTo>
                  <a:lnTo>
                    <a:pt x="127" y="28"/>
                  </a:lnTo>
                  <a:lnTo>
                    <a:pt x="131" y="33"/>
                  </a:lnTo>
                  <a:lnTo>
                    <a:pt x="132" y="38"/>
                  </a:lnTo>
                  <a:lnTo>
                    <a:pt x="131" y="41"/>
                  </a:lnTo>
                  <a:lnTo>
                    <a:pt x="128" y="45"/>
                  </a:lnTo>
                  <a:lnTo>
                    <a:pt x="125" y="50"/>
                  </a:lnTo>
                  <a:lnTo>
                    <a:pt x="118" y="54"/>
                  </a:lnTo>
                  <a:lnTo>
                    <a:pt x="115" y="56"/>
                  </a:lnTo>
                  <a:lnTo>
                    <a:pt x="108" y="58"/>
                  </a:lnTo>
                  <a:lnTo>
                    <a:pt x="108" y="59"/>
                  </a:lnTo>
                  <a:lnTo>
                    <a:pt x="108" y="60"/>
                  </a:lnTo>
                  <a:lnTo>
                    <a:pt x="115" y="59"/>
                  </a:lnTo>
                  <a:lnTo>
                    <a:pt x="123" y="56"/>
                  </a:lnTo>
                  <a:lnTo>
                    <a:pt x="127" y="53"/>
                  </a:lnTo>
                  <a:lnTo>
                    <a:pt x="131" y="48"/>
                  </a:lnTo>
                  <a:lnTo>
                    <a:pt x="133" y="44"/>
                  </a:lnTo>
                  <a:lnTo>
                    <a:pt x="135" y="38"/>
                  </a:lnTo>
                  <a:lnTo>
                    <a:pt x="133" y="30"/>
                  </a:lnTo>
                  <a:lnTo>
                    <a:pt x="130" y="25"/>
                  </a:lnTo>
                  <a:lnTo>
                    <a:pt x="123" y="20"/>
                  </a:lnTo>
                  <a:lnTo>
                    <a:pt x="116" y="14"/>
                  </a:lnTo>
                  <a:lnTo>
                    <a:pt x="100" y="9"/>
                  </a:lnTo>
                  <a:lnTo>
                    <a:pt x="0"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94" name="Freeform 202"/>
            <p:cNvSpPr>
              <a:spLocks/>
            </p:cNvSpPr>
            <p:nvPr/>
          </p:nvSpPr>
          <p:spPr bwMode="auto">
            <a:xfrm>
              <a:off x="1691" y="2399"/>
              <a:ext cx="76" cy="5"/>
            </a:xfrm>
            <a:custGeom>
              <a:avLst/>
              <a:gdLst>
                <a:gd name="T0" fmla="*/ 76 w 76"/>
                <a:gd name="T1" fmla="*/ 3 h 5"/>
                <a:gd name="T2" fmla="*/ 76 w 76"/>
                <a:gd name="T3" fmla="*/ 0 h 5"/>
                <a:gd name="T4" fmla="*/ 0 w 76"/>
                <a:gd name="T5" fmla="*/ 2 h 5"/>
                <a:gd name="T6" fmla="*/ 0 w 76"/>
                <a:gd name="T7" fmla="*/ 4 h 5"/>
                <a:gd name="T8" fmla="*/ 70 w 76"/>
                <a:gd name="T9" fmla="*/ 5 h 5"/>
                <a:gd name="T10" fmla="*/ 76 w 76"/>
                <a:gd name="T11" fmla="*/ 4 h 5"/>
                <a:gd name="T12" fmla="*/ 76 w 76"/>
                <a:gd name="T13" fmla="*/ 3 h 5"/>
                <a:gd name="T14" fmla="*/ 0 60000 65536"/>
                <a:gd name="T15" fmla="*/ 0 60000 65536"/>
                <a:gd name="T16" fmla="*/ 0 60000 65536"/>
                <a:gd name="T17" fmla="*/ 0 60000 65536"/>
                <a:gd name="T18" fmla="*/ 0 60000 65536"/>
                <a:gd name="T19" fmla="*/ 0 60000 65536"/>
                <a:gd name="T20" fmla="*/ 0 60000 65536"/>
                <a:gd name="T21" fmla="*/ 0 w 76"/>
                <a:gd name="T22" fmla="*/ 0 h 5"/>
                <a:gd name="T23" fmla="*/ 76 w 7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5">
                  <a:moveTo>
                    <a:pt x="76" y="3"/>
                  </a:moveTo>
                  <a:lnTo>
                    <a:pt x="76" y="0"/>
                  </a:lnTo>
                  <a:lnTo>
                    <a:pt x="0" y="2"/>
                  </a:lnTo>
                  <a:lnTo>
                    <a:pt x="0" y="4"/>
                  </a:lnTo>
                  <a:lnTo>
                    <a:pt x="70" y="5"/>
                  </a:lnTo>
                  <a:lnTo>
                    <a:pt x="76" y="4"/>
                  </a:lnTo>
                  <a:lnTo>
                    <a:pt x="76"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95" name="Freeform 203"/>
            <p:cNvSpPr>
              <a:spLocks/>
            </p:cNvSpPr>
            <p:nvPr/>
          </p:nvSpPr>
          <p:spPr bwMode="auto">
            <a:xfrm>
              <a:off x="1525" y="2280"/>
              <a:ext cx="191" cy="322"/>
            </a:xfrm>
            <a:custGeom>
              <a:avLst/>
              <a:gdLst>
                <a:gd name="T0" fmla="*/ 0 w 191"/>
                <a:gd name="T1" fmla="*/ 0 h 322"/>
                <a:gd name="T2" fmla="*/ 84 w 191"/>
                <a:gd name="T3" fmla="*/ 7 h 322"/>
                <a:gd name="T4" fmla="*/ 184 w 191"/>
                <a:gd name="T5" fmla="*/ 148 h 322"/>
                <a:gd name="T6" fmla="*/ 186 w 191"/>
                <a:gd name="T7" fmla="*/ 152 h 322"/>
                <a:gd name="T8" fmla="*/ 188 w 191"/>
                <a:gd name="T9" fmla="*/ 154 h 322"/>
                <a:gd name="T10" fmla="*/ 189 w 191"/>
                <a:gd name="T11" fmla="*/ 157 h 322"/>
                <a:gd name="T12" fmla="*/ 190 w 191"/>
                <a:gd name="T13" fmla="*/ 159 h 322"/>
                <a:gd name="T14" fmla="*/ 190 w 191"/>
                <a:gd name="T15" fmla="*/ 163 h 322"/>
                <a:gd name="T16" fmla="*/ 190 w 191"/>
                <a:gd name="T17" fmla="*/ 166 h 322"/>
                <a:gd name="T18" fmla="*/ 191 w 191"/>
                <a:gd name="T19" fmla="*/ 169 h 322"/>
                <a:gd name="T20" fmla="*/ 191 w 191"/>
                <a:gd name="T21" fmla="*/ 172 h 322"/>
                <a:gd name="T22" fmla="*/ 191 w 191"/>
                <a:gd name="T23" fmla="*/ 174 h 322"/>
                <a:gd name="T24" fmla="*/ 190 w 191"/>
                <a:gd name="T25" fmla="*/ 178 h 322"/>
                <a:gd name="T26" fmla="*/ 190 w 191"/>
                <a:gd name="T27" fmla="*/ 181 h 322"/>
                <a:gd name="T28" fmla="*/ 189 w 191"/>
                <a:gd name="T29" fmla="*/ 183 h 322"/>
                <a:gd name="T30" fmla="*/ 166 w 191"/>
                <a:gd name="T31" fmla="*/ 305 h 322"/>
                <a:gd name="T32" fmla="*/ 166 w 191"/>
                <a:gd name="T33" fmla="*/ 309 h 322"/>
                <a:gd name="T34" fmla="*/ 164 w 191"/>
                <a:gd name="T35" fmla="*/ 312 h 322"/>
                <a:gd name="T36" fmla="*/ 163 w 191"/>
                <a:gd name="T37" fmla="*/ 313 h 322"/>
                <a:gd name="T38" fmla="*/ 160 w 191"/>
                <a:gd name="T39" fmla="*/ 315 h 322"/>
                <a:gd name="T40" fmla="*/ 159 w 191"/>
                <a:gd name="T41" fmla="*/ 317 h 322"/>
                <a:gd name="T42" fmla="*/ 156 w 191"/>
                <a:gd name="T43" fmla="*/ 319 h 322"/>
                <a:gd name="T44" fmla="*/ 154 w 191"/>
                <a:gd name="T45" fmla="*/ 320 h 322"/>
                <a:gd name="T46" fmla="*/ 151 w 191"/>
                <a:gd name="T47" fmla="*/ 320 h 322"/>
                <a:gd name="T48" fmla="*/ 148 w 191"/>
                <a:gd name="T49" fmla="*/ 322 h 322"/>
                <a:gd name="T50" fmla="*/ 145 w 191"/>
                <a:gd name="T51" fmla="*/ 322 h 322"/>
                <a:gd name="T52" fmla="*/ 143 w 191"/>
                <a:gd name="T53" fmla="*/ 322 h 322"/>
                <a:gd name="T54" fmla="*/ 139 w 191"/>
                <a:gd name="T55" fmla="*/ 320 h 322"/>
                <a:gd name="T56" fmla="*/ 83 w 191"/>
                <a:gd name="T57" fmla="*/ 315 h 322"/>
                <a:gd name="T58" fmla="*/ 80 w 191"/>
                <a:gd name="T59" fmla="*/ 315 h 322"/>
                <a:gd name="T60" fmla="*/ 79 w 191"/>
                <a:gd name="T61" fmla="*/ 314 h 322"/>
                <a:gd name="T62" fmla="*/ 76 w 191"/>
                <a:gd name="T63" fmla="*/ 313 h 322"/>
                <a:gd name="T64" fmla="*/ 75 w 191"/>
                <a:gd name="T65" fmla="*/ 312 h 322"/>
                <a:gd name="T66" fmla="*/ 73 w 191"/>
                <a:gd name="T67" fmla="*/ 310 h 322"/>
                <a:gd name="T68" fmla="*/ 71 w 191"/>
                <a:gd name="T69" fmla="*/ 309 h 322"/>
                <a:gd name="T70" fmla="*/ 71 w 191"/>
                <a:gd name="T71" fmla="*/ 308 h 322"/>
                <a:gd name="T72" fmla="*/ 70 w 191"/>
                <a:gd name="T73" fmla="*/ 305 h 322"/>
                <a:gd name="T74" fmla="*/ 70 w 191"/>
                <a:gd name="T75" fmla="*/ 304 h 322"/>
                <a:gd name="T76" fmla="*/ 69 w 191"/>
                <a:gd name="T77" fmla="*/ 302 h 322"/>
                <a:gd name="T78" fmla="*/ 69 w 191"/>
                <a:gd name="T79" fmla="*/ 300 h 322"/>
                <a:gd name="T80" fmla="*/ 68 w 191"/>
                <a:gd name="T81" fmla="*/ 298 h 322"/>
                <a:gd name="T82" fmla="*/ 0 w 191"/>
                <a:gd name="T83" fmla="*/ 0 h 322"/>
                <a:gd name="T84" fmla="*/ 0 w 191"/>
                <a:gd name="T85" fmla="*/ 0 h 3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322"/>
                <a:gd name="T131" fmla="*/ 191 w 191"/>
                <a:gd name="T132" fmla="*/ 322 h 3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322">
                  <a:moveTo>
                    <a:pt x="0" y="0"/>
                  </a:moveTo>
                  <a:lnTo>
                    <a:pt x="84" y="7"/>
                  </a:lnTo>
                  <a:lnTo>
                    <a:pt x="184" y="148"/>
                  </a:lnTo>
                  <a:lnTo>
                    <a:pt x="186" y="152"/>
                  </a:lnTo>
                  <a:lnTo>
                    <a:pt x="188" y="154"/>
                  </a:lnTo>
                  <a:lnTo>
                    <a:pt x="189" y="157"/>
                  </a:lnTo>
                  <a:lnTo>
                    <a:pt x="190" y="159"/>
                  </a:lnTo>
                  <a:lnTo>
                    <a:pt x="190" y="163"/>
                  </a:lnTo>
                  <a:lnTo>
                    <a:pt x="190" y="166"/>
                  </a:lnTo>
                  <a:lnTo>
                    <a:pt x="191" y="169"/>
                  </a:lnTo>
                  <a:lnTo>
                    <a:pt x="191" y="172"/>
                  </a:lnTo>
                  <a:lnTo>
                    <a:pt x="191" y="174"/>
                  </a:lnTo>
                  <a:lnTo>
                    <a:pt x="190" y="178"/>
                  </a:lnTo>
                  <a:lnTo>
                    <a:pt x="190" y="181"/>
                  </a:lnTo>
                  <a:lnTo>
                    <a:pt x="189" y="183"/>
                  </a:lnTo>
                  <a:lnTo>
                    <a:pt x="166" y="305"/>
                  </a:lnTo>
                  <a:lnTo>
                    <a:pt x="166" y="309"/>
                  </a:lnTo>
                  <a:lnTo>
                    <a:pt x="164" y="312"/>
                  </a:lnTo>
                  <a:lnTo>
                    <a:pt x="163" y="313"/>
                  </a:lnTo>
                  <a:lnTo>
                    <a:pt x="160" y="315"/>
                  </a:lnTo>
                  <a:lnTo>
                    <a:pt x="159" y="317"/>
                  </a:lnTo>
                  <a:lnTo>
                    <a:pt x="156" y="319"/>
                  </a:lnTo>
                  <a:lnTo>
                    <a:pt x="154" y="320"/>
                  </a:lnTo>
                  <a:lnTo>
                    <a:pt x="151" y="320"/>
                  </a:lnTo>
                  <a:lnTo>
                    <a:pt x="148" y="322"/>
                  </a:lnTo>
                  <a:lnTo>
                    <a:pt x="145" y="322"/>
                  </a:lnTo>
                  <a:lnTo>
                    <a:pt x="143" y="322"/>
                  </a:lnTo>
                  <a:lnTo>
                    <a:pt x="139" y="320"/>
                  </a:lnTo>
                  <a:lnTo>
                    <a:pt x="83" y="315"/>
                  </a:lnTo>
                  <a:lnTo>
                    <a:pt x="80" y="315"/>
                  </a:lnTo>
                  <a:lnTo>
                    <a:pt x="79" y="314"/>
                  </a:lnTo>
                  <a:lnTo>
                    <a:pt x="76" y="313"/>
                  </a:lnTo>
                  <a:lnTo>
                    <a:pt x="75" y="312"/>
                  </a:lnTo>
                  <a:lnTo>
                    <a:pt x="73" y="310"/>
                  </a:lnTo>
                  <a:lnTo>
                    <a:pt x="71" y="309"/>
                  </a:lnTo>
                  <a:lnTo>
                    <a:pt x="71" y="308"/>
                  </a:lnTo>
                  <a:lnTo>
                    <a:pt x="70" y="305"/>
                  </a:lnTo>
                  <a:lnTo>
                    <a:pt x="70" y="304"/>
                  </a:lnTo>
                  <a:lnTo>
                    <a:pt x="69" y="302"/>
                  </a:lnTo>
                  <a:lnTo>
                    <a:pt x="69" y="300"/>
                  </a:lnTo>
                  <a:lnTo>
                    <a:pt x="68" y="298"/>
                  </a:lnTo>
                  <a:lnTo>
                    <a:pt x="0" y="0"/>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796" name="Freeform 204"/>
            <p:cNvSpPr>
              <a:spLocks/>
            </p:cNvSpPr>
            <p:nvPr/>
          </p:nvSpPr>
          <p:spPr bwMode="auto">
            <a:xfrm>
              <a:off x="1525" y="2278"/>
              <a:ext cx="188" cy="155"/>
            </a:xfrm>
            <a:custGeom>
              <a:avLst/>
              <a:gdLst>
                <a:gd name="T0" fmla="*/ 0 w 188"/>
                <a:gd name="T1" fmla="*/ 0 h 155"/>
                <a:gd name="T2" fmla="*/ 0 w 188"/>
                <a:gd name="T3" fmla="*/ 3 h 155"/>
                <a:gd name="T4" fmla="*/ 83 w 188"/>
                <a:gd name="T5" fmla="*/ 10 h 155"/>
                <a:gd name="T6" fmla="*/ 183 w 188"/>
                <a:gd name="T7" fmla="*/ 151 h 155"/>
                <a:gd name="T8" fmla="*/ 185 w 188"/>
                <a:gd name="T9" fmla="*/ 155 h 155"/>
                <a:gd name="T10" fmla="*/ 186 w 188"/>
                <a:gd name="T11" fmla="*/ 154 h 155"/>
                <a:gd name="T12" fmla="*/ 188 w 188"/>
                <a:gd name="T13" fmla="*/ 153 h 155"/>
                <a:gd name="T14" fmla="*/ 185 w 188"/>
                <a:gd name="T15" fmla="*/ 149 h 155"/>
                <a:gd name="T16" fmla="*/ 85 w 188"/>
                <a:gd name="T17" fmla="*/ 8 h 155"/>
                <a:gd name="T18" fmla="*/ 0 w 188"/>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55"/>
                <a:gd name="T32" fmla="*/ 188 w 188"/>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55">
                  <a:moveTo>
                    <a:pt x="0" y="0"/>
                  </a:moveTo>
                  <a:lnTo>
                    <a:pt x="0" y="3"/>
                  </a:lnTo>
                  <a:lnTo>
                    <a:pt x="83" y="10"/>
                  </a:lnTo>
                  <a:lnTo>
                    <a:pt x="183" y="151"/>
                  </a:lnTo>
                  <a:lnTo>
                    <a:pt x="185" y="155"/>
                  </a:lnTo>
                  <a:lnTo>
                    <a:pt x="186" y="154"/>
                  </a:lnTo>
                  <a:lnTo>
                    <a:pt x="188" y="153"/>
                  </a:lnTo>
                  <a:lnTo>
                    <a:pt x="185" y="149"/>
                  </a:lnTo>
                  <a:lnTo>
                    <a:pt x="85" y="8"/>
                  </a:lnTo>
                  <a:lnTo>
                    <a:pt x="0"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97" name="Freeform 205"/>
            <p:cNvSpPr>
              <a:spLocks/>
            </p:cNvSpPr>
            <p:nvPr/>
          </p:nvSpPr>
          <p:spPr bwMode="auto">
            <a:xfrm>
              <a:off x="1710" y="2427"/>
              <a:ext cx="6" cy="12"/>
            </a:xfrm>
            <a:custGeom>
              <a:avLst/>
              <a:gdLst>
                <a:gd name="T0" fmla="*/ 1 w 6"/>
                <a:gd name="T1" fmla="*/ 5 h 12"/>
                <a:gd name="T2" fmla="*/ 0 w 6"/>
                <a:gd name="T3" fmla="*/ 5 h 12"/>
                <a:gd name="T4" fmla="*/ 4 w 6"/>
                <a:gd name="T5" fmla="*/ 12 h 12"/>
                <a:gd name="T6" fmla="*/ 5 w 6"/>
                <a:gd name="T7" fmla="*/ 12 h 12"/>
                <a:gd name="T8" fmla="*/ 6 w 6"/>
                <a:gd name="T9" fmla="*/ 12 h 12"/>
                <a:gd name="T10" fmla="*/ 0 w 6"/>
                <a:gd name="T11" fmla="*/ 0 h 12"/>
                <a:gd name="T12" fmla="*/ 3 w 6"/>
                <a:gd name="T13" fmla="*/ 4 h 12"/>
                <a:gd name="T14" fmla="*/ 1 w 6"/>
                <a:gd name="T15" fmla="*/ 5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1" y="5"/>
                  </a:moveTo>
                  <a:lnTo>
                    <a:pt x="0" y="5"/>
                  </a:lnTo>
                  <a:lnTo>
                    <a:pt x="4" y="12"/>
                  </a:lnTo>
                  <a:lnTo>
                    <a:pt x="5" y="12"/>
                  </a:lnTo>
                  <a:lnTo>
                    <a:pt x="6" y="12"/>
                  </a:lnTo>
                  <a:lnTo>
                    <a:pt x="0" y="0"/>
                  </a:lnTo>
                  <a:lnTo>
                    <a:pt x="3" y="4"/>
                  </a:lnTo>
                  <a:lnTo>
                    <a:pt x="1" y="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98" name="Freeform 206"/>
            <p:cNvSpPr>
              <a:spLocks/>
            </p:cNvSpPr>
            <p:nvPr/>
          </p:nvSpPr>
          <p:spPr bwMode="auto">
            <a:xfrm>
              <a:off x="1713" y="2439"/>
              <a:ext cx="5" cy="7"/>
            </a:xfrm>
            <a:custGeom>
              <a:avLst/>
              <a:gdLst>
                <a:gd name="T0" fmla="*/ 2 w 5"/>
                <a:gd name="T1" fmla="*/ 0 h 7"/>
                <a:gd name="T2" fmla="*/ 0 w 5"/>
                <a:gd name="T3" fmla="*/ 0 h 7"/>
                <a:gd name="T4" fmla="*/ 0 w 5"/>
                <a:gd name="T5" fmla="*/ 7 h 7"/>
                <a:gd name="T6" fmla="*/ 2 w 5"/>
                <a:gd name="T7" fmla="*/ 7 h 7"/>
                <a:gd name="T8" fmla="*/ 5 w 5"/>
                <a:gd name="T9" fmla="*/ 7 h 7"/>
                <a:gd name="T10" fmla="*/ 5 w 5"/>
                <a:gd name="T11" fmla="*/ 3 h 7"/>
                <a:gd name="T12" fmla="*/ 3 w 5"/>
                <a:gd name="T13" fmla="*/ 0 h 7"/>
                <a:gd name="T14" fmla="*/ 2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2" y="0"/>
                  </a:moveTo>
                  <a:lnTo>
                    <a:pt x="0" y="0"/>
                  </a:lnTo>
                  <a:lnTo>
                    <a:pt x="0" y="7"/>
                  </a:lnTo>
                  <a:lnTo>
                    <a:pt x="2" y="7"/>
                  </a:lnTo>
                  <a:lnTo>
                    <a:pt x="5" y="7"/>
                  </a:lnTo>
                  <a:lnTo>
                    <a:pt x="5" y="3"/>
                  </a:lnTo>
                  <a:lnTo>
                    <a:pt x="3" y="0"/>
                  </a:lnTo>
                  <a:lnTo>
                    <a:pt x="2"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799" name="Freeform 207"/>
            <p:cNvSpPr>
              <a:spLocks/>
            </p:cNvSpPr>
            <p:nvPr/>
          </p:nvSpPr>
          <p:spPr bwMode="auto">
            <a:xfrm>
              <a:off x="1713" y="2442"/>
              <a:ext cx="5" cy="7"/>
            </a:xfrm>
            <a:custGeom>
              <a:avLst/>
              <a:gdLst>
                <a:gd name="T0" fmla="*/ 0 w 5"/>
                <a:gd name="T1" fmla="*/ 4 h 7"/>
                <a:gd name="T2" fmla="*/ 0 w 5"/>
                <a:gd name="T3" fmla="*/ 0 h 7"/>
                <a:gd name="T4" fmla="*/ 2 w 5"/>
                <a:gd name="T5" fmla="*/ 7 h 7"/>
                <a:gd name="T6" fmla="*/ 3 w 5"/>
                <a:gd name="T7" fmla="*/ 7 h 7"/>
                <a:gd name="T8" fmla="*/ 5 w 5"/>
                <a:gd name="T9" fmla="*/ 7 h 7"/>
                <a:gd name="T10" fmla="*/ 3 w 5"/>
                <a:gd name="T11" fmla="*/ 4 h 7"/>
                <a:gd name="T12" fmla="*/ 2 w 5"/>
                <a:gd name="T13" fmla="*/ 4 h 7"/>
                <a:gd name="T14" fmla="*/ 0 w 5"/>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0" y="4"/>
                  </a:moveTo>
                  <a:lnTo>
                    <a:pt x="0" y="0"/>
                  </a:lnTo>
                  <a:lnTo>
                    <a:pt x="2" y="7"/>
                  </a:lnTo>
                  <a:lnTo>
                    <a:pt x="3" y="7"/>
                  </a:lnTo>
                  <a:lnTo>
                    <a:pt x="5" y="7"/>
                  </a:lnTo>
                  <a:lnTo>
                    <a:pt x="3" y="4"/>
                  </a:lnTo>
                  <a:lnTo>
                    <a:pt x="2" y="4"/>
                  </a:lnTo>
                  <a:lnTo>
                    <a:pt x="0" y="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00" name="Freeform 209"/>
            <p:cNvSpPr>
              <a:spLocks/>
            </p:cNvSpPr>
            <p:nvPr/>
          </p:nvSpPr>
          <p:spPr bwMode="auto">
            <a:xfrm>
              <a:off x="1714" y="2449"/>
              <a:ext cx="5" cy="5"/>
            </a:xfrm>
            <a:custGeom>
              <a:avLst/>
              <a:gdLst>
                <a:gd name="T0" fmla="*/ 2 w 5"/>
                <a:gd name="T1" fmla="*/ 0 h 5"/>
                <a:gd name="T2" fmla="*/ 0 w 5"/>
                <a:gd name="T3" fmla="*/ 0 h 5"/>
                <a:gd name="T4" fmla="*/ 0 w 5"/>
                <a:gd name="T5" fmla="*/ 5 h 5"/>
                <a:gd name="T6" fmla="*/ 2 w 5"/>
                <a:gd name="T7" fmla="*/ 5 h 5"/>
                <a:gd name="T8" fmla="*/ 5 w 5"/>
                <a:gd name="T9" fmla="*/ 5 h 5"/>
                <a:gd name="T10" fmla="*/ 5 w 5"/>
                <a:gd name="T11" fmla="*/ 4 h 5"/>
                <a:gd name="T12" fmla="*/ 4 w 5"/>
                <a:gd name="T13" fmla="*/ 0 h 5"/>
                <a:gd name="T14" fmla="*/ 2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0"/>
                  </a:moveTo>
                  <a:lnTo>
                    <a:pt x="0" y="0"/>
                  </a:lnTo>
                  <a:lnTo>
                    <a:pt x="0" y="5"/>
                  </a:lnTo>
                  <a:lnTo>
                    <a:pt x="2" y="5"/>
                  </a:lnTo>
                  <a:lnTo>
                    <a:pt x="5" y="5"/>
                  </a:lnTo>
                  <a:lnTo>
                    <a:pt x="5" y="4"/>
                  </a:lnTo>
                  <a:lnTo>
                    <a:pt x="4" y="0"/>
                  </a:lnTo>
                  <a:lnTo>
                    <a:pt x="2"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01" name="Freeform 210"/>
            <p:cNvSpPr>
              <a:spLocks/>
            </p:cNvSpPr>
            <p:nvPr/>
          </p:nvSpPr>
          <p:spPr bwMode="auto">
            <a:xfrm>
              <a:off x="1714" y="2451"/>
              <a:ext cx="5" cy="7"/>
            </a:xfrm>
            <a:custGeom>
              <a:avLst/>
              <a:gdLst>
                <a:gd name="T0" fmla="*/ 2 w 5"/>
                <a:gd name="T1" fmla="*/ 3 h 7"/>
                <a:gd name="T2" fmla="*/ 1 w 5"/>
                <a:gd name="T3" fmla="*/ 3 h 7"/>
                <a:gd name="T4" fmla="*/ 0 w 5"/>
                <a:gd name="T5" fmla="*/ 7 h 7"/>
                <a:gd name="T6" fmla="*/ 1 w 5"/>
                <a:gd name="T7" fmla="*/ 7 h 7"/>
                <a:gd name="T8" fmla="*/ 2 w 5"/>
                <a:gd name="T9" fmla="*/ 7 h 7"/>
                <a:gd name="T10" fmla="*/ 5 w 5"/>
                <a:gd name="T11" fmla="*/ 0 h 7"/>
                <a:gd name="T12" fmla="*/ 5 w 5"/>
                <a:gd name="T13" fmla="*/ 3 h 7"/>
                <a:gd name="T14" fmla="*/ 2 w 5"/>
                <a:gd name="T15" fmla="*/ 3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2" y="3"/>
                  </a:moveTo>
                  <a:lnTo>
                    <a:pt x="1" y="3"/>
                  </a:lnTo>
                  <a:lnTo>
                    <a:pt x="0" y="7"/>
                  </a:lnTo>
                  <a:lnTo>
                    <a:pt x="1" y="7"/>
                  </a:lnTo>
                  <a:lnTo>
                    <a:pt x="2" y="7"/>
                  </a:lnTo>
                  <a:lnTo>
                    <a:pt x="5" y="0"/>
                  </a:lnTo>
                  <a:lnTo>
                    <a:pt x="5" y="3"/>
                  </a:lnTo>
                  <a:lnTo>
                    <a:pt x="2"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02" name="Freeform 211"/>
            <p:cNvSpPr>
              <a:spLocks/>
            </p:cNvSpPr>
            <p:nvPr/>
          </p:nvSpPr>
          <p:spPr bwMode="auto">
            <a:xfrm>
              <a:off x="1713" y="2458"/>
              <a:ext cx="5" cy="4"/>
            </a:xfrm>
            <a:custGeom>
              <a:avLst/>
              <a:gdLst>
                <a:gd name="T0" fmla="*/ 1 w 5"/>
                <a:gd name="T1" fmla="*/ 0 h 4"/>
                <a:gd name="T2" fmla="*/ 0 w 5"/>
                <a:gd name="T3" fmla="*/ 4 h 4"/>
                <a:gd name="T4" fmla="*/ 0 w 5"/>
                <a:gd name="T5" fmla="*/ 3 h 4"/>
                <a:gd name="T6" fmla="*/ 2 w 5"/>
                <a:gd name="T7" fmla="*/ 3 h 4"/>
                <a:gd name="T8" fmla="*/ 5 w 5"/>
                <a:gd name="T9" fmla="*/ 3 h 4"/>
                <a:gd name="T10" fmla="*/ 5 w 5"/>
                <a:gd name="T11" fmla="*/ 0 h 4"/>
                <a:gd name="T12" fmla="*/ 2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0" y="4"/>
                  </a:lnTo>
                  <a:lnTo>
                    <a:pt x="0" y="3"/>
                  </a:lnTo>
                  <a:lnTo>
                    <a:pt x="2" y="3"/>
                  </a:lnTo>
                  <a:lnTo>
                    <a:pt x="5" y="3"/>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03" name="Freeform 212"/>
            <p:cNvSpPr>
              <a:spLocks/>
            </p:cNvSpPr>
            <p:nvPr/>
          </p:nvSpPr>
          <p:spPr bwMode="auto">
            <a:xfrm>
              <a:off x="1680" y="2458"/>
              <a:ext cx="38" cy="142"/>
            </a:xfrm>
            <a:custGeom>
              <a:avLst/>
              <a:gdLst>
                <a:gd name="T0" fmla="*/ 35 w 38"/>
                <a:gd name="T1" fmla="*/ 3 h 142"/>
                <a:gd name="T2" fmla="*/ 34 w 38"/>
                <a:gd name="T3" fmla="*/ 3 h 142"/>
                <a:gd name="T4" fmla="*/ 33 w 38"/>
                <a:gd name="T5" fmla="*/ 5 h 142"/>
                <a:gd name="T6" fmla="*/ 9 w 38"/>
                <a:gd name="T7" fmla="*/ 134 h 142"/>
                <a:gd name="T8" fmla="*/ 9 w 38"/>
                <a:gd name="T9" fmla="*/ 131 h 142"/>
                <a:gd name="T10" fmla="*/ 0 w 38"/>
                <a:gd name="T11" fmla="*/ 140 h 142"/>
                <a:gd name="T12" fmla="*/ 1 w 38"/>
                <a:gd name="T13" fmla="*/ 141 h 142"/>
                <a:gd name="T14" fmla="*/ 3 w 38"/>
                <a:gd name="T15" fmla="*/ 142 h 142"/>
                <a:gd name="T16" fmla="*/ 14 w 38"/>
                <a:gd name="T17" fmla="*/ 131 h 142"/>
                <a:gd name="T18" fmla="*/ 14 w 38"/>
                <a:gd name="T19" fmla="*/ 121 h 142"/>
                <a:gd name="T20" fmla="*/ 35 w 38"/>
                <a:gd name="T21" fmla="*/ 5 h 142"/>
                <a:gd name="T22" fmla="*/ 38 w 38"/>
                <a:gd name="T23" fmla="*/ 0 h 142"/>
                <a:gd name="T24" fmla="*/ 38 w 38"/>
                <a:gd name="T25" fmla="*/ 3 h 142"/>
                <a:gd name="T26" fmla="*/ 35 w 38"/>
                <a:gd name="T27" fmla="*/ 3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2"/>
                <a:gd name="T44" fmla="*/ 38 w 38"/>
                <a:gd name="T45" fmla="*/ 142 h 1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2">
                  <a:moveTo>
                    <a:pt x="35" y="3"/>
                  </a:moveTo>
                  <a:lnTo>
                    <a:pt x="34" y="3"/>
                  </a:lnTo>
                  <a:lnTo>
                    <a:pt x="33" y="5"/>
                  </a:lnTo>
                  <a:lnTo>
                    <a:pt x="9" y="134"/>
                  </a:lnTo>
                  <a:lnTo>
                    <a:pt x="9" y="131"/>
                  </a:lnTo>
                  <a:lnTo>
                    <a:pt x="0" y="140"/>
                  </a:lnTo>
                  <a:lnTo>
                    <a:pt x="1" y="141"/>
                  </a:lnTo>
                  <a:lnTo>
                    <a:pt x="3" y="142"/>
                  </a:lnTo>
                  <a:lnTo>
                    <a:pt x="14" y="131"/>
                  </a:lnTo>
                  <a:lnTo>
                    <a:pt x="14" y="121"/>
                  </a:lnTo>
                  <a:lnTo>
                    <a:pt x="35" y="5"/>
                  </a:lnTo>
                  <a:lnTo>
                    <a:pt x="38" y="0"/>
                  </a:lnTo>
                  <a:lnTo>
                    <a:pt x="38" y="3"/>
                  </a:lnTo>
                  <a:lnTo>
                    <a:pt x="35"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04" name="Freeform 213"/>
            <p:cNvSpPr>
              <a:spLocks/>
            </p:cNvSpPr>
            <p:nvPr/>
          </p:nvSpPr>
          <p:spPr bwMode="auto">
            <a:xfrm>
              <a:off x="1679" y="2598"/>
              <a:ext cx="5" cy="4"/>
            </a:xfrm>
            <a:custGeom>
              <a:avLst/>
              <a:gdLst>
                <a:gd name="T0" fmla="*/ 2 w 5"/>
                <a:gd name="T1" fmla="*/ 1 h 4"/>
                <a:gd name="T2" fmla="*/ 2 w 5"/>
                <a:gd name="T3" fmla="*/ 0 h 4"/>
                <a:gd name="T4" fmla="*/ 0 w 5"/>
                <a:gd name="T5" fmla="*/ 1 h 4"/>
                <a:gd name="T6" fmla="*/ 0 w 5"/>
                <a:gd name="T7" fmla="*/ 2 h 4"/>
                <a:gd name="T8" fmla="*/ 0 w 5"/>
                <a:gd name="T9" fmla="*/ 4 h 4"/>
                <a:gd name="T10" fmla="*/ 5 w 5"/>
                <a:gd name="T11" fmla="*/ 1 h 4"/>
                <a:gd name="T12" fmla="*/ 4 w 5"/>
                <a:gd name="T13" fmla="*/ 2 h 4"/>
                <a:gd name="T14" fmla="*/ 2 w 5"/>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1"/>
                  </a:moveTo>
                  <a:lnTo>
                    <a:pt x="2" y="0"/>
                  </a:lnTo>
                  <a:lnTo>
                    <a:pt x="0" y="1"/>
                  </a:lnTo>
                  <a:lnTo>
                    <a:pt x="0" y="2"/>
                  </a:lnTo>
                  <a:lnTo>
                    <a:pt x="0" y="4"/>
                  </a:lnTo>
                  <a:lnTo>
                    <a:pt x="5" y="1"/>
                  </a:lnTo>
                  <a:lnTo>
                    <a:pt x="4" y="2"/>
                  </a:lnTo>
                  <a:lnTo>
                    <a:pt x="2"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05" name="Freeform 214"/>
            <p:cNvSpPr>
              <a:spLocks/>
            </p:cNvSpPr>
            <p:nvPr/>
          </p:nvSpPr>
          <p:spPr bwMode="auto">
            <a:xfrm>
              <a:off x="1676" y="2598"/>
              <a:ext cx="3" cy="5"/>
            </a:xfrm>
            <a:custGeom>
              <a:avLst/>
              <a:gdLst>
                <a:gd name="T0" fmla="*/ 3 w 3"/>
                <a:gd name="T1" fmla="*/ 2 h 5"/>
                <a:gd name="T2" fmla="*/ 3 w 3"/>
                <a:gd name="T3" fmla="*/ 0 h 5"/>
                <a:gd name="T4" fmla="*/ 0 w 3"/>
                <a:gd name="T5" fmla="*/ 0 h 5"/>
                <a:gd name="T6" fmla="*/ 0 w 3"/>
                <a:gd name="T7" fmla="*/ 2 h 5"/>
                <a:gd name="T8" fmla="*/ 0 w 3"/>
                <a:gd name="T9" fmla="*/ 5 h 5"/>
                <a:gd name="T10" fmla="*/ 0 w 3"/>
                <a:gd name="T11" fmla="*/ 5 h 5"/>
                <a:gd name="T12" fmla="*/ 3 w 3"/>
                <a:gd name="T13" fmla="*/ 4 h 5"/>
                <a:gd name="T14" fmla="*/ 3 w 3"/>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3" y="2"/>
                  </a:moveTo>
                  <a:lnTo>
                    <a:pt x="3" y="0"/>
                  </a:lnTo>
                  <a:lnTo>
                    <a:pt x="0" y="0"/>
                  </a:lnTo>
                  <a:lnTo>
                    <a:pt x="0" y="2"/>
                  </a:lnTo>
                  <a:lnTo>
                    <a:pt x="0" y="5"/>
                  </a:lnTo>
                  <a:lnTo>
                    <a:pt x="3" y="4"/>
                  </a:lnTo>
                  <a:lnTo>
                    <a:pt x="3"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06" name="Freeform 215"/>
            <p:cNvSpPr>
              <a:spLocks/>
            </p:cNvSpPr>
            <p:nvPr/>
          </p:nvSpPr>
          <p:spPr bwMode="auto">
            <a:xfrm>
              <a:off x="1673" y="2598"/>
              <a:ext cx="7" cy="5"/>
            </a:xfrm>
            <a:custGeom>
              <a:avLst/>
              <a:gdLst>
                <a:gd name="T0" fmla="*/ 3 w 7"/>
                <a:gd name="T1" fmla="*/ 0 h 5"/>
                <a:gd name="T2" fmla="*/ 7 w 7"/>
                <a:gd name="T3" fmla="*/ 0 h 5"/>
                <a:gd name="T4" fmla="*/ 0 w 7"/>
                <a:gd name="T5" fmla="*/ 2 h 5"/>
                <a:gd name="T6" fmla="*/ 0 w 7"/>
                <a:gd name="T7" fmla="*/ 4 h 5"/>
                <a:gd name="T8" fmla="*/ 0 w 7"/>
                <a:gd name="T9" fmla="*/ 5 h 5"/>
                <a:gd name="T10" fmla="*/ 3 w 7"/>
                <a:gd name="T11" fmla="*/ 4 h 5"/>
                <a:gd name="T12" fmla="*/ 3 w 7"/>
                <a:gd name="T13" fmla="*/ 2 h 5"/>
                <a:gd name="T14" fmla="*/ 3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3" y="0"/>
                  </a:moveTo>
                  <a:lnTo>
                    <a:pt x="7" y="0"/>
                  </a:lnTo>
                  <a:lnTo>
                    <a:pt x="0" y="2"/>
                  </a:lnTo>
                  <a:lnTo>
                    <a:pt x="0" y="4"/>
                  </a:lnTo>
                  <a:lnTo>
                    <a:pt x="0" y="5"/>
                  </a:lnTo>
                  <a:lnTo>
                    <a:pt x="3" y="4"/>
                  </a:lnTo>
                  <a:lnTo>
                    <a:pt x="3" y="2"/>
                  </a:lnTo>
                  <a:lnTo>
                    <a:pt x="3"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07" name="Freeform 216"/>
            <p:cNvSpPr>
              <a:spLocks/>
            </p:cNvSpPr>
            <p:nvPr/>
          </p:nvSpPr>
          <p:spPr bwMode="auto">
            <a:xfrm>
              <a:off x="1668" y="2599"/>
              <a:ext cx="5" cy="5"/>
            </a:xfrm>
            <a:custGeom>
              <a:avLst/>
              <a:gdLst>
                <a:gd name="T0" fmla="*/ 5 w 5"/>
                <a:gd name="T1" fmla="*/ 3 h 5"/>
                <a:gd name="T2" fmla="*/ 5 w 5"/>
                <a:gd name="T3" fmla="*/ 0 h 5"/>
                <a:gd name="T4" fmla="*/ 0 w 5"/>
                <a:gd name="T5" fmla="*/ 0 h 5"/>
                <a:gd name="T6" fmla="*/ 0 w 5"/>
                <a:gd name="T7" fmla="*/ 3 h 5"/>
                <a:gd name="T8" fmla="*/ 0 w 5"/>
                <a:gd name="T9" fmla="*/ 5 h 5"/>
                <a:gd name="T10" fmla="*/ 1 w 5"/>
                <a:gd name="T11" fmla="*/ 5 h 5"/>
                <a:gd name="T12" fmla="*/ 5 w 5"/>
                <a:gd name="T13" fmla="*/ 4 h 5"/>
                <a:gd name="T14" fmla="*/ 5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3"/>
                  </a:moveTo>
                  <a:lnTo>
                    <a:pt x="5" y="0"/>
                  </a:lnTo>
                  <a:lnTo>
                    <a:pt x="0" y="0"/>
                  </a:lnTo>
                  <a:lnTo>
                    <a:pt x="0" y="3"/>
                  </a:lnTo>
                  <a:lnTo>
                    <a:pt x="0" y="5"/>
                  </a:lnTo>
                  <a:lnTo>
                    <a:pt x="1" y="5"/>
                  </a:lnTo>
                  <a:lnTo>
                    <a:pt x="5" y="4"/>
                  </a:lnTo>
                  <a:lnTo>
                    <a:pt x="5"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08" name="Freeform 217"/>
            <p:cNvSpPr>
              <a:spLocks/>
            </p:cNvSpPr>
            <p:nvPr/>
          </p:nvSpPr>
          <p:spPr bwMode="auto">
            <a:xfrm>
              <a:off x="1668" y="2600"/>
              <a:ext cx="3" cy="4"/>
            </a:xfrm>
            <a:custGeom>
              <a:avLst/>
              <a:gdLst>
                <a:gd name="T0" fmla="*/ 0 w 3"/>
                <a:gd name="T1" fmla="*/ 2 h 4"/>
                <a:gd name="T2" fmla="*/ 0 w 3"/>
                <a:gd name="T3" fmla="*/ 0 h 4"/>
                <a:gd name="T4" fmla="*/ 3 w 3"/>
                <a:gd name="T5" fmla="*/ 4 h 4"/>
                <a:gd name="T6" fmla="*/ 0 w 3"/>
                <a:gd name="T7" fmla="*/ 4 h 4"/>
                <a:gd name="T8" fmla="*/ 0 w 3"/>
                <a:gd name="T9" fmla="*/ 2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2"/>
                  </a:moveTo>
                  <a:lnTo>
                    <a:pt x="0" y="0"/>
                  </a:lnTo>
                  <a:lnTo>
                    <a:pt x="3" y="4"/>
                  </a:lnTo>
                  <a:lnTo>
                    <a:pt x="0" y="4"/>
                  </a:lnTo>
                  <a:lnTo>
                    <a:pt x="0"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09" name="Freeform 218"/>
            <p:cNvSpPr>
              <a:spLocks/>
            </p:cNvSpPr>
            <p:nvPr/>
          </p:nvSpPr>
          <p:spPr bwMode="auto">
            <a:xfrm>
              <a:off x="1594" y="2593"/>
              <a:ext cx="77" cy="11"/>
            </a:xfrm>
            <a:custGeom>
              <a:avLst/>
              <a:gdLst>
                <a:gd name="T0" fmla="*/ 74 w 77"/>
                <a:gd name="T1" fmla="*/ 7 h 11"/>
                <a:gd name="T2" fmla="*/ 70 w 77"/>
                <a:gd name="T3" fmla="*/ 6 h 11"/>
                <a:gd name="T4" fmla="*/ 0 w 77"/>
                <a:gd name="T5" fmla="*/ 0 h 11"/>
                <a:gd name="T6" fmla="*/ 11 w 77"/>
                <a:gd name="T7" fmla="*/ 0 h 11"/>
                <a:gd name="T8" fmla="*/ 11 w 77"/>
                <a:gd name="T9" fmla="*/ 2 h 11"/>
                <a:gd name="T10" fmla="*/ 11 w 77"/>
                <a:gd name="T11" fmla="*/ 5 h 11"/>
                <a:gd name="T12" fmla="*/ 27 w 77"/>
                <a:gd name="T13" fmla="*/ 5 h 11"/>
                <a:gd name="T14" fmla="*/ 70 w 77"/>
                <a:gd name="T15" fmla="*/ 9 h 11"/>
                <a:gd name="T16" fmla="*/ 77 w 77"/>
                <a:gd name="T17" fmla="*/ 11 h 11"/>
                <a:gd name="T18" fmla="*/ 74 w 77"/>
                <a:gd name="T19" fmla="*/ 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11"/>
                <a:gd name="T32" fmla="*/ 77 w 7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11">
                  <a:moveTo>
                    <a:pt x="74" y="7"/>
                  </a:moveTo>
                  <a:lnTo>
                    <a:pt x="70" y="6"/>
                  </a:lnTo>
                  <a:lnTo>
                    <a:pt x="0" y="0"/>
                  </a:lnTo>
                  <a:lnTo>
                    <a:pt x="11" y="0"/>
                  </a:lnTo>
                  <a:lnTo>
                    <a:pt x="11" y="2"/>
                  </a:lnTo>
                  <a:lnTo>
                    <a:pt x="11" y="5"/>
                  </a:lnTo>
                  <a:lnTo>
                    <a:pt x="27" y="5"/>
                  </a:lnTo>
                  <a:lnTo>
                    <a:pt x="70" y="9"/>
                  </a:lnTo>
                  <a:lnTo>
                    <a:pt x="77" y="11"/>
                  </a:lnTo>
                  <a:lnTo>
                    <a:pt x="74" y="7"/>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10" name="Freeform 219"/>
            <p:cNvSpPr>
              <a:spLocks/>
            </p:cNvSpPr>
            <p:nvPr/>
          </p:nvSpPr>
          <p:spPr bwMode="auto">
            <a:xfrm>
              <a:off x="1603" y="2593"/>
              <a:ext cx="3" cy="5"/>
            </a:xfrm>
            <a:custGeom>
              <a:avLst/>
              <a:gdLst>
                <a:gd name="T0" fmla="*/ 2 w 3"/>
                <a:gd name="T1" fmla="*/ 2 h 5"/>
                <a:gd name="T2" fmla="*/ 3 w 3"/>
                <a:gd name="T3" fmla="*/ 1 h 5"/>
                <a:gd name="T4" fmla="*/ 2 w 3"/>
                <a:gd name="T5" fmla="*/ 0 h 5"/>
                <a:gd name="T6" fmla="*/ 1 w 3"/>
                <a:gd name="T7" fmla="*/ 1 h 5"/>
                <a:gd name="T8" fmla="*/ 0 w 3"/>
                <a:gd name="T9" fmla="*/ 2 h 5"/>
                <a:gd name="T10" fmla="*/ 2 w 3"/>
                <a:gd name="T11" fmla="*/ 5 h 5"/>
                <a:gd name="T12" fmla="*/ 2 w 3"/>
                <a:gd name="T13" fmla="*/ 5 h 5"/>
                <a:gd name="T14" fmla="*/ 2 w 3"/>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2"/>
                  </a:moveTo>
                  <a:lnTo>
                    <a:pt x="3" y="1"/>
                  </a:lnTo>
                  <a:lnTo>
                    <a:pt x="2" y="0"/>
                  </a:lnTo>
                  <a:lnTo>
                    <a:pt x="1" y="1"/>
                  </a:lnTo>
                  <a:lnTo>
                    <a:pt x="0" y="2"/>
                  </a:lnTo>
                  <a:lnTo>
                    <a:pt x="2" y="5"/>
                  </a:lnTo>
                  <a:lnTo>
                    <a:pt x="2"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11" name="Freeform 220"/>
            <p:cNvSpPr>
              <a:spLocks/>
            </p:cNvSpPr>
            <p:nvPr/>
          </p:nvSpPr>
          <p:spPr bwMode="auto">
            <a:xfrm>
              <a:off x="1601" y="2592"/>
              <a:ext cx="5" cy="3"/>
            </a:xfrm>
            <a:custGeom>
              <a:avLst/>
              <a:gdLst>
                <a:gd name="T0" fmla="*/ 4 w 5"/>
                <a:gd name="T1" fmla="*/ 1 h 3"/>
                <a:gd name="T2" fmla="*/ 5 w 5"/>
                <a:gd name="T3" fmla="*/ 2 h 3"/>
                <a:gd name="T4" fmla="*/ 0 w 5"/>
                <a:gd name="T5" fmla="*/ 0 h 3"/>
                <a:gd name="T6" fmla="*/ 0 w 5"/>
                <a:gd name="T7" fmla="*/ 1 h 3"/>
                <a:gd name="T8" fmla="*/ 0 w 5"/>
                <a:gd name="T9" fmla="*/ 2 h 3"/>
                <a:gd name="T10" fmla="*/ 3 w 5"/>
                <a:gd name="T11" fmla="*/ 3 h 3"/>
                <a:gd name="T12" fmla="*/ 3 w 5"/>
                <a:gd name="T13" fmla="*/ 2 h 3"/>
                <a:gd name="T14" fmla="*/ 4 w 5"/>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4" y="1"/>
                  </a:moveTo>
                  <a:lnTo>
                    <a:pt x="5" y="2"/>
                  </a:lnTo>
                  <a:lnTo>
                    <a:pt x="0" y="0"/>
                  </a:lnTo>
                  <a:lnTo>
                    <a:pt x="0" y="1"/>
                  </a:lnTo>
                  <a:lnTo>
                    <a:pt x="0" y="2"/>
                  </a:lnTo>
                  <a:lnTo>
                    <a:pt x="3" y="3"/>
                  </a:lnTo>
                  <a:lnTo>
                    <a:pt x="3" y="2"/>
                  </a:lnTo>
                  <a:lnTo>
                    <a:pt x="4"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12" name="Freeform 221"/>
            <p:cNvSpPr>
              <a:spLocks/>
            </p:cNvSpPr>
            <p:nvPr/>
          </p:nvSpPr>
          <p:spPr bwMode="auto">
            <a:xfrm>
              <a:off x="1599" y="2590"/>
              <a:ext cx="4" cy="4"/>
            </a:xfrm>
            <a:custGeom>
              <a:avLst/>
              <a:gdLst>
                <a:gd name="T0" fmla="*/ 2 w 4"/>
                <a:gd name="T1" fmla="*/ 3 h 4"/>
                <a:gd name="T2" fmla="*/ 4 w 4"/>
                <a:gd name="T3" fmla="*/ 2 h 4"/>
                <a:gd name="T4" fmla="*/ 2 w 4"/>
                <a:gd name="T5" fmla="*/ 0 h 4"/>
                <a:gd name="T6" fmla="*/ 1 w 4"/>
                <a:gd name="T7" fmla="*/ 2 h 4"/>
                <a:gd name="T8" fmla="*/ 0 w 4"/>
                <a:gd name="T9" fmla="*/ 3 h 4"/>
                <a:gd name="T10" fmla="*/ 0 w 4"/>
                <a:gd name="T11" fmla="*/ 3 h 4"/>
                <a:gd name="T12" fmla="*/ 2 w 4"/>
                <a:gd name="T13" fmla="*/ 4 h 4"/>
                <a:gd name="T14" fmla="*/ 2 w 4"/>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3"/>
                  </a:moveTo>
                  <a:lnTo>
                    <a:pt x="4" y="2"/>
                  </a:lnTo>
                  <a:lnTo>
                    <a:pt x="2" y="0"/>
                  </a:lnTo>
                  <a:lnTo>
                    <a:pt x="1" y="2"/>
                  </a:lnTo>
                  <a:lnTo>
                    <a:pt x="0" y="3"/>
                  </a:lnTo>
                  <a:lnTo>
                    <a:pt x="2" y="4"/>
                  </a:lnTo>
                  <a:lnTo>
                    <a:pt x="2"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13" name="Freeform 222"/>
            <p:cNvSpPr>
              <a:spLocks/>
            </p:cNvSpPr>
            <p:nvPr/>
          </p:nvSpPr>
          <p:spPr bwMode="auto">
            <a:xfrm>
              <a:off x="1598" y="2589"/>
              <a:ext cx="5" cy="4"/>
            </a:xfrm>
            <a:custGeom>
              <a:avLst/>
              <a:gdLst>
                <a:gd name="T0" fmla="*/ 3 w 5"/>
                <a:gd name="T1" fmla="*/ 1 h 4"/>
                <a:gd name="T2" fmla="*/ 5 w 5"/>
                <a:gd name="T3" fmla="*/ 3 h 4"/>
                <a:gd name="T4" fmla="*/ 0 w 5"/>
                <a:gd name="T5" fmla="*/ 0 h 4"/>
                <a:gd name="T6" fmla="*/ 0 w 5"/>
                <a:gd name="T7" fmla="*/ 1 h 4"/>
                <a:gd name="T8" fmla="*/ 0 w 5"/>
                <a:gd name="T9" fmla="*/ 3 h 4"/>
                <a:gd name="T10" fmla="*/ 2 w 5"/>
                <a:gd name="T11" fmla="*/ 4 h 4"/>
                <a:gd name="T12" fmla="*/ 2 w 5"/>
                <a:gd name="T13" fmla="*/ 3 h 4"/>
                <a:gd name="T14" fmla="*/ 3 w 5"/>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3" y="1"/>
                  </a:moveTo>
                  <a:lnTo>
                    <a:pt x="5" y="3"/>
                  </a:lnTo>
                  <a:lnTo>
                    <a:pt x="0" y="0"/>
                  </a:lnTo>
                  <a:lnTo>
                    <a:pt x="0" y="1"/>
                  </a:lnTo>
                  <a:lnTo>
                    <a:pt x="0" y="3"/>
                  </a:lnTo>
                  <a:lnTo>
                    <a:pt x="2" y="4"/>
                  </a:lnTo>
                  <a:lnTo>
                    <a:pt x="2" y="3"/>
                  </a:lnTo>
                  <a:lnTo>
                    <a:pt x="3"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14" name="Freeform 223"/>
            <p:cNvSpPr>
              <a:spLocks/>
            </p:cNvSpPr>
            <p:nvPr/>
          </p:nvSpPr>
          <p:spPr bwMode="auto">
            <a:xfrm>
              <a:off x="1595" y="2588"/>
              <a:ext cx="4" cy="4"/>
            </a:xfrm>
            <a:custGeom>
              <a:avLst/>
              <a:gdLst>
                <a:gd name="T0" fmla="*/ 3 w 4"/>
                <a:gd name="T1" fmla="*/ 2 h 4"/>
                <a:gd name="T2" fmla="*/ 4 w 4"/>
                <a:gd name="T3" fmla="*/ 1 h 4"/>
                <a:gd name="T4" fmla="*/ 3 w 4"/>
                <a:gd name="T5" fmla="*/ 0 h 4"/>
                <a:gd name="T6" fmla="*/ 1 w 4"/>
                <a:gd name="T7" fmla="*/ 1 h 4"/>
                <a:gd name="T8" fmla="*/ 0 w 4"/>
                <a:gd name="T9" fmla="*/ 2 h 4"/>
                <a:gd name="T10" fmla="*/ 0 w 4"/>
                <a:gd name="T11" fmla="*/ 2 h 4"/>
                <a:gd name="T12" fmla="*/ 3 w 4"/>
                <a:gd name="T13" fmla="*/ 4 h 4"/>
                <a:gd name="T14" fmla="*/ 3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2"/>
                  </a:moveTo>
                  <a:lnTo>
                    <a:pt x="4" y="1"/>
                  </a:lnTo>
                  <a:lnTo>
                    <a:pt x="3" y="0"/>
                  </a:lnTo>
                  <a:lnTo>
                    <a:pt x="1" y="1"/>
                  </a:lnTo>
                  <a:lnTo>
                    <a:pt x="0" y="2"/>
                  </a:lnTo>
                  <a:lnTo>
                    <a:pt x="3" y="4"/>
                  </a:lnTo>
                  <a:lnTo>
                    <a:pt x="3"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15" name="Freeform 224"/>
            <p:cNvSpPr>
              <a:spLocks/>
            </p:cNvSpPr>
            <p:nvPr/>
          </p:nvSpPr>
          <p:spPr bwMode="auto">
            <a:xfrm>
              <a:off x="1594" y="2588"/>
              <a:ext cx="5" cy="2"/>
            </a:xfrm>
            <a:custGeom>
              <a:avLst/>
              <a:gdLst>
                <a:gd name="T0" fmla="*/ 2 w 5"/>
                <a:gd name="T1" fmla="*/ 1 h 2"/>
                <a:gd name="T2" fmla="*/ 5 w 5"/>
                <a:gd name="T3" fmla="*/ 1 h 2"/>
                <a:gd name="T4" fmla="*/ 5 w 5"/>
                <a:gd name="T5" fmla="*/ 0 h 2"/>
                <a:gd name="T6" fmla="*/ 2 w 5"/>
                <a:gd name="T7" fmla="*/ 0 h 2"/>
                <a:gd name="T8" fmla="*/ 0 w 5"/>
                <a:gd name="T9" fmla="*/ 0 h 2"/>
                <a:gd name="T10" fmla="*/ 0 w 5"/>
                <a:gd name="T11" fmla="*/ 1 h 2"/>
                <a:gd name="T12" fmla="*/ 1 w 5"/>
                <a:gd name="T13" fmla="*/ 2 h 2"/>
                <a:gd name="T14" fmla="*/ 2 w 5"/>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2" y="1"/>
                  </a:moveTo>
                  <a:lnTo>
                    <a:pt x="5" y="1"/>
                  </a:lnTo>
                  <a:lnTo>
                    <a:pt x="5" y="0"/>
                  </a:lnTo>
                  <a:lnTo>
                    <a:pt x="2" y="0"/>
                  </a:lnTo>
                  <a:lnTo>
                    <a:pt x="0" y="0"/>
                  </a:lnTo>
                  <a:lnTo>
                    <a:pt x="0" y="1"/>
                  </a:lnTo>
                  <a:lnTo>
                    <a:pt x="1" y="2"/>
                  </a:lnTo>
                  <a:lnTo>
                    <a:pt x="2" y="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16" name="Freeform 225"/>
            <p:cNvSpPr>
              <a:spLocks/>
            </p:cNvSpPr>
            <p:nvPr/>
          </p:nvSpPr>
          <p:spPr bwMode="auto">
            <a:xfrm>
              <a:off x="1594" y="2585"/>
              <a:ext cx="5" cy="5"/>
            </a:xfrm>
            <a:custGeom>
              <a:avLst/>
              <a:gdLst>
                <a:gd name="T0" fmla="*/ 5 w 5"/>
                <a:gd name="T1" fmla="*/ 3 h 5"/>
                <a:gd name="T2" fmla="*/ 5 w 5"/>
                <a:gd name="T3" fmla="*/ 5 h 5"/>
                <a:gd name="T4" fmla="*/ 2 w 5"/>
                <a:gd name="T5" fmla="*/ 0 h 5"/>
                <a:gd name="T6" fmla="*/ 1 w 5"/>
                <a:gd name="T7" fmla="*/ 0 h 5"/>
                <a:gd name="T8" fmla="*/ 0 w 5"/>
                <a:gd name="T9" fmla="*/ 0 h 5"/>
                <a:gd name="T10" fmla="*/ 1 w 5"/>
                <a:gd name="T11" fmla="*/ 3 h 5"/>
                <a:gd name="T12" fmla="*/ 2 w 5"/>
                <a:gd name="T13" fmla="*/ 3 h 5"/>
                <a:gd name="T14" fmla="*/ 5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3"/>
                  </a:moveTo>
                  <a:lnTo>
                    <a:pt x="5" y="5"/>
                  </a:lnTo>
                  <a:lnTo>
                    <a:pt x="2" y="0"/>
                  </a:lnTo>
                  <a:lnTo>
                    <a:pt x="1" y="0"/>
                  </a:lnTo>
                  <a:lnTo>
                    <a:pt x="0" y="0"/>
                  </a:lnTo>
                  <a:lnTo>
                    <a:pt x="1" y="3"/>
                  </a:lnTo>
                  <a:lnTo>
                    <a:pt x="2" y="3"/>
                  </a:lnTo>
                  <a:lnTo>
                    <a:pt x="5"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17" name="Freeform 226"/>
            <p:cNvSpPr>
              <a:spLocks/>
            </p:cNvSpPr>
            <p:nvPr/>
          </p:nvSpPr>
          <p:spPr bwMode="auto">
            <a:xfrm>
              <a:off x="1593" y="2583"/>
              <a:ext cx="5" cy="2"/>
            </a:xfrm>
            <a:custGeom>
              <a:avLst/>
              <a:gdLst>
                <a:gd name="T0" fmla="*/ 2 w 5"/>
                <a:gd name="T1" fmla="*/ 2 h 2"/>
                <a:gd name="T2" fmla="*/ 5 w 5"/>
                <a:gd name="T3" fmla="*/ 2 h 2"/>
                <a:gd name="T4" fmla="*/ 5 w 5"/>
                <a:gd name="T5" fmla="*/ 1 h 2"/>
                <a:gd name="T6" fmla="*/ 2 w 5"/>
                <a:gd name="T7" fmla="*/ 1 h 2"/>
                <a:gd name="T8" fmla="*/ 0 w 5"/>
                <a:gd name="T9" fmla="*/ 1 h 2"/>
                <a:gd name="T10" fmla="*/ 0 w 5"/>
                <a:gd name="T11" fmla="*/ 0 h 2"/>
                <a:gd name="T12" fmla="*/ 1 w 5"/>
                <a:gd name="T13" fmla="*/ 2 h 2"/>
                <a:gd name="T14" fmla="*/ 2 w 5"/>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2" y="2"/>
                  </a:moveTo>
                  <a:lnTo>
                    <a:pt x="5" y="2"/>
                  </a:lnTo>
                  <a:lnTo>
                    <a:pt x="5" y="1"/>
                  </a:lnTo>
                  <a:lnTo>
                    <a:pt x="2" y="1"/>
                  </a:lnTo>
                  <a:lnTo>
                    <a:pt x="0" y="1"/>
                  </a:lnTo>
                  <a:lnTo>
                    <a:pt x="0" y="0"/>
                  </a:lnTo>
                  <a:lnTo>
                    <a:pt x="1" y="2"/>
                  </a:lnTo>
                  <a:lnTo>
                    <a:pt x="2"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18" name="Freeform 227"/>
            <p:cNvSpPr>
              <a:spLocks/>
            </p:cNvSpPr>
            <p:nvPr/>
          </p:nvSpPr>
          <p:spPr bwMode="auto">
            <a:xfrm>
              <a:off x="1593" y="2582"/>
              <a:ext cx="5" cy="5"/>
            </a:xfrm>
            <a:custGeom>
              <a:avLst/>
              <a:gdLst>
                <a:gd name="T0" fmla="*/ 5 w 5"/>
                <a:gd name="T1" fmla="*/ 2 h 5"/>
                <a:gd name="T2" fmla="*/ 5 w 5"/>
                <a:gd name="T3" fmla="*/ 5 h 5"/>
                <a:gd name="T4" fmla="*/ 2 w 5"/>
                <a:gd name="T5" fmla="*/ 0 h 5"/>
                <a:gd name="T6" fmla="*/ 1 w 5"/>
                <a:gd name="T7" fmla="*/ 0 h 5"/>
                <a:gd name="T8" fmla="*/ 0 w 5"/>
                <a:gd name="T9" fmla="*/ 0 h 5"/>
                <a:gd name="T10" fmla="*/ 1 w 5"/>
                <a:gd name="T11" fmla="*/ 2 h 5"/>
                <a:gd name="T12" fmla="*/ 2 w 5"/>
                <a:gd name="T13" fmla="*/ 2 h 5"/>
                <a:gd name="T14" fmla="*/ 5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2"/>
                  </a:moveTo>
                  <a:lnTo>
                    <a:pt x="5" y="5"/>
                  </a:lnTo>
                  <a:lnTo>
                    <a:pt x="2" y="0"/>
                  </a:lnTo>
                  <a:lnTo>
                    <a:pt x="1" y="0"/>
                  </a:lnTo>
                  <a:lnTo>
                    <a:pt x="0" y="0"/>
                  </a:lnTo>
                  <a:lnTo>
                    <a:pt x="1" y="2"/>
                  </a:lnTo>
                  <a:lnTo>
                    <a:pt x="2" y="2"/>
                  </a:lnTo>
                  <a:lnTo>
                    <a:pt x="5"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19" name="Freeform 228"/>
            <p:cNvSpPr>
              <a:spLocks/>
            </p:cNvSpPr>
            <p:nvPr/>
          </p:nvSpPr>
          <p:spPr bwMode="auto">
            <a:xfrm>
              <a:off x="1591" y="2579"/>
              <a:ext cx="5" cy="3"/>
            </a:xfrm>
            <a:custGeom>
              <a:avLst/>
              <a:gdLst>
                <a:gd name="T0" fmla="*/ 3 w 5"/>
                <a:gd name="T1" fmla="*/ 3 h 3"/>
                <a:gd name="T2" fmla="*/ 5 w 5"/>
                <a:gd name="T3" fmla="*/ 3 h 3"/>
                <a:gd name="T4" fmla="*/ 5 w 5"/>
                <a:gd name="T5" fmla="*/ 1 h 3"/>
                <a:gd name="T6" fmla="*/ 3 w 5"/>
                <a:gd name="T7" fmla="*/ 1 h 3"/>
                <a:gd name="T8" fmla="*/ 0 w 5"/>
                <a:gd name="T9" fmla="*/ 1 h 3"/>
                <a:gd name="T10" fmla="*/ 0 w 5"/>
                <a:gd name="T11" fmla="*/ 0 h 3"/>
                <a:gd name="T12" fmla="*/ 2 w 5"/>
                <a:gd name="T13" fmla="*/ 3 h 3"/>
                <a:gd name="T14" fmla="*/ 3 w 5"/>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3" y="3"/>
                  </a:moveTo>
                  <a:lnTo>
                    <a:pt x="5" y="3"/>
                  </a:lnTo>
                  <a:lnTo>
                    <a:pt x="5" y="1"/>
                  </a:lnTo>
                  <a:lnTo>
                    <a:pt x="3" y="1"/>
                  </a:lnTo>
                  <a:lnTo>
                    <a:pt x="0" y="1"/>
                  </a:lnTo>
                  <a:lnTo>
                    <a:pt x="0" y="0"/>
                  </a:lnTo>
                  <a:lnTo>
                    <a:pt x="2" y="3"/>
                  </a:lnTo>
                  <a:lnTo>
                    <a:pt x="3"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20" name="Freeform 229"/>
            <p:cNvSpPr>
              <a:spLocks/>
            </p:cNvSpPr>
            <p:nvPr/>
          </p:nvSpPr>
          <p:spPr bwMode="auto">
            <a:xfrm>
              <a:off x="1524" y="2278"/>
              <a:ext cx="72" cy="305"/>
            </a:xfrm>
            <a:custGeom>
              <a:avLst/>
              <a:gdLst>
                <a:gd name="T0" fmla="*/ 72 w 72"/>
                <a:gd name="T1" fmla="*/ 302 h 305"/>
                <a:gd name="T2" fmla="*/ 72 w 72"/>
                <a:gd name="T3" fmla="*/ 305 h 305"/>
                <a:gd name="T4" fmla="*/ 70 w 72"/>
                <a:gd name="T5" fmla="*/ 300 h 305"/>
                <a:gd name="T6" fmla="*/ 3 w 72"/>
                <a:gd name="T7" fmla="*/ 3 h 305"/>
                <a:gd name="T8" fmla="*/ 1 w 72"/>
                <a:gd name="T9" fmla="*/ 0 h 305"/>
                <a:gd name="T10" fmla="*/ 0 w 72"/>
                <a:gd name="T11" fmla="*/ 0 h 305"/>
                <a:gd name="T12" fmla="*/ 67 w 72"/>
                <a:gd name="T13" fmla="*/ 300 h 305"/>
                <a:gd name="T14" fmla="*/ 69 w 72"/>
                <a:gd name="T15" fmla="*/ 302 h 305"/>
                <a:gd name="T16" fmla="*/ 70 w 72"/>
                <a:gd name="T17" fmla="*/ 302 h 305"/>
                <a:gd name="T18" fmla="*/ 72 w 72"/>
                <a:gd name="T19" fmla="*/ 302 h 3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305"/>
                <a:gd name="T32" fmla="*/ 72 w 72"/>
                <a:gd name="T33" fmla="*/ 305 h 3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305">
                  <a:moveTo>
                    <a:pt x="72" y="302"/>
                  </a:moveTo>
                  <a:lnTo>
                    <a:pt x="72" y="305"/>
                  </a:lnTo>
                  <a:lnTo>
                    <a:pt x="70" y="300"/>
                  </a:lnTo>
                  <a:lnTo>
                    <a:pt x="3" y="3"/>
                  </a:lnTo>
                  <a:lnTo>
                    <a:pt x="1" y="0"/>
                  </a:lnTo>
                  <a:lnTo>
                    <a:pt x="0" y="0"/>
                  </a:lnTo>
                  <a:lnTo>
                    <a:pt x="67" y="300"/>
                  </a:lnTo>
                  <a:lnTo>
                    <a:pt x="69" y="302"/>
                  </a:lnTo>
                  <a:lnTo>
                    <a:pt x="70" y="302"/>
                  </a:lnTo>
                  <a:lnTo>
                    <a:pt x="72" y="30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21" name="Freeform 230"/>
            <p:cNvSpPr>
              <a:spLocks/>
            </p:cNvSpPr>
            <p:nvPr/>
          </p:nvSpPr>
          <p:spPr bwMode="auto">
            <a:xfrm>
              <a:off x="937" y="1729"/>
              <a:ext cx="636" cy="778"/>
            </a:xfrm>
            <a:custGeom>
              <a:avLst/>
              <a:gdLst>
                <a:gd name="T0" fmla="*/ 636 w 636"/>
                <a:gd name="T1" fmla="*/ 768 h 778"/>
                <a:gd name="T2" fmla="*/ 523 w 636"/>
                <a:gd name="T3" fmla="*/ 759 h 778"/>
                <a:gd name="T4" fmla="*/ 513 w 636"/>
                <a:gd name="T5" fmla="*/ 760 h 778"/>
                <a:gd name="T6" fmla="*/ 502 w 636"/>
                <a:gd name="T7" fmla="*/ 762 h 778"/>
                <a:gd name="T8" fmla="*/ 492 w 636"/>
                <a:gd name="T9" fmla="*/ 762 h 778"/>
                <a:gd name="T10" fmla="*/ 481 w 636"/>
                <a:gd name="T11" fmla="*/ 762 h 778"/>
                <a:gd name="T12" fmla="*/ 471 w 636"/>
                <a:gd name="T13" fmla="*/ 762 h 778"/>
                <a:gd name="T14" fmla="*/ 460 w 636"/>
                <a:gd name="T15" fmla="*/ 763 h 778"/>
                <a:gd name="T16" fmla="*/ 449 w 636"/>
                <a:gd name="T17" fmla="*/ 763 h 778"/>
                <a:gd name="T18" fmla="*/ 439 w 636"/>
                <a:gd name="T19" fmla="*/ 764 h 778"/>
                <a:gd name="T20" fmla="*/ 427 w 636"/>
                <a:gd name="T21" fmla="*/ 765 h 778"/>
                <a:gd name="T22" fmla="*/ 417 w 636"/>
                <a:gd name="T23" fmla="*/ 767 h 778"/>
                <a:gd name="T24" fmla="*/ 406 w 636"/>
                <a:gd name="T25" fmla="*/ 768 h 778"/>
                <a:gd name="T26" fmla="*/ 395 w 636"/>
                <a:gd name="T27" fmla="*/ 770 h 778"/>
                <a:gd name="T28" fmla="*/ 382 w 636"/>
                <a:gd name="T29" fmla="*/ 774 h 778"/>
                <a:gd name="T30" fmla="*/ 370 w 636"/>
                <a:gd name="T31" fmla="*/ 775 h 778"/>
                <a:gd name="T32" fmla="*/ 356 w 636"/>
                <a:gd name="T33" fmla="*/ 776 h 778"/>
                <a:gd name="T34" fmla="*/ 344 w 636"/>
                <a:gd name="T35" fmla="*/ 778 h 778"/>
                <a:gd name="T36" fmla="*/ 331 w 636"/>
                <a:gd name="T37" fmla="*/ 776 h 778"/>
                <a:gd name="T38" fmla="*/ 319 w 636"/>
                <a:gd name="T39" fmla="*/ 775 h 778"/>
                <a:gd name="T40" fmla="*/ 306 w 636"/>
                <a:gd name="T41" fmla="*/ 774 h 778"/>
                <a:gd name="T42" fmla="*/ 294 w 636"/>
                <a:gd name="T43" fmla="*/ 772 h 778"/>
                <a:gd name="T44" fmla="*/ 281 w 636"/>
                <a:gd name="T45" fmla="*/ 768 h 778"/>
                <a:gd name="T46" fmla="*/ 270 w 636"/>
                <a:gd name="T47" fmla="*/ 763 h 778"/>
                <a:gd name="T48" fmla="*/ 259 w 636"/>
                <a:gd name="T49" fmla="*/ 758 h 778"/>
                <a:gd name="T50" fmla="*/ 246 w 636"/>
                <a:gd name="T51" fmla="*/ 750 h 778"/>
                <a:gd name="T52" fmla="*/ 0 w 636"/>
                <a:gd name="T53" fmla="*/ 586 h 778"/>
                <a:gd name="T54" fmla="*/ 2 w 636"/>
                <a:gd name="T55" fmla="*/ 558 h 778"/>
                <a:gd name="T56" fmla="*/ 25 w 636"/>
                <a:gd name="T57" fmla="*/ 557 h 778"/>
                <a:gd name="T58" fmla="*/ 123 w 636"/>
                <a:gd name="T59" fmla="*/ 407 h 778"/>
                <a:gd name="T60" fmla="*/ 125 w 636"/>
                <a:gd name="T61" fmla="*/ 405 h 778"/>
                <a:gd name="T62" fmla="*/ 128 w 636"/>
                <a:gd name="T63" fmla="*/ 401 h 778"/>
                <a:gd name="T64" fmla="*/ 130 w 636"/>
                <a:gd name="T65" fmla="*/ 398 h 778"/>
                <a:gd name="T66" fmla="*/ 131 w 636"/>
                <a:gd name="T67" fmla="*/ 395 h 778"/>
                <a:gd name="T68" fmla="*/ 133 w 636"/>
                <a:gd name="T69" fmla="*/ 392 h 778"/>
                <a:gd name="T70" fmla="*/ 133 w 636"/>
                <a:gd name="T71" fmla="*/ 388 h 778"/>
                <a:gd name="T72" fmla="*/ 134 w 636"/>
                <a:gd name="T73" fmla="*/ 385 h 778"/>
                <a:gd name="T74" fmla="*/ 134 w 636"/>
                <a:gd name="T75" fmla="*/ 382 h 778"/>
                <a:gd name="T76" fmla="*/ 134 w 636"/>
                <a:gd name="T77" fmla="*/ 378 h 778"/>
                <a:gd name="T78" fmla="*/ 133 w 636"/>
                <a:gd name="T79" fmla="*/ 375 h 778"/>
                <a:gd name="T80" fmla="*/ 133 w 636"/>
                <a:gd name="T81" fmla="*/ 371 h 778"/>
                <a:gd name="T82" fmla="*/ 130 w 636"/>
                <a:gd name="T83" fmla="*/ 366 h 778"/>
                <a:gd name="T84" fmla="*/ 75 w 636"/>
                <a:gd name="T85" fmla="*/ 5 h 778"/>
                <a:gd name="T86" fmla="*/ 90 w 636"/>
                <a:gd name="T87" fmla="*/ 4 h 778"/>
                <a:gd name="T88" fmla="*/ 104 w 636"/>
                <a:gd name="T89" fmla="*/ 2 h 778"/>
                <a:gd name="T90" fmla="*/ 119 w 636"/>
                <a:gd name="T91" fmla="*/ 0 h 778"/>
                <a:gd name="T92" fmla="*/ 135 w 636"/>
                <a:gd name="T93" fmla="*/ 0 h 778"/>
                <a:gd name="T94" fmla="*/ 151 w 636"/>
                <a:gd name="T95" fmla="*/ 0 h 778"/>
                <a:gd name="T96" fmla="*/ 168 w 636"/>
                <a:gd name="T97" fmla="*/ 2 h 778"/>
                <a:gd name="T98" fmla="*/ 184 w 636"/>
                <a:gd name="T99" fmla="*/ 3 h 778"/>
                <a:gd name="T100" fmla="*/ 200 w 636"/>
                <a:gd name="T101" fmla="*/ 5 h 778"/>
                <a:gd name="T102" fmla="*/ 216 w 636"/>
                <a:gd name="T103" fmla="*/ 9 h 778"/>
                <a:gd name="T104" fmla="*/ 233 w 636"/>
                <a:gd name="T105" fmla="*/ 13 h 778"/>
                <a:gd name="T106" fmla="*/ 248 w 636"/>
                <a:gd name="T107" fmla="*/ 18 h 778"/>
                <a:gd name="T108" fmla="*/ 263 w 636"/>
                <a:gd name="T109" fmla="*/ 23 h 778"/>
                <a:gd name="T110" fmla="*/ 591 w 636"/>
                <a:gd name="T111" fmla="*/ 552 h 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6"/>
                <a:gd name="T169" fmla="*/ 0 h 778"/>
                <a:gd name="T170" fmla="*/ 636 w 636"/>
                <a:gd name="T171" fmla="*/ 778 h 7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6" h="778">
                  <a:moveTo>
                    <a:pt x="636" y="768"/>
                  </a:moveTo>
                  <a:lnTo>
                    <a:pt x="523" y="759"/>
                  </a:lnTo>
                  <a:lnTo>
                    <a:pt x="513" y="760"/>
                  </a:lnTo>
                  <a:lnTo>
                    <a:pt x="502" y="762"/>
                  </a:lnTo>
                  <a:lnTo>
                    <a:pt x="492" y="762"/>
                  </a:lnTo>
                  <a:lnTo>
                    <a:pt x="481" y="762"/>
                  </a:lnTo>
                  <a:lnTo>
                    <a:pt x="471" y="762"/>
                  </a:lnTo>
                  <a:lnTo>
                    <a:pt x="460" y="763"/>
                  </a:lnTo>
                  <a:lnTo>
                    <a:pt x="449" y="763"/>
                  </a:lnTo>
                  <a:lnTo>
                    <a:pt x="439" y="764"/>
                  </a:lnTo>
                  <a:lnTo>
                    <a:pt x="427" y="765"/>
                  </a:lnTo>
                  <a:lnTo>
                    <a:pt x="417" y="767"/>
                  </a:lnTo>
                  <a:lnTo>
                    <a:pt x="406" y="768"/>
                  </a:lnTo>
                  <a:lnTo>
                    <a:pt x="395" y="770"/>
                  </a:lnTo>
                  <a:lnTo>
                    <a:pt x="382" y="774"/>
                  </a:lnTo>
                  <a:lnTo>
                    <a:pt x="370" y="775"/>
                  </a:lnTo>
                  <a:lnTo>
                    <a:pt x="356" y="776"/>
                  </a:lnTo>
                  <a:lnTo>
                    <a:pt x="344" y="778"/>
                  </a:lnTo>
                  <a:lnTo>
                    <a:pt x="331" y="776"/>
                  </a:lnTo>
                  <a:lnTo>
                    <a:pt x="319" y="775"/>
                  </a:lnTo>
                  <a:lnTo>
                    <a:pt x="306" y="774"/>
                  </a:lnTo>
                  <a:lnTo>
                    <a:pt x="294" y="772"/>
                  </a:lnTo>
                  <a:lnTo>
                    <a:pt x="281" y="768"/>
                  </a:lnTo>
                  <a:lnTo>
                    <a:pt x="270" y="763"/>
                  </a:lnTo>
                  <a:lnTo>
                    <a:pt x="259" y="758"/>
                  </a:lnTo>
                  <a:lnTo>
                    <a:pt x="246" y="750"/>
                  </a:lnTo>
                  <a:lnTo>
                    <a:pt x="0" y="586"/>
                  </a:lnTo>
                  <a:lnTo>
                    <a:pt x="2" y="558"/>
                  </a:lnTo>
                  <a:lnTo>
                    <a:pt x="25" y="557"/>
                  </a:lnTo>
                  <a:lnTo>
                    <a:pt x="123" y="407"/>
                  </a:lnTo>
                  <a:lnTo>
                    <a:pt x="125" y="405"/>
                  </a:lnTo>
                  <a:lnTo>
                    <a:pt x="128" y="401"/>
                  </a:lnTo>
                  <a:lnTo>
                    <a:pt x="130" y="398"/>
                  </a:lnTo>
                  <a:lnTo>
                    <a:pt x="131" y="395"/>
                  </a:lnTo>
                  <a:lnTo>
                    <a:pt x="133" y="392"/>
                  </a:lnTo>
                  <a:lnTo>
                    <a:pt x="133" y="388"/>
                  </a:lnTo>
                  <a:lnTo>
                    <a:pt x="134" y="385"/>
                  </a:lnTo>
                  <a:lnTo>
                    <a:pt x="134" y="382"/>
                  </a:lnTo>
                  <a:lnTo>
                    <a:pt x="134" y="378"/>
                  </a:lnTo>
                  <a:lnTo>
                    <a:pt x="133" y="375"/>
                  </a:lnTo>
                  <a:lnTo>
                    <a:pt x="133" y="371"/>
                  </a:lnTo>
                  <a:lnTo>
                    <a:pt x="130" y="366"/>
                  </a:lnTo>
                  <a:lnTo>
                    <a:pt x="75" y="5"/>
                  </a:lnTo>
                  <a:lnTo>
                    <a:pt x="90" y="4"/>
                  </a:lnTo>
                  <a:lnTo>
                    <a:pt x="104" y="2"/>
                  </a:lnTo>
                  <a:lnTo>
                    <a:pt x="119" y="0"/>
                  </a:lnTo>
                  <a:lnTo>
                    <a:pt x="135" y="0"/>
                  </a:lnTo>
                  <a:lnTo>
                    <a:pt x="151" y="0"/>
                  </a:lnTo>
                  <a:lnTo>
                    <a:pt x="168" y="2"/>
                  </a:lnTo>
                  <a:lnTo>
                    <a:pt x="184" y="3"/>
                  </a:lnTo>
                  <a:lnTo>
                    <a:pt x="200" y="5"/>
                  </a:lnTo>
                  <a:lnTo>
                    <a:pt x="216" y="9"/>
                  </a:lnTo>
                  <a:lnTo>
                    <a:pt x="233" y="13"/>
                  </a:lnTo>
                  <a:lnTo>
                    <a:pt x="248" y="18"/>
                  </a:lnTo>
                  <a:lnTo>
                    <a:pt x="263" y="23"/>
                  </a:lnTo>
                  <a:lnTo>
                    <a:pt x="591" y="552"/>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822" name="Freeform 231"/>
            <p:cNvSpPr>
              <a:spLocks/>
            </p:cNvSpPr>
            <p:nvPr/>
          </p:nvSpPr>
          <p:spPr bwMode="auto">
            <a:xfrm>
              <a:off x="1439" y="2487"/>
              <a:ext cx="134" cy="11"/>
            </a:xfrm>
            <a:custGeom>
              <a:avLst/>
              <a:gdLst>
                <a:gd name="T0" fmla="*/ 134 w 134"/>
                <a:gd name="T1" fmla="*/ 11 h 11"/>
                <a:gd name="T2" fmla="*/ 134 w 134"/>
                <a:gd name="T3" fmla="*/ 9 h 11"/>
                <a:gd name="T4" fmla="*/ 21 w 134"/>
                <a:gd name="T5" fmla="*/ 0 h 11"/>
                <a:gd name="T6" fmla="*/ 11 w 134"/>
                <a:gd name="T7" fmla="*/ 1 h 11"/>
                <a:gd name="T8" fmla="*/ 0 w 134"/>
                <a:gd name="T9" fmla="*/ 2 h 11"/>
                <a:gd name="T10" fmla="*/ 0 w 134"/>
                <a:gd name="T11" fmla="*/ 4 h 11"/>
                <a:gd name="T12" fmla="*/ 0 w 134"/>
                <a:gd name="T13" fmla="*/ 5 h 11"/>
                <a:gd name="T14" fmla="*/ 11 w 134"/>
                <a:gd name="T15" fmla="*/ 4 h 11"/>
                <a:gd name="T16" fmla="*/ 21 w 134"/>
                <a:gd name="T17" fmla="*/ 2 h 11"/>
                <a:gd name="T18" fmla="*/ 134 w 13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
                <a:gd name="T32" fmla="*/ 134 w 13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
                  <a:moveTo>
                    <a:pt x="134" y="11"/>
                  </a:moveTo>
                  <a:lnTo>
                    <a:pt x="134" y="9"/>
                  </a:lnTo>
                  <a:lnTo>
                    <a:pt x="21" y="0"/>
                  </a:lnTo>
                  <a:lnTo>
                    <a:pt x="11" y="1"/>
                  </a:lnTo>
                  <a:lnTo>
                    <a:pt x="0" y="2"/>
                  </a:lnTo>
                  <a:lnTo>
                    <a:pt x="0" y="4"/>
                  </a:lnTo>
                  <a:lnTo>
                    <a:pt x="0" y="5"/>
                  </a:lnTo>
                  <a:lnTo>
                    <a:pt x="11" y="4"/>
                  </a:lnTo>
                  <a:lnTo>
                    <a:pt x="21" y="2"/>
                  </a:lnTo>
                  <a:lnTo>
                    <a:pt x="134" y="1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23" name="Freeform 232"/>
            <p:cNvSpPr>
              <a:spLocks/>
            </p:cNvSpPr>
            <p:nvPr/>
          </p:nvSpPr>
          <p:spPr bwMode="auto">
            <a:xfrm>
              <a:off x="1408" y="2488"/>
              <a:ext cx="31" cy="5"/>
            </a:xfrm>
            <a:custGeom>
              <a:avLst/>
              <a:gdLst>
                <a:gd name="T0" fmla="*/ 31 w 31"/>
                <a:gd name="T1" fmla="*/ 3 h 5"/>
                <a:gd name="T2" fmla="*/ 31 w 31"/>
                <a:gd name="T3" fmla="*/ 0 h 5"/>
                <a:gd name="T4" fmla="*/ 0 w 31"/>
                <a:gd name="T5" fmla="*/ 0 h 5"/>
                <a:gd name="T6" fmla="*/ 0 w 31"/>
                <a:gd name="T7" fmla="*/ 3 h 5"/>
                <a:gd name="T8" fmla="*/ 0 w 31"/>
                <a:gd name="T9" fmla="*/ 5 h 5"/>
                <a:gd name="T10" fmla="*/ 20 w 31"/>
                <a:gd name="T11" fmla="*/ 5 h 5"/>
                <a:gd name="T12" fmla="*/ 31 w 31"/>
                <a:gd name="T13" fmla="*/ 4 h 5"/>
                <a:gd name="T14" fmla="*/ 31 w 31"/>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5"/>
                <a:gd name="T26" fmla="*/ 31 w 31"/>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5">
                  <a:moveTo>
                    <a:pt x="31" y="3"/>
                  </a:moveTo>
                  <a:lnTo>
                    <a:pt x="31" y="0"/>
                  </a:lnTo>
                  <a:lnTo>
                    <a:pt x="0" y="0"/>
                  </a:lnTo>
                  <a:lnTo>
                    <a:pt x="0" y="3"/>
                  </a:lnTo>
                  <a:lnTo>
                    <a:pt x="0" y="5"/>
                  </a:lnTo>
                  <a:lnTo>
                    <a:pt x="20" y="5"/>
                  </a:lnTo>
                  <a:lnTo>
                    <a:pt x="31" y="4"/>
                  </a:lnTo>
                  <a:lnTo>
                    <a:pt x="31"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24" name="Freeform 233"/>
            <p:cNvSpPr>
              <a:spLocks/>
            </p:cNvSpPr>
            <p:nvPr/>
          </p:nvSpPr>
          <p:spPr bwMode="auto">
            <a:xfrm>
              <a:off x="1397" y="2488"/>
              <a:ext cx="22" cy="5"/>
            </a:xfrm>
            <a:custGeom>
              <a:avLst/>
              <a:gdLst>
                <a:gd name="T0" fmla="*/ 11 w 22"/>
                <a:gd name="T1" fmla="*/ 0 h 5"/>
                <a:gd name="T2" fmla="*/ 22 w 22"/>
                <a:gd name="T3" fmla="*/ 0 h 5"/>
                <a:gd name="T4" fmla="*/ 0 w 22"/>
                <a:gd name="T5" fmla="*/ 3 h 5"/>
                <a:gd name="T6" fmla="*/ 0 w 22"/>
                <a:gd name="T7" fmla="*/ 4 h 5"/>
                <a:gd name="T8" fmla="*/ 0 w 22"/>
                <a:gd name="T9" fmla="*/ 5 h 5"/>
                <a:gd name="T10" fmla="*/ 11 w 22"/>
                <a:gd name="T11" fmla="*/ 4 h 5"/>
                <a:gd name="T12" fmla="*/ 11 w 22"/>
                <a:gd name="T13" fmla="*/ 3 h 5"/>
                <a:gd name="T14" fmla="*/ 11 w 22"/>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
                <a:gd name="T26" fmla="*/ 22 w 2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
                  <a:moveTo>
                    <a:pt x="11" y="0"/>
                  </a:moveTo>
                  <a:lnTo>
                    <a:pt x="22" y="0"/>
                  </a:lnTo>
                  <a:lnTo>
                    <a:pt x="0" y="3"/>
                  </a:lnTo>
                  <a:lnTo>
                    <a:pt x="0" y="4"/>
                  </a:lnTo>
                  <a:lnTo>
                    <a:pt x="0" y="5"/>
                  </a:lnTo>
                  <a:lnTo>
                    <a:pt x="11" y="4"/>
                  </a:lnTo>
                  <a:lnTo>
                    <a:pt x="11" y="3"/>
                  </a:lnTo>
                  <a:lnTo>
                    <a:pt x="11"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25" name="Freeform 234"/>
            <p:cNvSpPr>
              <a:spLocks/>
            </p:cNvSpPr>
            <p:nvPr/>
          </p:nvSpPr>
          <p:spPr bwMode="auto">
            <a:xfrm>
              <a:off x="1386" y="2489"/>
              <a:ext cx="11" cy="5"/>
            </a:xfrm>
            <a:custGeom>
              <a:avLst/>
              <a:gdLst>
                <a:gd name="T0" fmla="*/ 11 w 11"/>
                <a:gd name="T1" fmla="*/ 3 h 5"/>
                <a:gd name="T2" fmla="*/ 11 w 11"/>
                <a:gd name="T3" fmla="*/ 0 h 5"/>
                <a:gd name="T4" fmla="*/ 0 w 11"/>
                <a:gd name="T5" fmla="*/ 0 h 5"/>
                <a:gd name="T6" fmla="*/ 0 w 11"/>
                <a:gd name="T7" fmla="*/ 3 h 5"/>
                <a:gd name="T8" fmla="*/ 0 w 11"/>
                <a:gd name="T9" fmla="*/ 5 h 5"/>
                <a:gd name="T10" fmla="*/ 0 w 11"/>
                <a:gd name="T11" fmla="*/ 5 h 5"/>
                <a:gd name="T12" fmla="*/ 11 w 11"/>
                <a:gd name="T13" fmla="*/ 4 h 5"/>
                <a:gd name="T14" fmla="*/ 11 w 11"/>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5"/>
                <a:gd name="T26" fmla="*/ 11 w 11"/>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5">
                  <a:moveTo>
                    <a:pt x="11" y="3"/>
                  </a:moveTo>
                  <a:lnTo>
                    <a:pt x="11" y="0"/>
                  </a:lnTo>
                  <a:lnTo>
                    <a:pt x="0" y="0"/>
                  </a:lnTo>
                  <a:lnTo>
                    <a:pt x="0" y="3"/>
                  </a:lnTo>
                  <a:lnTo>
                    <a:pt x="0" y="5"/>
                  </a:lnTo>
                  <a:lnTo>
                    <a:pt x="11" y="4"/>
                  </a:lnTo>
                  <a:lnTo>
                    <a:pt x="11"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26" name="Freeform 235"/>
            <p:cNvSpPr>
              <a:spLocks/>
            </p:cNvSpPr>
            <p:nvPr/>
          </p:nvSpPr>
          <p:spPr bwMode="auto">
            <a:xfrm>
              <a:off x="936" y="2287"/>
              <a:ext cx="460" cy="221"/>
            </a:xfrm>
            <a:custGeom>
              <a:avLst/>
              <a:gdLst>
                <a:gd name="T0" fmla="*/ 450 w 460"/>
                <a:gd name="T1" fmla="*/ 202 h 221"/>
                <a:gd name="T2" fmla="*/ 460 w 460"/>
                <a:gd name="T3" fmla="*/ 202 h 221"/>
                <a:gd name="T4" fmla="*/ 440 w 460"/>
                <a:gd name="T5" fmla="*/ 205 h 221"/>
                <a:gd name="T6" fmla="*/ 428 w 460"/>
                <a:gd name="T7" fmla="*/ 206 h 221"/>
                <a:gd name="T8" fmla="*/ 418 w 460"/>
                <a:gd name="T9" fmla="*/ 207 h 221"/>
                <a:gd name="T10" fmla="*/ 407 w 460"/>
                <a:gd name="T11" fmla="*/ 209 h 221"/>
                <a:gd name="T12" fmla="*/ 396 w 460"/>
                <a:gd name="T13" fmla="*/ 211 h 221"/>
                <a:gd name="T14" fmla="*/ 383 w 460"/>
                <a:gd name="T15" fmla="*/ 215 h 221"/>
                <a:gd name="T16" fmla="*/ 371 w 460"/>
                <a:gd name="T17" fmla="*/ 216 h 221"/>
                <a:gd name="T18" fmla="*/ 357 w 460"/>
                <a:gd name="T19" fmla="*/ 217 h 221"/>
                <a:gd name="T20" fmla="*/ 345 w 460"/>
                <a:gd name="T21" fmla="*/ 218 h 221"/>
                <a:gd name="T22" fmla="*/ 307 w 460"/>
                <a:gd name="T23" fmla="*/ 215 h 221"/>
                <a:gd name="T24" fmla="*/ 295 w 460"/>
                <a:gd name="T25" fmla="*/ 212 h 221"/>
                <a:gd name="T26" fmla="*/ 282 w 460"/>
                <a:gd name="T27" fmla="*/ 209 h 221"/>
                <a:gd name="T28" fmla="*/ 264 w 460"/>
                <a:gd name="T29" fmla="*/ 200 h 221"/>
                <a:gd name="T30" fmla="*/ 249 w 460"/>
                <a:gd name="T31" fmla="*/ 191 h 221"/>
                <a:gd name="T32" fmla="*/ 3 w 460"/>
                <a:gd name="T33" fmla="*/ 26 h 221"/>
                <a:gd name="T34" fmla="*/ 4 w 460"/>
                <a:gd name="T35" fmla="*/ 0 h 221"/>
                <a:gd name="T36" fmla="*/ 1 w 460"/>
                <a:gd name="T37" fmla="*/ 0 h 221"/>
                <a:gd name="T38" fmla="*/ 0 w 460"/>
                <a:gd name="T39" fmla="*/ 29 h 221"/>
                <a:gd name="T40" fmla="*/ 246 w 460"/>
                <a:gd name="T41" fmla="*/ 194 h 221"/>
                <a:gd name="T42" fmla="*/ 256 w 460"/>
                <a:gd name="T43" fmla="*/ 200 h 221"/>
                <a:gd name="T44" fmla="*/ 282 w 460"/>
                <a:gd name="T45" fmla="*/ 211 h 221"/>
                <a:gd name="T46" fmla="*/ 295 w 460"/>
                <a:gd name="T47" fmla="*/ 215 h 221"/>
                <a:gd name="T48" fmla="*/ 307 w 460"/>
                <a:gd name="T49" fmla="*/ 217 h 221"/>
                <a:gd name="T50" fmla="*/ 345 w 460"/>
                <a:gd name="T51" fmla="*/ 221 h 221"/>
                <a:gd name="T52" fmla="*/ 357 w 460"/>
                <a:gd name="T53" fmla="*/ 220 h 221"/>
                <a:gd name="T54" fmla="*/ 371 w 460"/>
                <a:gd name="T55" fmla="*/ 218 h 221"/>
                <a:gd name="T56" fmla="*/ 383 w 460"/>
                <a:gd name="T57" fmla="*/ 217 h 221"/>
                <a:gd name="T58" fmla="*/ 396 w 460"/>
                <a:gd name="T59" fmla="*/ 214 h 221"/>
                <a:gd name="T60" fmla="*/ 407 w 460"/>
                <a:gd name="T61" fmla="*/ 211 h 221"/>
                <a:gd name="T62" fmla="*/ 418 w 460"/>
                <a:gd name="T63" fmla="*/ 210 h 221"/>
                <a:gd name="T64" fmla="*/ 428 w 460"/>
                <a:gd name="T65" fmla="*/ 209 h 221"/>
                <a:gd name="T66" fmla="*/ 440 w 460"/>
                <a:gd name="T67" fmla="*/ 207 h 221"/>
                <a:gd name="T68" fmla="*/ 450 w 460"/>
                <a:gd name="T69" fmla="*/ 206 h 221"/>
                <a:gd name="T70" fmla="*/ 450 w 460"/>
                <a:gd name="T71" fmla="*/ 205 h 221"/>
                <a:gd name="T72" fmla="*/ 450 w 460"/>
                <a:gd name="T73" fmla="*/ 202 h 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0"/>
                <a:gd name="T112" fmla="*/ 0 h 221"/>
                <a:gd name="T113" fmla="*/ 460 w 460"/>
                <a:gd name="T114" fmla="*/ 221 h 2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0" h="221">
                  <a:moveTo>
                    <a:pt x="450" y="202"/>
                  </a:moveTo>
                  <a:lnTo>
                    <a:pt x="460" y="202"/>
                  </a:lnTo>
                  <a:lnTo>
                    <a:pt x="440" y="205"/>
                  </a:lnTo>
                  <a:lnTo>
                    <a:pt x="428" y="206"/>
                  </a:lnTo>
                  <a:lnTo>
                    <a:pt x="418" y="207"/>
                  </a:lnTo>
                  <a:lnTo>
                    <a:pt x="407" y="209"/>
                  </a:lnTo>
                  <a:lnTo>
                    <a:pt x="396" y="211"/>
                  </a:lnTo>
                  <a:lnTo>
                    <a:pt x="383" y="215"/>
                  </a:lnTo>
                  <a:lnTo>
                    <a:pt x="371" y="216"/>
                  </a:lnTo>
                  <a:lnTo>
                    <a:pt x="357" y="217"/>
                  </a:lnTo>
                  <a:lnTo>
                    <a:pt x="345" y="218"/>
                  </a:lnTo>
                  <a:lnTo>
                    <a:pt x="307" y="215"/>
                  </a:lnTo>
                  <a:lnTo>
                    <a:pt x="295" y="212"/>
                  </a:lnTo>
                  <a:lnTo>
                    <a:pt x="282" y="209"/>
                  </a:lnTo>
                  <a:lnTo>
                    <a:pt x="264" y="200"/>
                  </a:lnTo>
                  <a:lnTo>
                    <a:pt x="249" y="191"/>
                  </a:lnTo>
                  <a:lnTo>
                    <a:pt x="3" y="26"/>
                  </a:lnTo>
                  <a:lnTo>
                    <a:pt x="4" y="0"/>
                  </a:lnTo>
                  <a:lnTo>
                    <a:pt x="1" y="0"/>
                  </a:lnTo>
                  <a:lnTo>
                    <a:pt x="0" y="29"/>
                  </a:lnTo>
                  <a:lnTo>
                    <a:pt x="246" y="194"/>
                  </a:lnTo>
                  <a:lnTo>
                    <a:pt x="256" y="200"/>
                  </a:lnTo>
                  <a:lnTo>
                    <a:pt x="282" y="211"/>
                  </a:lnTo>
                  <a:lnTo>
                    <a:pt x="295" y="215"/>
                  </a:lnTo>
                  <a:lnTo>
                    <a:pt x="307" y="217"/>
                  </a:lnTo>
                  <a:lnTo>
                    <a:pt x="345" y="221"/>
                  </a:lnTo>
                  <a:lnTo>
                    <a:pt x="357" y="220"/>
                  </a:lnTo>
                  <a:lnTo>
                    <a:pt x="371" y="218"/>
                  </a:lnTo>
                  <a:lnTo>
                    <a:pt x="383" y="217"/>
                  </a:lnTo>
                  <a:lnTo>
                    <a:pt x="396" y="214"/>
                  </a:lnTo>
                  <a:lnTo>
                    <a:pt x="407" y="211"/>
                  </a:lnTo>
                  <a:lnTo>
                    <a:pt x="418" y="210"/>
                  </a:lnTo>
                  <a:lnTo>
                    <a:pt x="428" y="209"/>
                  </a:lnTo>
                  <a:lnTo>
                    <a:pt x="440" y="207"/>
                  </a:lnTo>
                  <a:lnTo>
                    <a:pt x="450" y="206"/>
                  </a:lnTo>
                  <a:lnTo>
                    <a:pt x="450" y="205"/>
                  </a:lnTo>
                  <a:lnTo>
                    <a:pt x="450" y="20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27" name="Freeform 236"/>
            <p:cNvSpPr>
              <a:spLocks/>
            </p:cNvSpPr>
            <p:nvPr/>
          </p:nvSpPr>
          <p:spPr bwMode="auto">
            <a:xfrm>
              <a:off x="937" y="2121"/>
              <a:ext cx="134" cy="166"/>
            </a:xfrm>
            <a:custGeom>
              <a:avLst/>
              <a:gdLst>
                <a:gd name="T0" fmla="*/ 3 w 134"/>
                <a:gd name="T1" fmla="*/ 166 h 166"/>
                <a:gd name="T2" fmla="*/ 27 w 134"/>
                <a:gd name="T3" fmla="*/ 166 h 166"/>
                <a:gd name="T4" fmla="*/ 124 w 134"/>
                <a:gd name="T5" fmla="*/ 16 h 166"/>
                <a:gd name="T6" fmla="*/ 126 w 134"/>
                <a:gd name="T7" fmla="*/ 14 h 166"/>
                <a:gd name="T8" fmla="*/ 129 w 134"/>
                <a:gd name="T9" fmla="*/ 10 h 166"/>
                <a:gd name="T10" fmla="*/ 131 w 134"/>
                <a:gd name="T11" fmla="*/ 8 h 166"/>
                <a:gd name="T12" fmla="*/ 133 w 134"/>
                <a:gd name="T13" fmla="*/ 3 h 166"/>
                <a:gd name="T14" fmla="*/ 134 w 134"/>
                <a:gd name="T15" fmla="*/ 0 h 166"/>
                <a:gd name="T16" fmla="*/ 133 w 134"/>
                <a:gd name="T17" fmla="*/ 0 h 166"/>
                <a:gd name="T18" fmla="*/ 131 w 134"/>
                <a:gd name="T19" fmla="*/ 0 h 166"/>
                <a:gd name="T20" fmla="*/ 130 w 134"/>
                <a:gd name="T21" fmla="*/ 3 h 166"/>
                <a:gd name="T22" fmla="*/ 129 w 134"/>
                <a:gd name="T23" fmla="*/ 5 h 166"/>
                <a:gd name="T24" fmla="*/ 126 w 134"/>
                <a:gd name="T25" fmla="*/ 8 h 166"/>
                <a:gd name="T26" fmla="*/ 124 w 134"/>
                <a:gd name="T27" fmla="*/ 11 h 166"/>
                <a:gd name="T28" fmla="*/ 121 w 134"/>
                <a:gd name="T29" fmla="*/ 14 h 166"/>
                <a:gd name="T30" fmla="*/ 24 w 134"/>
                <a:gd name="T31" fmla="*/ 164 h 166"/>
                <a:gd name="T32" fmla="*/ 0 w 134"/>
                <a:gd name="T33" fmla="*/ 166 h 166"/>
                <a:gd name="T34" fmla="*/ 3 w 134"/>
                <a:gd name="T35" fmla="*/ 166 h 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66"/>
                <a:gd name="T56" fmla="*/ 134 w 134"/>
                <a:gd name="T57" fmla="*/ 166 h 1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66">
                  <a:moveTo>
                    <a:pt x="3" y="166"/>
                  </a:moveTo>
                  <a:lnTo>
                    <a:pt x="27" y="166"/>
                  </a:lnTo>
                  <a:lnTo>
                    <a:pt x="124" y="16"/>
                  </a:lnTo>
                  <a:lnTo>
                    <a:pt x="126" y="14"/>
                  </a:lnTo>
                  <a:lnTo>
                    <a:pt x="129" y="10"/>
                  </a:lnTo>
                  <a:lnTo>
                    <a:pt x="131" y="8"/>
                  </a:lnTo>
                  <a:lnTo>
                    <a:pt x="133" y="3"/>
                  </a:lnTo>
                  <a:lnTo>
                    <a:pt x="134" y="0"/>
                  </a:lnTo>
                  <a:lnTo>
                    <a:pt x="133" y="0"/>
                  </a:lnTo>
                  <a:lnTo>
                    <a:pt x="131" y="0"/>
                  </a:lnTo>
                  <a:lnTo>
                    <a:pt x="130" y="3"/>
                  </a:lnTo>
                  <a:lnTo>
                    <a:pt x="129" y="5"/>
                  </a:lnTo>
                  <a:lnTo>
                    <a:pt x="126" y="8"/>
                  </a:lnTo>
                  <a:lnTo>
                    <a:pt x="124" y="11"/>
                  </a:lnTo>
                  <a:lnTo>
                    <a:pt x="121" y="14"/>
                  </a:lnTo>
                  <a:lnTo>
                    <a:pt x="24" y="164"/>
                  </a:lnTo>
                  <a:lnTo>
                    <a:pt x="0" y="166"/>
                  </a:lnTo>
                  <a:lnTo>
                    <a:pt x="3" y="16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28" name="Freeform 237"/>
            <p:cNvSpPr>
              <a:spLocks/>
            </p:cNvSpPr>
            <p:nvPr/>
          </p:nvSpPr>
          <p:spPr bwMode="auto">
            <a:xfrm>
              <a:off x="1067" y="2117"/>
              <a:ext cx="5" cy="4"/>
            </a:xfrm>
            <a:custGeom>
              <a:avLst/>
              <a:gdLst>
                <a:gd name="T0" fmla="*/ 4 w 5"/>
                <a:gd name="T1" fmla="*/ 4 h 4"/>
                <a:gd name="T2" fmla="*/ 5 w 5"/>
                <a:gd name="T3" fmla="*/ 2 h 4"/>
                <a:gd name="T4" fmla="*/ 5 w 5"/>
                <a:gd name="T5" fmla="*/ 0 h 4"/>
                <a:gd name="T6" fmla="*/ 3 w 5"/>
                <a:gd name="T7" fmla="*/ 0 h 4"/>
                <a:gd name="T8" fmla="*/ 0 w 5"/>
                <a:gd name="T9" fmla="*/ 0 h 4"/>
                <a:gd name="T10" fmla="*/ 0 w 5"/>
                <a:gd name="T11" fmla="*/ 4 h 4"/>
                <a:gd name="T12" fmla="*/ 3 w 5"/>
                <a:gd name="T13" fmla="*/ 4 h 4"/>
                <a:gd name="T14" fmla="*/ 4 w 5"/>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4" y="4"/>
                  </a:moveTo>
                  <a:lnTo>
                    <a:pt x="5" y="2"/>
                  </a:lnTo>
                  <a:lnTo>
                    <a:pt x="5" y="0"/>
                  </a:lnTo>
                  <a:lnTo>
                    <a:pt x="3" y="0"/>
                  </a:lnTo>
                  <a:lnTo>
                    <a:pt x="0" y="0"/>
                  </a:lnTo>
                  <a:lnTo>
                    <a:pt x="0" y="4"/>
                  </a:lnTo>
                  <a:lnTo>
                    <a:pt x="3" y="4"/>
                  </a:lnTo>
                  <a:lnTo>
                    <a:pt x="4" y="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29" name="Freeform 238"/>
            <p:cNvSpPr>
              <a:spLocks/>
            </p:cNvSpPr>
            <p:nvPr/>
          </p:nvSpPr>
          <p:spPr bwMode="auto">
            <a:xfrm>
              <a:off x="1067" y="2114"/>
              <a:ext cx="5" cy="7"/>
            </a:xfrm>
            <a:custGeom>
              <a:avLst/>
              <a:gdLst>
                <a:gd name="T0" fmla="*/ 3 w 5"/>
                <a:gd name="T1" fmla="*/ 3 h 7"/>
                <a:gd name="T2" fmla="*/ 4 w 5"/>
                <a:gd name="T3" fmla="*/ 3 h 7"/>
                <a:gd name="T4" fmla="*/ 5 w 5"/>
                <a:gd name="T5" fmla="*/ 0 h 7"/>
                <a:gd name="T6" fmla="*/ 4 w 5"/>
                <a:gd name="T7" fmla="*/ 0 h 7"/>
                <a:gd name="T8" fmla="*/ 3 w 5"/>
                <a:gd name="T9" fmla="*/ 0 h 7"/>
                <a:gd name="T10" fmla="*/ 0 w 5"/>
                <a:gd name="T11" fmla="*/ 7 h 7"/>
                <a:gd name="T12" fmla="*/ 0 w 5"/>
                <a:gd name="T13" fmla="*/ 3 h 7"/>
                <a:gd name="T14" fmla="*/ 3 w 5"/>
                <a:gd name="T15" fmla="*/ 3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3"/>
                  </a:moveTo>
                  <a:lnTo>
                    <a:pt x="4" y="3"/>
                  </a:lnTo>
                  <a:lnTo>
                    <a:pt x="5" y="0"/>
                  </a:lnTo>
                  <a:lnTo>
                    <a:pt x="4" y="0"/>
                  </a:lnTo>
                  <a:lnTo>
                    <a:pt x="3" y="0"/>
                  </a:lnTo>
                  <a:lnTo>
                    <a:pt x="0" y="7"/>
                  </a:lnTo>
                  <a:lnTo>
                    <a:pt x="0" y="3"/>
                  </a:lnTo>
                  <a:lnTo>
                    <a:pt x="3"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30" name="Freeform 239"/>
            <p:cNvSpPr>
              <a:spLocks/>
            </p:cNvSpPr>
            <p:nvPr/>
          </p:nvSpPr>
          <p:spPr bwMode="auto">
            <a:xfrm>
              <a:off x="1068" y="2107"/>
              <a:ext cx="5" cy="7"/>
            </a:xfrm>
            <a:custGeom>
              <a:avLst/>
              <a:gdLst>
                <a:gd name="T0" fmla="*/ 4 w 5"/>
                <a:gd name="T1" fmla="*/ 7 h 7"/>
                <a:gd name="T2" fmla="*/ 5 w 5"/>
                <a:gd name="T3" fmla="*/ 3 h 7"/>
                <a:gd name="T4" fmla="*/ 5 w 5"/>
                <a:gd name="T5" fmla="*/ 0 h 7"/>
                <a:gd name="T6" fmla="*/ 3 w 5"/>
                <a:gd name="T7" fmla="*/ 0 h 7"/>
                <a:gd name="T8" fmla="*/ 0 w 5"/>
                <a:gd name="T9" fmla="*/ 0 h 7"/>
                <a:gd name="T10" fmla="*/ 0 w 5"/>
                <a:gd name="T11" fmla="*/ 7 h 7"/>
                <a:gd name="T12" fmla="*/ 3 w 5"/>
                <a:gd name="T13" fmla="*/ 7 h 7"/>
                <a:gd name="T14" fmla="*/ 4 w 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4" y="7"/>
                  </a:moveTo>
                  <a:lnTo>
                    <a:pt x="5" y="3"/>
                  </a:lnTo>
                  <a:lnTo>
                    <a:pt x="5" y="0"/>
                  </a:lnTo>
                  <a:lnTo>
                    <a:pt x="3" y="0"/>
                  </a:lnTo>
                  <a:lnTo>
                    <a:pt x="0" y="0"/>
                  </a:lnTo>
                  <a:lnTo>
                    <a:pt x="0" y="7"/>
                  </a:lnTo>
                  <a:lnTo>
                    <a:pt x="3" y="7"/>
                  </a:lnTo>
                  <a:lnTo>
                    <a:pt x="4" y="7"/>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31" name="Freeform 240"/>
            <p:cNvSpPr>
              <a:spLocks/>
            </p:cNvSpPr>
            <p:nvPr/>
          </p:nvSpPr>
          <p:spPr bwMode="auto">
            <a:xfrm>
              <a:off x="1068" y="2104"/>
              <a:ext cx="5" cy="7"/>
            </a:xfrm>
            <a:custGeom>
              <a:avLst/>
              <a:gdLst>
                <a:gd name="T0" fmla="*/ 5 w 5"/>
                <a:gd name="T1" fmla="*/ 3 h 7"/>
                <a:gd name="T2" fmla="*/ 5 w 5"/>
                <a:gd name="T3" fmla="*/ 7 h 7"/>
                <a:gd name="T4" fmla="*/ 3 w 5"/>
                <a:gd name="T5" fmla="*/ 0 h 7"/>
                <a:gd name="T6" fmla="*/ 2 w 5"/>
                <a:gd name="T7" fmla="*/ 0 h 7"/>
                <a:gd name="T8" fmla="*/ 0 w 5"/>
                <a:gd name="T9" fmla="*/ 0 h 7"/>
                <a:gd name="T10" fmla="*/ 2 w 5"/>
                <a:gd name="T11" fmla="*/ 3 h 7"/>
                <a:gd name="T12" fmla="*/ 3 w 5"/>
                <a:gd name="T13" fmla="*/ 3 h 7"/>
                <a:gd name="T14" fmla="*/ 5 w 5"/>
                <a:gd name="T15" fmla="*/ 3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5" y="3"/>
                  </a:moveTo>
                  <a:lnTo>
                    <a:pt x="5" y="7"/>
                  </a:lnTo>
                  <a:lnTo>
                    <a:pt x="3" y="0"/>
                  </a:lnTo>
                  <a:lnTo>
                    <a:pt x="2" y="0"/>
                  </a:lnTo>
                  <a:lnTo>
                    <a:pt x="0" y="0"/>
                  </a:lnTo>
                  <a:lnTo>
                    <a:pt x="2" y="3"/>
                  </a:lnTo>
                  <a:lnTo>
                    <a:pt x="3" y="3"/>
                  </a:lnTo>
                  <a:lnTo>
                    <a:pt x="5"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32" name="Freeform 241"/>
            <p:cNvSpPr>
              <a:spLocks/>
            </p:cNvSpPr>
            <p:nvPr/>
          </p:nvSpPr>
          <p:spPr bwMode="auto">
            <a:xfrm>
              <a:off x="1011" y="1728"/>
              <a:ext cx="61" cy="376"/>
            </a:xfrm>
            <a:custGeom>
              <a:avLst/>
              <a:gdLst>
                <a:gd name="T0" fmla="*/ 59 w 61"/>
                <a:gd name="T1" fmla="*/ 376 h 376"/>
                <a:gd name="T2" fmla="*/ 61 w 61"/>
                <a:gd name="T3" fmla="*/ 376 h 376"/>
                <a:gd name="T4" fmla="*/ 61 w 61"/>
                <a:gd name="T5" fmla="*/ 374 h 376"/>
                <a:gd name="T6" fmla="*/ 57 w 61"/>
                <a:gd name="T7" fmla="*/ 367 h 376"/>
                <a:gd name="T8" fmla="*/ 3 w 61"/>
                <a:gd name="T9" fmla="*/ 6 h 376"/>
                <a:gd name="T10" fmla="*/ 16 w 61"/>
                <a:gd name="T11" fmla="*/ 6 h 376"/>
                <a:gd name="T12" fmla="*/ 30 w 61"/>
                <a:gd name="T13" fmla="*/ 4 h 376"/>
                <a:gd name="T14" fmla="*/ 45 w 61"/>
                <a:gd name="T15" fmla="*/ 3 h 376"/>
                <a:gd name="T16" fmla="*/ 45 w 61"/>
                <a:gd name="T17" fmla="*/ 1 h 376"/>
                <a:gd name="T18" fmla="*/ 45 w 61"/>
                <a:gd name="T19" fmla="*/ 0 h 376"/>
                <a:gd name="T20" fmla="*/ 30 w 61"/>
                <a:gd name="T21" fmla="*/ 1 h 376"/>
                <a:gd name="T22" fmla="*/ 16 w 61"/>
                <a:gd name="T23" fmla="*/ 4 h 376"/>
                <a:gd name="T24" fmla="*/ 0 w 61"/>
                <a:gd name="T25" fmla="*/ 6 h 376"/>
                <a:gd name="T26" fmla="*/ 55 w 61"/>
                <a:gd name="T27" fmla="*/ 367 h 376"/>
                <a:gd name="T28" fmla="*/ 56 w 61"/>
                <a:gd name="T29" fmla="*/ 369 h 376"/>
                <a:gd name="T30" fmla="*/ 56 w 61"/>
                <a:gd name="T31" fmla="*/ 372 h 376"/>
                <a:gd name="T32" fmla="*/ 57 w 61"/>
                <a:gd name="T33" fmla="*/ 376 h 376"/>
                <a:gd name="T34" fmla="*/ 59 w 61"/>
                <a:gd name="T35" fmla="*/ 376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376"/>
                <a:gd name="T56" fmla="*/ 61 w 61"/>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376">
                  <a:moveTo>
                    <a:pt x="59" y="376"/>
                  </a:moveTo>
                  <a:lnTo>
                    <a:pt x="61" y="376"/>
                  </a:lnTo>
                  <a:lnTo>
                    <a:pt x="61" y="374"/>
                  </a:lnTo>
                  <a:lnTo>
                    <a:pt x="57" y="367"/>
                  </a:lnTo>
                  <a:lnTo>
                    <a:pt x="3" y="6"/>
                  </a:lnTo>
                  <a:lnTo>
                    <a:pt x="16" y="6"/>
                  </a:lnTo>
                  <a:lnTo>
                    <a:pt x="30" y="4"/>
                  </a:lnTo>
                  <a:lnTo>
                    <a:pt x="45" y="3"/>
                  </a:lnTo>
                  <a:lnTo>
                    <a:pt x="45" y="1"/>
                  </a:lnTo>
                  <a:lnTo>
                    <a:pt x="45" y="0"/>
                  </a:lnTo>
                  <a:lnTo>
                    <a:pt x="30" y="1"/>
                  </a:lnTo>
                  <a:lnTo>
                    <a:pt x="16" y="4"/>
                  </a:lnTo>
                  <a:lnTo>
                    <a:pt x="0" y="6"/>
                  </a:lnTo>
                  <a:lnTo>
                    <a:pt x="55" y="367"/>
                  </a:lnTo>
                  <a:lnTo>
                    <a:pt x="56" y="369"/>
                  </a:lnTo>
                  <a:lnTo>
                    <a:pt x="56" y="372"/>
                  </a:lnTo>
                  <a:lnTo>
                    <a:pt x="57" y="376"/>
                  </a:lnTo>
                  <a:lnTo>
                    <a:pt x="59" y="37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33" name="Freeform 242"/>
            <p:cNvSpPr>
              <a:spLocks/>
            </p:cNvSpPr>
            <p:nvPr/>
          </p:nvSpPr>
          <p:spPr bwMode="auto">
            <a:xfrm>
              <a:off x="1056" y="1727"/>
              <a:ext cx="32" cy="5"/>
            </a:xfrm>
            <a:custGeom>
              <a:avLst/>
              <a:gdLst>
                <a:gd name="T0" fmla="*/ 0 w 32"/>
                <a:gd name="T1" fmla="*/ 2 h 5"/>
                <a:gd name="T2" fmla="*/ 0 w 32"/>
                <a:gd name="T3" fmla="*/ 5 h 5"/>
                <a:gd name="T4" fmla="*/ 32 w 32"/>
                <a:gd name="T5" fmla="*/ 5 h 5"/>
                <a:gd name="T6" fmla="*/ 32 w 32"/>
                <a:gd name="T7" fmla="*/ 2 h 5"/>
                <a:gd name="T8" fmla="*/ 32 w 32"/>
                <a:gd name="T9" fmla="*/ 0 h 5"/>
                <a:gd name="T10" fmla="*/ 15 w 32"/>
                <a:gd name="T11" fmla="*/ 0 h 5"/>
                <a:gd name="T12" fmla="*/ 0 w 32"/>
                <a:gd name="T13" fmla="*/ 1 h 5"/>
                <a:gd name="T14" fmla="*/ 0 w 32"/>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
                <a:gd name="T26" fmla="*/ 32 w 3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
                  <a:moveTo>
                    <a:pt x="0" y="2"/>
                  </a:moveTo>
                  <a:lnTo>
                    <a:pt x="0" y="5"/>
                  </a:lnTo>
                  <a:lnTo>
                    <a:pt x="32" y="5"/>
                  </a:lnTo>
                  <a:lnTo>
                    <a:pt x="32" y="2"/>
                  </a:lnTo>
                  <a:lnTo>
                    <a:pt x="32" y="0"/>
                  </a:lnTo>
                  <a:lnTo>
                    <a:pt x="15" y="0"/>
                  </a:lnTo>
                  <a:lnTo>
                    <a:pt x="0" y="1"/>
                  </a:lnTo>
                  <a:lnTo>
                    <a:pt x="0"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34" name="Freeform 243"/>
            <p:cNvSpPr>
              <a:spLocks/>
            </p:cNvSpPr>
            <p:nvPr/>
          </p:nvSpPr>
          <p:spPr bwMode="auto">
            <a:xfrm>
              <a:off x="1072" y="1727"/>
              <a:ext cx="457" cy="555"/>
            </a:xfrm>
            <a:custGeom>
              <a:avLst/>
              <a:gdLst>
                <a:gd name="T0" fmla="*/ 16 w 457"/>
                <a:gd name="T1" fmla="*/ 2 h 555"/>
                <a:gd name="T2" fmla="*/ 16 w 457"/>
                <a:gd name="T3" fmla="*/ 4 h 555"/>
                <a:gd name="T4" fmla="*/ 49 w 457"/>
                <a:gd name="T5" fmla="*/ 6 h 555"/>
                <a:gd name="T6" fmla="*/ 65 w 457"/>
                <a:gd name="T7" fmla="*/ 9 h 555"/>
                <a:gd name="T8" fmla="*/ 98 w 457"/>
                <a:gd name="T9" fmla="*/ 16 h 555"/>
                <a:gd name="T10" fmla="*/ 126 w 457"/>
                <a:gd name="T11" fmla="*/ 26 h 555"/>
                <a:gd name="T12" fmla="*/ 455 w 457"/>
                <a:gd name="T13" fmla="*/ 555 h 555"/>
                <a:gd name="T14" fmla="*/ 457 w 457"/>
                <a:gd name="T15" fmla="*/ 553 h 555"/>
                <a:gd name="T16" fmla="*/ 129 w 457"/>
                <a:gd name="T17" fmla="*/ 23 h 555"/>
                <a:gd name="T18" fmla="*/ 98 w 457"/>
                <a:gd name="T19" fmla="*/ 14 h 555"/>
                <a:gd name="T20" fmla="*/ 65 w 457"/>
                <a:gd name="T21" fmla="*/ 6 h 555"/>
                <a:gd name="T22" fmla="*/ 49 w 457"/>
                <a:gd name="T23" fmla="*/ 4 h 555"/>
                <a:gd name="T24" fmla="*/ 0 w 457"/>
                <a:gd name="T25" fmla="*/ 0 h 555"/>
                <a:gd name="T26" fmla="*/ 16 w 457"/>
                <a:gd name="T27" fmla="*/ 0 h 555"/>
                <a:gd name="T28" fmla="*/ 16 w 457"/>
                <a:gd name="T29" fmla="*/ 2 h 5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555"/>
                <a:gd name="T47" fmla="*/ 457 w 457"/>
                <a:gd name="T48" fmla="*/ 555 h 5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555">
                  <a:moveTo>
                    <a:pt x="16" y="2"/>
                  </a:moveTo>
                  <a:lnTo>
                    <a:pt x="16" y="4"/>
                  </a:lnTo>
                  <a:lnTo>
                    <a:pt x="49" y="6"/>
                  </a:lnTo>
                  <a:lnTo>
                    <a:pt x="65" y="9"/>
                  </a:lnTo>
                  <a:lnTo>
                    <a:pt x="98" y="16"/>
                  </a:lnTo>
                  <a:lnTo>
                    <a:pt x="126" y="26"/>
                  </a:lnTo>
                  <a:lnTo>
                    <a:pt x="455" y="555"/>
                  </a:lnTo>
                  <a:lnTo>
                    <a:pt x="457" y="553"/>
                  </a:lnTo>
                  <a:lnTo>
                    <a:pt x="129" y="23"/>
                  </a:lnTo>
                  <a:lnTo>
                    <a:pt x="98" y="14"/>
                  </a:lnTo>
                  <a:lnTo>
                    <a:pt x="65" y="6"/>
                  </a:lnTo>
                  <a:lnTo>
                    <a:pt x="49" y="4"/>
                  </a:lnTo>
                  <a:lnTo>
                    <a:pt x="0" y="0"/>
                  </a:lnTo>
                  <a:lnTo>
                    <a:pt x="16" y="0"/>
                  </a:lnTo>
                  <a:lnTo>
                    <a:pt x="16"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35" name="Freeform 244"/>
            <p:cNvSpPr>
              <a:spLocks/>
            </p:cNvSpPr>
            <p:nvPr/>
          </p:nvSpPr>
          <p:spPr bwMode="auto">
            <a:xfrm>
              <a:off x="1128" y="2442"/>
              <a:ext cx="336" cy="160"/>
            </a:xfrm>
            <a:custGeom>
              <a:avLst/>
              <a:gdLst>
                <a:gd name="T0" fmla="*/ 336 w 336"/>
                <a:gd name="T1" fmla="*/ 46 h 160"/>
                <a:gd name="T2" fmla="*/ 193 w 336"/>
                <a:gd name="T3" fmla="*/ 153 h 160"/>
                <a:gd name="T4" fmla="*/ 191 w 336"/>
                <a:gd name="T5" fmla="*/ 156 h 160"/>
                <a:gd name="T6" fmla="*/ 189 w 336"/>
                <a:gd name="T7" fmla="*/ 157 h 160"/>
                <a:gd name="T8" fmla="*/ 186 w 336"/>
                <a:gd name="T9" fmla="*/ 158 h 160"/>
                <a:gd name="T10" fmla="*/ 184 w 336"/>
                <a:gd name="T11" fmla="*/ 158 h 160"/>
                <a:gd name="T12" fmla="*/ 181 w 336"/>
                <a:gd name="T13" fmla="*/ 160 h 160"/>
                <a:gd name="T14" fmla="*/ 179 w 336"/>
                <a:gd name="T15" fmla="*/ 160 h 160"/>
                <a:gd name="T16" fmla="*/ 178 w 336"/>
                <a:gd name="T17" fmla="*/ 160 h 160"/>
                <a:gd name="T18" fmla="*/ 175 w 336"/>
                <a:gd name="T19" fmla="*/ 160 h 160"/>
                <a:gd name="T20" fmla="*/ 173 w 336"/>
                <a:gd name="T21" fmla="*/ 160 h 160"/>
                <a:gd name="T22" fmla="*/ 170 w 336"/>
                <a:gd name="T23" fmla="*/ 160 h 160"/>
                <a:gd name="T24" fmla="*/ 168 w 336"/>
                <a:gd name="T25" fmla="*/ 160 h 160"/>
                <a:gd name="T26" fmla="*/ 165 w 336"/>
                <a:gd name="T27" fmla="*/ 158 h 160"/>
                <a:gd name="T28" fmla="*/ 73 w 336"/>
                <a:gd name="T29" fmla="*/ 151 h 160"/>
                <a:gd name="T30" fmla="*/ 70 w 336"/>
                <a:gd name="T31" fmla="*/ 150 h 160"/>
                <a:gd name="T32" fmla="*/ 68 w 336"/>
                <a:gd name="T33" fmla="*/ 148 h 160"/>
                <a:gd name="T34" fmla="*/ 65 w 336"/>
                <a:gd name="T35" fmla="*/ 146 h 160"/>
                <a:gd name="T36" fmla="*/ 63 w 336"/>
                <a:gd name="T37" fmla="*/ 143 h 160"/>
                <a:gd name="T38" fmla="*/ 60 w 336"/>
                <a:gd name="T39" fmla="*/ 141 h 160"/>
                <a:gd name="T40" fmla="*/ 58 w 336"/>
                <a:gd name="T41" fmla="*/ 137 h 160"/>
                <a:gd name="T42" fmla="*/ 57 w 336"/>
                <a:gd name="T43" fmla="*/ 135 h 160"/>
                <a:gd name="T44" fmla="*/ 54 w 336"/>
                <a:gd name="T45" fmla="*/ 131 h 160"/>
                <a:gd name="T46" fmla="*/ 53 w 336"/>
                <a:gd name="T47" fmla="*/ 128 h 160"/>
                <a:gd name="T48" fmla="*/ 52 w 336"/>
                <a:gd name="T49" fmla="*/ 126 h 160"/>
                <a:gd name="T50" fmla="*/ 50 w 336"/>
                <a:gd name="T51" fmla="*/ 122 h 160"/>
                <a:gd name="T52" fmla="*/ 49 w 336"/>
                <a:gd name="T53" fmla="*/ 120 h 160"/>
                <a:gd name="T54" fmla="*/ 0 w 336"/>
                <a:gd name="T55" fmla="*/ 0 h 1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160"/>
                <a:gd name="T86" fmla="*/ 336 w 336"/>
                <a:gd name="T87" fmla="*/ 160 h 1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160">
                  <a:moveTo>
                    <a:pt x="336" y="46"/>
                  </a:moveTo>
                  <a:lnTo>
                    <a:pt x="193" y="153"/>
                  </a:lnTo>
                  <a:lnTo>
                    <a:pt x="191" y="156"/>
                  </a:lnTo>
                  <a:lnTo>
                    <a:pt x="189" y="157"/>
                  </a:lnTo>
                  <a:lnTo>
                    <a:pt x="186" y="158"/>
                  </a:lnTo>
                  <a:lnTo>
                    <a:pt x="184" y="158"/>
                  </a:lnTo>
                  <a:lnTo>
                    <a:pt x="181" y="160"/>
                  </a:lnTo>
                  <a:lnTo>
                    <a:pt x="179" y="160"/>
                  </a:lnTo>
                  <a:lnTo>
                    <a:pt x="178" y="160"/>
                  </a:lnTo>
                  <a:lnTo>
                    <a:pt x="175" y="160"/>
                  </a:lnTo>
                  <a:lnTo>
                    <a:pt x="173" y="160"/>
                  </a:lnTo>
                  <a:lnTo>
                    <a:pt x="170" y="160"/>
                  </a:lnTo>
                  <a:lnTo>
                    <a:pt x="168" y="160"/>
                  </a:lnTo>
                  <a:lnTo>
                    <a:pt x="165" y="158"/>
                  </a:lnTo>
                  <a:lnTo>
                    <a:pt x="73" y="151"/>
                  </a:lnTo>
                  <a:lnTo>
                    <a:pt x="70" y="150"/>
                  </a:lnTo>
                  <a:lnTo>
                    <a:pt x="68" y="148"/>
                  </a:lnTo>
                  <a:lnTo>
                    <a:pt x="65" y="146"/>
                  </a:lnTo>
                  <a:lnTo>
                    <a:pt x="63" y="143"/>
                  </a:lnTo>
                  <a:lnTo>
                    <a:pt x="60" y="141"/>
                  </a:lnTo>
                  <a:lnTo>
                    <a:pt x="58" y="137"/>
                  </a:lnTo>
                  <a:lnTo>
                    <a:pt x="57" y="135"/>
                  </a:lnTo>
                  <a:lnTo>
                    <a:pt x="54" y="131"/>
                  </a:lnTo>
                  <a:lnTo>
                    <a:pt x="53" y="128"/>
                  </a:lnTo>
                  <a:lnTo>
                    <a:pt x="52" y="126"/>
                  </a:lnTo>
                  <a:lnTo>
                    <a:pt x="50" y="122"/>
                  </a:lnTo>
                  <a:lnTo>
                    <a:pt x="49" y="120"/>
                  </a:lnTo>
                  <a:lnTo>
                    <a:pt x="0" y="0"/>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836" name="Freeform 245"/>
            <p:cNvSpPr>
              <a:spLocks/>
            </p:cNvSpPr>
            <p:nvPr/>
          </p:nvSpPr>
          <p:spPr bwMode="auto">
            <a:xfrm>
              <a:off x="1314" y="2487"/>
              <a:ext cx="151" cy="115"/>
            </a:xfrm>
            <a:custGeom>
              <a:avLst/>
              <a:gdLst>
                <a:gd name="T0" fmla="*/ 151 w 151"/>
                <a:gd name="T1" fmla="*/ 2 h 115"/>
                <a:gd name="T2" fmla="*/ 149 w 151"/>
                <a:gd name="T3" fmla="*/ 0 h 115"/>
                <a:gd name="T4" fmla="*/ 5 w 151"/>
                <a:gd name="T5" fmla="*/ 107 h 115"/>
                <a:gd name="T6" fmla="*/ 4 w 151"/>
                <a:gd name="T7" fmla="*/ 111 h 115"/>
                <a:gd name="T8" fmla="*/ 0 w 151"/>
                <a:gd name="T9" fmla="*/ 112 h 115"/>
                <a:gd name="T10" fmla="*/ 0 w 151"/>
                <a:gd name="T11" fmla="*/ 113 h 115"/>
                <a:gd name="T12" fmla="*/ 0 w 151"/>
                <a:gd name="T13" fmla="*/ 115 h 115"/>
                <a:gd name="T14" fmla="*/ 7 w 151"/>
                <a:gd name="T15" fmla="*/ 111 h 115"/>
                <a:gd name="T16" fmla="*/ 8 w 151"/>
                <a:gd name="T17" fmla="*/ 110 h 115"/>
                <a:gd name="T18" fmla="*/ 151 w 151"/>
                <a:gd name="T19" fmla="*/ 2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15"/>
                <a:gd name="T32" fmla="*/ 151 w 151"/>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15">
                  <a:moveTo>
                    <a:pt x="151" y="2"/>
                  </a:moveTo>
                  <a:lnTo>
                    <a:pt x="149" y="0"/>
                  </a:lnTo>
                  <a:lnTo>
                    <a:pt x="5" y="107"/>
                  </a:lnTo>
                  <a:lnTo>
                    <a:pt x="4" y="111"/>
                  </a:lnTo>
                  <a:lnTo>
                    <a:pt x="0" y="112"/>
                  </a:lnTo>
                  <a:lnTo>
                    <a:pt x="0" y="113"/>
                  </a:lnTo>
                  <a:lnTo>
                    <a:pt x="0" y="115"/>
                  </a:lnTo>
                  <a:lnTo>
                    <a:pt x="7" y="111"/>
                  </a:lnTo>
                  <a:lnTo>
                    <a:pt x="8" y="110"/>
                  </a:lnTo>
                  <a:lnTo>
                    <a:pt x="151"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37" name="Freeform 246"/>
            <p:cNvSpPr>
              <a:spLocks/>
            </p:cNvSpPr>
            <p:nvPr/>
          </p:nvSpPr>
          <p:spPr bwMode="auto">
            <a:xfrm>
              <a:off x="1312" y="2598"/>
              <a:ext cx="2" cy="5"/>
            </a:xfrm>
            <a:custGeom>
              <a:avLst/>
              <a:gdLst>
                <a:gd name="T0" fmla="*/ 2 w 2"/>
                <a:gd name="T1" fmla="*/ 2 h 5"/>
                <a:gd name="T2" fmla="*/ 2 w 2"/>
                <a:gd name="T3" fmla="*/ 0 h 5"/>
                <a:gd name="T4" fmla="*/ 0 w 2"/>
                <a:gd name="T5" fmla="*/ 0 h 5"/>
                <a:gd name="T6" fmla="*/ 0 w 2"/>
                <a:gd name="T7" fmla="*/ 2 h 5"/>
                <a:gd name="T8" fmla="*/ 0 w 2"/>
                <a:gd name="T9" fmla="*/ 5 h 5"/>
                <a:gd name="T10" fmla="*/ 0 w 2"/>
                <a:gd name="T11" fmla="*/ 5 h 5"/>
                <a:gd name="T12" fmla="*/ 2 w 2"/>
                <a:gd name="T13" fmla="*/ 4 h 5"/>
                <a:gd name="T14" fmla="*/ 2 w 2"/>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5"/>
                <a:gd name="T26" fmla="*/ 2 w 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5">
                  <a:moveTo>
                    <a:pt x="2" y="2"/>
                  </a:moveTo>
                  <a:lnTo>
                    <a:pt x="2" y="0"/>
                  </a:lnTo>
                  <a:lnTo>
                    <a:pt x="0" y="0"/>
                  </a:lnTo>
                  <a:lnTo>
                    <a:pt x="0" y="2"/>
                  </a:lnTo>
                  <a:lnTo>
                    <a:pt x="0" y="5"/>
                  </a:lnTo>
                  <a:lnTo>
                    <a:pt x="2" y="4"/>
                  </a:lnTo>
                  <a:lnTo>
                    <a:pt x="2"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38" name="Freeform 247"/>
            <p:cNvSpPr>
              <a:spLocks/>
            </p:cNvSpPr>
            <p:nvPr/>
          </p:nvSpPr>
          <p:spPr bwMode="auto">
            <a:xfrm>
              <a:off x="1309" y="2598"/>
              <a:ext cx="5" cy="5"/>
            </a:xfrm>
            <a:custGeom>
              <a:avLst/>
              <a:gdLst>
                <a:gd name="T0" fmla="*/ 3 w 5"/>
                <a:gd name="T1" fmla="*/ 0 h 5"/>
                <a:gd name="T2" fmla="*/ 5 w 5"/>
                <a:gd name="T3" fmla="*/ 0 h 5"/>
                <a:gd name="T4" fmla="*/ 0 w 5"/>
                <a:gd name="T5" fmla="*/ 2 h 5"/>
                <a:gd name="T6" fmla="*/ 0 w 5"/>
                <a:gd name="T7" fmla="*/ 4 h 5"/>
                <a:gd name="T8" fmla="*/ 0 w 5"/>
                <a:gd name="T9" fmla="*/ 5 h 5"/>
                <a:gd name="T10" fmla="*/ 3 w 5"/>
                <a:gd name="T11" fmla="*/ 4 h 5"/>
                <a:gd name="T12" fmla="*/ 3 w 5"/>
                <a:gd name="T13" fmla="*/ 2 h 5"/>
                <a:gd name="T14" fmla="*/ 3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0"/>
                  </a:moveTo>
                  <a:lnTo>
                    <a:pt x="5" y="0"/>
                  </a:lnTo>
                  <a:lnTo>
                    <a:pt x="0" y="2"/>
                  </a:lnTo>
                  <a:lnTo>
                    <a:pt x="0" y="4"/>
                  </a:lnTo>
                  <a:lnTo>
                    <a:pt x="0" y="5"/>
                  </a:lnTo>
                  <a:lnTo>
                    <a:pt x="3" y="4"/>
                  </a:lnTo>
                  <a:lnTo>
                    <a:pt x="3" y="2"/>
                  </a:lnTo>
                  <a:lnTo>
                    <a:pt x="3"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39" name="Freeform 248"/>
            <p:cNvSpPr>
              <a:spLocks/>
            </p:cNvSpPr>
            <p:nvPr/>
          </p:nvSpPr>
          <p:spPr bwMode="auto">
            <a:xfrm>
              <a:off x="1296" y="2599"/>
              <a:ext cx="13" cy="5"/>
            </a:xfrm>
            <a:custGeom>
              <a:avLst/>
              <a:gdLst>
                <a:gd name="T0" fmla="*/ 13 w 13"/>
                <a:gd name="T1" fmla="*/ 3 h 5"/>
                <a:gd name="T2" fmla="*/ 13 w 13"/>
                <a:gd name="T3" fmla="*/ 0 h 5"/>
                <a:gd name="T4" fmla="*/ 0 w 13"/>
                <a:gd name="T5" fmla="*/ 0 h 5"/>
                <a:gd name="T6" fmla="*/ 0 w 13"/>
                <a:gd name="T7" fmla="*/ 3 h 5"/>
                <a:gd name="T8" fmla="*/ 0 w 13"/>
                <a:gd name="T9" fmla="*/ 5 h 5"/>
                <a:gd name="T10" fmla="*/ 11 w 13"/>
                <a:gd name="T11" fmla="*/ 5 h 5"/>
                <a:gd name="T12" fmla="*/ 13 w 13"/>
                <a:gd name="T13" fmla="*/ 4 h 5"/>
                <a:gd name="T14" fmla="*/ 13 w 13"/>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13" y="3"/>
                  </a:moveTo>
                  <a:lnTo>
                    <a:pt x="13" y="0"/>
                  </a:lnTo>
                  <a:lnTo>
                    <a:pt x="0" y="0"/>
                  </a:lnTo>
                  <a:lnTo>
                    <a:pt x="0" y="3"/>
                  </a:lnTo>
                  <a:lnTo>
                    <a:pt x="0" y="5"/>
                  </a:lnTo>
                  <a:lnTo>
                    <a:pt x="11" y="5"/>
                  </a:lnTo>
                  <a:lnTo>
                    <a:pt x="13" y="4"/>
                  </a:lnTo>
                  <a:lnTo>
                    <a:pt x="13"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40" name="Freeform 249"/>
            <p:cNvSpPr>
              <a:spLocks/>
            </p:cNvSpPr>
            <p:nvPr/>
          </p:nvSpPr>
          <p:spPr bwMode="auto">
            <a:xfrm>
              <a:off x="1196" y="2589"/>
              <a:ext cx="102" cy="15"/>
            </a:xfrm>
            <a:custGeom>
              <a:avLst/>
              <a:gdLst>
                <a:gd name="T0" fmla="*/ 100 w 102"/>
                <a:gd name="T1" fmla="*/ 13 h 15"/>
                <a:gd name="T2" fmla="*/ 100 w 102"/>
                <a:gd name="T3" fmla="*/ 11 h 15"/>
                <a:gd name="T4" fmla="*/ 97 w 102"/>
                <a:gd name="T5" fmla="*/ 10 h 15"/>
                <a:gd name="T6" fmla="*/ 5 w 102"/>
                <a:gd name="T7" fmla="*/ 3 h 15"/>
                <a:gd name="T8" fmla="*/ 0 w 102"/>
                <a:gd name="T9" fmla="*/ 0 h 15"/>
                <a:gd name="T10" fmla="*/ 0 w 102"/>
                <a:gd name="T11" fmla="*/ 1 h 15"/>
                <a:gd name="T12" fmla="*/ 0 w 102"/>
                <a:gd name="T13" fmla="*/ 3 h 15"/>
                <a:gd name="T14" fmla="*/ 5 w 102"/>
                <a:gd name="T15" fmla="*/ 5 h 15"/>
                <a:gd name="T16" fmla="*/ 97 w 102"/>
                <a:gd name="T17" fmla="*/ 13 h 15"/>
                <a:gd name="T18" fmla="*/ 102 w 102"/>
                <a:gd name="T19" fmla="*/ 15 h 15"/>
                <a:gd name="T20" fmla="*/ 100 w 102"/>
                <a:gd name="T21" fmla="*/ 15 h 15"/>
                <a:gd name="T22" fmla="*/ 100 w 102"/>
                <a:gd name="T23" fmla="*/ 13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15"/>
                <a:gd name="T38" fmla="*/ 102 w 102"/>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15">
                  <a:moveTo>
                    <a:pt x="100" y="13"/>
                  </a:moveTo>
                  <a:lnTo>
                    <a:pt x="100" y="11"/>
                  </a:lnTo>
                  <a:lnTo>
                    <a:pt x="97" y="10"/>
                  </a:lnTo>
                  <a:lnTo>
                    <a:pt x="5" y="3"/>
                  </a:lnTo>
                  <a:lnTo>
                    <a:pt x="0" y="0"/>
                  </a:lnTo>
                  <a:lnTo>
                    <a:pt x="0" y="1"/>
                  </a:lnTo>
                  <a:lnTo>
                    <a:pt x="0" y="3"/>
                  </a:lnTo>
                  <a:lnTo>
                    <a:pt x="5" y="5"/>
                  </a:lnTo>
                  <a:lnTo>
                    <a:pt x="97" y="13"/>
                  </a:lnTo>
                  <a:lnTo>
                    <a:pt x="102" y="15"/>
                  </a:lnTo>
                  <a:lnTo>
                    <a:pt x="100" y="15"/>
                  </a:lnTo>
                  <a:lnTo>
                    <a:pt x="100" y="1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41" name="Freeform 250"/>
            <p:cNvSpPr>
              <a:spLocks/>
            </p:cNvSpPr>
            <p:nvPr/>
          </p:nvSpPr>
          <p:spPr bwMode="auto">
            <a:xfrm>
              <a:off x="1185" y="2578"/>
              <a:ext cx="12" cy="14"/>
            </a:xfrm>
            <a:custGeom>
              <a:avLst/>
              <a:gdLst>
                <a:gd name="T0" fmla="*/ 11 w 12"/>
                <a:gd name="T1" fmla="*/ 12 h 14"/>
                <a:gd name="T2" fmla="*/ 12 w 12"/>
                <a:gd name="T3" fmla="*/ 11 h 14"/>
                <a:gd name="T4" fmla="*/ 5 w 12"/>
                <a:gd name="T5" fmla="*/ 4 h 14"/>
                <a:gd name="T6" fmla="*/ 2 w 12"/>
                <a:gd name="T7" fmla="*/ 0 h 14"/>
                <a:gd name="T8" fmla="*/ 1 w 12"/>
                <a:gd name="T9" fmla="*/ 1 h 14"/>
                <a:gd name="T10" fmla="*/ 0 w 12"/>
                <a:gd name="T11" fmla="*/ 2 h 14"/>
                <a:gd name="T12" fmla="*/ 2 w 12"/>
                <a:gd name="T13" fmla="*/ 6 h 14"/>
                <a:gd name="T14" fmla="*/ 8 w 12"/>
                <a:gd name="T15" fmla="*/ 12 h 14"/>
                <a:gd name="T16" fmla="*/ 11 w 12"/>
                <a:gd name="T17" fmla="*/ 14 h 14"/>
                <a:gd name="T18" fmla="*/ 11 w 12"/>
                <a:gd name="T19" fmla="*/ 12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1" y="12"/>
                  </a:moveTo>
                  <a:lnTo>
                    <a:pt x="12" y="11"/>
                  </a:lnTo>
                  <a:lnTo>
                    <a:pt x="5" y="4"/>
                  </a:lnTo>
                  <a:lnTo>
                    <a:pt x="2" y="0"/>
                  </a:lnTo>
                  <a:lnTo>
                    <a:pt x="1" y="1"/>
                  </a:lnTo>
                  <a:lnTo>
                    <a:pt x="0" y="2"/>
                  </a:lnTo>
                  <a:lnTo>
                    <a:pt x="2" y="6"/>
                  </a:lnTo>
                  <a:lnTo>
                    <a:pt x="8" y="12"/>
                  </a:lnTo>
                  <a:lnTo>
                    <a:pt x="11" y="14"/>
                  </a:lnTo>
                  <a:lnTo>
                    <a:pt x="11" y="1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42" name="Freeform 251"/>
            <p:cNvSpPr>
              <a:spLocks/>
            </p:cNvSpPr>
            <p:nvPr/>
          </p:nvSpPr>
          <p:spPr bwMode="auto">
            <a:xfrm>
              <a:off x="1183" y="2577"/>
              <a:ext cx="4" cy="7"/>
            </a:xfrm>
            <a:custGeom>
              <a:avLst/>
              <a:gdLst>
                <a:gd name="T0" fmla="*/ 3 w 4"/>
                <a:gd name="T1" fmla="*/ 2 h 7"/>
                <a:gd name="T2" fmla="*/ 4 w 4"/>
                <a:gd name="T3" fmla="*/ 2 h 7"/>
                <a:gd name="T4" fmla="*/ 3 w 4"/>
                <a:gd name="T5" fmla="*/ 0 h 7"/>
                <a:gd name="T6" fmla="*/ 2 w 4"/>
                <a:gd name="T7" fmla="*/ 0 h 7"/>
                <a:gd name="T8" fmla="*/ 0 w 4"/>
                <a:gd name="T9" fmla="*/ 0 h 7"/>
                <a:gd name="T10" fmla="*/ 4 w 4"/>
                <a:gd name="T11" fmla="*/ 7 h 7"/>
                <a:gd name="T12" fmla="*/ 2 w 4"/>
                <a:gd name="T13" fmla="*/ 3 h 7"/>
                <a:gd name="T14" fmla="*/ 3 w 4"/>
                <a:gd name="T15" fmla="*/ 2 h 7"/>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7"/>
                <a:gd name="T26" fmla="*/ 4 w 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7">
                  <a:moveTo>
                    <a:pt x="3" y="2"/>
                  </a:moveTo>
                  <a:lnTo>
                    <a:pt x="4" y="2"/>
                  </a:lnTo>
                  <a:lnTo>
                    <a:pt x="3" y="0"/>
                  </a:lnTo>
                  <a:lnTo>
                    <a:pt x="2" y="0"/>
                  </a:lnTo>
                  <a:lnTo>
                    <a:pt x="0" y="0"/>
                  </a:lnTo>
                  <a:lnTo>
                    <a:pt x="4" y="7"/>
                  </a:lnTo>
                  <a:lnTo>
                    <a:pt x="2" y="3"/>
                  </a:lnTo>
                  <a:lnTo>
                    <a:pt x="3"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43" name="Freeform 252"/>
            <p:cNvSpPr>
              <a:spLocks/>
            </p:cNvSpPr>
            <p:nvPr/>
          </p:nvSpPr>
          <p:spPr bwMode="auto">
            <a:xfrm>
              <a:off x="1181" y="2572"/>
              <a:ext cx="5" cy="6"/>
            </a:xfrm>
            <a:custGeom>
              <a:avLst/>
              <a:gdLst>
                <a:gd name="T0" fmla="*/ 5 w 5"/>
                <a:gd name="T1" fmla="*/ 5 h 6"/>
                <a:gd name="T2" fmla="*/ 2 w 5"/>
                <a:gd name="T3" fmla="*/ 0 h 6"/>
                <a:gd name="T4" fmla="*/ 2 w 5"/>
                <a:gd name="T5" fmla="*/ 0 h 6"/>
                <a:gd name="T6" fmla="*/ 1 w 5"/>
                <a:gd name="T7" fmla="*/ 1 h 6"/>
                <a:gd name="T8" fmla="*/ 0 w 5"/>
                <a:gd name="T9" fmla="*/ 2 h 6"/>
                <a:gd name="T10" fmla="*/ 2 w 5"/>
                <a:gd name="T11" fmla="*/ 6 h 6"/>
                <a:gd name="T12" fmla="*/ 4 w 5"/>
                <a:gd name="T13" fmla="*/ 5 h 6"/>
                <a:gd name="T14" fmla="*/ 5 w 5"/>
                <a:gd name="T15" fmla="*/ 5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5" y="5"/>
                  </a:moveTo>
                  <a:lnTo>
                    <a:pt x="2" y="0"/>
                  </a:lnTo>
                  <a:lnTo>
                    <a:pt x="1" y="1"/>
                  </a:lnTo>
                  <a:lnTo>
                    <a:pt x="0" y="2"/>
                  </a:lnTo>
                  <a:lnTo>
                    <a:pt x="2" y="6"/>
                  </a:lnTo>
                  <a:lnTo>
                    <a:pt x="4" y="5"/>
                  </a:lnTo>
                  <a:lnTo>
                    <a:pt x="5" y="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44" name="Freeform 253"/>
            <p:cNvSpPr>
              <a:spLocks/>
            </p:cNvSpPr>
            <p:nvPr/>
          </p:nvSpPr>
          <p:spPr bwMode="auto">
            <a:xfrm>
              <a:off x="1127" y="2442"/>
              <a:ext cx="56" cy="136"/>
            </a:xfrm>
            <a:custGeom>
              <a:avLst/>
              <a:gdLst>
                <a:gd name="T0" fmla="*/ 55 w 56"/>
                <a:gd name="T1" fmla="*/ 131 h 136"/>
                <a:gd name="T2" fmla="*/ 56 w 56"/>
                <a:gd name="T3" fmla="*/ 131 h 136"/>
                <a:gd name="T4" fmla="*/ 54 w 56"/>
                <a:gd name="T5" fmla="*/ 126 h 136"/>
                <a:gd name="T6" fmla="*/ 53 w 56"/>
                <a:gd name="T7" fmla="*/ 122 h 136"/>
                <a:gd name="T8" fmla="*/ 51 w 56"/>
                <a:gd name="T9" fmla="*/ 120 h 136"/>
                <a:gd name="T10" fmla="*/ 3 w 56"/>
                <a:gd name="T11" fmla="*/ 0 h 136"/>
                <a:gd name="T12" fmla="*/ 0 w 56"/>
                <a:gd name="T13" fmla="*/ 0 h 136"/>
                <a:gd name="T14" fmla="*/ 49 w 56"/>
                <a:gd name="T15" fmla="*/ 120 h 136"/>
                <a:gd name="T16" fmla="*/ 50 w 56"/>
                <a:gd name="T17" fmla="*/ 122 h 136"/>
                <a:gd name="T18" fmla="*/ 51 w 56"/>
                <a:gd name="T19" fmla="*/ 126 h 136"/>
                <a:gd name="T20" fmla="*/ 56 w 56"/>
                <a:gd name="T21" fmla="*/ 136 h 136"/>
                <a:gd name="T22" fmla="*/ 54 w 56"/>
                <a:gd name="T23" fmla="*/ 132 h 136"/>
                <a:gd name="T24" fmla="*/ 55 w 56"/>
                <a:gd name="T25" fmla="*/ 131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36"/>
                <a:gd name="T41" fmla="*/ 56 w 56"/>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36">
                  <a:moveTo>
                    <a:pt x="55" y="131"/>
                  </a:moveTo>
                  <a:lnTo>
                    <a:pt x="56" y="131"/>
                  </a:lnTo>
                  <a:lnTo>
                    <a:pt x="54" y="126"/>
                  </a:lnTo>
                  <a:lnTo>
                    <a:pt x="53" y="122"/>
                  </a:lnTo>
                  <a:lnTo>
                    <a:pt x="51" y="120"/>
                  </a:lnTo>
                  <a:lnTo>
                    <a:pt x="3" y="0"/>
                  </a:lnTo>
                  <a:lnTo>
                    <a:pt x="0" y="0"/>
                  </a:lnTo>
                  <a:lnTo>
                    <a:pt x="49" y="120"/>
                  </a:lnTo>
                  <a:lnTo>
                    <a:pt x="50" y="122"/>
                  </a:lnTo>
                  <a:lnTo>
                    <a:pt x="51" y="126"/>
                  </a:lnTo>
                  <a:lnTo>
                    <a:pt x="56" y="136"/>
                  </a:lnTo>
                  <a:lnTo>
                    <a:pt x="54" y="132"/>
                  </a:lnTo>
                  <a:lnTo>
                    <a:pt x="55" y="13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45" name="Freeform 254"/>
            <p:cNvSpPr>
              <a:spLocks/>
            </p:cNvSpPr>
            <p:nvPr/>
          </p:nvSpPr>
          <p:spPr bwMode="auto">
            <a:xfrm>
              <a:off x="1216" y="2258"/>
              <a:ext cx="138" cy="138"/>
            </a:xfrm>
            <a:custGeom>
              <a:avLst/>
              <a:gdLst>
                <a:gd name="T0" fmla="*/ 0 w 138"/>
                <a:gd name="T1" fmla="*/ 63 h 138"/>
                <a:gd name="T2" fmla="*/ 2 w 138"/>
                <a:gd name="T3" fmla="*/ 54 h 138"/>
                <a:gd name="T4" fmla="*/ 5 w 138"/>
                <a:gd name="T5" fmla="*/ 45 h 138"/>
                <a:gd name="T6" fmla="*/ 9 w 138"/>
                <a:gd name="T7" fmla="*/ 38 h 138"/>
                <a:gd name="T8" fmla="*/ 13 w 138"/>
                <a:gd name="T9" fmla="*/ 30 h 138"/>
                <a:gd name="T10" fmla="*/ 18 w 138"/>
                <a:gd name="T11" fmla="*/ 23 h 138"/>
                <a:gd name="T12" fmla="*/ 25 w 138"/>
                <a:gd name="T13" fmla="*/ 17 h 138"/>
                <a:gd name="T14" fmla="*/ 32 w 138"/>
                <a:gd name="T15" fmla="*/ 12 h 138"/>
                <a:gd name="T16" fmla="*/ 40 w 138"/>
                <a:gd name="T17" fmla="*/ 7 h 138"/>
                <a:gd name="T18" fmla="*/ 47 w 138"/>
                <a:gd name="T19" fmla="*/ 4 h 138"/>
                <a:gd name="T20" fmla="*/ 57 w 138"/>
                <a:gd name="T21" fmla="*/ 2 h 138"/>
                <a:gd name="T22" fmla="*/ 66 w 138"/>
                <a:gd name="T23" fmla="*/ 0 h 138"/>
                <a:gd name="T24" fmla="*/ 75 w 138"/>
                <a:gd name="T25" fmla="*/ 0 h 138"/>
                <a:gd name="T26" fmla="*/ 85 w 138"/>
                <a:gd name="T27" fmla="*/ 3 h 138"/>
                <a:gd name="T28" fmla="*/ 93 w 138"/>
                <a:gd name="T29" fmla="*/ 4 h 138"/>
                <a:gd name="T30" fmla="*/ 101 w 138"/>
                <a:gd name="T31" fmla="*/ 8 h 138"/>
                <a:gd name="T32" fmla="*/ 108 w 138"/>
                <a:gd name="T33" fmla="*/ 13 h 138"/>
                <a:gd name="T34" fmla="*/ 116 w 138"/>
                <a:gd name="T35" fmla="*/ 18 h 138"/>
                <a:gd name="T36" fmla="*/ 121 w 138"/>
                <a:gd name="T37" fmla="*/ 24 h 138"/>
                <a:gd name="T38" fmla="*/ 127 w 138"/>
                <a:gd name="T39" fmla="*/ 32 h 138"/>
                <a:gd name="T40" fmla="*/ 131 w 138"/>
                <a:gd name="T41" fmla="*/ 39 h 138"/>
                <a:gd name="T42" fmla="*/ 135 w 138"/>
                <a:gd name="T43" fmla="*/ 48 h 138"/>
                <a:gd name="T44" fmla="*/ 137 w 138"/>
                <a:gd name="T45" fmla="*/ 57 h 138"/>
                <a:gd name="T46" fmla="*/ 138 w 138"/>
                <a:gd name="T47" fmla="*/ 65 h 138"/>
                <a:gd name="T48" fmla="*/ 137 w 138"/>
                <a:gd name="T49" fmla="*/ 74 h 138"/>
                <a:gd name="T50" fmla="*/ 136 w 138"/>
                <a:gd name="T51" fmla="*/ 84 h 138"/>
                <a:gd name="T52" fmla="*/ 133 w 138"/>
                <a:gd name="T53" fmla="*/ 93 h 138"/>
                <a:gd name="T54" fmla="*/ 130 w 138"/>
                <a:gd name="T55" fmla="*/ 100 h 138"/>
                <a:gd name="T56" fmla="*/ 126 w 138"/>
                <a:gd name="T57" fmla="*/ 108 h 138"/>
                <a:gd name="T58" fmla="*/ 120 w 138"/>
                <a:gd name="T59" fmla="*/ 115 h 138"/>
                <a:gd name="T60" fmla="*/ 113 w 138"/>
                <a:gd name="T61" fmla="*/ 121 h 138"/>
                <a:gd name="T62" fmla="*/ 107 w 138"/>
                <a:gd name="T63" fmla="*/ 126 h 138"/>
                <a:gd name="T64" fmla="*/ 98 w 138"/>
                <a:gd name="T65" fmla="*/ 131 h 138"/>
                <a:gd name="T66" fmla="*/ 91 w 138"/>
                <a:gd name="T67" fmla="*/ 134 h 138"/>
                <a:gd name="T68" fmla="*/ 82 w 138"/>
                <a:gd name="T69" fmla="*/ 136 h 138"/>
                <a:gd name="T70" fmla="*/ 73 w 138"/>
                <a:gd name="T71" fmla="*/ 138 h 138"/>
                <a:gd name="T72" fmla="*/ 63 w 138"/>
                <a:gd name="T73" fmla="*/ 136 h 138"/>
                <a:gd name="T74" fmla="*/ 55 w 138"/>
                <a:gd name="T75" fmla="*/ 135 h 138"/>
                <a:gd name="T76" fmla="*/ 46 w 138"/>
                <a:gd name="T77" fmla="*/ 134 h 138"/>
                <a:gd name="T78" fmla="*/ 38 w 138"/>
                <a:gd name="T79" fmla="*/ 130 h 138"/>
                <a:gd name="T80" fmla="*/ 31 w 138"/>
                <a:gd name="T81" fmla="*/ 125 h 138"/>
                <a:gd name="T82" fmla="*/ 23 w 138"/>
                <a:gd name="T83" fmla="*/ 120 h 138"/>
                <a:gd name="T84" fmla="*/ 17 w 138"/>
                <a:gd name="T85" fmla="*/ 113 h 138"/>
                <a:gd name="T86" fmla="*/ 12 w 138"/>
                <a:gd name="T87" fmla="*/ 106 h 138"/>
                <a:gd name="T88" fmla="*/ 7 w 138"/>
                <a:gd name="T89" fmla="*/ 99 h 138"/>
                <a:gd name="T90" fmla="*/ 4 w 138"/>
                <a:gd name="T91" fmla="*/ 90 h 138"/>
                <a:gd name="T92" fmla="*/ 2 w 138"/>
                <a:gd name="T93" fmla="*/ 82 h 138"/>
                <a:gd name="T94" fmla="*/ 1 w 138"/>
                <a:gd name="T95" fmla="*/ 73 h 138"/>
                <a:gd name="T96" fmla="*/ 0 w 138"/>
                <a:gd name="T97" fmla="*/ 63 h 138"/>
                <a:gd name="T98" fmla="*/ 0 w 138"/>
                <a:gd name="T99" fmla="*/ 63 h 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
                <a:gd name="T151" fmla="*/ 0 h 138"/>
                <a:gd name="T152" fmla="*/ 138 w 138"/>
                <a:gd name="T153" fmla="*/ 138 h 1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 h="138">
                  <a:moveTo>
                    <a:pt x="0" y="63"/>
                  </a:moveTo>
                  <a:lnTo>
                    <a:pt x="2" y="54"/>
                  </a:lnTo>
                  <a:lnTo>
                    <a:pt x="5" y="45"/>
                  </a:lnTo>
                  <a:lnTo>
                    <a:pt x="9" y="38"/>
                  </a:lnTo>
                  <a:lnTo>
                    <a:pt x="13" y="30"/>
                  </a:lnTo>
                  <a:lnTo>
                    <a:pt x="18" y="23"/>
                  </a:lnTo>
                  <a:lnTo>
                    <a:pt x="25" y="17"/>
                  </a:lnTo>
                  <a:lnTo>
                    <a:pt x="32" y="12"/>
                  </a:lnTo>
                  <a:lnTo>
                    <a:pt x="40" y="7"/>
                  </a:lnTo>
                  <a:lnTo>
                    <a:pt x="47" y="4"/>
                  </a:lnTo>
                  <a:lnTo>
                    <a:pt x="57" y="2"/>
                  </a:lnTo>
                  <a:lnTo>
                    <a:pt x="66" y="0"/>
                  </a:lnTo>
                  <a:lnTo>
                    <a:pt x="75" y="0"/>
                  </a:lnTo>
                  <a:lnTo>
                    <a:pt x="85" y="3"/>
                  </a:lnTo>
                  <a:lnTo>
                    <a:pt x="93" y="4"/>
                  </a:lnTo>
                  <a:lnTo>
                    <a:pt x="101" y="8"/>
                  </a:lnTo>
                  <a:lnTo>
                    <a:pt x="108" y="13"/>
                  </a:lnTo>
                  <a:lnTo>
                    <a:pt x="116" y="18"/>
                  </a:lnTo>
                  <a:lnTo>
                    <a:pt x="121" y="24"/>
                  </a:lnTo>
                  <a:lnTo>
                    <a:pt x="127" y="32"/>
                  </a:lnTo>
                  <a:lnTo>
                    <a:pt x="131" y="39"/>
                  </a:lnTo>
                  <a:lnTo>
                    <a:pt x="135" y="48"/>
                  </a:lnTo>
                  <a:lnTo>
                    <a:pt x="137" y="57"/>
                  </a:lnTo>
                  <a:lnTo>
                    <a:pt x="138" y="65"/>
                  </a:lnTo>
                  <a:lnTo>
                    <a:pt x="137" y="74"/>
                  </a:lnTo>
                  <a:lnTo>
                    <a:pt x="136" y="84"/>
                  </a:lnTo>
                  <a:lnTo>
                    <a:pt x="133" y="93"/>
                  </a:lnTo>
                  <a:lnTo>
                    <a:pt x="130" y="100"/>
                  </a:lnTo>
                  <a:lnTo>
                    <a:pt x="126" y="108"/>
                  </a:lnTo>
                  <a:lnTo>
                    <a:pt x="120" y="115"/>
                  </a:lnTo>
                  <a:lnTo>
                    <a:pt x="113" y="121"/>
                  </a:lnTo>
                  <a:lnTo>
                    <a:pt x="107" y="126"/>
                  </a:lnTo>
                  <a:lnTo>
                    <a:pt x="98" y="131"/>
                  </a:lnTo>
                  <a:lnTo>
                    <a:pt x="91" y="134"/>
                  </a:lnTo>
                  <a:lnTo>
                    <a:pt x="82" y="136"/>
                  </a:lnTo>
                  <a:lnTo>
                    <a:pt x="73" y="138"/>
                  </a:lnTo>
                  <a:lnTo>
                    <a:pt x="63" y="136"/>
                  </a:lnTo>
                  <a:lnTo>
                    <a:pt x="55" y="135"/>
                  </a:lnTo>
                  <a:lnTo>
                    <a:pt x="46" y="134"/>
                  </a:lnTo>
                  <a:lnTo>
                    <a:pt x="38" y="130"/>
                  </a:lnTo>
                  <a:lnTo>
                    <a:pt x="31" y="125"/>
                  </a:lnTo>
                  <a:lnTo>
                    <a:pt x="23" y="120"/>
                  </a:lnTo>
                  <a:lnTo>
                    <a:pt x="17" y="113"/>
                  </a:lnTo>
                  <a:lnTo>
                    <a:pt x="12" y="106"/>
                  </a:lnTo>
                  <a:lnTo>
                    <a:pt x="7" y="99"/>
                  </a:lnTo>
                  <a:lnTo>
                    <a:pt x="4" y="90"/>
                  </a:lnTo>
                  <a:lnTo>
                    <a:pt x="2" y="82"/>
                  </a:lnTo>
                  <a:lnTo>
                    <a:pt x="1" y="73"/>
                  </a:lnTo>
                  <a:lnTo>
                    <a:pt x="0" y="63"/>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846" name="Freeform 255"/>
            <p:cNvSpPr>
              <a:spLocks/>
            </p:cNvSpPr>
            <p:nvPr/>
          </p:nvSpPr>
          <p:spPr bwMode="auto">
            <a:xfrm>
              <a:off x="1215" y="2257"/>
              <a:ext cx="67" cy="64"/>
            </a:xfrm>
            <a:custGeom>
              <a:avLst/>
              <a:gdLst>
                <a:gd name="T0" fmla="*/ 0 w 67"/>
                <a:gd name="T1" fmla="*/ 64 h 64"/>
                <a:gd name="T2" fmla="*/ 2 w 67"/>
                <a:gd name="T3" fmla="*/ 64 h 64"/>
                <a:gd name="T4" fmla="*/ 7 w 67"/>
                <a:gd name="T5" fmla="*/ 46 h 64"/>
                <a:gd name="T6" fmla="*/ 8 w 67"/>
                <a:gd name="T7" fmla="*/ 44 h 64"/>
                <a:gd name="T8" fmla="*/ 21 w 67"/>
                <a:gd name="T9" fmla="*/ 25 h 64"/>
                <a:gd name="T10" fmla="*/ 27 w 67"/>
                <a:gd name="T11" fmla="*/ 19 h 64"/>
                <a:gd name="T12" fmla="*/ 43 w 67"/>
                <a:gd name="T13" fmla="*/ 9 h 64"/>
                <a:gd name="T14" fmla="*/ 48 w 67"/>
                <a:gd name="T15" fmla="*/ 6 h 64"/>
                <a:gd name="T16" fmla="*/ 58 w 67"/>
                <a:gd name="T17" fmla="*/ 4 h 64"/>
                <a:gd name="T18" fmla="*/ 67 w 67"/>
                <a:gd name="T19" fmla="*/ 3 h 64"/>
                <a:gd name="T20" fmla="*/ 67 w 67"/>
                <a:gd name="T21" fmla="*/ 1 h 64"/>
                <a:gd name="T22" fmla="*/ 67 w 67"/>
                <a:gd name="T23" fmla="*/ 0 h 64"/>
                <a:gd name="T24" fmla="*/ 58 w 67"/>
                <a:gd name="T25" fmla="*/ 1 h 64"/>
                <a:gd name="T26" fmla="*/ 48 w 67"/>
                <a:gd name="T27" fmla="*/ 4 h 64"/>
                <a:gd name="T28" fmla="*/ 38 w 67"/>
                <a:gd name="T29" fmla="*/ 6 h 64"/>
                <a:gd name="T30" fmla="*/ 24 w 67"/>
                <a:gd name="T31" fmla="*/ 16 h 64"/>
                <a:gd name="T32" fmla="*/ 18 w 67"/>
                <a:gd name="T33" fmla="*/ 23 h 64"/>
                <a:gd name="T34" fmla="*/ 11 w 67"/>
                <a:gd name="T35" fmla="*/ 34 h 64"/>
                <a:gd name="T36" fmla="*/ 5 w 67"/>
                <a:gd name="T37" fmla="*/ 46 h 64"/>
                <a:gd name="T38" fmla="*/ 0 w 67"/>
                <a:gd name="T39" fmla="*/ 64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64"/>
                <a:gd name="T62" fmla="*/ 67 w 67"/>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64">
                  <a:moveTo>
                    <a:pt x="0" y="64"/>
                  </a:moveTo>
                  <a:lnTo>
                    <a:pt x="2" y="64"/>
                  </a:lnTo>
                  <a:lnTo>
                    <a:pt x="7" y="46"/>
                  </a:lnTo>
                  <a:lnTo>
                    <a:pt x="8" y="44"/>
                  </a:lnTo>
                  <a:lnTo>
                    <a:pt x="21" y="25"/>
                  </a:lnTo>
                  <a:lnTo>
                    <a:pt x="27" y="19"/>
                  </a:lnTo>
                  <a:lnTo>
                    <a:pt x="43" y="9"/>
                  </a:lnTo>
                  <a:lnTo>
                    <a:pt x="48" y="6"/>
                  </a:lnTo>
                  <a:lnTo>
                    <a:pt x="58" y="4"/>
                  </a:lnTo>
                  <a:lnTo>
                    <a:pt x="67" y="3"/>
                  </a:lnTo>
                  <a:lnTo>
                    <a:pt x="67" y="1"/>
                  </a:lnTo>
                  <a:lnTo>
                    <a:pt x="67" y="0"/>
                  </a:lnTo>
                  <a:lnTo>
                    <a:pt x="58" y="1"/>
                  </a:lnTo>
                  <a:lnTo>
                    <a:pt x="48" y="4"/>
                  </a:lnTo>
                  <a:lnTo>
                    <a:pt x="38" y="6"/>
                  </a:lnTo>
                  <a:lnTo>
                    <a:pt x="24" y="16"/>
                  </a:lnTo>
                  <a:lnTo>
                    <a:pt x="18" y="23"/>
                  </a:lnTo>
                  <a:lnTo>
                    <a:pt x="11" y="34"/>
                  </a:lnTo>
                  <a:lnTo>
                    <a:pt x="5" y="46"/>
                  </a:lnTo>
                  <a:lnTo>
                    <a:pt x="0" y="64"/>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47" name="Freeform 256"/>
            <p:cNvSpPr>
              <a:spLocks/>
            </p:cNvSpPr>
            <p:nvPr/>
          </p:nvSpPr>
          <p:spPr bwMode="auto">
            <a:xfrm>
              <a:off x="1282" y="2256"/>
              <a:ext cx="74" cy="86"/>
            </a:xfrm>
            <a:custGeom>
              <a:avLst/>
              <a:gdLst>
                <a:gd name="T0" fmla="*/ 0 w 74"/>
                <a:gd name="T1" fmla="*/ 2 h 86"/>
                <a:gd name="T2" fmla="*/ 0 w 74"/>
                <a:gd name="T3" fmla="*/ 5 h 86"/>
                <a:gd name="T4" fmla="*/ 14 w 74"/>
                <a:gd name="T5" fmla="*/ 5 h 86"/>
                <a:gd name="T6" fmla="*/ 19 w 74"/>
                <a:gd name="T7" fmla="*/ 6 h 86"/>
                <a:gd name="T8" fmla="*/ 27 w 74"/>
                <a:gd name="T9" fmla="*/ 7 h 86"/>
                <a:gd name="T10" fmla="*/ 30 w 74"/>
                <a:gd name="T11" fmla="*/ 9 h 86"/>
                <a:gd name="T12" fmla="*/ 49 w 74"/>
                <a:gd name="T13" fmla="*/ 21 h 86"/>
                <a:gd name="T14" fmla="*/ 54 w 74"/>
                <a:gd name="T15" fmla="*/ 27 h 86"/>
                <a:gd name="T16" fmla="*/ 61 w 74"/>
                <a:gd name="T17" fmla="*/ 36 h 86"/>
                <a:gd name="T18" fmla="*/ 64 w 74"/>
                <a:gd name="T19" fmla="*/ 41 h 86"/>
                <a:gd name="T20" fmla="*/ 67 w 74"/>
                <a:gd name="T21" fmla="*/ 50 h 86"/>
                <a:gd name="T22" fmla="*/ 70 w 74"/>
                <a:gd name="T23" fmla="*/ 59 h 86"/>
                <a:gd name="T24" fmla="*/ 71 w 74"/>
                <a:gd name="T25" fmla="*/ 67 h 86"/>
                <a:gd name="T26" fmla="*/ 70 w 74"/>
                <a:gd name="T27" fmla="*/ 76 h 86"/>
                <a:gd name="T28" fmla="*/ 69 w 74"/>
                <a:gd name="T29" fmla="*/ 86 h 86"/>
                <a:gd name="T30" fmla="*/ 71 w 74"/>
                <a:gd name="T31" fmla="*/ 86 h 86"/>
                <a:gd name="T32" fmla="*/ 72 w 74"/>
                <a:gd name="T33" fmla="*/ 76 h 86"/>
                <a:gd name="T34" fmla="*/ 74 w 74"/>
                <a:gd name="T35" fmla="*/ 67 h 86"/>
                <a:gd name="T36" fmla="*/ 72 w 74"/>
                <a:gd name="T37" fmla="*/ 59 h 86"/>
                <a:gd name="T38" fmla="*/ 70 w 74"/>
                <a:gd name="T39" fmla="*/ 50 h 86"/>
                <a:gd name="T40" fmla="*/ 66 w 74"/>
                <a:gd name="T41" fmla="*/ 41 h 86"/>
                <a:gd name="T42" fmla="*/ 61 w 74"/>
                <a:gd name="T43" fmla="*/ 31 h 86"/>
                <a:gd name="T44" fmla="*/ 56 w 74"/>
                <a:gd name="T45" fmla="*/ 25 h 86"/>
                <a:gd name="T46" fmla="*/ 51 w 74"/>
                <a:gd name="T47" fmla="*/ 19 h 86"/>
                <a:gd name="T48" fmla="*/ 40 w 74"/>
                <a:gd name="T49" fmla="*/ 11 h 86"/>
                <a:gd name="T50" fmla="*/ 27 w 74"/>
                <a:gd name="T51" fmla="*/ 5 h 86"/>
                <a:gd name="T52" fmla="*/ 19 w 74"/>
                <a:gd name="T53" fmla="*/ 4 h 86"/>
                <a:gd name="T54" fmla="*/ 4 w 74"/>
                <a:gd name="T55" fmla="*/ 0 h 86"/>
                <a:gd name="T56" fmla="*/ 9 w 74"/>
                <a:gd name="T57" fmla="*/ 0 h 86"/>
                <a:gd name="T58" fmla="*/ 0 w 74"/>
                <a:gd name="T59" fmla="*/ 1 h 86"/>
                <a:gd name="T60" fmla="*/ 0 w 74"/>
                <a:gd name="T61" fmla="*/ 2 h 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
                <a:gd name="T94" fmla="*/ 0 h 86"/>
                <a:gd name="T95" fmla="*/ 74 w 74"/>
                <a:gd name="T96" fmla="*/ 86 h 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 h="86">
                  <a:moveTo>
                    <a:pt x="0" y="2"/>
                  </a:moveTo>
                  <a:lnTo>
                    <a:pt x="0" y="5"/>
                  </a:lnTo>
                  <a:lnTo>
                    <a:pt x="14" y="5"/>
                  </a:lnTo>
                  <a:lnTo>
                    <a:pt x="19" y="6"/>
                  </a:lnTo>
                  <a:lnTo>
                    <a:pt x="27" y="7"/>
                  </a:lnTo>
                  <a:lnTo>
                    <a:pt x="30" y="9"/>
                  </a:lnTo>
                  <a:lnTo>
                    <a:pt x="49" y="21"/>
                  </a:lnTo>
                  <a:lnTo>
                    <a:pt x="54" y="27"/>
                  </a:lnTo>
                  <a:lnTo>
                    <a:pt x="61" y="36"/>
                  </a:lnTo>
                  <a:lnTo>
                    <a:pt x="64" y="41"/>
                  </a:lnTo>
                  <a:lnTo>
                    <a:pt x="67" y="50"/>
                  </a:lnTo>
                  <a:lnTo>
                    <a:pt x="70" y="59"/>
                  </a:lnTo>
                  <a:lnTo>
                    <a:pt x="71" y="67"/>
                  </a:lnTo>
                  <a:lnTo>
                    <a:pt x="70" y="76"/>
                  </a:lnTo>
                  <a:lnTo>
                    <a:pt x="69" y="86"/>
                  </a:lnTo>
                  <a:lnTo>
                    <a:pt x="71" y="86"/>
                  </a:lnTo>
                  <a:lnTo>
                    <a:pt x="72" y="76"/>
                  </a:lnTo>
                  <a:lnTo>
                    <a:pt x="74" y="67"/>
                  </a:lnTo>
                  <a:lnTo>
                    <a:pt x="72" y="59"/>
                  </a:lnTo>
                  <a:lnTo>
                    <a:pt x="70" y="50"/>
                  </a:lnTo>
                  <a:lnTo>
                    <a:pt x="66" y="41"/>
                  </a:lnTo>
                  <a:lnTo>
                    <a:pt x="61" y="31"/>
                  </a:lnTo>
                  <a:lnTo>
                    <a:pt x="56" y="25"/>
                  </a:lnTo>
                  <a:lnTo>
                    <a:pt x="51" y="19"/>
                  </a:lnTo>
                  <a:lnTo>
                    <a:pt x="40" y="11"/>
                  </a:lnTo>
                  <a:lnTo>
                    <a:pt x="27" y="5"/>
                  </a:lnTo>
                  <a:lnTo>
                    <a:pt x="19" y="4"/>
                  </a:lnTo>
                  <a:lnTo>
                    <a:pt x="4" y="0"/>
                  </a:lnTo>
                  <a:lnTo>
                    <a:pt x="9" y="0"/>
                  </a:lnTo>
                  <a:lnTo>
                    <a:pt x="0" y="1"/>
                  </a:lnTo>
                  <a:lnTo>
                    <a:pt x="0"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48" name="Freeform 257"/>
            <p:cNvSpPr>
              <a:spLocks/>
            </p:cNvSpPr>
            <p:nvPr/>
          </p:nvSpPr>
          <p:spPr bwMode="auto">
            <a:xfrm>
              <a:off x="1215" y="2321"/>
              <a:ext cx="138" cy="76"/>
            </a:xfrm>
            <a:custGeom>
              <a:avLst/>
              <a:gdLst>
                <a:gd name="T0" fmla="*/ 136 w 138"/>
                <a:gd name="T1" fmla="*/ 21 h 76"/>
                <a:gd name="T2" fmla="*/ 133 w 138"/>
                <a:gd name="T3" fmla="*/ 30 h 76"/>
                <a:gd name="T4" fmla="*/ 127 w 138"/>
                <a:gd name="T5" fmla="*/ 42 h 76"/>
                <a:gd name="T6" fmla="*/ 119 w 138"/>
                <a:gd name="T7" fmla="*/ 51 h 76"/>
                <a:gd name="T8" fmla="*/ 113 w 138"/>
                <a:gd name="T9" fmla="*/ 57 h 76"/>
                <a:gd name="T10" fmla="*/ 104 w 138"/>
                <a:gd name="T11" fmla="*/ 65 h 76"/>
                <a:gd name="T12" fmla="*/ 99 w 138"/>
                <a:gd name="T13" fmla="*/ 67 h 76"/>
                <a:gd name="T14" fmla="*/ 92 w 138"/>
                <a:gd name="T15" fmla="*/ 70 h 76"/>
                <a:gd name="T16" fmla="*/ 83 w 138"/>
                <a:gd name="T17" fmla="*/ 72 h 76"/>
                <a:gd name="T18" fmla="*/ 74 w 138"/>
                <a:gd name="T19" fmla="*/ 73 h 76"/>
                <a:gd name="T20" fmla="*/ 64 w 138"/>
                <a:gd name="T21" fmla="*/ 72 h 76"/>
                <a:gd name="T22" fmla="*/ 47 w 138"/>
                <a:gd name="T23" fmla="*/ 70 h 76"/>
                <a:gd name="T24" fmla="*/ 44 w 138"/>
                <a:gd name="T25" fmla="*/ 68 h 76"/>
                <a:gd name="T26" fmla="*/ 26 w 138"/>
                <a:gd name="T27" fmla="*/ 56 h 76"/>
                <a:gd name="T28" fmla="*/ 19 w 138"/>
                <a:gd name="T29" fmla="*/ 48 h 76"/>
                <a:gd name="T30" fmla="*/ 14 w 138"/>
                <a:gd name="T31" fmla="*/ 42 h 76"/>
                <a:gd name="T32" fmla="*/ 8 w 138"/>
                <a:gd name="T33" fmla="*/ 33 h 76"/>
                <a:gd name="T34" fmla="*/ 6 w 138"/>
                <a:gd name="T35" fmla="*/ 27 h 76"/>
                <a:gd name="T36" fmla="*/ 3 w 138"/>
                <a:gd name="T37" fmla="*/ 10 h 76"/>
                <a:gd name="T38" fmla="*/ 2 w 138"/>
                <a:gd name="T39" fmla="*/ 0 h 76"/>
                <a:gd name="T40" fmla="*/ 0 w 138"/>
                <a:gd name="T41" fmla="*/ 0 h 76"/>
                <a:gd name="T42" fmla="*/ 0 w 138"/>
                <a:gd name="T43" fmla="*/ 0 h 76"/>
                <a:gd name="T44" fmla="*/ 1 w 138"/>
                <a:gd name="T45" fmla="*/ 10 h 76"/>
                <a:gd name="T46" fmla="*/ 3 w 138"/>
                <a:gd name="T47" fmla="*/ 27 h 76"/>
                <a:gd name="T48" fmla="*/ 8 w 138"/>
                <a:gd name="T49" fmla="*/ 38 h 76"/>
                <a:gd name="T50" fmla="*/ 12 w 138"/>
                <a:gd name="T51" fmla="*/ 45 h 76"/>
                <a:gd name="T52" fmla="*/ 17 w 138"/>
                <a:gd name="T53" fmla="*/ 51 h 76"/>
                <a:gd name="T54" fmla="*/ 23 w 138"/>
                <a:gd name="T55" fmla="*/ 58 h 76"/>
                <a:gd name="T56" fmla="*/ 34 w 138"/>
                <a:gd name="T57" fmla="*/ 66 h 76"/>
                <a:gd name="T58" fmla="*/ 47 w 138"/>
                <a:gd name="T59" fmla="*/ 72 h 76"/>
                <a:gd name="T60" fmla="*/ 64 w 138"/>
                <a:gd name="T61" fmla="*/ 75 h 76"/>
                <a:gd name="T62" fmla="*/ 74 w 138"/>
                <a:gd name="T63" fmla="*/ 76 h 76"/>
                <a:gd name="T64" fmla="*/ 83 w 138"/>
                <a:gd name="T65" fmla="*/ 75 h 76"/>
                <a:gd name="T66" fmla="*/ 92 w 138"/>
                <a:gd name="T67" fmla="*/ 72 h 76"/>
                <a:gd name="T68" fmla="*/ 99 w 138"/>
                <a:gd name="T69" fmla="*/ 70 h 76"/>
                <a:gd name="T70" fmla="*/ 112 w 138"/>
                <a:gd name="T71" fmla="*/ 62 h 76"/>
                <a:gd name="T72" fmla="*/ 116 w 138"/>
                <a:gd name="T73" fmla="*/ 60 h 76"/>
                <a:gd name="T74" fmla="*/ 122 w 138"/>
                <a:gd name="T75" fmla="*/ 53 h 76"/>
                <a:gd name="T76" fmla="*/ 127 w 138"/>
                <a:gd name="T77" fmla="*/ 47 h 76"/>
                <a:gd name="T78" fmla="*/ 136 w 138"/>
                <a:gd name="T79" fmla="*/ 30 h 76"/>
                <a:gd name="T80" fmla="*/ 138 w 138"/>
                <a:gd name="T81" fmla="*/ 21 h 76"/>
                <a:gd name="T82" fmla="*/ 136 w 138"/>
                <a:gd name="T83" fmla="*/ 21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76"/>
                <a:gd name="T128" fmla="*/ 138 w 138"/>
                <a:gd name="T129" fmla="*/ 76 h 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76">
                  <a:moveTo>
                    <a:pt x="136" y="21"/>
                  </a:moveTo>
                  <a:lnTo>
                    <a:pt x="133" y="30"/>
                  </a:lnTo>
                  <a:lnTo>
                    <a:pt x="127" y="42"/>
                  </a:lnTo>
                  <a:lnTo>
                    <a:pt x="119" y="51"/>
                  </a:lnTo>
                  <a:lnTo>
                    <a:pt x="113" y="57"/>
                  </a:lnTo>
                  <a:lnTo>
                    <a:pt x="104" y="65"/>
                  </a:lnTo>
                  <a:lnTo>
                    <a:pt x="99" y="67"/>
                  </a:lnTo>
                  <a:lnTo>
                    <a:pt x="92" y="70"/>
                  </a:lnTo>
                  <a:lnTo>
                    <a:pt x="83" y="72"/>
                  </a:lnTo>
                  <a:lnTo>
                    <a:pt x="74" y="73"/>
                  </a:lnTo>
                  <a:lnTo>
                    <a:pt x="64" y="72"/>
                  </a:lnTo>
                  <a:lnTo>
                    <a:pt x="47" y="70"/>
                  </a:lnTo>
                  <a:lnTo>
                    <a:pt x="44" y="68"/>
                  </a:lnTo>
                  <a:lnTo>
                    <a:pt x="26" y="56"/>
                  </a:lnTo>
                  <a:lnTo>
                    <a:pt x="19" y="48"/>
                  </a:lnTo>
                  <a:lnTo>
                    <a:pt x="14" y="42"/>
                  </a:lnTo>
                  <a:lnTo>
                    <a:pt x="8" y="33"/>
                  </a:lnTo>
                  <a:lnTo>
                    <a:pt x="6" y="27"/>
                  </a:lnTo>
                  <a:lnTo>
                    <a:pt x="3" y="10"/>
                  </a:lnTo>
                  <a:lnTo>
                    <a:pt x="2" y="0"/>
                  </a:lnTo>
                  <a:lnTo>
                    <a:pt x="0" y="0"/>
                  </a:lnTo>
                  <a:lnTo>
                    <a:pt x="1" y="10"/>
                  </a:lnTo>
                  <a:lnTo>
                    <a:pt x="3" y="27"/>
                  </a:lnTo>
                  <a:lnTo>
                    <a:pt x="8" y="38"/>
                  </a:lnTo>
                  <a:lnTo>
                    <a:pt x="12" y="45"/>
                  </a:lnTo>
                  <a:lnTo>
                    <a:pt x="17" y="51"/>
                  </a:lnTo>
                  <a:lnTo>
                    <a:pt x="23" y="58"/>
                  </a:lnTo>
                  <a:lnTo>
                    <a:pt x="34" y="66"/>
                  </a:lnTo>
                  <a:lnTo>
                    <a:pt x="47" y="72"/>
                  </a:lnTo>
                  <a:lnTo>
                    <a:pt x="64" y="75"/>
                  </a:lnTo>
                  <a:lnTo>
                    <a:pt x="74" y="76"/>
                  </a:lnTo>
                  <a:lnTo>
                    <a:pt x="83" y="75"/>
                  </a:lnTo>
                  <a:lnTo>
                    <a:pt x="92" y="72"/>
                  </a:lnTo>
                  <a:lnTo>
                    <a:pt x="99" y="70"/>
                  </a:lnTo>
                  <a:lnTo>
                    <a:pt x="112" y="62"/>
                  </a:lnTo>
                  <a:lnTo>
                    <a:pt x="116" y="60"/>
                  </a:lnTo>
                  <a:lnTo>
                    <a:pt x="122" y="53"/>
                  </a:lnTo>
                  <a:lnTo>
                    <a:pt x="127" y="47"/>
                  </a:lnTo>
                  <a:lnTo>
                    <a:pt x="136" y="30"/>
                  </a:lnTo>
                  <a:lnTo>
                    <a:pt x="138" y="21"/>
                  </a:lnTo>
                  <a:lnTo>
                    <a:pt x="136" y="2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49" name="Freeform 258"/>
            <p:cNvSpPr>
              <a:spLocks/>
            </p:cNvSpPr>
            <p:nvPr/>
          </p:nvSpPr>
          <p:spPr bwMode="auto">
            <a:xfrm>
              <a:off x="1141" y="2182"/>
              <a:ext cx="293" cy="292"/>
            </a:xfrm>
            <a:custGeom>
              <a:avLst/>
              <a:gdLst>
                <a:gd name="T0" fmla="*/ 0 w 293"/>
                <a:gd name="T1" fmla="*/ 134 h 292"/>
                <a:gd name="T2" fmla="*/ 4 w 293"/>
                <a:gd name="T3" fmla="*/ 115 h 292"/>
                <a:gd name="T4" fmla="*/ 9 w 293"/>
                <a:gd name="T5" fmla="*/ 96 h 292"/>
                <a:gd name="T6" fmla="*/ 17 w 293"/>
                <a:gd name="T7" fmla="*/ 79 h 292"/>
                <a:gd name="T8" fmla="*/ 27 w 293"/>
                <a:gd name="T9" fmla="*/ 63 h 292"/>
                <a:gd name="T10" fmla="*/ 39 w 293"/>
                <a:gd name="T11" fmla="*/ 48 h 292"/>
                <a:gd name="T12" fmla="*/ 52 w 293"/>
                <a:gd name="T13" fmla="*/ 35 h 292"/>
                <a:gd name="T14" fmla="*/ 67 w 293"/>
                <a:gd name="T15" fmla="*/ 24 h 292"/>
                <a:gd name="T16" fmla="*/ 84 w 293"/>
                <a:gd name="T17" fmla="*/ 14 h 292"/>
                <a:gd name="T18" fmla="*/ 101 w 293"/>
                <a:gd name="T19" fmla="*/ 8 h 292"/>
                <a:gd name="T20" fmla="*/ 120 w 293"/>
                <a:gd name="T21" fmla="*/ 3 h 292"/>
                <a:gd name="T22" fmla="*/ 138 w 293"/>
                <a:gd name="T23" fmla="*/ 0 h 292"/>
                <a:gd name="T24" fmla="*/ 158 w 293"/>
                <a:gd name="T25" fmla="*/ 0 h 292"/>
                <a:gd name="T26" fmla="*/ 178 w 293"/>
                <a:gd name="T27" fmla="*/ 4 h 292"/>
                <a:gd name="T28" fmla="*/ 197 w 293"/>
                <a:gd name="T29" fmla="*/ 9 h 292"/>
                <a:gd name="T30" fmla="*/ 215 w 293"/>
                <a:gd name="T31" fmla="*/ 17 h 292"/>
                <a:gd name="T32" fmla="*/ 231 w 293"/>
                <a:gd name="T33" fmla="*/ 26 h 292"/>
                <a:gd name="T34" fmla="*/ 245 w 293"/>
                <a:gd name="T35" fmla="*/ 39 h 292"/>
                <a:gd name="T36" fmla="*/ 258 w 293"/>
                <a:gd name="T37" fmla="*/ 51 h 292"/>
                <a:gd name="T38" fmla="*/ 269 w 293"/>
                <a:gd name="T39" fmla="*/ 66 h 292"/>
                <a:gd name="T40" fmla="*/ 278 w 293"/>
                <a:gd name="T41" fmla="*/ 83 h 292"/>
                <a:gd name="T42" fmla="*/ 286 w 293"/>
                <a:gd name="T43" fmla="*/ 101 h 292"/>
                <a:gd name="T44" fmla="*/ 291 w 293"/>
                <a:gd name="T45" fmla="*/ 119 h 292"/>
                <a:gd name="T46" fmla="*/ 293 w 293"/>
                <a:gd name="T47" fmla="*/ 139 h 292"/>
                <a:gd name="T48" fmla="*/ 292 w 293"/>
                <a:gd name="T49" fmla="*/ 158 h 292"/>
                <a:gd name="T50" fmla="*/ 289 w 293"/>
                <a:gd name="T51" fmla="*/ 177 h 292"/>
                <a:gd name="T52" fmla="*/ 284 w 293"/>
                <a:gd name="T53" fmla="*/ 196 h 292"/>
                <a:gd name="T54" fmla="*/ 277 w 293"/>
                <a:gd name="T55" fmla="*/ 214 h 292"/>
                <a:gd name="T56" fmla="*/ 267 w 293"/>
                <a:gd name="T57" fmla="*/ 230 h 292"/>
                <a:gd name="T58" fmla="*/ 255 w 293"/>
                <a:gd name="T59" fmla="*/ 244 h 292"/>
                <a:gd name="T60" fmla="*/ 242 w 293"/>
                <a:gd name="T61" fmla="*/ 257 h 292"/>
                <a:gd name="T62" fmla="*/ 227 w 293"/>
                <a:gd name="T63" fmla="*/ 269 h 292"/>
                <a:gd name="T64" fmla="*/ 210 w 293"/>
                <a:gd name="T65" fmla="*/ 277 h 292"/>
                <a:gd name="T66" fmla="*/ 192 w 293"/>
                <a:gd name="T67" fmla="*/ 285 h 292"/>
                <a:gd name="T68" fmla="*/ 175 w 293"/>
                <a:gd name="T69" fmla="*/ 290 h 292"/>
                <a:gd name="T70" fmla="*/ 155 w 293"/>
                <a:gd name="T71" fmla="*/ 292 h 292"/>
                <a:gd name="T72" fmla="*/ 135 w 293"/>
                <a:gd name="T73" fmla="*/ 291 h 292"/>
                <a:gd name="T74" fmla="*/ 116 w 293"/>
                <a:gd name="T75" fmla="*/ 289 h 292"/>
                <a:gd name="T76" fmla="*/ 97 w 293"/>
                <a:gd name="T77" fmla="*/ 284 h 292"/>
                <a:gd name="T78" fmla="*/ 80 w 293"/>
                <a:gd name="T79" fmla="*/ 276 h 292"/>
                <a:gd name="T80" fmla="*/ 64 w 293"/>
                <a:gd name="T81" fmla="*/ 266 h 292"/>
                <a:gd name="T82" fmla="*/ 49 w 293"/>
                <a:gd name="T83" fmla="*/ 254 h 292"/>
                <a:gd name="T84" fmla="*/ 36 w 293"/>
                <a:gd name="T85" fmla="*/ 241 h 292"/>
                <a:gd name="T86" fmla="*/ 25 w 293"/>
                <a:gd name="T87" fmla="*/ 226 h 292"/>
                <a:gd name="T88" fmla="*/ 15 w 293"/>
                <a:gd name="T89" fmla="*/ 209 h 292"/>
                <a:gd name="T90" fmla="*/ 7 w 293"/>
                <a:gd name="T91" fmla="*/ 191 h 292"/>
                <a:gd name="T92" fmla="*/ 2 w 293"/>
                <a:gd name="T93" fmla="*/ 174 h 292"/>
                <a:gd name="T94" fmla="*/ 0 w 293"/>
                <a:gd name="T95" fmla="*/ 154 h 292"/>
                <a:gd name="T96" fmla="*/ 0 w 293"/>
                <a:gd name="T97" fmla="*/ 134 h 292"/>
                <a:gd name="T98" fmla="*/ 0 w 293"/>
                <a:gd name="T99" fmla="*/ 134 h 2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3"/>
                <a:gd name="T151" fmla="*/ 0 h 292"/>
                <a:gd name="T152" fmla="*/ 293 w 293"/>
                <a:gd name="T153" fmla="*/ 292 h 2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3" h="292">
                  <a:moveTo>
                    <a:pt x="0" y="134"/>
                  </a:moveTo>
                  <a:lnTo>
                    <a:pt x="4" y="115"/>
                  </a:lnTo>
                  <a:lnTo>
                    <a:pt x="9" y="96"/>
                  </a:lnTo>
                  <a:lnTo>
                    <a:pt x="17" y="79"/>
                  </a:lnTo>
                  <a:lnTo>
                    <a:pt x="27" y="63"/>
                  </a:lnTo>
                  <a:lnTo>
                    <a:pt x="39" y="48"/>
                  </a:lnTo>
                  <a:lnTo>
                    <a:pt x="52" y="35"/>
                  </a:lnTo>
                  <a:lnTo>
                    <a:pt x="67" y="24"/>
                  </a:lnTo>
                  <a:lnTo>
                    <a:pt x="84" y="14"/>
                  </a:lnTo>
                  <a:lnTo>
                    <a:pt x="101" y="8"/>
                  </a:lnTo>
                  <a:lnTo>
                    <a:pt x="120" y="3"/>
                  </a:lnTo>
                  <a:lnTo>
                    <a:pt x="138" y="0"/>
                  </a:lnTo>
                  <a:lnTo>
                    <a:pt x="158" y="0"/>
                  </a:lnTo>
                  <a:lnTo>
                    <a:pt x="178" y="4"/>
                  </a:lnTo>
                  <a:lnTo>
                    <a:pt x="197" y="9"/>
                  </a:lnTo>
                  <a:lnTo>
                    <a:pt x="215" y="17"/>
                  </a:lnTo>
                  <a:lnTo>
                    <a:pt x="231" y="26"/>
                  </a:lnTo>
                  <a:lnTo>
                    <a:pt x="245" y="39"/>
                  </a:lnTo>
                  <a:lnTo>
                    <a:pt x="258" y="51"/>
                  </a:lnTo>
                  <a:lnTo>
                    <a:pt x="269" y="66"/>
                  </a:lnTo>
                  <a:lnTo>
                    <a:pt x="278" y="83"/>
                  </a:lnTo>
                  <a:lnTo>
                    <a:pt x="286" y="101"/>
                  </a:lnTo>
                  <a:lnTo>
                    <a:pt x="291" y="119"/>
                  </a:lnTo>
                  <a:lnTo>
                    <a:pt x="293" y="139"/>
                  </a:lnTo>
                  <a:lnTo>
                    <a:pt x="292" y="158"/>
                  </a:lnTo>
                  <a:lnTo>
                    <a:pt x="289" y="177"/>
                  </a:lnTo>
                  <a:lnTo>
                    <a:pt x="284" y="196"/>
                  </a:lnTo>
                  <a:lnTo>
                    <a:pt x="277" y="214"/>
                  </a:lnTo>
                  <a:lnTo>
                    <a:pt x="267" y="230"/>
                  </a:lnTo>
                  <a:lnTo>
                    <a:pt x="255" y="244"/>
                  </a:lnTo>
                  <a:lnTo>
                    <a:pt x="242" y="257"/>
                  </a:lnTo>
                  <a:lnTo>
                    <a:pt x="227" y="269"/>
                  </a:lnTo>
                  <a:lnTo>
                    <a:pt x="210" y="277"/>
                  </a:lnTo>
                  <a:lnTo>
                    <a:pt x="192" y="285"/>
                  </a:lnTo>
                  <a:lnTo>
                    <a:pt x="175" y="290"/>
                  </a:lnTo>
                  <a:lnTo>
                    <a:pt x="155" y="292"/>
                  </a:lnTo>
                  <a:lnTo>
                    <a:pt x="135" y="291"/>
                  </a:lnTo>
                  <a:lnTo>
                    <a:pt x="116" y="289"/>
                  </a:lnTo>
                  <a:lnTo>
                    <a:pt x="97" y="284"/>
                  </a:lnTo>
                  <a:lnTo>
                    <a:pt x="80" y="276"/>
                  </a:lnTo>
                  <a:lnTo>
                    <a:pt x="64" y="266"/>
                  </a:lnTo>
                  <a:lnTo>
                    <a:pt x="49" y="254"/>
                  </a:lnTo>
                  <a:lnTo>
                    <a:pt x="36" y="241"/>
                  </a:lnTo>
                  <a:lnTo>
                    <a:pt x="25" y="226"/>
                  </a:lnTo>
                  <a:lnTo>
                    <a:pt x="15" y="209"/>
                  </a:lnTo>
                  <a:lnTo>
                    <a:pt x="7" y="191"/>
                  </a:lnTo>
                  <a:lnTo>
                    <a:pt x="2" y="174"/>
                  </a:lnTo>
                  <a:lnTo>
                    <a:pt x="0" y="154"/>
                  </a:lnTo>
                  <a:lnTo>
                    <a:pt x="0" y="134"/>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850" name="Freeform 259"/>
            <p:cNvSpPr>
              <a:spLocks/>
            </p:cNvSpPr>
            <p:nvPr/>
          </p:nvSpPr>
          <p:spPr bwMode="auto">
            <a:xfrm>
              <a:off x="1140" y="2180"/>
              <a:ext cx="295" cy="179"/>
            </a:xfrm>
            <a:custGeom>
              <a:avLst/>
              <a:gdLst>
                <a:gd name="T0" fmla="*/ 0 w 295"/>
                <a:gd name="T1" fmla="*/ 136 h 179"/>
                <a:gd name="T2" fmla="*/ 2 w 295"/>
                <a:gd name="T3" fmla="*/ 136 h 179"/>
                <a:gd name="T4" fmla="*/ 6 w 295"/>
                <a:gd name="T5" fmla="*/ 117 h 179"/>
                <a:gd name="T6" fmla="*/ 11 w 295"/>
                <a:gd name="T7" fmla="*/ 98 h 179"/>
                <a:gd name="T8" fmla="*/ 17 w 295"/>
                <a:gd name="T9" fmla="*/ 87 h 179"/>
                <a:gd name="T10" fmla="*/ 30 w 295"/>
                <a:gd name="T11" fmla="*/ 66 h 179"/>
                <a:gd name="T12" fmla="*/ 41 w 295"/>
                <a:gd name="T13" fmla="*/ 51 h 179"/>
                <a:gd name="T14" fmla="*/ 55 w 295"/>
                <a:gd name="T15" fmla="*/ 38 h 179"/>
                <a:gd name="T16" fmla="*/ 70 w 295"/>
                <a:gd name="T17" fmla="*/ 27 h 179"/>
                <a:gd name="T18" fmla="*/ 87 w 295"/>
                <a:gd name="T19" fmla="*/ 17 h 179"/>
                <a:gd name="T20" fmla="*/ 102 w 295"/>
                <a:gd name="T21" fmla="*/ 11 h 179"/>
                <a:gd name="T22" fmla="*/ 121 w 295"/>
                <a:gd name="T23" fmla="*/ 6 h 179"/>
                <a:gd name="T24" fmla="*/ 131 w 295"/>
                <a:gd name="T25" fmla="*/ 5 h 179"/>
                <a:gd name="T26" fmla="*/ 166 w 295"/>
                <a:gd name="T27" fmla="*/ 5 h 179"/>
                <a:gd name="T28" fmla="*/ 179 w 295"/>
                <a:gd name="T29" fmla="*/ 7 h 179"/>
                <a:gd name="T30" fmla="*/ 198 w 295"/>
                <a:gd name="T31" fmla="*/ 12 h 179"/>
                <a:gd name="T32" fmla="*/ 212 w 295"/>
                <a:gd name="T33" fmla="*/ 19 h 179"/>
                <a:gd name="T34" fmla="*/ 231 w 295"/>
                <a:gd name="T35" fmla="*/ 30 h 179"/>
                <a:gd name="T36" fmla="*/ 258 w 295"/>
                <a:gd name="T37" fmla="*/ 55 h 179"/>
                <a:gd name="T38" fmla="*/ 270 w 295"/>
                <a:gd name="T39" fmla="*/ 72 h 179"/>
                <a:gd name="T40" fmla="*/ 278 w 295"/>
                <a:gd name="T41" fmla="*/ 85 h 179"/>
                <a:gd name="T42" fmla="*/ 285 w 295"/>
                <a:gd name="T43" fmla="*/ 103 h 179"/>
                <a:gd name="T44" fmla="*/ 290 w 295"/>
                <a:gd name="T45" fmla="*/ 121 h 179"/>
                <a:gd name="T46" fmla="*/ 293 w 295"/>
                <a:gd name="T47" fmla="*/ 141 h 179"/>
                <a:gd name="T48" fmla="*/ 292 w 295"/>
                <a:gd name="T49" fmla="*/ 160 h 179"/>
                <a:gd name="T50" fmla="*/ 289 w 295"/>
                <a:gd name="T51" fmla="*/ 179 h 179"/>
                <a:gd name="T52" fmla="*/ 292 w 295"/>
                <a:gd name="T53" fmla="*/ 179 h 179"/>
                <a:gd name="T54" fmla="*/ 294 w 295"/>
                <a:gd name="T55" fmla="*/ 160 h 179"/>
                <a:gd name="T56" fmla="*/ 295 w 295"/>
                <a:gd name="T57" fmla="*/ 141 h 179"/>
                <a:gd name="T58" fmla="*/ 293 w 295"/>
                <a:gd name="T59" fmla="*/ 121 h 179"/>
                <a:gd name="T60" fmla="*/ 288 w 295"/>
                <a:gd name="T61" fmla="*/ 103 h 179"/>
                <a:gd name="T62" fmla="*/ 280 w 295"/>
                <a:gd name="T63" fmla="*/ 85 h 179"/>
                <a:gd name="T64" fmla="*/ 270 w 295"/>
                <a:gd name="T65" fmla="*/ 65 h 179"/>
                <a:gd name="T66" fmla="*/ 261 w 295"/>
                <a:gd name="T67" fmla="*/ 52 h 179"/>
                <a:gd name="T68" fmla="*/ 233 w 295"/>
                <a:gd name="T69" fmla="*/ 27 h 179"/>
                <a:gd name="T70" fmla="*/ 219 w 295"/>
                <a:gd name="T71" fmla="*/ 19 h 179"/>
                <a:gd name="T72" fmla="*/ 198 w 295"/>
                <a:gd name="T73" fmla="*/ 10 h 179"/>
                <a:gd name="T74" fmla="*/ 179 w 295"/>
                <a:gd name="T75" fmla="*/ 5 h 179"/>
                <a:gd name="T76" fmla="*/ 153 w 295"/>
                <a:gd name="T77" fmla="*/ 0 h 179"/>
                <a:gd name="T78" fmla="*/ 148 w 295"/>
                <a:gd name="T79" fmla="*/ 0 h 179"/>
                <a:gd name="T80" fmla="*/ 121 w 295"/>
                <a:gd name="T81" fmla="*/ 4 h 179"/>
                <a:gd name="T82" fmla="*/ 102 w 295"/>
                <a:gd name="T83" fmla="*/ 9 h 179"/>
                <a:gd name="T84" fmla="*/ 82 w 295"/>
                <a:gd name="T85" fmla="*/ 15 h 179"/>
                <a:gd name="T86" fmla="*/ 67 w 295"/>
                <a:gd name="T87" fmla="*/ 25 h 179"/>
                <a:gd name="T88" fmla="*/ 52 w 295"/>
                <a:gd name="T89" fmla="*/ 36 h 179"/>
                <a:gd name="T90" fmla="*/ 38 w 295"/>
                <a:gd name="T91" fmla="*/ 48 h 179"/>
                <a:gd name="T92" fmla="*/ 27 w 295"/>
                <a:gd name="T93" fmla="*/ 63 h 179"/>
                <a:gd name="T94" fmla="*/ 20 w 295"/>
                <a:gd name="T95" fmla="*/ 75 h 179"/>
                <a:gd name="T96" fmla="*/ 8 w 295"/>
                <a:gd name="T97" fmla="*/ 98 h 179"/>
                <a:gd name="T98" fmla="*/ 3 w 295"/>
                <a:gd name="T99" fmla="*/ 117 h 179"/>
                <a:gd name="T100" fmla="*/ 0 w 295"/>
                <a:gd name="T101" fmla="*/ 13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179"/>
                <a:gd name="T155" fmla="*/ 295 w 295"/>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179">
                  <a:moveTo>
                    <a:pt x="0" y="136"/>
                  </a:moveTo>
                  <a:lnTo>
                    <a:pt x="2" y="136"/>
                  </a:lnTo>
                  <a:lnTo>
                    <a:pt x="6" y="117"/>
                  </a:lnTo>
                  <a:lnTo>
                    <a:pt x="11" y="98"/>
                  </a:lnTo>
                  <a:lnTo>
                    <a:pt x="17" y="87"/>
                  </a:lnTo>
                  <a:lnTo>
                    <a:pt x="30" y="66"/>
                  </a:lnTo>
                  <a:lnTo>
                    <a:pt x="41" y="51"/>
                  </a:lnTo>
                  <a:lnTo>
                    <a:pt x="55" y="38"/>
                  </a:lnTo>
                  <a:lnTo>
                    <a:pt x="70" y="27"/>
                  </a:lnTo>
                  <a:lnTo>
                    <a:pt x="87" y="17"/>
                  </a:lnTo>
                  <a:lnTo>
                    <a:pt x="102" y="11"/>
                  </a:lnTo>
                  <a:lnTo>
                    <a:pt x="121" y="6"/>
                  </a:lnTo>
                  <a:lnTo>
                    <a:pt x="131" y="5"/>
                  </a:lnTo>
                  <a:lnTo>
                    <a:pt x="166" y="5"/>
                  </a:lnTo>
                  <a:lnTo>
                    <a:pt x="179" y="7"/>
                  </a:lnTo>
                  <a:lnTo>
                    <a:pt x="198" y="12"/>
                  </a:lnTo>
                  <a:lnTo>
                    <a:pt x="212" y="19"/>
                  </a:lnTo>
                  <a:lnTo>
                    <a:pt x="231" y="30"/>
                  </a:lnTo>
                  <a:lnTo>
                    <a:pt x="258" y="55"/>
                  </a:lnTo>
                  <a:lnTo>
                    <a:pt x="270" y="72"/>
                  </a:lnTo>
                  <a:lnTo>
                    <a:pt x="278" y="85"/>
                  </a:lnTo>
                  <a:lnTo>
                    <a:pt x="285" y="103"/>
                  </a:lnTo>
                  <a:lnTo>
                    <a:pt x="290" y="121"/>
                  </a:lnTo>
                  <a:lnTo>
                    <a:pt x="293" y="141"/>
                  </a:lnTo>
                  <a:lnTo>
                    <a:pt x="292" y="160"/>
                  </a:lnTo>
                  <a:lnTo>
                    <a:pt x="289" y="179"/>
                  </a:lnTo>
                  <a:lnTo>
                    <a:pt x="292" y="179"/>
                  </a:lnTo>
                  <a:lnTo>
                    <a:pt x="294" y="160"/>
                  </a:lnTo>
                  <a:lnTo>
                    <a:pt x="295" y="141"/>
                  </a:lnTo>
                  <a:lnTo>
                    <a:pt x="293" y="121"/>
                  </a:lnTo>
                  <a:lnTo>
                    <a:pt x="288" y="103"/>
                  </a:lnTo>
                  <a:lnTo>
                    <a:pt x="280" y="85"/>
                  </a:lnTo>
                  <a:lnTo>
                    <a:pt x="270" y="65"/>
                  </a:lnTo>
                  <a:lnTo>
                    <a:pt x="261" y="52"/>
                  </a:lnTo>
                  <a:lnTo>
                    <a:pt x="233" y="27"/>
                  </a:lnTo>
                  <a:lnTo>
                    <a:pt x="219" y="19"/>
                  </a:lnTo>
                  <a:lnTo>
                    <a:pt x="198" y="10"/>
                  </a:lnTo>
                  <a:lnTo>
                    <a:pt x="179" y="5"/>
                  </a:lnTo>
                  <a:lnTo>
                    <a:pt x="153" y="0"/>
                  </a:lnTo>
                  <a:lnTo>
                    <a:pt x="148" y="0"/>
                  </a:lnTo>
                  <a:lnTo>
                    <a:pt x="121" y="4"/>
                  </a:lnTo>
                  <a:lnTo>
                    <a:pt x="102" y="9"/>
                  </a:lnTo>
                  <a:lnTo>
                    <a:pt x="82" y="15"/>
                  </a:lnTo>
                  <a:lnTo>
                    <a:pt x="67" y="25"/>
                  </a:lnTo>
                  <a:lnTo>
                    <a:pt x="52" y="36"/>
                  </a:lnTo>
                  <a:lnTo>
                    <a:pt x="38" y="48"/>
                  </a:lnTo>
                  <a:lnTo>
                    <a:pt x="27" y="63"/>
                  </a:lnTo>
                  <a:lnTo>
                    <a:pt x="20" y="75"/>
                  </a:lnTo>
                  <a:lnTo>
                    <a:pt x="8" y="98"/>
                  </a:lnTo>
                  <a:lnTo>
                    <a:pt x="3" y="117"/>
                  </a:lnTo>
                  <a:lnTo>
                    <a:pt x="0" y="13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51" name="Freeform 260"/>
            <p:cNvSpPr>
              <a:spLocks/>
            </p:cNvSpPr>
            <p:nvPr/>
          </p:nvSpPr>
          <p:spPr bwMode="auto">
            <a:xfrm>
              <a:off x="1138" y="2310"/>
              <a:ext cx="294" cy="166"/>
            </a:xfrm>
            <a:custGeom>
              <a:avLst/>
              <a:gdLst>
                <a:gd name="T0" fmla="*/ 291 w 294"/>
                <a:gd name="T1" fmla="*/ 49 h 166"/>
                <a:gd name="T2" fmla="*/ 286 w 294"/>
                <a:gd name="T3" fmla="*/ 68 h 166"/>
                <a:gd name="T4" fmla="*/ 280 w 294"/>
                <a:gd name="T5" fmla="*/ 82 h 166"/>
                <a:gd name="T6" fmla="*/ 269 w 294"/>
                <a:gd name="T7" fmla="*/ 101 h 166"/>
                <a:gd name="T8" fmla="*/ 244 w 294"/>
                <a:gd name="T9" fmla="*/ 128 h 166"/>
                <a:gd name="T10" fmla="*/ 226 w 294"/>
                <a:gd name="T11" fmla="*/ 141 h 166"/>
                <a:gd name="T12" fmla="*/ 213 w 294"/>
                <a:gd name="T13" fmla="*/ 148 h 166"/>
                <a:gd name="T14" fmla="*/ 195 w 294"/>
                <a:gd name="T15" fmla="*/ 156 h 166"/>
                <a:gd name="T16" fmla="*/ 178 w 294"/>
                <a:gd name="T17" fmla="*/ 161 h 166"/>
                <a:gd name="T18" fmla="*/ 158 w 294"/>
                <a:gd name="T19" fmla="*/ 163 h 166"/>
                <a:gd name="T20" fmla="*/ 138 w 294"/>
                <a:gd name="T21" fmla="*/ 162 h 166"/>
                <a:gd name="T22" fmla="*/ 119 w 294"/>
                <a:gd name="T23" fmla="*/ 159 h 166"/>
                <a:gd name="T24" fmla="*/ 100 w 294"/>
                <a:gd name="T25" fmla="*/ 154 h 166"/>
                <a:gd name="T26" fmla="*/ 87 w 294"/>
                <a:gd name="T27" fmla="*/ 148 h 166"/>
                <a:gd name="T28" fmla="*/ 68 w 294"/>
                <a:gd name="T29" fmla="*/ 137 h 166"/>
                <a:gd name="T30" fmla="*/ 53 w 294"/>
                <a:gd name="T31" fmla="*/ 124 h 166"/>
                <a:gd name="T32" fmla="*/ 40 w 294"/>
                <a:gd name="T33" fmla="*/ 112 h 166"/>
                <a:gd name="T34" fmla="*/ 27 w 294"/>
                <a:gd name="T35" fmla="*/ 93 h 166"/>
                <a:gd name="T36" fmla="*/ 19 w 294"/>
                <a:gd name="T37" fmla="*/ 81 h 166"/>
                <a:gd name="T38" fmla="*/ 12 w 294"/>
                <a:gd name="T39" fmla="*/ 63 h 166"/>
                <a:gd name="T40" fmla="*/ 7 w 294"/>
                <a:gd name="T41" fmla="*/ 46 h 166"/>
                <a:gd name="T42" fmla="*/ 5 w 294"/>
                <a:gd name="T43" fmla="*/ 36 h 166"/>
                <a:gd name="T44" fmla="*/ 5 w 294"/>
                <a:gd name="T45" fmla="*/ 0 h 166"/>
                <a:gd name="T46" fmla="*/ 2 w 294"/>
                <a:gd name="T47" fmla="*/ 6 h 166"/>
                <a:gd name="T48" fmla="*/ 0 w 294"/>
                <a:gd name="T49" fmla="*/ 12 h 166"/>
                <a:gd name="T50" fmla="*/ 0 w 294"/>
                <a:gd name="T51" fmla="*/ 16 h 166"/>
                <a:gd name="T52" fmla="*/ 4 w 294"/>
                <a:gd name="T53" fmla="*/ 46 h 166"/>
                <a:gd name="T54" fmla="*/ 9 w 294"/>
                <a:gd name="T55" fmla="*/ 63 h 166"/>
                <a:gd name="T56" fmla="*/ 17 w 294"/>
                <a:gd name="T57" fmla="*/ 81 h 166"/>
                <a:gd name="T58" fmla="*/ 29 w 294"/>
                <a:gd name="T59" fmla="*/ 103 h 166"/>
                <a:gd name="T60" fmla="*/ 38 w 294"/>
                <a:gd name="T61" fmla="*/ 114 h 166"/>
                <a:gd name="T62" fmla="*/ 50 w 294"/>
                <a:gd name="T63" fmla="*/ 127 h 166"/>
                <a:gd name="T64" fmla="*/ 65 w 294"/>
                <a:gd name="T65" fmla="*/ 139 h 166"/>
                <a:gd name="T66" fmla="*/ 79 w 294"/>
                <a:gd name="T67" fmla="*/ 148 h 166"/>
                <a:gd name="T68" fmla="*/ 100 w 294"/>
                <a:gd name="T69" fmla="*/ 157 h 166"/>
                <a:gd name="T70" fmla="*/ 119 w 294"/>
                <a:gd name="T71" fmla="*/ 162 h 166"/>
                <a:gd name="T72" fmla="*/ 138 w 294"/>
                <a:gd name="T73" fmla="*/ 164 h 166"/>
                <a:gd name="T74" fmla="*/ 158 w 294"/>
                <a:gd name="T75" fmla="*/ 166 h 166"/>
                <a:gd name="T76" fmla="*/ 178 w 294"/>
                <a:gd name="T77" fmla="*/ 163 h 166"/>
                <a:gd name="T78" fmla="*/ 195 w 294"/>
                <a:gd name="T79" fmla="*/ 158 h 166"/>
                <a:gd name="T80" fmla="*/ 213 w 294"/>
                <a:gd name="T81" fmla="*/ 151 h 166"/>
                <a:gd name="T82" fmla="*/ 234 w 294"/>
                <a:gd name="T83" fmla="*/ 141 h 166"/>
                <a:gd name="T84" fmla="*/ 246 w 294"/>
                <a:gd name="T85" fmla="*/ 131 h 166"/>
                <a:gd name="T86" fmla="*/ 271 w 294"/>
                <a:gd name="T87" fmla="*/ 103 h 166"/>
                <a:gd name="T88" fmla="*/ 280 w 294"/>
                <a:gd name="T89" fmla="*/ 89 h 166"/>
                <a:gd name="T90" fmla="*/ 289 w 294"/>
                <a:gd name="T91" fmla="*/ 68 h 166"/>
                <a:gd name="T92" fmla="*/ 294 w 294"/>
                <a:gd name="T93" fmla="*/ 49 h 166"/>
                <a:gd name="T94" fmla="*/ 291 w 294"/>
                <a:gd name="T95" fmla="*/ 49 h 1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4"/>
                <a:gd name="T145" fmla="*/ 0 h 166"/>
                <a:gd name="T146" fmla="*/ 294 w 294"/>
                <a:gd name="T147" fmla="*/ 166 h 1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4" h="166">
                  <a:moveTo>
                    <a:pt x="291" y="49"/>
                  </a:moveTo>
                  <a:lnTo>
                    <a:pt x="286" y="68"/>
                  </a:lnTo>
                  <a:lnTo>
                    <a:pt x="280" y="82"/>
                  </a:lnTo>
                  <a:lnTo>
                    <a:pt x="269" y="101"/>
                  </a:lnTo>
                  <a:lnTo>
                    <a:pt x="244" y="128"/>
                  </a:lnTo>
                  <a:lnTo>
                    <a:pt x="226" y="141"/>
                  </a:lnTo>
                  <a:lnTo>
                    <a:pt x="213" y="148"/>
                  </a:lnTo>
                  <a:lnTo>
                    <a:pt x="195" y="156"/>
                  </a:lnTo>
                  <a:lnTo>
                    <a:pt x="178" y="161"/>
                  </a:lnTo>
                  <a:lnTo>
                    <a:pt x="158" y="163"/>
                  </a:lnTo>
                  <a:lnTo>
                    <a:pt x="138" y="162"/>
                  </a:lnTo>
                  <a:lnTo>
                    <a:pt x="119" y="159"/>
                  </a:lnTo>
                  <a:lnTo>
                    <a:pt x="100" y="154"/>
                  </a:lnTo>
                  <a:lnTo>
                    <a:pt x="87" y="148"/>
                  </a:lnTo>
                  <a:lnTo>
                    <a:pt x="68" y="137"/>
                  </a:lnTo>
                  <a:lnTo>
                    <a:pt x="53" y="124"/>
                  </a:lnTo>
                  <a:lnTo>
                    <a:pt x="40" y="112"/>
                  </a:lnTo>
                  <a:lnTo>
                    <a:pt x="27" y="93"/>
                  </a:lnTo>
                  <a:lnTo>
                    <a:pt x="19" y="81"/>
                  </a:lnTo>
                  <a:lnTo>
                    <a:pt x="12" y="63"/>
                  </a:lnTo>
                  <a:lnTo>
                    <a:pt x="7" y="46"/>
                  </a:lnTo>
                  <a:lnTo>
                    <a:pt x="5" y="36"/>
                  </a:lnTo>
                  <a:lnTo>
                    <a:pt x="5" y="0"/>
                  </a:lnTo>
                  <a:lnTo>
                    <a:pt x="2" y="6"/>
                  </a:lnTo>
                  <a:lnTo>
                    <a:pt x="0" y="12"/>
                  </a:lnTo>
                  <a:lnTo>
                    <a:pt x="0" y="16"/>
                  </a:lnTo>
                  <a:lnTo>
                    <a:pt x="4" y="46"/>
                  </a:lnTo>
                  <a:lnTo>
                    <a:pt x="9" y="63"/>
                  </a:lnTo>
                  <a:lnTo>
                    <a:pt x="17" y="81"/>
                  </a:lnTo>
                  <a:lnTo>
                    <a:pt x="29" y="103"/>
                  </a:lnTo>
                  <a:lnTo>
                    <a:pt x="38" y="114"/>
                  </a:lnTo>
                  <a:lnTo>
                    <a:pt x="50" y="127"/>
                  </a:lnTo>
                  <a:lnTo>
                    <a:pt x="65" y="139"/>
                  </a:lnTo>
                  <a:lnTo>
                    <a:pt x="79" y="148"/>
                  </a:lnTo>
                  <a:lnTo>
                    <a:pt x="100" y="157"/>
                  </a:lnTo>
                  <a:lnTo>
                    <a:pt x="119" y="162"/>
                  </a:lnTo>
                  <a:lnTo>
                    <a:pt x="138" y="164"/>
                  </a:lnTo>
                  <a:lnTo>
                    <a:pt x="158" y="166"/>
                  </a:lnTo>
                  <a:lnTo>
                    <a:pt x="178" y="163"/>
                  </a:lnTo>
                  <a:lnTo>
                    <a:pt x="195" y="158"/>
                  </a:lnTo>
                  <a:lnTo>
                    <a:pt x="213" y="151"/>
                  </a:lnTo>
                  <a:lnTo>
                    <a:pt x="234" y="141"/>
                  </a:lnTo>
                  <a:lnTo>
                    <a:pt x="246" y="131"/>
                  </a:lnTo>
                  <a:lnTo>
                    <a:pt x="271" y="103"/>
                  </a:lnTo>
                  <a:lnTo>
                    <a:pt x="280" y="89"/>
                  </a:lnTo>
                  <a:lnTo>
                    <a:pt x="289" y="68"/>
                  </a:lnTo>
                  <a:lnTo>
                    <a:pt x="294" y="49"/>
                  </a:lnTo>
                  <a:lnTo>
                    <a:pt x="291" y="49"/>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52" name="Line 261"/>
            <p:cNvSpPr>
              <a:spLocks noChangeShapeType="1"/>
            </p:cNvSpPr>
            <p:nvPr/>
          </p:nvSpPr>
          <p:spPr bwMode="auto">
            <a:xfrm flipH="1" flipV="1">
              <a:off x="1349" y="2350"/>
              <a:ext cx="69" cy="38"/>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853" name="Freeform 262"/>
            <p:cNvSpPr>
              <a:spLocks/>
            </p:cNvSpPr>
            <p:nvPr/>
          </p:nvSpPr>
          <p:spPr bwMode="auto">
            <a:xfrm>
              <a:off x="1349" y="2348"/>
              <a:ext cx="69" cy="41"/>
            </a:xfrm>
            <a:custGeom>
              <a:avLst/>
              <a:gdLst>
                <a:gd name="T0" fmla="*/ 69 w 69"/>
                <a:gd name="T1" fmla="*/ 41 h 41"/>
                <a:gd name="T2" fmla="*/ 69 w 69"/>
                <a:gd name="T3" fmla="*/ 39 h 41"/>
                <a:gd name="T4" fmla="*/ 0 w 69"/>
                <a:gd name="T5" fmla="*/ 0 h 41"/>
                <a:gd name="T6" fmla="*/ 0 w 69"/>
                <a:gd name="T7" fmla="*/ 3 h 41"/>
                <a:gd name="T8" fmla="*/ 69 w 69"/>
                <a:gd name="T9" fmla="*/ 41 h 41"/>
                <a:gd name="T10" fmla="*/ 0 60000 65536"/>
                <a:gd name="T11" fmla="*/ 0 60000 65536"/>
                <a:gd name="T12" fmla="*/ 0 60000 65536"/>
                <a:gd name="T13" fmla="*/ 0 60000 65536"/>
                <a:gd name="T14" fmla="*/ 0 60000 65536"/>
                <a:gd name="T15" fmla="*/ 0 w 69"/>
                <a:gd name="T16" fmla="*/ 0 h 41"/>
                <a:gd name="T17" fmla="*/ 69 w 69"/>
                <a:gd name="T18" fmla="*/ 41 h 41"/>
              </a:gdLst>
              <a:ahLst/>
              <a:cxnLst>
                <a:cxn ang="T10">
                  <a:pos x="T0" y="T1"/>
                </a:cxn>
                <a:cxn ang="T11">
                  <a:pos x="T2" y="T3"/>
                </a:cxn>
                <a:cxn ang="T12">
                  <a:pos x="T4" y="T5"/>
                </a:cxn>
                <a:cxn ang="T13">
                  <a:pos x="T6" y="T7"/>
                </a:cxn>
                <a:cxn ang="T14">
                  <a:pos x="T8" y="T9"/>
                </a:cxn>
              </a:cxnLst>
              <a:rect l="T15" t="T16" r="T17" b="T18"/>
              <a:pathLst>
                <a:path w="69" h="41">
                  <a:moveTo>
                    <a:pt x="69" y="41"/>
                  </a:moveTo>
                  <a:lnTo>
                    <a:pt x="69" y="39"/>
                  </a:lnTo>
                  <a:lnTo>
                    <a:pt x="0" y="0"/>
                  </a:lnTo>
                  <a:lnTo>
                    <a:pt x="0" y="3"/>
                  </a:lnTo>
                  <a:lnTo>
                    <a:pt x="69" y="4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54" name="Line 263"/>
            <p:cNvSpPr>
              <a:spLocks noChangeShapeType="1"/>
            </p:cNvSpPr>
            <p:nvPr/>
          </p:nvSpPr>
          <p:spPr bwMode="auto">
            <a:xfrm flipV="1">
              <a:off x="1301" y="2181"/>
              <a:ext cx="6" cy="77"/>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855" name="Freeform 264"/>
            <p:cNvSpPr>
              <a:spLocks/>
            </p:cNvSpPr>
            <p:nvPr/>
          </p:nvSpPr>
          <p:spPr bwMode="auto">
            <a:xfrm>
              <a:off x="1299" y="2181"/>
              <a:ext cx="9" cy="77"/>
            </a:xfrm>
            <a:custGeom>
              <a:avLst/>
              <a:gdLst>
                <a:gd name="T0" fmla="*/ 0 w 9"/>
                <a:gd name="T1" fmla="*/ 77 h 77"/>
                <a:gd name="T2" fmla="*/ 3 w 9"/>
                <a:gd name="T3" fmla="*/ 77 h 77"/>
                <a:gd name="T4" fmla="*/ 9 w 9"/>
                <a:gd name="T5" fmla="*/ 0 h 77"/>
                <a:gd name="T6" fmla="*/ 7 w 9"/>
                <a:gd name="T7" fmla="*/ 0 h 77"/>
                <a:gd name="T8" fmla="*/ 0 w 9"/>
                <a:gd name="T9" fmla="*/ 77 h 77"/>
                <a:gd name="T10" fmla="*/ 0 60000 65536"/>
                <a:gd name="T11" fmla="*/ 0 60000 65536"/>
                <a:gd name="T12" fmla="*/ 0 60000 65536"/>
                <a:gd name="T13" fmla="*/ 0 60000 65536"/>
                <a:gd name="T14" fmla="*/ 0 60000 65536"/>
                <a:gd name="T15" fmla="*/ 0 w 9"/>
                <a:gd name="T16" fmla="*/ 0 h 77"/>
                <a:gd name="T17" fmla="*/ 9 w 9"/>
                <a:gd name="T18" fmla="*/ 77 h 77"/>
              </a:gdLst>
              <a:ahLst/>
              <a:cxnLst>
                <a:cxn ang="T10">
                  <a:pos x="T0" y="T1"/>
                </a:cxn>
                <a:cxn ang="T11">
                  <a:pos x="T2" y="T3"/>
                </a:cxn>
                <a:cxn ang="T12">
                  <a:pos x="T4" y="T5"/>
                </a:cxn>
                <a:cxn ang="T13">
                  <a:pos x="T6" y="T7"/>
                </a:cxn>
                <a:cxn ang="T14">
                  <a:pos x="T8" y="T9"/>
                </a:cxn>
              </a:cxnLst>
              <a:rect l="T15" t="T16" r="T17" b="T18"/>
              <a:pathLst>
                <a:path w="9" h="77">
                  <a:moveTo>
                    <a:pt x="0" y="77"/>
                  </a:moveTo>
                  <a:lnTo>
                    <a:pt x="3" y="77"/>
                  </a:lnTo>
                  <a:lnTo>
                    <a:pt x="9" y="0"/>
                  </a:lnTo>
                  <a:lnTo>
                    <a:pt x="7" y="0"/>
                  </a:lnTo>
                  <a:lnTo>
                    <a:pt x="0" y="77"/>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56" name="Line 265"/>
            <p:cNvSpPr>
              <a:spLocks noChangeShapeType="1"/>
            </p:cNvSpPr>
            <p:nvPr/>
          </p:nvSpPr>
          <p:spPr bwMode="auto">
            <a:xfrm flipV="1">
              <a:off x="1276" y="2182"/>
              <a:ext cx="6" cy="75"/>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857" name="Freeform 266"/>
            <p:cNvSpPr>
              <a:spLocks/>
            </p:cNvSpPr>
            <p:nvPr/>
          </p:nvSpPr>
          <p:spPr bwMode="auto">
            <a:xfrm>
              <a:off x="1274" y="2182"/>
              <a:ext cx="9" cy="75"/>
            </a:xfrm>
            <a:custGeom>
              <a:avLst/>
              <a:gdLst>
                <a:gd name="T0" fmla="*/ 0 w 9"/>
                <a:gd name="T1" fmla="*/ 75 h 75"/>
                <a:gd name="T2" fmla="*/ 3 w 9"/>
                <a:gd name="T3" fmla="*/ 75 h 75"/>
                <a:gd name="T4" fmla="*/ 9 w 9"/>
                <a:gd name="T5" fmla="*/ 0 h 75"/>
                <a:gd name="T6" fmla="*/ 7 w 9"/>
                <a:gd name="T7" fmla="*/ 0 h 75"/>
                <a:gd name="T8" fmla="*/ 0 w 9"/>
                <a:gd name="T9" fmla="*/ 75 h 75"/>
                <a:gd name="T10" fmla="*/ 0 60000 65536"/>
                <a:gd name="T11" fmla="*/ 0 60000 65536"/>
                <a:gd name="T12" fmla="*/ 0 60000 65536"/>
                <a:gd name="T13" fmla="*/ 0 60000 65536"/>
                <a:gd name="T14" fmla="*/ 0 60000 65536"/>
                <a:gd name="T15" fmla="*/ 0 w 9"/>
                <a:gd name="T16" fmla="*/ 0 h 75"/>
                <a:gd name="T17" fmla="*/ 9 w 9"/>
                <a:gd name="T18" fmla="*/ 75 h 75"/>
              </a:gdLst>
              <a:ahLst/>
              <a:cxnLst>
                <a:cxn ang="T10">
                  <a:pos x="T0" y="T1"/>
                </a:cxn>
                <a:cxn ang="T11">
                  <a:pos x="T2" y="T3"/>
                </a:cxn>
                <a:cxn ang="T12">
                  <a:pos x="T4" y="T5"/>
                </a:cxn>
                <a:cxn ang="T13">
                  <a:pos x="T6" y="T7"/>
                </a:cxn>
                <a:cxn ang="T14">
                  <a:pos x="T8" y="T9"/>
                </a:cxn>
              </a:cxnLst>
              <a:rect l="T15" t="T16" r="T17" b="T18"/>
              <a:pathLst>
                <a:path w="9" h="75">
                  <a:moveTo>
                    <a:pt x="0" y="75"/>
                  </a:moveTo>
                  <a:lnTo>
                    <a:pt x="3" y="75"/>
                  </a:lnTo>
                  <a:lnTo>
                    <a:pt x="9" y="0"/>
                  </a:lnTo>
                  <a:lnTo>
                    <a:pt x="7" y="0"/>
                  </a:lnTo>
                  <a:lnTo>
                    <a:pt x="0" y="7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58" name="Line 267"/>
            <p:cNvSpPr>
              <a:spLocks noChangeShapeType="1"/>
            </p:cNvSpPr>
            <p:nvPr/>
          </p:nvSpPr>
          <p:spPr bwMode="auto">
            <a:xfrm flipH="1">
              <a:off x="1161" y="2363"/>
              <a:ext cx="65" cy="36"/>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859" name="Freeform 268"/>
            <p:cNvSpPr>
              <a:spLocks/>
            </p:cNvSpPr>
            <p:nvPr/>
          </p:nvSpPr>
          <p:spPr bwMode="auto">
            <a:xfrm>
              <a:off x="1161" y="2362"/>
              <a:ext cx="65" cy="39"/>
            </a:xfrm>
            <a:custGeom>
              <a:avLst/>
              <a:gdLst>
                <a:gd name="T0" fmla="*/ 65 w 65"/>
                <a:gd name="T1" fmla="*/ 2 h 39"/>
                <a:gd name="T2" fmla="*/ 65 w 65"/>
                <a:gd name="T3" fmla="*/ 0 h 39"/>
                <a:gd name="T4" fmla="*/ 0 w 65"/>
                <a:gd name="T5" fmla="*/ 36 h 39"/>
                <a:gd name="T6" fmla="*/ 0 w 65"/>
                <a:gd name="T7" fmla="*/ 39 h 39"/>
                <a:gd name="T8" fmla="*/ 65 w 65"/>
                <a:gd name="T9" fmla="*/ 2 h 39"/>
                <a:gd name="T10" fmla="*/ 0 60000 65536"/>
                <a:gd name="T11" fmla="*/ 0 60000 65536"/>
                <a:gd name="T12" fmla="*/ 0 60000 65536"/>
                <a:gd name="T13" fmla="*/ 0 60000 65536"/>
                <a:gd name="T14" fmla="*/ 0 60000 65536"/>
                <a:gd name="T15" fmla="*/ 0 w 65"/>
                <a:gd name="T16" fmla="*/ 0 h 39"/>
                <a:gd name="T17" fmla="*/ 65 w 65"/>
                <a:gd name="T18" fmla="*/ 39 h 39"/>
              </a:gdLst>
              <a:ahLst/>
              <a:cxnLst>
                <a:cxn ang="T10">
                  <a:pos x="T0" y="T1"/>
                </a:cxn>
                <a:cxn ang="T11">
                  <a:pos x="T2" y="T3"/>
                </a:cxn>
                <a:cxn ang="T12">
                  <a:pos x="T4" y="T5"/>
                </a:cxn>
                <a:cxn ang="T13">
                  <a:pos x="T6" y="T7"/>
                </a:cxn>
                <a:cxn ang="T14">
                  <a:pos x="T8" y="T9"/>
                </a:cxn>
              </a:cxnLst>
              <a:rect l="T15" t="T16" r="T17" b="T18"/>
              <a:pathLst>
                <a:path w="65" h="39">
                  <a:moveTo>
                    <a:pt x="65" y="2"/>
                  </a:moveTo>
                  <a:lnTo>
                    <a:pt x="65" y="0"/>
                  </a:lnTo>
                  <a:lnTo>
                    <a:pt x="0" y="36"/>
                  </a:lnTo>
                  <a:lnTo>
                    <a:pt x="0" y="39"/>
                  </a:lnTo>
                  <a:lnTo>
                    <a:pt x="65" y="2"/>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60" name="Line 269"/>
            <p:cNvSpPr>
              <a:spLocks noChangeShapeType="1"/>
            </p:cNvSpPr>
            <p:nvPr/>
          </p:nvSpPr>
          <p:spPr bwMode="auto">
            <a:xfrm flipH="1">
              <a:off x="1150" y="2333"/>
              <a:ext cx="66" cy="39"/>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861" name="Freeform 270"/>
            <p:cNvSpPr>
              <a:spLocks/>
            </p:cNvSpPr>
            <p:nvPr/>
          </p:nvSpPr>
          <p:spPr bwMode="auto">
            <a:xfrm>
              <a:off x="1148" y="2332"/>
              <a:ext cx="69" cy="41"/>
            </a:xfrm>
            <a:custGeom>
              <a:avLst/>
              <a:gdLst>
                <a:gd name="T0" fmla="*/ 69 w 69"/>
                <a:gd name="T1" fmla="*/ 3 h 41"/>
                <a:gd name="T2" fmla="*/ 67 w 69"/>
                <a:gd name="T3" fmla="*/ 0 h 41"/>
                <a:gd name="T4" fmla="*/ 0 w 69"/>
                <a:gd name="T5" fmla="*/ 39 h 41"/>
                <a:gd name="T6" fmla="*/ 3 w 69"/>
                <a:gd name="T7" fmla="*/ 41 h 41"/>
                <a:gd name="T8" fmla="*/ 69 w 69"/>
                <a:gd name="T9" fmla="*/ 3 h 41"/>
                <a:gd name="T10" fmla="*/ 0 60000 65536"/>
                <a:gd name="T11" fmla="*/ 0 60000 65536"/>
                <a:gd name="T12" fmla="*/ 0 60000 65536"/>
                <a:gd name="T13" fmla="*/ 0 60000 65536"/>
                <a:gd name="T14" fmla="*/ 0 60000 65536"/>
                <a:gd name="T15" fmla="*/ 0 w 69"/>
                <a:gd name="T16" fmla="*/ 0 h 41"/>
                <a:gd name="T17" fmla="*/ 69 w 69"/>
                <a:gd name="T18" fmla="*/ 41 h 41"/>
              </a:gdLst>
              <a:ahLst/>
              <a:cxnLst>
                <a:cxn ang="T10">
                  <a:pos x="T0" y="T1"/>
                </a:cxn>
                <a:cxn ang="T11">
                  <a:pos x="T2" y="T3"/>
                </a:cxn>
                <a:cxn ang="T12">
                  <a:pos x="T4" y="T5"/>
                </a:cxn>
                <a:cxn ang="T13">
                  <a:pos x="T6" y="T7"/>
                </a:cxn>
                <a:cxn ang="T14">
                  <a:pos x="T8" y="T9"/>
                </a:cxn>
              </a:cxnLst>
              <a:rect l="T15" t="T16" r="T17" b="T18"/>
              <a:pathLst>
                <a:path w="69" h="41">
                  <a:moveTo>
                    <a:pt x="69" y="3"/>
                  </a:moveTo>
                  <a:lnTo>
                    <a:pt x="67" y="0"/>
                  </a:lnTo>
                  <a:lnTo>
                    <a:pt x="0" y="39"/>
                  </a:lnTo>
                  <a:lnTo>
                    <a:pt x="3" y="41"/>
                  </a:lnTo>
                  <a:lnTo>
                    <a:pt x="69"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62" name="Line 271"/>
            <p:cNvSpPr>
              <a:spLocks noChangeShapeType="1"/>
            </p:cNvSpPr>
            <p:nvPr/>
          </p:nvSpPr>
          <p:spPr bwMode="auto">
            <a:xfrm flipH="1" flipV="1">
              <a:off x="1336" y="2372"/>
              <a:ext cx="66" cy="42"/>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863" name="Freeform 272"/>
            <p:cNvSpPr>
              <a:spLocks/>
            </p:cNvSpPr>
            <p:nvPr/>
          </p:nvSpPr>
          <p:spPr bwMode="auto">
            <a:xfrm>
              <a:off x="1334" y="2371"/>
              <a:ext cx="69" cy="45"/>
            </a:xfrm>
            <a:custGeom>
              <a:avLst/>
              <a:gdLst>
                <a:gd name="T0" fmla="*/ 67 w 69"/>
                <a:gd name="T1" fmla="*/ 45 h 45"/>
                <a:gd name="T2" fmla="*/ 69 w 69"/>
                <a:gd name="T3" fmla="*/ 42 h 45"/>
                <a:gd name="T4" fmla="*/ 3 w 69"/>
                <a:gd name="T5" fmla="*/ 0 h 45"/>
                <a:gd name="T6" fmla="*/ 0 w 69"/>
                <a:gd name="T7" fmla="*/ 2 h 45"/>
                <a:gd name="T8" fmla="*/ 67 w 69"/>
                <a:gd name="T9" fmla="*/ 45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67" y="45"/>
                  </a:moveTo>
                  <a:lnTo>
                    <a:pt x="69" y="42"/>
                  </a:lnTo>
                  <a:lnTo>
                    <a:pt x="3" y="0"/>
                  </a:lnTo>
                  <a:lnTo>
                    <a:pt x="0" y="2"/>
                  </a:lnTo>
                  <a:lnTo>
                    <a:pt x="67" y="4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64" name="Freeform 273"/>
            <p:cNvSpPr>
              <a:spLocks/>
            </p:cNvSpPr>
            <p:nvPr/>
          </p:nvSpPr>
          <p:spPr bwMode="auto">
            <a:xfrm>
              <a:off x="3385" y="2159"/>
              <a:ext cx="63" cy="121"/>
            </a:xfrm>
            <a:custGeom>
              <a:avLst/>
              <a:gdLst>
                <a:gd name="T0" fmla="*/ 41 w 63"/>
                <a:gd name="T1" fmla="*/ 121 h 121"/>
                <a:gd name="T2" fmla="*/ 45 w 63"/>
                <a:gd name="T3" fmla="*/ 89 h 121"/>
                <a:gd name="T4" fmla="*/ 61 w 63"/>
                <a:gd name="T5" fmla="*/ 78 h 121"/>
                <a:gd name="T6" fmla="*/ 63 w 63"/>
                <a:gd name="T7" fmla="*/ 64 h 121"/>
                <a:gd name="T8" fmla="*/ 33 w 63"/>
                <a:gd name="T9" fmla="*/ 63 h 121"/>
                <a:gd name="T10" fmla="*/ 39 w 63"/>
                <a:gd name="T11" fmla="*/ 2 h 121"/>
                <a:gd name="T12" fmla="*/ 0 w 63"/>
                <a:gd name="T13" fmla="*/ 0 h 121"/>
                <a:gd name="T14" fmla="*/ 0 60000 65536"/>
                <a:gd name="T15" fmla="*/ 0 60000 65536"/>
                <a:gd name="T16" fmla="*/ 0 60000 65536"/>
                <a:gd name="T17" fmla="*/ 0 60000 65536"/>
                <a:gd name="T18" fmla="*/ 0 60000 65536"/>
                <a:gd name="T19" fmla="*/ 0 60000 65536"/>
                <a:gd name="T20" fmla="*/ 0 60000 65536"/>
                <a:gd name="T21" fmla="*/ 0 w 63"/>
                <a:gd name="T22" fmla="*/ 0 h 121"/>
                <a:gd name="T23" fmla="*/ 63 w 63"/>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1">
                  <a:moveTo>
                    <a:pt x="41" y="121"/>
                  </a:moveTo>
                  <a:lnTo>
                    <a:pt x="45" y="89"/>
                  </a:lnTo>
                  <a:lnTo>
                    <a:pt x="61" y="78"/>
                  </a:lnTo>
                  <a:lnTo>
                    <a:pt x="63" y="64"/>
                  </a:lnTo>
                  <a:lnTo>
                    <a:pt x="33" y="63"/>
                  </a:lnTo>
                  <a:lnTo>
                    <a:pt x="39" y="2"/>
                  </a:lnTo>
                  <a:lnTo>
                    <a:pt x="0" y="0"/>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865" name="Freeform 274"/>
            <p:cNvSpPr>
              <a:spLocks/>
            </p:cNvSpPr>
            <p:nvPr/>
          </p:nvSpPr>
          <p:spPr bwMode="auto">
            <a:xfrm>
              <a:off x="3385" y="2157"/>
              <a:ext cx="64" cy="123"/>
            </a:xfrm>
            <a:custGeom>
              <a:avLst/>
              <a:gdLst>
                <a:gd name="T0" fmla="*/ 40 w 64"/>
                <a:gd name="T1" fmla="*/ 123 h 123"/>
                <a:gd name="T2" fmla="*/ 43 w 64"/>
                <a:gd name="T3" fmla="*/ 123 h 123"/>
                <a:gd name="T4" fmla="*/ 46 w 64"/>
                <a:gd name="T5" fmla="*/ 93 h 123"/>
                <a:gd name="T6" fmla="*/ 63 w 64"/>
                <a:gd name="T7" fmla="*/ 81 h 123"/>
                <a:gd name="T8" fmla="*/ 64 w 64"/>
                <a:gd name="T9" fmla="*/ 66 h 123"/>
                <a:gd name="T10" fmla="*/ 34 w 64"/>
                <a:gd name="T11" fmla="*/ 64 h 123"/>
                <a:gd name="T12" fmla="*/ 40 w 64"/>
                <a:gd name="T13" fmla="*/ 4 h 123"/>
                <a:gd name="T14" fmla="*/ 0 w 64"/>
                <a:gd name="T15" fmla="*/ 0 h 123"/>
                <a:gd name="T16" fmla="*/ 0 w 64"/>
                <a:gd name="T17" fmla="*/ 3 h 123"/>
                <a:gd name="T18" fmla="*/ 38 w 64"/>
                <a:gd name="T19" fmla="*/ 4 h 123"/>
                <a:gd name="T20" fmla="*/ 31 w 64"/>
                <a:gd name="T21" fmla="*/ 66 h 123"/>
                <a:gd name="T22" fmla="*/ 61 w 64"/>
                <a:gd name="T23" fmla="*/ 66 h 123"/>
                <a:gd name="T24" fmla="*/ 60 w 64"/>
                <a:gd name="T25" fmla="*/ 79 h 123"/>
                <a:gd name="T26" fmla="*/ 44 w 64"/>
                <a:gd name="T27" fmla="*/ 90 h 123"/>
                <a:gd name="T28" fmla="*/ 40 w 64"/>
                <a:gd name="T29" fmla="*/ 123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123"/>
                <a:gd name="T47" fmla="*/ 64 w 6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123">
                  <a:moveTo>
                    <a:pt x="40" y="123"/>
                  </a:moveTo>
                  <a:lnTo>
                    <a:pt x="43" y="123"/>
                  </a:lnTo>
                  <a:lnTo>
                    <a:pt x="46" y="93"/>
                  </a:lnTo>
                  <a:lnTo>
                    <a:pt x="63" y="81"/>
                  </a:lnTo>
                  <a:lnTo>
                    <a:pt x="64" y="66"/>
                  </a:lnTo>
                  <a:lnTo>
                    <a:pt x="34" y="64"/>
                  </a:lnTo>
                  <a:lnTo>
                    <a:pt x="40" y="4"/>
                  </a:lnTo>
                  <a:lnTo>
                    <a:pt x="0" y="0"/>
                  </a:lnTo>
                  <a:lnTo>
                    <a:pt x="0" y="3"/>
                  </a:lnTo>
                  <a:lnTo>
                    <a:pt x="38" y="4"/>
                  </a:lnTo>
                  <a:lnTo>
                    <a:pt x="31" y="66"/>
                  </a:lnTo>
                  <a:lnTo>
                    <a:pt x="61" y="66"/>
                  </a:lnTo>
                  <a:lnTo>
                    <a:pt x="60" y="79"/>
                  </a:lnTo>
                  <a:lnTo>
                    <a:pt x="44" y="90"/>
                  </a:lnTo>
                  <a:lnTo>
                    <a:pt x="40" y="12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66" name="Freeform 275"/>
            <p:cNvSpPr>
              <a:spLocks/>
            </p:cNvSpPr>
            <p:nvPr/>
          </p:nvSpPr>
          <p:spPr bwMode="auto">
            <a:xfrm>
              <a:off x="3351" y="2159"/>
              <a:ext cx="34" cy="116"/>
            </a:xfrm>
            <a:custGeom>
              <a:avLst/>
              <a:gdLst>
                <a:gd name="T0" fmla="*/ 12 w 34"/>
                <a:gd name="T1" fmla="*/ 116 h 116"/>
                <a:gd name="T2" fmla="*/ 15 w 34"/>
                <a:gd name="T3" fmla="*/ 84 h 116"/>
                <a:gd name="T4" fmla="*/ 0 w 34"/>
                <a:gd name="T5" fmla="*/ 71 h 116"/>
                <a:gd name="T6" fmla="*/ 2 w 34"/>
                <a:gd name="T7" fmla="*/ 57 h 116"/>
                <a:gd name="T8" fmla="*/ 29 w 34"/>
                <a:gd name="T9" fmla="*/ 59 h 116"/>
                <a:gd name="T10" fmla="*/ 34 w 34"/>
                <a:gd name="T11" fmla="*/ 0 h 116"/>
                <a:gd name="T12" fmla="*/ 0 60000 65536"/>
                <a:gd name="T13" fmla="*/ 0 60000 65536"/>
                <a:gd name="T14" fmla="*/ 0 60000 65536"/>
                <a:gd name="T15" fmla="*/ 0 60000 65536"/>
                <a:gd name="T16" fmla="*/ 0 60000 65536"/>
                <a:gd name="T17" fmla="*/ 0 60000 65536"/>
                <a:gd name="T18" fmla="*/ 0 w 34"/>
                <a:gd name="T19" fmla="*/ 0 h 116"/>
                <a:gd name="T20" fmla="*/ 34 w 34"/>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34" h="116">
                  <a:moveTo>
                    <a:pt x="12" y="116"/>
                  </a:moveTo>
                  <a:lnTo>
                    <a:pt x="15" y="84"/>
                  </a:lnTo>
                  <a:lnTo>
                    <a:pt x="0" y="71"/>
                  </a:lnTo>
                  <a:lnTo>
                    <a:pt x="2" y="57"/>
                  </a:lnTo>
                  <a:lnTo>
                    <a:pt x="29" y="59"/>
                  </a:lnTo>
                  <a:lnTo>
                    <a:pt x="34" y="0"/>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867" name="Freeform 276"/>
            <p:cNvSpPr>
              <a:spLocks/>
            </p:cNvSpPr>
            <p:nvPr/>
          </p:nvSpPr>
          <p:spPr bwMode="auto">
            <a:xfrm>
              <a:off x="3350" y="2159"/>
              <a:ext cx="36" cy="116"/>
            </a:xfrm>
            <a:custGeom>
              <a:avLst/>
              <a:gdLst>
                <a:gd name="T0" fmla="*/ 11 w 36"/>
                <a:gd name="T1" fmla="*/ 116 h 116"/>
                <a:gd name="T2" fmla="*/ 14 w 36"/>
                <a:gd name="T3" fmla="*/ 116 h 116"/>
                <a:gd name="T4" fmla="*/ 18 w 36"/>
                <a:gd name="T5" fmla="*/ 84 h 116"/>
                <a:gd name="T6" fmla="*/ 3 w 36"/>
                <a:gd name="T7" fmla="*/ 69 h 116"/>
                <a:gd name="T8" fmla="*/ 4 w 36"/>
                <a:gd name="T9" fmla="*/ 58 h 116"/>
                <a:gd name="T10" fmla="*/ 30 w 36"/>
                <a:gd name="T11" fmla="*/ 61 h 116"/>
                <a:gd name="T12" fmla="*/ 36 w 36"/>
                <a:gd name="T13" fmla="*/ 0 h 116"/>
                <a:gd name="T14" fmla="*/ 34 w 36"/>
                <a:gd name="T15" fmla="*/ 0 h 116"/>
                <a:gd name="T16" fmla="*/ 30 w 36"/>
                <a:gd name="T17" fmla="*/ 58 h 116"/>
                <a:gd name="T18" fmla="*/ 1 w 36"/>
                <a:gd name="T19" fmla="*/ 56 h 116"/>
                <a:gd name="T20" fmla="*/ 0 w 36"/>
                <a:gd name="T21" fmla="*/ 72 h 116"/>
                <a:gd name="T22" fmla="*/ 15 w 36"/>
                <a:gd name="T23" fmla="*/ 84 h 116"/>
                <a:gd name="T24" fmla="*/ 11 w 36"/>
                <a:gd name="T25" fmla="*/ 11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16"/>
                <a:gd name="T41" fmla="*/ 36 w 36"/>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16">
                  <a:moveTo>
                    <a:pt x="11" y="116"/>
                  </a:moveTo>
                  <a:lnTo>
                    <a:pt x="14" y="116"/>
                  </a:lnTo>
                  <a:lnTo>
                    <a:pt x="18" y="84"/>
                  </a:lnTo>
                  <a:lnTo>
                    <a:pt x="3" y="69"/>
                  </a:lnTo>
                  <a:lnTo>
                    <a:pt x="4" y="58"/>
                  </a:lnTo>
                  <a:lnTo>
                    <a:pt x="30" y="61"/>
                  </a:lnTo>
                  <a:lnTo>
                    <a:pt x="36" y="0"/>
                  </a:lnTo>
                  <a:lnTo>
                    <a:pt x="34" y="0"/>
                  </a:lnTo>
                  <a:lnTo>
                    <a:pt x="30" y="58"/>
                  </a:lnTo>
                  <a:lnTo>
                    <a:pt x="1" y="56"/>
                  </a:lnTo>
                  <a:lnTo>
                    <a:pt x="0" y="72"/>
                  </a:lnTo>
                  <a:lnTo>
                    <a:pt x="15" y="84"/>
                  </a:lnTo>
                  <a:lnTo>
                    <a:pt x="11" y="11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68" name="Freeform 277"/>
            <p:cNvSpPr>
              <a:spLocks/>
            </p:cNvSpPr>
            <p:nvPr/>
          </p:nvSpPr>
          <p:spPr bwMode="auto">
            <a:xfrm>
              <a:off x="3379" y="2107"/>
              <a:ext cx="57" cy="52"/>
            </a:xfrm>
            <a:custGeom>
              <a:avLst/>
              <a:gdLst>
                <a:gd name="T0" fmla="*/ 44 w 57"/>
                <a:gd name="T1" fmla="*/ 52 h 52"/>
                <a:gd name="T2" fmla="*/ 55 w 57"/>
                <a:gd name="T3" fmla="*/ 40 h 52"/>
                <a:gd name="T4" fmla="*/ 57 w 57"/>
                <a:gd name="T5" fmla="*/ 5 h 52"/>
                <a:gd name="T6" fmla="*/ 2 w 57"/>
                <a:gd name="T7" fmla="*/ 0 h 52"/>
                <a:gd name="T8" fmla="*/ 0 w 57"/>
                <a:gd name="T9" fmla="*/ 35 h 52"/>
                <a:gd name="T10" fmla="*/ 6 w 57"/>
                <a:gd name="T11" fmla="*/ 50 h 52"/>
                <a:gd name="T12" fmla="*/ 0 60000 65536"/>
                <a:gd name="T13" fmla="*/ 0 60000 65536"/>
                <a:gd name="T14" fmla="*/ 0 60000 65536"/>
                <a:gd name="T15" fmla="*/ 0 60000 65536"/>
                <a:gd name="T16" fmla="*/ 0 60000 65536"/>
                <a:gd name="T17" fmla="*/ 0 60000 65536"/>
                <a:gd name="T18" fmla="*/ 0 w 57"/>
                <a:gd name="T19" fmla="*/ 0 h 52"/>
                <a:gd name="T20" fmla="*/ 57 w 57"/>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7" h="52">
                  <a:moveTo>
                    <a:pt x="44" y="52"/>
                  </a:moveTo>
                  <a:lnTo>
                    <a:pt x="55" y="40"/>
                  </a:lnTo>
                  <a:lnTo>
                    <a:pt x="57" y="5"/>
                  </a:lnTo>
                  <a:lnTo>
                    <a:pt x="2" y="0"/>
                  </a:lnTo>
                  <a:lnTo>
                    <a:pt x="0" y="35"/>
                  </a:lnTo>
                  <a:lnTo>
                    <a:pt x="6" y="50"/>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869" name="Freeform 278"/>
            <p:cNvSpPr>
              <a:spLocks/>
            </p:cNvSpPr>
            <p:nvPr/>
          </p:nvSpPr>
          <p:spPr bwMode="auto">
            <a:xfrm>
              <a:off x="3381" y="2106"/>
              <a:ext cx="57" cy="54"/>
            </a:xfrm>
            <a:custGeom>
              <a:avLst/>
              <a:gdLst>
                <a:gd name="T0" fmla="*/ 40 w 57"/>
                <a:gd name="T1" fmla="*/ 51 h 54"/>
                <a:gd name="T2" fmla="*/ 43 w 57"/>
                <a:gd name="T3" fmla="*/ 54 h 54"/>
                <a:gd name="T4" fmla="*/ 54 w 57"/>
                <a:gd name="T5" fmla="*/ 43 h 54"/>
                <a:gd name="T6" fmla="*/ 57 w 57"/>
                <a:gd name="T7" fmla="*/ 6 h 54"/>
                <a:gd name="T8" fmla="*/ 0 w 57"/>
                <a:gd name="T9" fmla="*/ 0 h 54"/>
                <a:gd name="T10" fmla="*/ 0 w 57"/>
                <a:gd name="T11" fmla="*/ 3 h 54"/>
                <a:gd name="T12" fmla="*/ 54 w 57"/>
                <a:gd name="T13" fmla="*/ 6 h 54"/>
                <a:gd name="T14" fmla="*/ 52 w 57"/>
                <a:gd name="T15" fmla="*/ 40 h 54"/>
                <a:gd name="T16" fmla="*/ 40 w 57"/>
                <a:gd name="T17" fmla="*/ 5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4"/>
                <a:gd name="T29" fmla="*/ 57 w 57"/>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4">
                  <a:moveTo>
                    <a:pt x="40" y="51"/>
                  </a:moveTo>
                  <a:lnTo>
                    <a:pt x="43" y="54"/>
                  </a:lnTo>
                  <a:lnTo>
                    <a:pt x="54" y="43"/>
                  </a:lnTo>
                  <a:lnTo>
                    <a:pt x="57" y="6"/>
                  </a:lnTo>
                  <a:lnTo>
                    <a:pt x="0" y="0"/>
                  </a:lnTo>
                  <a:lnTo>
                    <a:pt x="0" y="3"/>
                  </a:lnTo>
                  <a:lnTo>
                    <a:pt x="54" y="6"/>
                  </a:lnTo>
                  <a:lnTo>
                    <a:pt x="52" y="40"/>
                  </a:lnTo>
                  <a:lnTo>
                    <a:pt x="40" y="51"/>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70" name="Freeform 279"/>
            <p:cNvSpPr>
              <a:spLocks/>
            </p:cNvSpPr>
            <p:nvPr/>
          </p:nvSpPr>
          <p:spPr bwMode="auto">
            <a:xfrm>
              <a:off x="3378" y="2106"/>
              <a:ext cx="8" cy="51"/>
            </a:xfrm>
            <a:custGeom>
              <a:avLst/>
              <a:gdLst>
                <a:gd name="T0" fmla="*/ 3 w 8"/>
                <a:gd name="T1" fmla="*/ 0 h 51"/>
                <a:gd name="T2" fmla="*/ 0 w 8"/>
                <a:gd name="T3" fmla="*/ 36 h 51"/>
                <a:gd name="T4" fmla="*/ 6 w 8"/>
                <a:gd name="T5" fmla="*/ 51 h 51"/>
                <a:gd name="T6" fmla="*/ 8 w 8"/>
                <a:gd name="T7" fmla="*/ 51 h 51"/>
                <a:gd name="T8" fmla="*/ 2 w 8"/>
                <a:gd name="T9" fmla="*/ 36 h 51"/>
                <a:gd name="T10" fmla="*/ 3 w 8"/>
                <a:gd name="T11" fmla="*/ 3 h 51"/>
                <a:gd name="T12" fmla="*/ 3 w 8"/>
                <a:gd name="T13" fmla="*/ 0 h 51"/>
                <a:gd name="T14" fmla="*/ 0 60000 65536"/>
                <a:gd name="T15" fmla="*/ 0 60000 65536"/>
                <a:gd name="T16" fmla="*/ 0 60000 65536"/>
                <a:gd name="T17" fmla="*/ 0 60000 65536"/>
                <a:gd name="T18" fmla="*/ 0 60000 65536"/>
                <a:gd name="T19" fmla="*/ 0 60000 65536"/>
                <a:gd name="T20" fmla="*/ 0 60000 65536"/>
                <a:gd name="T21" fmla="*/ 0 w 8"/>
                <a:gd name="T22" fmla="*/ 0 h 51"/>
                <a:gd name="T23" fmla="*/ 8 w 8"/>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1">
                  <a:moveTo>
                    <a:pt x="3" y="0"/>
                  </a:moveTo>
                  <a:lnTo>
                    <a:pt x="0" y="36"/>
                  </a:lnTo>
                  <a:lnTo>
                    <a:pt x="6" y="51"/>
                  </a:lnTo>
                  <a:lnTo>
                    <a:pt x="8" y="51"/>
                  </a:lnTo>
                  <a:lnTo>
                    <a:pt x="2" y="36"/>
                  </a:lnTo>
                  <a:lnTo>
                    <a:pt x="3" y="3"/>
                  </a:lnTo>
                  <a:lnTo>
                    <a:pt x="3"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71" name="Line 280"/>
            <p:cNvSpPr>
              <a:spLocks noChangeShapeType="1"/>
            </p:cNvSpPr>
            <p:nvPr/>
          </p:nvSpPr>
          <p:spPr bwMode="auto">
            <a:xfrm flipH="1" flipV="1">
              <a:off x="3380" y="2217"/>
              <a:ext cx="38" cy="3"/>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872" name="Freeform 281"/>
            <p:cNvSpPr>
              <a:spLocks/>
            </p:cNvSpPr>
            <p:nvPr/>
          </p:nvSpPr>
          <p:spPr bwMode="auto">
            <a:xfrm>
              <a:off x="3380" y="2216"/>
              <a:ext cx="38" cy="5"/>
            </a:xfrm>
            <a:custGeom>
              <a:avLst/>
              <a:gdLst>
                <a:gd name="T0" fmla="*/ 38 w 38"/>
                <a:gd name="T1" fmla="*/ 5 h 5"/>
                <a:gd name="T2" fmla="*/ 38 w 38"/>
                <a:gd name="T3" fmla="*/ 2 h 5"/>
                <a:gd name="T4" fmla="*/ 0 w 38"/>
                <a:gd name="T5" fmla="*/ 0 h 5"/>
                <a:gd name="T6" fmla="*/ 0 w 38"/>
                <a:gd name="T7" fmla="*/ 2 h 5"/>
                <a:gd name="T8" fmla="*/ 38 w 38"/>
                <a:gd name="T9" fmla="*/ 5 h 5"/>
                <a:gd name="T10" fmla="*/ 0 60000 65536"/>
                <a:gd name="T11" fmla="*/ 0 60000 65536"/>
                <a:gd name="T12" fmla="*/ 0 60000 65536"/>
                <a:gd name="T13" fmla="*/ 0 60000 65536"/>
                <a:gd name="T14" fmla="*/ 0 60000 65536"/>
                <a:gd name="T15" fmla="*/ 0 w 38"/>
                <a:gd name="T16" fmla="*/ 0 h 5"/>
                <a:gd name="T17" fmla="*/ 38 w 38"/>
                <a:gd name="T18" fmla="*/ 5 h 5"/>
              </a:gdLst>
              <a:ahLst/>
              <a:cxnLst>
                <a:cxn ang="T10">
                  <a:pos x="T0" y="T1"/>
                </a:cxn>
                <a:cxn ang="T11">
                  <a:pos x="T2" y="T3"/>
                </a:cxn>
                <a:cxn ang="T12">
                  <a:pos x="T4" y="T5"/>
                </a:cxn>
                <a:cxn ang="T13">
                  <a:pos x="T6" y="T7"/>
                </a:cxn>
                <a:cxn ang="T14">
                  <a:pos x="T8" y="T9"/>
                </a:cxn>
              </a:cxnLst>
              <a:rect l="T15" t="T16" r="T17" b="T18"/>
              <a:pathLst>
                <a:path w="38" h="5">
                  <a:moveTo>
                    <a:pt x="38" y="5"/>
                  </a:moveTo>
                  <a:lnTo>
                    <a:pt x="38" y="2"/>
                  </a:lnTo>
                  <a:lnTo>
                    <a:pt x="0" y="0"/>
                  </a:lnTo>
                  <a:lnTo>
                    <a:pt x="0" y="2"/>
                  </a:lnTo>
                  <a:lnTo>
                    <a:pt x="38" y="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73" name="Line 282"/>
            <p:cNvSpPr>
              <a:spLocks noChangeShapeType="1"/>
            </p:cNvSpPr>
            <p:nvPr/>
          </p:nvSpPr>
          <p:spPr bwMode="auto">
            <a:xfrm flipH="1" flipV="1">
              <a:off x="1849" y="1815"/>
              <a:ext cx="1531" cy="304"/>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874" name="Freeform 283"/>
            <p:cNvSpPr>
              <a:spLocks/>
            </p:cNvSpPr>
            <p:nvPr/>
          </p:nvSpPr>
          <p:spPr bwMode="auto">
            <a:xfrm>
              <a:off x="1849" y="1814"/>
              <a:ext cx="1531" cy="306"/>
            </a:xfrm>
            <a:custGeom>
              <a:avLst/>
              <a:gdLst>
                <a:gd name="T0" fmla="*/ 1531 w 1531"/>
                <a:gd name="T1" fmla="*/ 306 h 306"/>
                <a:gd name="T2" fmla="*/ 1531 w 1531"/>
                <a:gd name="T3" fmla="*/ 303 h 306"/>
                <a:gd name="T4" fmla="*/ 0 w 1531"/>
                <a:gd name="T5" fmla="*/ 0 h 306"/>
                <a:gd name="T6" fmla="*/ 0 w 1531"/>
                <a:gd name="T7" fmla="*/ 3 h 306"/>
                <a:gd name="T8" fmla="*/ 1531 w 1531"/>
                <a:gd name="T9" fmla="*/ 306 h 306"/>
                <a:gd name="T10" fmla="*/ 0 60000 65536"/>
                <a:gd name="T11" fmla="*/ 0 60000 65536"/>
                <a:gd name="T12" fmla="*/ 0 60000 65536"/>
                <a:gd name="T13" fmla="*/ 0 60000 65536"/>
                <a:gd name="T14" fmla="*/ 0 60000 65536"/>
                <a:gd name="T15" fmla="*/ 0 w 1531"/>
                <a:gd name="T16" fmla="*/ 0 h 306"/>
                <a:gd name="T17" fmla="*/ 1531 w 1531"/>
                <a:gd name="T18" fmla="*/ 306 h 306"/>
              </a:gdLst>
              <a:ahLst/>
              <a:cxnLst>
                <a:cxn ang="T10">
                  <a:pos x="T0" y="T1"/>
                </a:cxn>
                <a:cxn ang="T11">
                  <a:pos x="T2" y="T3"/>
                </a:cxn>
                <a:cxn ang="T12">
                  <a:pos x="T4" y="T5"/>
                </a:cxn>
                <a:cxn ang="T13">
                  <a:pos x="T6" y="T7"/>
                </a:cxn>
                <a:cxn ang="T14">
                  <a:pos x="T8" y="T9"/>
                </a:cxn>
              </a:cxnLst>
              <a:rect l="T15" t="T16" r="T17" b="T18"/>
              <a:pathLst>
                <a:path w="1531" h="306">
                  <a:moveTo>
                    <a:pt x="1531" y="306"/>
                  </a:moveTo>
                  <a:lnTo>
                    <a:pt x="1531" y="303"/>
                  </a:lnTo>
                  <a:lnTo>
                    <a:pt x="0" y="0"/>
                  </a:lnTo>
                  <a:lnTo>
                    <a:pt x="0" y="3"/>
                  </a:lnTo>
                  <a:lnTo>
                    <a:pt x="1531" y="30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75" name="Line 284"/>
            <p:cNvSpPr>
              <a:spLocks noChangeShapeType="1"/>
            </p:cNvSpPr>
            <p:nvPr/>
          </p:nvSpPr>
          <p:spPr bwMode="auto">
            <a:xfrm flipH="1" flipV="1">
              <a:off x="1847" y="1815"/>
              <a:ext cx="1531" cy="325"/>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876" name="Freeform 285"/>
            <p:cNvSpPr>
              <a:spLocks/>
            </p:cNvSpPr>
            <p:nvPr/>
          </p:nvSpPr>
          <p:spPr bwMode="auto">
            <a:xfrm>
              <a:off x="1847" y="1814"/>
              <a:ext cx="1531" cy="327"/>
            </a:xfrm>
            <a:custGeom>
              <a:avLst/>
              <a:gdLst>
                <a:gd name="T0" fmla="*/ 1531 w 1531"/>
                <a:gd name="T1" fmla="*/ 327 h 327"/>
                <a:gd name="T2" fmla="*/ 1531 w 1531"/>
                <a:gd name="T3" fmla="*/ 325 h 327"/>
                <a:gd name="T4" fmla="*/ 0 w 1531"/>
                <a:gd name="T5" fmla="*/ 0 h 327"/>
                <a:gd name="T6" fmla="*/ 0 w 1531"/>
                <a:gd name="T7" fmla="*/ 3 h 327"/>
                <a:gd name="T8" fmla="*/ 1531 w 1531"/>
                <a:gd name="T9" fmla="*/ 327 h 327"/>
                <a:gd name="T10" fmla="*/ 0 60000 65536"/>
                <a:gd name="T11" fmla="*/ 0 60000 65536"/>
                <a:gd name="T12" fmla="*/ 0 60000 65536"/>
                <a:gd name="T13" fmla="*/ 0 60000 65536"/>
                <a:gd name="T14" fmla="*/ 0 60000 65536"/>
                <a:gd name="T15" fmla="*/ 0 w 1531"/>
                <a:gd name="T16" fmla="*/ 0 h 327"/>
                <a:gd name="T17" fmla="*/ 1531 w 1531"/>
                <a:gd name="T18" fmla="*/ 327 h 327"/>
              </a:gdLst>
              <a:ahLst/>
              <a:cxnLst>
                <a:cxn ang="T10">
                  <a:pos x="T0" y="T1"/>
                </a:cxn>
                <a:cxn ang="T11">
                  <a:pos x="T2" y="T3"/>
                </a:cxn>
                <a:cxn ang="T12">
                  <a:pos x="T4" y="T5"/>
                </a:cxn>
                <a:cxn ang="T13">
                  <a:pos x="T6" y="T7"/>
                </a:cxn>
                <a:cxn ang="T14">
                  <a:pos x="T8" y="T9"/>
                </a:cxn>
              </a:cxnLst>
              <a:rect l="T15" t="T16" r="T17" b="T18"/>
              <a:pathLst>
                <a:path w="1531" h="327">
                  <a:moveTo>
                    <a:pt x="1531" y="327"/>
                  </a:moveTo>
                  <a:lnTo>
                    <a:pt x="1531" y="325"/>
                  </a:lnTo>
                  <a:lnTo>
                    <a:pt x="0" y="0"/>
                  </a:lnTo>
                  <a:lnTo>
                    <a:pt x="0" y="3"/>
                  </a:lnTo>
                  <a:lnTo>
                    <a:pt x="1531" y="327"/>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77" name="Line 286"/>
            <p:cNvSpPr>
              <a:spLocks noChangeShapeType="1"/>
            </p:cNvSpPr>
            <p:nvPr/>
          </p:nvSpPr>
          <p:spPr bwMode="auto">
            <a:xfrm flipV="1">
              <a:off x="3436" y="2067"/>
              <a:ext cx="1562" cy="55"/>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878" name="Freeform 287"/>
            <p:cNvSpPr>
              <a:spLocks/>
            </p:cNvSpPr>
            <p:nvPr/>
          </p:nvSpPr>
          <p:spPr bwMode="auto">
            <a:xfrm>
              <a:off x="3436" y="2066"/>
              <a:ext cx="1562" cy="58"/>
            </a:xfrm>
            <a:custGeom>
              <a:avLst/>
              <a:gdLst>
                <a:gd name="T0" fmla="*/ 0 w 1562"/>
                <a:gd name="T1" fmla="*/ 55 h 58"/>
                <a:gd name="T2" fmla="*/ 0 w 1562"/>
                <a:gd name="T3" fmla="*/ 58 h 58"/>
                <a:gd name="T4" fmla="*/ 1562 w 1562"/>
                <a:gd name="T5" fmla="*/ 3 h 58"/>
                <a:gd name="T6" fmla="*/ 1562 w 1562"/>
                <a:gd name="T7" fmla="*/ 0 h 58"/>
                <a:gd name="T8" fmla="*/ 0 w 1562"/>
                <a:gd name="T9" fmla="*/ 55 h 58"/>
                <a:gd name="T10" fmla="*/ 0 60000 65536"/>
                <a:gd name="T11" fmla="*/ 0 60000 65536"/>
                <a:gd name="T12" fmla="*/ 0 60000 65536"/>
                <a:gd name="T13" fmla="*/ 0 60000 65536"/>
                <a:gd name="T14" fmla="*/ 0 60000 65536"/>
                <a:gd name="T15" fmla="*/ 0 w 1562"/>
                <a:gd name="T16" fmla="*/ 0 h 58"/>
                <a:gd name="T17" fmla="*/ 1562 w 1562"/>
                <a:gd name="T18" fmla="*/ 58 h 58"/>
              </a:gdLst>
              <a:ahLst/>
              <a:cxnLst>
                <a:cxn ang="T10">
                  <a:pos x="T0" y="T1"/>
                </a:cxn>
                <a:cxn ang="T11">
                  <a:pos x="T2" y="T3"/>
                </a:cxn>
                <a:cxn ang="T12">
                  <a:pos x="T4" y="T5"/>
                </a:cxn>
                <a:cxn ang="T13">
                  <a:pos x="T6" y="T7"/>
                </a:cxn>
                <a:cxn ang="T14">
                  <a:pos x="T8" y="T9"/>
                </a:cxn>
              </a:cxnLst>
              <a:rect l="T15" t="T16" r="T17" b="T18"/>
              <a:pathLst>
                <a:path w="1562" h="58">
                  <a:moveTo>
                    <a:pt x="0" y="55"/>
                  </a:moveTo>
                  <a:lnTo>
                    <a:pt x="0" y="58"/>
                  </a:lnTo>
                  <a:lnTo>
                    <a:pt x="1562" y="3"/>
                  </a:lnTo>
                  <a:lnTo>
                    <a:pt x="1562" y="0"/>
                  </a:lnTo>
                  <a:lnTo>
                    <a:pt x="0" y="55"/>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79" name="Line 288"/>
            <p:cNvSpPr>
              <a:spLocks noChangeShapeType="1"/>
            </p:cNvSpPr>
            <p:nvPr/>
          </p:nvSpPr>
          <p:spPr bwMode="auto">
            <a:xfrm flipV="1">
              <a:off x="3435" y="2067"/>
              <a:ext cx="1564" cy="77"/>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880" name="Freeform 289"/>
            <p:cNvSpPr>
              <a:spLocks/>
            </p:cNvSpPr>
            <p:nvPr/>
          </p:nvSpPr>
          <p:spPr bwMode="auto">
            <a:xfrm>
              <a:off x="3435" y="2066"/>
              <a:ext cx="1564" cy="79"/>
            </a:xfrm>
            <a:custGeom>
              <a:avLst/>
              <a:gdLst>
                <a:gd name="T0" fmla="*/ 0 w 1564"/>
                <a:gd name="T1" fmla="*/ 76 h 79"/>
                <a:gd name="T2" fmla="*/ 0 w 1564"/>
                <a:gd name="T3" fmla="*/ 79 h 79"/>
                <a:gd name="T4" fmla="*/ 1564 w 1564"/>
                <a:gd name="T5" fmla="*/ 3 h 79"/>
                <a:gd name="T6" fmla="*/ 1564 w 1564"/>
                <a:gd name="T7" fmla="*/ 0 h 79"/>
                <a:gd name="T8" fmla="*/ 0 w 1564"/>
                <a:gd name="T9" fmla="*/ 76 h 79"/>
                <a:gd name="T10" fmla="*/ 0 60000 65536"/>
                <a:gd name="T11" fmla="*/ 0 60000 65536"/>
                <a:gd name="T12" fmla="*/ 0 60000 65536"/>
                <a:gd name="T13" fmla="*/ 0 60000 65536"/>
                <a:gd name="T14" fmla="*/ 0 60000 65536"/>
                <a:gd name="T15" fmla="*/ 0 w 1564"/>
                <a:gd name="T16" fmla="*/ 0 h 79"/>
                <a:gd name="T17" fmla="*/ 1564 w 1564"/>
                <a:gd name="T18" fmla="*/ 79 h 79"/>
              </a:gdLst>
              <a:ahLst/>
              <a:cxnLst>
                <a:cxn ang="T10">
                  <a:pos x="T0" y="T1"/>
                </a:cxn>
                <a:cxn ang="T11">
                  <a:pos x="T2" y="T3"/>
                </a:cxn>
                <a:cxn ang="T12">
                  <a:pos x="T4" y="T5"/>
                </a:cxn>
                <a:cxn ang="T13">
                  <a:pos x="T6" y="T7"/>
                </a:cxn>
                <a:cxn ang="T14">
                  <a:pos x="T8" y="T9"/>
                </a:cxn>
              </a:cxnLst>
              <a:rect l="T15" t="T16" r="T17" b="T18"/>
              <a:pathLst>
                <a:path w="1564" h="79">
                  <a:moveTo>
                    <a:pt x="0" y="76"/>
                  </a:moveTo>
                  <a:lnTo>
                    <a:pt x="0" y="79"/>
                  </a:lnTo>
                  <a:lnTo>
                    <a:pt x="1564" y="3"/>
                  </a:lnTo>
                  <a:lnTo>
                    <a:pt x="1564" y="0"/>
                  </a:lnTo>
                  <a:lnTo>
                    <a:pt x="0" y="76"/>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81" name="Line 290"/>
            <p:cNvSpPr>
              <a:spLocks noChangeShapeType="1"/>
            </p:cNvSpPr>
            <p:nvPr/>
          </p:nvSpPr>
          <p:spPr bwMode="auto">
            <a:xfrm>
              <a:off x="3056" y="2449"/>
              <a:ext cx="6" cy="42"/>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882" name="Freeform 291"/>
            <p:cNvSpPr>
              <a:spLocks/>
            </p:cNvSpPr>
            <p:nvPr/>
          </p:nvSpPr>
          <p:spPr bwMode="auto">
            <a:xfrm>
              <a:off x="3054" y="2449"/>
              <a:ext cx="9" cy="42"/>
            </a:xfrm>
            <a:custGeom>
              <a:avLst/>
              <a:gdLst>
                <a:gd name="T0" fmla="*/ 3 w 9"/>
                <a:gd name="T1" fmla="*/ 0 h 42"/>
                <a:gd name="T2" fmla="*/ 0 w 9"/>
                <a:gd name="T3" fmla="*/ 0 h 42"/>
                <a:gd name="T4" fmla="*/ 7 w 9"/>
                <a:gd name="T5" fmla="*/ 42 h 42"/>
                <a:gd name="T6" fmla="*/ 9 w 9"/>
                <a:gd name="T7" fmla="*/ 42 h 42"/>
                <a:gd name="T8" fmla="*/ 3 w 9"/>
                <a:gd name="T9" fmla="*/ 0 h 42"/>
                <a:gd name="T10" fmla="*/ 0 60000 65536"/>
                <a:gd name="T11" fmla="*/ 0 60000 65536"/>
                <a:gd name="T12" fmla="*/ 0 60000 65536"/>
                <a:gd name="T13" fmla="*/ 0 60000 65536"/>
                <a:gd name="T14" fmla="*/ 0 60000 65536"/>
                <a:gd name="T15" fmla="*/ 0 w 9"/>
                <a:gd name="T16" fmla="*/ 0 h 42"/>
                <a:gd name="T17" fmla="*/ 9 w 9"/>
                <a:gd name="T18" fmla="*/ 42 h 42"/>
              </a:gdLst>
              <a:ahLst/>
              <a:cxnLst>
                <a:cxn ang="T10">
                  <a:pos x="T0" y="T1"/>
                </a:cxn>
                <a:cxn ang="T11">
                  <a:pos x="T2" y="T3"/>
                </a:cxn>
                <a:cxn ang="T12">
                  <a:pos x="T4" y="T5"/>
                </a:cxn>
                <a:cxn ang="T13">
                  <a:pos x="T6" y="T7"/>
                </a:cxn>
                <a:cxn ang="T14">
                  <a:pos x="T8" y="T9"/>
                </a:cxn>
              </a:cxnLst>
              <a:rect l="T15" t="T16" r="T17" b="T18"/>
              <a:pathLst>
                <a:path w="9" h="42">
                  <a:moveTo>
                    <a:pt x="3" y="0"/>
                  </a:moveTo>
                  <a:lnTo>
                    <a:pt x="0" y="0"/>
                  </a:lnTo>
                  <a:lnTo>
                    <a:pt x="7" y="42"/>
                  </a:lnTo>
                  <a:lnTo>
                    <a:pt x="9" y="42"/>
                  </a:lnTo>
                  <a:lnTo>
                    <a:pt x="3"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83" name="Freeform 294"/>
            <p:cNvSpPr>
              <a:spLocks/>
            </p:cNvSpPr>
            <p:nvPr/>
          </p:nvSpPr>
          <p:spPr bwMode="auto">
            <a:xfrm>
              <a:off x="3718" y="2067"/>
              <a:ext cx="1281" cy="69"/>
            </a:xfrm>
            <a:custGeom>
              <a:avLst/>
              <a:gdLst>
                <a:gd name="T0" fmla="*/ 1281 w 1281"/>
                <a:gd name="T1" fmla="*/ 0 h 69"/>
                <a:gd name="T2" fmla="*/ 0 w 1281"/>
                <a:gd name="T3" fmla="*/ 42 h 69"/>
                <a:gd name="T4" fmla="*/ 7 w 1281"/>
                <a:gd name="T5" fmla="*/ 69 h 69"/>
                <a:gd name="T6" fmla="*/ 1281 w 1281"/>
                <a:gd name="T7" fmla="*/ 0 h 69"/>
                <a:gd name="T8" fmla="*/ 1281 w 1281"/>
                <a:gd name="T9" fmla="*/ 0 h 69"/>
                <a:gd name="T10" fmla="*/ 0 60000 65536"/>
                <a:gd name="T11" fmla="*/ 0 60000 65536"/>
                <a:gd name="T12" fmla="*/ 0 60000 65536"/>
                <a:gd name="T13" fmla="*/ 0 60000 65536"/>
                <a:gd name="T14" fmla="*/ 0 60000 65536"/>
                <a:gd name="T15" fmla="*/ 0 w 1281"/>
                <a:gd name="T16" fmla="*/ 0 h 69"/>
                <a:gd name="T17" fmla="*/ 1281 w 1281"/>
                <a:gd name="T18" fmla="*/ 69 h 69"/>
              </a:gdLst>
              <a:ahLst/>
              <a:cxnLst>
                <a:cxn ang="T10">
                  <a:pos x="T0" y="T1"/>
                </a:cxn>
                <a:cxn ang="T11">
                  <a:pos x="T2" y="T3"/>
                </a:cxn>
                <a:cxn ang="T12">
                  <a:pos x="T4" y="T5"/>
                </a:cxn>
                <a:cxn ang="T13">
                  <a:pos x="T6" y="T7"/>
                </a:cxn>
                <a:cxn ang="T14">
                  <a:pos x="T8" y="T9"/>
                </a:cxn>
              </a:cxnLst>
              <a:rect l="T15" t="T16" r="T17" b="T18"/>
              <a:pathLst>
                <a:path w="1281" h="69">
                  <a:moveTo>
                    <a:pt x="1281" y="0"/>
                  </a:moveTo>
                  <a:lnTo>
                    <a:pt x="0" y="42"/>
                  </a:lnTo>
                  <a:lnTo>
                    <a:pt x="7" y="69"/>
                  </a:lnTo>
                  <a:lnTo>
                    <a:pt x="1281"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84" name="Freeform 295"/>
            <p:cNvSpPr>
              <a:spLocks/>
            </p:cNvSpPr>
            <p:nvPr/>
          </p:nvSpPr>
          <p:spPr bwMode="auto">
            <a:xfrm>
              <a:off x="3718" y="2067"/>
              <a:ext cx="1281" cy="69"/>
            </a:xfrm>
            <a:custGeom>
              <a:avLst/>
              <a:gdLst>
                <a:gd name="T0" fmla="*/ 1281 w 1281"/>
                <a:gd name="T1" fmla="*/ 0 h 69"/>
                <a:gd name="T2" fmla="*/ 0 w 1281"/>
                <a:gd name="T3" fmla="*/ 42 h 69"/>
                <a:gd name="T4" fmla="*/ 7 w 1281"/>
                <a:gd name="T5" fmla="*/ 69 h 69"/>
                <a:gd name="T6" fmla="*/ 1281 w 1281"/>
                <a:gd name="T7" fmla="*/ 0 h 69"/>
                <a:gd name="T8" fmla="*/ 1281 w 1281"/>
                <a:gd name="T9" fmla="*/ 0 h 69"/>
                <a:gd name="T10" fmla="*/ 0 60000 65536"/>
                <a:gd name="T11" fmla="*/ 0 60000 65536"/>
                <a:gd name="T12" fmla="*/ 0 60000 65536"/>
                <a:gd name="T13" fmla="*/ 0 60000 65536"/>
                <a:gd name="T14" fmla="*/ 0 60000 65536"/>
                <a:gd name="T15" fmla="*/ 0 w 1281"/>
                <a:gd name="T16" fmla="*/ 0 h 69"/>
                <a:gd name="T17" fmla="*/ 1281 w 1281"/>
                <a:gd name="T18" fmla="*/ 69 h 69"/>
              </a:gdLst>
              <a:ahLst/>
              <a:cxnLst>
                <a:cxn ang="T10">
                  <a:pos x="T0" y="T1"/>
                </a:cxn>
                <a:cxn ang="T11">
                  <a:pos x="T2" y="T3"/>
                </a:cxn>
                <a:cxn ang="T12">
                  <a:pos x="T4" y="T5"/>
                </a:cxn>
                <a:cxn ang="T13">
                  <a:pos x="T6" y="T7"/>
                </a:cxn>
                <a:cxn ang="T14">
                  <a:pos x="T8" y="T9"/>
                </a:cxn>
              </a:cxnLst>
              <a:rect l="T15" t="T16" r="T17" b="T18"/>
              <a:pathLst>
                <a:path w="1281" h="69">
                  <a:moveTo>
                    <a:pt x="1281" y="0"/>
                  </a:moveTo>
                  <a:lnTo>
                    <a:pt x="0" y="42"/>
                  </a:lnTo>
                  <a:lnTo>
                    <a:pt x="7" y="69"/>
                  </a:lnTo>
                  <a:lnTo>
                    <a:pt x="1281" y="0"/>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885" name="Freeform 296"/>
            <p:cNvSpPr>
              <a:spLocks/>
            </p:cNvSpPr>
            <p:nvPr/>
          </p:nvSpPr>
          <p:spPr bwMode="auto">
            <a:xfrm>
              <a:off x="3717" y="2066"/>
              <a:ext cx="1282" cy="71"/>
            </a:xfrm>
            <a:custGeom>
              <a:avLst/>
              <a:gdLst>
                <a:gd name="T0" fmla="*/ 1282 w 1282"/>
                <a:gd name="T1" fmla="*/ 3 h 71"/>
                <a:gd name="T2" fmla="*/ 1282 w 1282"/>
                <a:gd name="T3" fmla="*/ 0 h 71"/>
                <a:gd name="T4" fmla="*/ 0 w 1282"/>
                <a:gd name="T5" fmla="*/ 41 h 71"/>
                <a:gd name="T6" fmla="*/ 6 w 1282"/>
                <a:gd name="T7" fmla="*/ 71 h 71"/>
                <a:gd name="T8" fmla="*/ 9 w 1282"/>
                <a:gd name="T9" fmla="*/ 69 h 71"/>
                <a:gd name="T10" fmla="*/ 3 w 1282"/>
                <a:gd name="T11" fmla="*/ 44 h 71"/>
                <a:gd name="T12" fmla="*/ 1282 w 1282"/>
                <a:gd name="T13" fmla="*/ 3 h 71"/>
                <a:gd name="T14" fmla="*/ 0 60000 65536"/>
                <a:gd name="T15" fmla="*/ 0 60000 65536"/>
                <a:gd name="T16" fmla="*/ 0 60000 65536"/>
                <a:gd name="T17" fmla="*/ 0 60000 65536"/>
                <a:gd name="T18" fmla="*/ 0 60000 65536"/>
                <a:gd name="T19" fmla="*/ 0 60000 65536"/>
                <a:gd name="T20" fmla="*/ 0 60000 65536"/>
                <a:gd name="T21" fmla="*/ 0 w 1282"/>
                <a:gd name="T22" fmla="*/ 0 h 71"/>
                <a:gd name="T23" fmla="*/ 1282 w 1282"/>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2" h="71">
                  <a:moveTo>
                    <a:pt x="1282" y="3"/>
                  </a:moveTo>
                  <a:lnTo>
                    <a:pt x="1282" y="0"/>
                  </a:lnTo>
                  <a:lnTo>
                    <a:pt x="0" y="41"/>
                  </a:lnTo>
                  <a:lnTo>
                    <a:pt x="6" y="71"/>
                  </a:lnTo>
                  <a:lnTo>
                    <a:pt x="9" y="69"/>
                  </a:lnTo>
                  <a:lnTo>
                    <a:pt x="3" y="44"/>
                  </a:lnTo>
                  <a:lnTo>
                    <a:pt x="1282" y="3"/>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86" name="Freeform 297"/>
            <p:cNvSpPr>
              <a:spLocks/>
            </p:cNvSpPr>
            <p:nvPr/>
          </p:nvSpPr>
          <p:spPr bwMode="auto">
            <a:xfrm>
              <a:off x="3723" y="2066"/>
              <a:ext cx="1276" cy="71"/>
            </a:xfrm>
            <a:custGeom>
              <a:avLst/>
              <a:gdLst>
                <a:gd name="T0" fmla="*/ 0 w 1276"/>
                <a:gd name="T1" fmla="*/ 71 h 71"/>
                <a:gd name="T2" fmla="*/ 1276 w 1276"/>
                <a:gd name="T3" fmla="*/ 3 h 71"/>
                <a:gd name="T4" fmla="*/ 1276 w 1276"/>
                <a:gd name="T5" fmla="*/ 0 h 71"/>
                <a:gd name="T6" fmla="*/ 1161 w 1276"/>
                <a:gd name="T7" fmla="*/ 5 h 71"/>
                <a:gd name="T8" fmla="*/ 3 w 1276"/>
                <a:gd name="T9" fmla="*/ 69 h 71"/>
                <a:gd name="T10" fmla="*/ 0 w 1276"/>
                <a:gd name="T11" fmla="*/ 71 h 71"/>
                <a:gd name="T12" fmla="*/ 0 60000 65536"/>
                <a:gd name="T13" fmla="*/ 0 60000 65536"/>
                <a:gd name="T14" fmla="*/ 0 60000 65536"/>
                <a:gd name="T15" fmla="*/ 0 60000 65536"/>
                <a:gd name="T16" fmla="*/ 0 60000 65536"/>
                <a:gd name="T17" fmla="*/ 0 60000 65536"/>
                <a:gd name="T18" fmla="*/ 0 w 1276"/>
                <a:gd name="T19" fmla="*/ 0 h 71"/>
                <a:gd name="T20" fmla="*/ 1276 w 1276"/>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276" h="71">
                  <a:moveTo>
                    <a:pt x="0" y="71"/>
                  </a:moveTo>
                  <a:lnTo>
                    <a:pt x="1276" y="3"/>
                  </a:lnTo>
                  <a:lnTo>
                    <a:pt x="1276" y="0"/>
                  </a:lnTo>
                  <a:lnTo>
                    <a:pt x="1161" y="5"/>
                  </a:lnTo>
                  <a:lnTo>
                    <a:pt x="3" y="69"/>
                  </a:lnTo>
                  <a:lnTo>
                    <a:pt x="0" y="71"/>
                  </a:lnTo>
                  <a:close/>
                </a:path>
              </a:pathLst>
            </a:custGeom>
            <a:noFill/>
            <a:ln w="25400">
              <a:solidFill>
                <a:schemeClr val="tx1"/>
              </a:solidFill>
              <a:round/>
              <a:headEnd/>
              <a:tailEnd/>
            </a:ln>
          </p:spPr>
          <p:txBody>
            <a:bodyPr/>
            <a:lstStyle/>
            <a:p>
              <a:endParaRPr lang="en-GB" sz="2400" b="1">
                <a:solidFill>
                  <a:srgbClr val="FFFF00"/>
                </a:solidFill>
              </a:endParaRPr>
            </a:p>
          </p:txBody>
        </p:sp>
        <p:sp>
          <p:nvSpPr>
            <p:cNvPr id="24887" name="Freeform 298"/>
            <p:cNvSpPr>
              <a:spLocks/>
            </p:cNvSpPr>
            <p:nvPr/>
          </p:nvSpPr>
          <p:spPr bwMode="auto">
            <a:xfrm>
              <a:off x="1847" y="1814"/>
              <a:ext cx="1151" cy="250"/>
            </a:xfrm>
            <a:custGeom>
              <a:avLst/>
              <a:gdLst>
                <a:gd name="T0" fmla="*/ 0 w 1151"/>
                <a:gd name="T1" fmla="*/ 0 h 250"/>
                <a:gd name="T2" fmla="*/ 1151 w 1151"/>
                <a:gd name="T3" fmla="*/ 229 h 250"/>
                <a:gd name="T4" fmla="*/ 1149 w 1151"/>
                <a:gd name="T5" fmla="*/ 250 h 250"/>
                <a:gd name="T6" fmla="*/ 0 w 1151"/>
                <a:gd name="T7" fmla="*/ 0 h 250"/>
                <a:gd name="T8" fmla="*/ 0 w 1151"/>
                <a:gd name="T9" fmla="*/ 0 h 250"/>
                <a:gd name="T10" fmla="*/ 0 60000 65536"/>
                <a:gd name="T11" fmla="*/ 0 60000 65536"/>
                <a:gd name="T12" fmla="*/ 0 60000 65536"/>
                <a:gd name="T13" fmla="*/ 0 60000 65536"/>
                <a:gd name="T14" fmla="*/ 0 60000 65536"/>
                <a:gd name="T15" fmla="*/ 0 w 1151"/>
                <a:gd name="T16" fmla="*/ 0 h 250"/>
                <a:gd name="T17" fmla="*/ 1151 w 1151"/>
                <a:gd name="T18" fmla="*/ 250 h 250"/>
              </a:gdLst>
              <a:ahLst/>
              <a:cxnLst>
                <a:cxn ang="T10">
                  <a:pos x="T0" y="T1"/>
                </a:cxn>
                <a:cxn ang="T11">
                  <a:pos x="T2" y="T3"/>
                </a:cxn>
                <a:cxn ang="T12">
                  <a:pos x="T4" y="T5"/>
                </a:cxn>
                <a:cxn ang="T13">
                  <a:pos x="T6" y="T7"/>
                </a:cxn>
                <a:cxn ang="T14">
                  <a:pos x="T8" y="T9"/>
                </a:cxn>
              </a:cxnLst>
              <a:rect l="T15" t="T16" r="T17" b="T18"/>
              <a:pathLst>
                <a:path w="1151" h="250">
                  <a:moveTo>
                    <a:pt x="0" y="0"/>
                  </a:moveTo>
                  <a:lnTo>
                    <a:pt x="1151" y="229"/>
                  </a:lnTo>
                  <a:lnTo>
                    <a:pt x="1149" y="250"/>
                  </a:lnTo>
                  <a:lnTo>
                    <a:pt x="0"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88" name="Freeform 299"/>
            <p:cNvSpPr>
              <a:spLocks/>
            </p:cNvSpPr>
            <p:nvPr/>
          </p:nvSpPr>
          <p:spPr bwMode="auto">
            <a:xfrm>
              <a:off x="1847" y="1814"/>
              <a:ext cx="1151" cy="250"/>
            </a:xfrm>
            <a:custGeom>
              <a:avLst/>
              <a:gdLst>
                <a:gd name="T0" fmla="*/ 0 w 1151"/>
                <a:gd name="T1" fmla="*/ 0 h 250"/>
                <a:gd name="T2" fmla="*/ 1151 w 1151"/>
                <a:gd name="T3" fmla="*/ 229 h 250"/>
                <a:gd name="T4" fmla="*/ 1149 w 1151"/>
                <a:gd name="T5" fmla="*/ 250 h 250"/>
                <a:gd name="T6" fmla="*/ 0 w 1151"/>
                <a:gd name="T7" fmla="*/ 0 h 250"/>
                <a:gd name="T8" fmla="*/ 0 w 1151"/>
                <a:gd name="T9" fmla="*/ 0 h 250"/>
                <a:gd name="T10" fmla="*/ 0 60000 65536"/>
                <a:gd name="T11" fmla="*/ 0 60000 65536"/>
                <a:gd name="T12" fmla="*/ 0 60000 65536"/>
                <a:gd name="T13" fmla="*/ 0 60000 65536"/>
                <a:gd name="T14" fmla="*/ 0 60000 65536"/>
                <a:gd name="T15" fmla="*/ 0 w 1151"/>
                <a:gd name="T16" fmla="*/ 0 h 250"/>
                <a:gd name="T17" fmla="*/ 1151 w 1151"/>
                <a:gd name="T18" fmla="*/ 250 h 250"/>
              </a:gdLst>
              <a:ahLst/>
              <a:cxnLst>
                <a:cxn ang="T10">
                  <a:pos x="T0" y="T1"/>
                </a:cxn>
                <a:cxn ang="T11">
                  <a:pos x="T2" y="T3"/>
                </a:cxn>
                <a:cxn ang="T12">
                  <a:pos x="T4" y="T5"/>
                </a:cxn>
                <a:cxn ang="T13">
                  <a:pos x="T6" y="T7"/>
                </a:cxn>
                <a:cxn ang="T14">
                  <a:pos x="T8" y="T9"/>
                </a:cxn>
              </a:cxnLst>
              <a:rect l="T15" t="T16" r="T17" b="T18"/>
              <a:pathLst>
                <a:path w="1151" h="250">
                  <a:moveTo>
                    <a:pt x="0" y="0"/>
                  </a:moveTo>
                  <a:lnTo>
                    <a:pt x="1151" y="229"/>
                  </a:lnTo>
                  <a:lnTo>
                    <a:pt x="1149" y="250"/>
                  </a:lnTo>
                  <a:lnTo>
                    <a:pt x="0" y="0"/>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889" name="Freeform 300"/>
            <p:cNvSpPr>
              <a:spLocks/>
            </p:cNvSpPr>
            <p:nvPr/>
          </p:nvSpPr>
          <p:spPr bwMode="auto">
            <a:xfrm>
              <a:off x="1847" y="1813"/>
              <a:ext cx="1152" cy="252"/>
            </a:xfrm>
            <a:custGeom>
              <a:avLst/>
              <a:gdLst>
                <a:gd name="T0" fmla="*/ 0 w 1152"/>
                <a:gd name="T1" fmla="*/ 0 h 252"/>
                <a:gd name="T2" fmla="*/ 0 w 1152"/>
                <a:gd name="T3" fmla="*/ 2 h 252"/>
                <a:gd name="T4" fmla="*/ 1150 w 1152"/>
                <a:gd name="T5" fmla="*/ 231 h 252"/>
                <a:gd name="T6" fmla="*/ 1147 w 1152"/>
                <a:gd name="T7" fmla="*/ 249 h 252"/>
                <a:gd name="T8" fmla="*/ 1150 w 1152"/>
                <a:gd name="T9" fmla="*/ 252 h 252"/>
                <a:gd name="T10" fmla="*/ 1152 w 1152"/>
                <a:gd name="T11" fmla="*/ 228 h 252"/>
                <a:gd name="T12" fmla="*/ 0 w 1152"/>
                <a:gd name="T13" fmla="*/ 0 h 252"/>
                <a:gd name="T14" fmla="*/ 0 60000 65536"/>
                <a:gd name="T15" fmla="*/ 0 60000 65536"/>
                <a:gd name="T16" fmla="*/ 0 60000 65536"/>
                <a:gd name="T17" fmla="*/ 0 60000 65536"/>
                <a:gd name="T18" fmla="*/ 0 60000 65536"/>
                <a:gd name="T19" fmla="*/ 0 60000 65536"/>
                <a:gd name="T20" fmla="*/ 0 60000 65536"/>
                <a:gd name="T21" fmla="*/ 0 w 1152"/>
                <a:gd name="T22" fmla="*/ 0 h 252"/>
                <a:gd name="T23" fmla="*/ 1152 w 1152"/>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252">
                  <a:moveTo>
                    <a:pt x="0" y="0"/>
                  </a:moveTo>
                  <a:lnTo>
                    <a:pt x="0" y="2"/>
                  </a:lnTo>
                  <a:lnTo>
                    <a:pt x="1150" y="231"/>
                  </a:lnTo>
                  <a:lnTo>
                    <a:pt x="1147" y="249"/>
                  </a:lnTo>
                  <a:lnTo>
                    <a:pt x="1150" y="252"/>
                  </a:lnTo>
                  <a:lnTo>
                    <a:pt x="1152" y="228"/>
                  </a:lnTo>
                  <a:lnTo>
                    <a:pt x="0"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90" name="Freeform 301"/>
            <p:cNvSpPr>
              <a:spLocks/>
            </p:cNvSpPr>
            <p:nvPr/>
          </p:nvSpPr>
          <p:spPr bwMode="auto">
            <a:xfrm>
              <a:off x="1847" y="1813"/>
              <a:ext cx="1150" cy="252"/>
            </a:xfrm>
            <a:custGeom>
              <a:avLst/>
              <a:gdLst>
                <a:gd name="T0" fmla="*/ 1147 w 1150"/>
                <a:gd name="T1" fmla="*/ 249 h 252"/>
                <a:gd name="T2" fmla="*/ 131 w 1150"/>
                <a:gd name="T3" fmla="*/ 27 h 252"/>
                <a:gd name="T4" fmla="*/ 0 w 1150"/>
                <a:gd name="T5" fmla="*/ 0 h 252"/>
                <a:gd name="T6" fmla="*/ 0 w 1150"/>
                <a:gd name="T7" fmla="*/ 2 h 252"/>
                <a:gd name="T8" fmla="*/ 1150 w 1150"/>
                <a:gd name="T9" fmla="*/ 252 h 252"/>
                <a:gd name="T10" fmla="*/ 1147 w 1150"/>
                <a:gd name="T11" fmla="*/ 249 h 252"/>
                <a:gd name="T12" fmla="*/ 0 60000 65536"/>
                <a:gd name="T13" fmla="*/ 0 60000 65536"/>
                <a:gd name="T14" fmla="*/ 0 60000 65536"/>
                <a:gd name="T15" fmla="*/ 0 60000 65536"/>
                <a:gd name="T16" fmla="*/ 0 60000 65536"/>
                <a:gd name="T17" fmla="*/ 0 60000 65536"/>
                <a:gd name="T18" fmla="*/ 0 w 1150"/>
                <a:gd name="T19" fmla="*/ 0 h 252"/>
                <a:gd name="T20" fmla="*/ 1150 w 1150"/>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1150" h="252">
                  <a:moveTo>
                    <a:pt x="1147" y="249"/>
                  </a:moveTo>
                  <a:lnTo>
                    <a:pt x="131" y="27"/>
                  </a:lnTo>
                  <a:lnTo>
                    <a:pt x="0" y="0"/>
                  </a:lnTo>
                  <a:lnTo>
                    <a:pt x="0" y="2"/>
                  </a:lnTo>
                  <a:lnTo>
                    <a:pt x="1150" y="252"/>
                  </a:lnTo>
                  <a:lnTo>
                    <a:pt x="1147" y="249"/>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91" name="Freeform 302"/>
            <p:cNvSpPr>
              <a:spLocks/>
            </p:cNvSpPr>
            <p:nvPr/>
          </p:nvSpPr>
          <p:spPr bwMode="auto">
            <a:xfrm>
              <a:off x="3755" y="2915"/>
              <a:ext cx="198" cy="90"/>
            </a:xfrm>
            <a:custGeom>
              <a:avLst/>
              <a:gdLst>
                <a:gd name="T0" fmla="*/ 5 w 198"/>
                <a:gd name="T1" fmla="*/ 0 h 90"/>
                <a:gd name="T2" fmla="*/ 0 w 198"/>
                <a:gd name="T3" fmla="*/ 73 h 90"/>
                <a:gd name="T4" fmla="*/ 192 w 198"/>
                <a:gd name="T5" fmla="*/ 90 h 90"/>
                <a:gd name="T6" fmla="*/ 198 w 198"/>
                <a:gd name="T7" fmla="*/ 20 h 90"/>
                <a:gd name="T8" fmla="*/ 0 60000 65536"/>
                <a:gd name="T9" fmla="*/ 0 60000 65536"/>
                <a:gd name="T10" fmla="*/ 0 60000 65536"/>
                <a:gd name="T11" fmla="*/ 0 60000 65536"/>
                <a:gd name="T12" fmla="*/ 0 w 198"/>
                <a:gd name="T13" fmla="*/ 0 h 90"/>
                <a:gd name="T14" fmla="*/ 198 w 198"/>
                <a:gd name="T15" fmla="*/ 90 h 90"/>
              </a:gdLst>
              <a:ahLst/>
              <a:cxnLst>
                <a:cxn ang="T8">
                  <a:pos x="T0" y="T1"/>
                </a:cxn>
                <a:cxn ang="T9">
                  <a:pos x="T2" y="T3"/>
                </a:cxn>
                <a:cxn ang="T10">
                  <a:pos x="T4" y="T5"/>
                </a:cxn>
                <a:cxn ang="T11">
                  <a:pos x="T6" y="T7"/>
                </a:cxn>
              </a:cxnLst>
              <a:rect l="T12" t="T13" r="T14" b="T15"/>
              <a:pathLst>
                <a:path w="198" h="90">
                  <a:moveTo>
                    <a:pt x="5" y="0"/>
                  </a:moveTo>
                  <a:lnTo>
                    <a:pt x="0" y="73"/>
                  </a:lnTo>
                  <a:lnTo>
                    <a:pt x="192" y="90"/>
                  </a:lnTo>
                  <a:lnTo>
                    <a:pt x="198" y="20"/>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892" name="Freeform 303"/>
            <p:cNvSpPr>
              <a:spLocks/>
            </p:cNvSpPr>
            <p:nvPr/>
          </p:nvSpPr>
          <p:spPr bwMode="auto">
            <a:xfrm>
              <a:off x="3753" y="2915"/>
              <a:ext cx="201" cy="91"/>
            </a:xfrm>
            <a:custGeom>
              <a:avLst/>
              <a:gdLst>
                <a:gd name="T0" fmla="*/ 8 w 201"/>
                <a:gd name="T1" fmla="*/ 0 h 91"/>
                <a:gd name="T2" fmla="*/ 5 w 201"/>
                <a:gd name="T3" fmla="*/ 0 h 91"/>
                <a:gd name="T4" fmla="*/ 0 w 201"/>
                <a:gd name="T5" fmla="*/ 73 h 91"/>
                <a:gd name="T6" fmla="*/ 194 w 201"/>
                <a:gd name="T7" fmla="*/ 91 h 91"/>
                <a:gd name="T8" fmla="*/ 201 w 201"/>
                <a:gd name="T9" fmla="*/ 20 h 91"/>
                <a:gd name="T10" fmla="*/ 199 w 201"/>
                <a:gd name="T11" fmla="*/ 20 h 91"/>
                <a:gd name="T12" fmla="*/ 194 w 201"/>
                <a:gd name="T13" fmla="*/ 88 h 91"/>
                <a:gd name="T14" fmla="*/ 3 w 201"/>
                <a:gd name="T15" fmla="*/ 73 h 91"/>
                <a:gd name="T16" fmla="*/ 8 w 201"/>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
                <a:gd name="T28" fmla="*/ 0 h 91"/>
                <a:gd name="T29" fmla="*/ 201 w 201"/>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 h="91">
                  <a:moveTo>
                    <a:pt x="8" y="0"/>
                  </a:moveTo>
                  <a:lnTo>
                    <a:pt x="5" y="0"/>
                  </a:lnTo>
                  <a:lnTo>
                    <a:pt x="0" y="73"/>
                  </a:lnTo>
                  <a:lnTo>
                    <a:pt x="194" y="91"/>
                  </a:lnTo>
                  <a:lnTo>
                    <a:pt x="201" y="20"/>
                  </a:lnTo>
                  <a:lnTo>
                    <a:pt x="199" y="20"/>
                  </a:lnTo>
                  <a:lnTo>
                    <a:pt x="194" y="88"/>
                  </a:lnTo>
                  <a:lnTo>
                    <a:pt x="3" y="73"/>
                  </a:lnTo>
                  <a:lnTo>
                    <a:pt x="8"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93" name="Line 304"/>
            <p:cNvSpPr>
              <a:spLocks noChangeShapeType="1"/>
            </p:cNvSpPr>
            <p:nvPr/>
          </p:nvSpPr>
          <p:spPr bwMode="auto">
            <a:xfrm flipH="1">
              <a:off x="4053" y="2942"/>
              <a:ext cx="7" cy="100"/>
            </a:xfrm>
            <a:prstGeom prst="line">
              <a:avLst/>
            </a:prstGeom>
            <a:noFill/>
            <a:ln w="25400">
              <a:solidFill>
                <a:schemeClr val="tx1"/>
              </a:solidFill>
              <a:round/>
              <a:headEnd/>
              <a:tailEnd/>
            </a:ln>
          </p:spPr>
          <p:txBody>
            <a:bodyPr/>
            <a:lstStyle/>
            <a:p>
              <a:endParaRPr lang="en-GB" sz="2400" b="1">
                <a:solidFill>
                  <a:srgbClr val="FFFF00"/>
                </a:solidFill>
              </a:endParaRPr>
            </a:p>
          </p:txBody>
        </p:sp>
        <p:sp>
          <p:nvSpPr>
            <p:cNvPr id="24894" name="Freeform 305"/>
            <p:cNvSpPr>
              <a:spLocks/>
            </p:cNvSpPr>
            <p:nvPr/>
          </p:nvSpPr>
          <p:spPr bwMode="auto">
            <a:xfrm>
              <a:off x="4052" y="2942"/>
              <a:ext cx="10" cy="100"/>
            </a:xfrm>
            <a:custGeom>
              <a:avLst/>
              <a:gdLst>
                <a:gd name="T0" fmla="*/ 10 w 10"/>
                <a:gd name="T1" fmla="*/ 0 h 100"/>
                <a:gd name="T2" fmla="*/ 7 w 10"/>
                <a:gd name="T3" fmla="*/ 0 h 100"/>
                <a:gd name="T4" fmla="*/ 0 w 10"/>
                <a:gd name="T5" fmla="*/ 100 h 100"/>
                <a:gd name="T6" fmla="*/ 2 w 10"/>
                <a:gd name="T7" fmla="*/ 100 h 100"/>
                <a:gd name="T8" fmla="*/ 10 w 10"/>
                <a:gd name="T9" fmla="*/ 0 h 100"/>
                <a:gd name="T10" fmla="*/ 0 60000 65536"/>
                <a:gd name="T11" fmla="*/ 0 60000 65536"/>
                <a:gd name="T12" fmla="*/ 0 60000 65536"/>
                <a:gd name="T13" fmla="*/ 0 60000 65536"/>
                <a:gd name="T14" fmla="*/ 0 60000 65536"/>
                <a:gd name="T15" fmla="*/ 0 w 10"/>
                <a:gd name="T16" fmla="*/ 0 h 100"/>
                <a:gd name="T17" fmla="*/ 10 w 10"/>
                <a:gd name="T18" fmla="*/ 100 h 100"/>
              </a:gdLst>
              <a:ahLst/>
              <a:cxnLst>
                <a:cxn ang="T10">
                  <a:pos x="T0" y="T1"/>
                </a:cxn>
                <a:cxn ang="T11">
                  <a:pos x="T2" y="T3"/>
                </a:cxn>
                <a:cxn ang="T12">
                  <a:pos x="T4" y="T5"/>
                </a:cxn>
                <a:cxn ang="T13">
                  <a:pos x="T6" y="T7"/>
                </a:cxn>
                <a:cxn ang="T14">
                  <a:pos x="T8" y="T9"/>
                </a:cxn>
              </a:cxnLst>
              <a:rect l="T15" t="T16" r="T17" b="T18"/>
              <a:pathLst>
                <a:path w="10" h="100">
                  <a:moveTo>
                    <a:pt x="10" y="0"/>
                  </a:moveTo>
                  <a:lnTo>
                    <a:pt x="7" y="0"/>
                  </a:lnTo>
                  <a:lnTo>
                    <a:pt x="0" y="100"/>
                  </a:lnTo>
                  <a:lnTo>
                    <a:pt x="2" y="100"/>
                  </a:lnTo>
                  <a:lnTo>
                    <a:pt x="10"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95" name="Freeform 306"/>
            <p:cNvSpPr>
              <a:spLocks/>
            </p:cNvSpPr>
            <p:nvPr/>
          </p:nvSpPr>
          <p:spPr bwMode="auto">
            <a:xfrm>
              <a:off x="3455" y="2620"/>
              <a:ext cx="46" cy="36"/>
            </a:xfrm>
            <a:custGeom>
              <a:avLst/>
              <a:gdLst>
                <a:gd name="T0" fmla="*/ 3 w 46"/>
                <a:gd name="T1" fmla="*/ 0 h 36"/>
                <a:gd name="T2" fmla="*/ 0 w 46"/>
                <a:gd name="T3" fmla="*/ 33 h 36"/>
                <a:gd name="T4" fmla="*/ 44 w 46"/>
                <a:gd name="T5" fmla="*/ 36 h 36"/>
                <a:gd name="T6" fmla="*/ 46 w 46"/>
                <a:gd name="T7" fmla="*/ 4 h 36"/>
                <a:gd name="T8" fmla="*/ 3 w 46"/>
                <a:gd name="T9" fmla="*/ 0 h 36"/>
                <a:gd name="T10" fmla="*/ 3 w 46"/>
                <a:gd name="T11" fmla="*/ 0 h 36"/>
                <a:gd name="T12" fmla="*/ 0 60000 65536"/>
                <a:gd name="T13" fmla="*/ 0 60000 65536"/>
                <a:gd name="T14" fmla="*/ 0 60000 65536"/>
                <a:gd name="T15" fmla="*/ 0 60000 65536"/>
                <a:gd name="T16" fmla="*/ 0 60000 65536"/>
                <a:gd name="T17" fmla="*/ 0 60000 65536"/>
                <a:gd name="T18" fmla="*/ 0 w 46"/>
                <a:gd name="T19" fmla="*/ 0 h 36"/>
                <a:gd name="T20" fmla="*/ 46 w 4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6" h="36">
                  <a:moveTo>
                    <a:pt x="3" y="0"/>
                  </a:moveTo>
                  <a:lnTo>
                    <a:pt x="0" y="33"/>
                  </a:lnTo>
                  <a:lnTo>
                    <a:pt x="44" y="36"/>
                  </a:lnTo>
                  <a:lnTo>
                    <a:pt x="46" y="4"/>
                  </a:lnTo>
                  <a:lnTo>
                    <a:pt x="3" y="0"/>
                  </a:lnTo>
                </a:path>
              </a:pathLst>
            </a:custGeom>
            <a:noFill/>
            <a:ln w="25400">
              <a:solidFill>
                <a:schemeClr val="tx1"/>
              </a:solidFill>
              <a:prstDash val="solid"/>
              <a:round/>
              <a:headEnd/>
              <a:tailEnd/>
            </a:ln>
          </p:spPr>
          <p:txBody>
            <a:bodyPr/>
            <a:lstStyle/>
            <a:p>
              <a:endParaRPr lang="en-GB" sz="2400" b="1">
                <a:solidFill>
                  <a:srgbClr val="FFFF00"/>
                </a:solidFill>
              </a:endParaRPr>
            </a:p>
          </p:txBody>
        </p:sp>
        <p:sp>
          <p:nvSpPr>
            <p:cNvPr id="24896" name="Freeform 307"/>
            <p:cNvSpPr>
              <a:spLocks/>
            </p:cNvSpPr>
            <p:nvPr/>
          </p:nvSpPr>
          <p:spPr bwMode="auto">
            <a:xfrm>
              <a:off x="3454" y="2620"/>
              <a:ext cx="45" cy="38"/>
            </a:xfrm>
            <a:custGeom>
              <a:avLst/>
              <a:gdLst>
                <a:gd name="T0" fmla="*/ 5 w 45"/>
                <a:gd name="T1" fmla="*/ 0 h 38"/>
                <a:gd name="T2" fmla="*/ 2 w 45"/>
                <a:gd name="T3" fmla="*/ 0 h 38"/>
                <a:gd name="T4" fmla="*/ 0 w 45"/>
                <a:gd name="T5" fmla="*/ 33 h 38"/>
                <a:gd name="T6" fmla="*/ 45 w 45"/>
                <a:gd name="T7" fmla="*/ 38 h 38"/>
                <a:gd name="T8" fmla="*/ 45 w 45"/>
                <a:gd name="T9" fmla="*/ 35 h 38"/>
                <a:gd name="T10" fmla="*/ 2 w 45"/>
                <a:gd name="T11" fmla="*/ 33 h 38"/>
                <a:gd name="T12" fmla="*/ 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5" y="0"/>
                  </a:moveTo>
                  <a:lnTo>
                    <a:pt x="2" y="0"/>
                  </a:lnTo>
                  <a:lnTo>
                    <a:pt x="0" y="33"/>
                  </a:lnTo>
                  <a:lnTo>
                    <a:pt x="45" y="38"/>
                  </a:lnTo>
                  <a:lnTo>
                    <a:pt x="45" y="35"/>
                  </a:lnTo>
                  <a:lnTo>
                    <a:pt x="2" y="33"/>
                  </a:lnTo>
                  <a:lnTo>
                    <a:pt x="5"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97" name="Freeform 308"/>
            <p:cNvSpPr>
              <a:spLocks/>
            </p:cNvSpPr>
            <p:nvPr/>
          </p:nvSpPr>
          <p:spPr bwMode="auto">
            <a:xfrm>
              <a:off x="3456" y="2619"/>
              <a:ext cx="47" cy="39"/>
            </a:xfrm>
            <a:custGeom>
              <a:avLst/>
              <a:gdLst>
                <a:gd name="T0" fmla="*/ 43 w 47"/>
                <a:gd name="T1" fmla="*/ 39 h 39"/>
                <a:gd name="T2" fmla="*/ 47 w 47"/>
                <a:gd name="T3" fmla="*/ 5 h 39"/>
                <a:gd name="T4" fmla="*/ 2 w 47"/>
                <a:gd name="T5" fmla="*/ 0 h 39"/>
                <a:gd name="T6" fmla="*/ 0 w 47"/>
                <a:gd name="T7" fmla="*/ 1 h 39"/>
                <a:gd name="T8" fmla="*/ 2 w 47"/>
                <a:gd name="T9" fmla="*/ 3 h 39"/>
                <a:gd name="T10" fmla="*/ 44 w 47"/>
                <a:gd name="T11" fmla="*/ 5 h 39"/>
                <a:gd name="T12" fmla="*/ 43 w 47"/>
                <a:gd name="T13" fmla="*/ 36 h 39"/>
                <a:gd name="T14" fmla="*/ 43 w 47"/>
                <a:gd name="T15" fmla="*/ 39 h 39"/>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9"/>
                <a:gd name="T26" fmla="*/ 47 w 47"/>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9">
                  <a:moveTo>
                    <a:pt x="43" y="39"/>
                  </a:moveTo>
                  <a:lnTo>
                    <a:pt x="47" y="5"/>
                  </a:lnTo>
                  <a:lnTo>
                    <a:pt x="2" y="0"/>
                  </a:lnTo>
                  <a:lnTo>
                    <a:pt x="0" y="1"/>
                  </a:lnTo>
                  <a:lnTo>
                    <a:pt x="2" y="3"/>
                  </a:lnTo>
                  <a:lnTo>
                    <a:pt x="44" y="5"/>
                  </a:lnTo>
                  <a:lnTo>
                    <a:pt x="43" y="36"/>
                  </a:lnTo>
                  <a:lnTo>
                    <a:pt x="43" y="39"/>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98" name="Freeform 309"/>
            <p:cNvSpPr>
              <a:spLocks/>
            </p:cNvSpPr>
            <p:nvPr/>
          </p:nvSpPr>
          <p:spPr bwMode="auto">
            <a:xfrm>
              <a:off x="4159" y="2513"/>
              <a:ext cx="91" cy="508"/>
            </a:xfrm>
            <a:custGeom>
              <a:avLst/>
              <a:gdLst>
                <a:gd name="T0" fmla="*/ 89 w 91"/>
                <a:gd name="T1" fmla="*/ 508 h 508"/>
                <a:gd name="T2" fmla="*/ 91 w 91"/>
                <a:gd name="T3" fmla="*/ 508 h 508"/>
                <a:gd name="T4" fmla="*/ 3 w 91"/>
                <a:gd name="T5" fmla="*/ 0 h 508"/>
                <a:gd name="T6" fmla="*/ 0 w 91"/>
                <a:gd name="T7" fmla="*/ 0 h 508"/>
                <a:gd name="T8" fmla="*/ 89 w 91"/>
                <a:gd name="T9" fmla="*/ 508 h 508"/>
                <a:gd name="T10" fmla="*/ 0 60000 65536"/>
                <a:gd name="T11" fmla="*/ 0 60000 65536"/>
                <a:gd name="T12" fmla="*/ 0 60000 65536"/>
                <a:gd name="T13" fmla="*/ 0 60000 65536"/>
                <a:gd name="T14" fmla="*/ 0 60000 65536"/>
                <a:gd name="T15" fmla="*/ 0 w 91"/>
                <a:gd name="T16" fmla="*/ 0 h 508"/>
                <a:gd name="T17" fmla="*/ 91 w 91"/>
                <a:gd name="T18" fmla="*/ 508 h 508"/>
              </a:gdLst>
              <a:ahLst/>
              <a:cxnLst>
                <a:cxn ang="T10">
                  <a:pos x="T0" y="T1"/>
                </a:cxn>
                <a:cxn ang="T11">
                  <a:pos x="T2" y="T3"/>
                </a:cxn>
                <a:cxn ang="T12">
                  <a:pos x="T4" y="T5"/>
                </a:cxn>
                <a:cxn ang="T13">
                  <a:pos x="T6" y="T7"/>
                </a:cxn>
                <a:cxn ang="T14">
                  <a:pos x="T8" y="T9"/>
                </a:cxn>
              </a:cxnLst>
              <a:rect l="T15" t="T16" r="T17" b="T18"/>
              <a:pathLst>
                <a:path w="91" h="508">
                  <a:moveTo>
                    <a:pt x="89" y="508"/>
                  </a:moveTo>
                  <a:lnTo>
                    <a:pt x="91" y="508"/>
                  </a:lnTo>
                  <a:lnTo>
                    <a:pt x="3" y="0"/>
                  </a:lnTo>
                  <a:lnTo>
                    <a:pt x="0" y="0"/>
                  </a:lnTo>
                  <a:lnTo>
                    <a:pt x="89" y="508"/>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899" name="Freeform 310"/>
            <p:cNvSpPr>
              <a:spLocks/>
            </p:cNvSpPr>
            <p:nvPr/>
          </p:nvSpPr>
          <p:spPr bwMode="auto">
            <a:xfrm>
              <a:off x="3541" y="2439"/>
              <a:ext cx="543" cy="78"/>
            </a:xfrm>
            <a:custGeom>
              <a:avLst/>
              <a:gdLst>
                <a:gd name="T0" fmla="*/ 0 w 543"/>
                <a:gd name="T1" fmla="*/ 0 h 78"/>
                <a:gd name="T2" fmla="*/ 0 w 543"/>
                <a:gd name="T3" fmla="*/ 3 h 78"/>
                <a:gd name="T4" fmla="*/ 56 w 543"/>
                <a:gd name="T5" fmla="*/ 5 h 78"/>
                <a:gd name="T6" fmla="*/ 109 w 543"/>
                <a:gd name="T7" fmla="*/ 8 h 78"/>
                <a:gd name="T8" fmla="*/ 159 w 543"/>
                <a:gd name="T9" fmla="*/ 12 h 78"/>
                <a:gd name="T10" fmla="*/ 207 w 543"/>
                <a:gd name="T11" fmla="*/ 15 h 78"/>
                <a:gd name="T12" fmla="*/ 255 w 543"/>
                <a:gd name="T13" fmla="*/ 19 h 78"/>
                <a:gd name="T14" fmla="*/ 300 w 543"/>
                <a:gd name="T15" fmla="*/ 25 h 78"/>
                <a:gd name="T16" fmla="*/ 343 w 543"/>
                <a:gd name="T17" fmla="*/ 32 h 78"/>
                <a:gd name="T18" fmla="*/ 386 w 543"/>
                <a:gd name="T19" fmla="*/ 38 h 78"/>
                <a:gd name="T20" fmla="*/ 426 w 543"/>
                <a:gd name="T21" fmla="*/ 47 h 78"/>
                <a:gd name="T22" fmla="*/ 506 w 543"/>
                <a:gd name="T23" fmla="*/ 66 h 78"/>
                <a:gd name="T24" fmla="*/ 543 w 543"/>
                <a:gd name="T25" fmla="*/ 78 h 78"/>
                <a:gd name="T26" fmla="*/ 543 w 543"/>
                <a:gd name="T27" fmla="*/ 75 h 78"/>
                <a:gd name="T28" fmla="*/ 506 w 543"/>
                <a:gd name="T29" fmla="*/ 64 h 78"/>
                <a:gd name="T30" fmla="*/ 426 w 543"/>
                <a:gd name="T31" fmla="*/ 44 h 78"/>
                <a:gd name="T32" fmla="*/ 386 w 543"/>
                <a:gd name="T33" fmla="*/ 35 h 78"/>
                <a:gd name="T34" fmla="*/ 343 w 543"/>
                <a:gd name="T35" fmla="*/ 29 h 78"/>
                <a:gd name="T36" fmla="*/ 300 w 543"/>
                <a:gd name="T37" fmla="*/ 23 h 78"/>
                <a:gd name="T38" fmla="*/ 255 w 543"/>
                <a:gd name="T39" fmla="*/ 17 h 78"/>
                <a:gd name="T40" fmla="*/ 207 w 543"/>
                <a:gd name="T41" fmla="*/ 13 h 78"/>
                <a:gd name="T42" fmla="*/ 159 w 543"/>
                <a:gd name="T43" fmla="*/ 9 h 78"/>
                <a:gd name="T44" fmla="*/ 109 w 543"/>
                <a:gd name="T45" fmla="*/ 5 h 78"/>
                <a:gd name="T46" fmla="*/ 56 w 543"/>
                <a:gd name="T47" fmla="*/ 3 h 78"/>
                <a:gd name="T48" fmla="*/ 0 w 543"/>
                <a:gd name="T49" fmla="*/ 0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3"/>
                <a:gd name="T76" fmla="*/ 0 h 78"/>
                <a:gd name="T77" fmla="*/ 543 w 543"/>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3" h="78">
                  <a:moveTo>
                    <a:pt x="0" y="0"/>
                  </a:moveTo>
                  <a:lnTo>
                    <a:pt x="0" y="3"/>
                  </a:lnTo>
                  <a:lnTo>
                    <a:pt x="56" y="5"/>
                  </a:lnTo>
                  <a:lnTo>
                    <a:pt x="109" y="8"/>
                  </a:lnTo>
                  <a:lnTo>
                    <a:pt x="159" y="12"/>
                  </a:lnTo>
                  <a:lnTo>
                    <a:pt x="207" y="15"/>
                  </a:lnTo>
                  <a:lnTo>
                    <a:pt x="255" y="19"/>
                  </a:lnTo>
                  <a:lnTo>
                    <a:pt x="300" y="25"/>
                  </a:lnTo>
                  <a:lnTo>
                    <a:pt x="343" y="32"/>
                  </a:lnTo>
                  <a:lnTo>
                    <a:pt x="386" y="38"/>
                  </a:lnTo>
                  <a:lnTo>
                    <a:pt x="426" y="47"/>
                  </a:lnTo>
                  <a:lnTo>
                    <a:pt x="506" y="66"/>
                  </a:lnTo>
                  <a:lnTo>
                    <a:pt x="543" y="78"/>
                  </a:lnTo>
                  <a:lnTo>
                    <a:pt x="543" y="75"/>
                  </a:lnTo>
                  <a:lnTo>
                    <a:pt x="506" y="64"/>
                  </a:lnTo>
                  <a:lnTo>
                    <a:pt x="426" y="44"/>
                  </a:lnTo>
                  <a:lnTo>
                    <a:pt x="386" y="35"/>
                  </a:lnTo>
                  <a:lnTo>
                    <a:pt x="343" y="29"/>
                  </a:lnTo>
                  <a:lnTo>
                    <a:pt x="300" y="23"/>
                  </a:lnTo>
                  <a:lnTo>
                    <a:pt x="255" y="17"/>
                  </a:lnTo>
                  <a:lnTo>
                    <a:pt x="207" y="13"/>
                  </a:lnTo>
                  <a:lnTo>
                    <a:pt x="159" y="9"/>
                  </a:lnTo>
                  <a:lnTo>
                    <a:pt x="109" y="5"/>
                  </a:lnTo>
                  <a:lnTo>
                    <a:pt x="56" y="3"/>
                  </a:lnTo>
                  <a:lnTo>
                    <a:pt x="0"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900" name="Freeform 311"/>
            <p:cNvSpPr>
              <a:spLocks/>
            </p:cNvSpPr>
            <p:nvPr/>
          </p:nvSpPr>
          <p:spPr bwMode="auto">
            <a:xfrm>
              <a:off x="1882" y="1815"/>
              <a:ext cx="105" cy="17"/>
            </a:xfrm>
            <a:custGeom>
              <a:avLst/>
              <a:gdLst>
                <a:gd name="T0" fmla="*/ 3 w 105"/>
                <a:gd name="T1" fmla="*/ 0 h 17"/>
                <a:gd name="T2" fmla="*/ 2 w 105"/>
                <a:gd name="T3" fmla="*/ 2 h 17"/>
                <a:gd name="T4" fmla="*/ 0 w 105"/>
                <a:gd name="T5" fmla="*/ 3 h 17"/>
                <a:gd name="T6" fmla="*/ 0 w 105"/>
                <a:gd name="T7" fmla="*/ 4 h 17"/>
                <a:gd name="T8" fmla="*/ 0 w 105"/>
                <a:gd name="T9" fmla="*/ 5 h 17"/>
                <a:gd name="T10" fmla="*/ 2 w 105"/>
                <a:gd name="T11" fmla="*/ 7 h 17"/>
                <a:gd name="T12" fmla="*/ 3 w 105"/>
                <a:gd name="T13" fmla="*/ 8 h 17"/>
                <a:gd name="T14" fmla="*/ 103 w 105"/>
                <a:gd name="T15" fmla="*/ 17 h 17"/>
                <a:gd name="T16" fmla="*/ 104 w 105"/>
                <a:gd name="T17" fmla="*/ 15 h 17"/>
                <a:gd name="T18" fmla="*/ 105 w 105"/>
                <a:gd name="T19" fmla="*/ 14 h 17"/>
                <a:gd name="T20" fmla="*/ 105 w 105"/>
                <a:gd name="T21" fmla="*/ 13 h 17"/>
                <a:gd name="T22" fmla="*/ 105 w 105"/>
                <a:gd name="T23" fmla="*/ 12 h 17"/>
                <a:gd name="T24" fmla="*/ 104 w 105"/>
                <a:gd name="T25" fmla="*/ 10 h 17"/>
                <a:gd name="T26" fmla="*/ 103 w 105"/>
                <a:gd name="T27" fmla="*/ 9 h 17"/>
                <a:gd name="T28" fmla="*/ 3 w 10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17"/>
                <a:gd name="T47" fmla="*/ 105 w 10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17">
                  <a:moveTo>
                    <a:pt x="3" y="0"/>
                  </a:moveTo>
                  <a:lnTo>
                    <a:pt x="2" y="2"/>
                  </a:lnTo>
                  <a:lnTo>
                    <a:pt x="0" y="3"/>
                  </a:lnTo>
                  <a:lnTo>
                    <a:pt x="0" y="4"/>
                  </a:lnTo>
                  <a:lnTo>
                    <a:pt x="0" y="5"/>
                  </a:lnTo>
                  <a:lnTo>
                    <a:pt x="2" y="7"/>
                  </a:lnTo>
                  <a:lnTo>
                    <a:pt x="3" y="8"/>
                  </a:lnTo>
                  <a:lnTo>
                    <a:pt x="103" y="17"/>
                  </a:lnTo>
                  <a:lnTo>
                    <a:pt x="104" y="15"/>
                  </a:lnTo>
                  <a:lnTo>
                    <a:pt x="105" y="14"/>
                  </a:lnTo>
                  <a:lnTo>
                    <a:pt x="105" y="13"/>
                  </a:lnTo>
                  <a:lnTo>
                    <a:pt x="105" y="12"/>
                  </a:lnTo>
                  <a:lnTo>
                    <a:pt x="104" y="10"/>
                  </a:lnTo>
                  <a:lnTo>
                    <a:pt x="103" y="9"/>
                  </a:lnTo>
                  <a:lnTo>
                    <a:pt x="3"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sp>
          <p:nvSpPr>
            <p:cNvPr id="24901" name="Freeform 331"/>
            <p:cNvSpPr>
              <a:spLocks/>
            </p:cNvSpPr>
            <p:nvPr/>
          </p:nvSpPr>
          <p:spPr bwMode="auto">
            <a:xfrm>
              <a:off x="4869" y="2056"/>
              <a:ext cx="104" cy="16"/>
            </a:xfrm>
            <a:custGeom>
              <a:avLst/>
              <a:gdLst>
                <a:gd name="T0" fmla="*/ 3 w 104"/>
                <a:gd name="T1" fmla="*/ 0 h 16"/>
                <a:gd name="T2" fmla="*/ 2 w 104"/>
                <a:gd name="T3" fmla="*/ 1 h 16"/>
                <a:gd name="T4" fmla="*/ 0 w 104"/>
                <a:gd name="T5" fmla="*/ 3 h 16"/>
                <a:gd name="T6" fmla="*/ 0 w 104"/>
                <a:gd name="T7" fmla="*/ 4 h 16"/>
                <a:gd name="T8" fmla="*/ 0 w 104"/>
                <a:gd name="T9" fmla="*/ 5 h 16"/>
                <a:gd name="T10" fmla="*/ 2 w 104"/>
                <a:gd name="T11" fmla="*/ 6 h 16"/>
                <a:gd name="T12" fmla="*/ 3 w 104"/>
                <a:gd name="T13" fmla="*/ 8 h 16"/>
                <a:gd name="T14" fmla="*/ 101 w 104"/>
                <a:gd name="T15" fmla="*/ 16 h 16"/>
                <a:gd name="T16" fmla="*/ 103 w 104"/>
                <a:gd name="T17" fmla="*/ 15 h 16"/>
                <a:gd name="T18" fmla="*/ 104 w 104"/>
                <a:gd name="T19" fmla="*/ 14 h 16"/>
                <a:gd name="T20" fmla="*/ 104 w 104"/>
                <a:gd name="T21" fmla="*/ 13 h 16"/>
                <a:gd name="T22" fmla="*/ 104 w 104"/>
                <a:gd name="T23" fmla="*/ 11 h 16"/>
                <a:gd name="T24" fmla="*/ 103 w 104"/>
                <a:gd name="T25" fmla="*/ 10 h 16"/>
                <a:gd name="T26" fmla="*/ 101 w 104"/>
                <a:gd name="T27" fmla="*/ 9 h 16"/>
                <a:gd name="T28" fmla="*/ 3 w 104"/>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6"/>
                <a:gd name="T47" fmla="*/ 104 w 104"/>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6">
                  <a:moveTo>
                    <a:pt x="3" y="0"/>
                  </a:moveTo>
                  <a:lnTo>
                    <a:pt x="2" y="1"/>
                  </a:lnTo>
                  <a:lnTo>
                    <a:pt x="0" y="3"/>
                  </a:lnTo>
                  <a:lnTo>
                    <a:pt x="0" y="4"/>
                  </a:lnTo>
                  <a:lnTo>
                    <a:pt x="0" y="5"/>
                  </a:lnTo>
                  <a:lnTo>
                    <a:pt x="2" y="6"/>
                  </a:lnTo>
                  <a:lnTo>
                    <a:pt x="3" y="8"/>
                  </a:lnTo>
                  <a:lnTo>
                    <a:pt x="101" y="16"/>
                  </a:lnTo>
                  <a:lnTo>
                    <a:pt x="103" y="15"/>
                  </a:lnTo>
                  <a:lnTo>
                    <a:pt x="104" y="14"/>
                  </a:lnTo>
                  <a:lnTo>
                    <a:pt x="104" y="13"/>
                  </a:lnTo>
                  <a:lnTo>
                    <a:pt x="104" y="11"/>
                  </a:lnTo>
                  <a:lnTo>
                    <a:pt x="103" y="10"/>
                  </a:lnTo>
                  <a:lnTo>
                    <a:pt x="101" y="9"/>
                  </a:lnTo>
                  <a:lnTo>
                    <a:pt x="3" y="0"/>
                  </a:lnTo>
                  <a:close/>
                </a:path>
              </a:pathLst>
            </a:custGeom>
            <a:solidFill>
              <a:srgbClr val="000000"/>
            </a:solidFill>
            <a:ln w="25400">
              <a:solidFill>
                <a:schemeClr val="tx1"/>
              </a:solidFill>
              <a:round/>
              <a:headEnd/>
              <a:tailEnd/>
            </a:ln>
          </p:spPr>
          <p:txBody>
            <a:bodyPr/>
            <a:lstStyle/>
            <a:p>
              <a:endParaRPr lang="en-GB" sz="2400" b="1">
                <a:solidFill>
                  <a:srgbClr val="FFFF00"/>
                </a:solidFill>
              </a:endParaRPr>
            </a:p>
          </p:txBody>
        </p:sp>
      </p:grpSp>
      <p:sp>
        <p:nvSpPr>
          <p:cNvPr id="24579" name="Rectangle 381"/>
          <p:cNvSpPr>
            <a:spLocks noChangeArrowheads="1"/>
          </p:cNvSpPr>
          <p:nvPr/>
        </p:nvSpPr>
        <p:spPr bwMode="auto">
          <a:xfrm>
            <a:off x="0" y="274638"/>
            <a:ext cx="9144000" cy="1143000"/>
          </a:xfrm>
          <a:prstGeom prst="rect">
            <a:avLst/>
          </a:prstGeom>
          <a:noFill/>
          <a:ln w="9525">
            <a:noFill/>
            <a:miter lim="800000"/>
            <a:headEnd/>
            <a:tailEnd/>
          </a:ln>
        </p:spPr>
        <p:txBody>
          <a:bodyPr anchor="ctr"/>
          <a:lstStyle/>
          <a:p>
            <a:pPr algn="ctr"/>
            <a:r>
              <a:rPr lang="en-GB" sz="4400" b="1" dirty="0">
                <a:solidFill>
                  <a:srgbClr val="FFFF00"/>
                </a:solidFill>
              </a:rPr>
              <a:t>Parts of a </a:t>
            </a:r>
            <a:r>
              <a:rPr lang="en-GB" sz="4400" b="1" dirty="0" smtClean="0">
                <a:solidFill>
                  <a:srgbClr val="FFFF00"/>
                </a:solidFill>
              </a:rPr>
              <a:t>helicopter</a:t>
            </a:r>
            <a:endParaRPr lang="en-GB" sz="4400" b="1" dirty="0">
              <a:solidFill>
                <a:srgbClr val="FFFF00"/>
              </a:solidFill>
            </a:endParaRPr>
          </a:p>
        </p:txBody>
      </p:sp>
      <p:grpSp>
        <p:nvGrpSpPr>
          <p:cNvPr id="3" name="Group 404"/>
          <p:cNvGrpSpPr>
            <a:grpSpLocks/>
          </p:cNvGrpSpPr>
          <p:nvPr/>
        </p:nvGrpSpPr>
        <p:grpSpPr bwMode="auto">
          <a:xfrm>
            <a:off x="7019925" y="4941888"/>
            <a:ext cx="1368425" cy="1366837"/>
            <a:chOff x="4422" y="3113"/>
            <a:chExt cx="862" cy="816"/>
          </a:xfrm>
        </p:grpSpPr>
        <p:grpSp>
          <p:nvGrpSpPr>
            <p:cNvPr id="4" name="Group 384"/>
            <p:cNvGrpSpPr>
              <a:grpSpLocks/>
            </p:cNvGrpSpPr>
            <p:nvPr/>
          </p:nvGrpSpPr>
          <p:grpSpPr bwMode="auto">
            <a:xfrm>
              <a:off x="4422" y="3113"/>
              <a:ext cx="862" cy="816"/>
              <a:chOff x="1203" y="845"/>
              <a:chExt cx="3401" cy="3402"/>
            </a:xfrm>
          </p:grpSpPr>
          <p:grpSp>
            <p:nvGrpSpPr>
              <p:cNvPr id="5" name="Group 385"/>
              <p:cNvGrpSpPr>
                <a:grpSpLocks/>
              </p:cNvGrpSpPr>
              <p:nvPr/>
            </p:nvGrpSpPr>
            <p:grpSpPr bwMode="auto">
              <a:xfrm>
                <a:off x="1203" y="845"/>
                <a:ext cx="3401" cy="3402"/>
                <a:chOff x="1021" y="845"/>
                <a:chExt cx="3401" cy="3402"/>
              </a:xfrm>
            </p:grpSpPr>
            <p:grpSp>
              <p:nvGrpSpPr>
                <p:cNvPr id="6" name="Group 386"/>
                <p:cNvGrpSpPr>
                  <a:grpSpLocks/>
                </p:cNvGrpSpPr>
                <p:nvPr/>
              </p:nvGrpSpPr>
              <p:grpSpPr bwMode="auto">
                <a:xfrm>
                  <a:off x="1021" y="2387"/>
                  <a:ext cx="1678" cy="182"/>
                  <a:chOff x="476" y="2568"/>
                  <a:chExt cx="1678" cy="182"/>
                </a:xfrm>
              </p:grpSpPr>
              <p:sp>
                <p:nvSpPr>
                  <p:cNvPr id="24609" name="AutoShape 387"/>
                  <p:cNvSpPr>
                    <a:spLocks noChangeArrowheads="1"/>
                  </p:cNvSpPr>
                  <p:nvPr/>
                </p:nvSpPr>
                <p:spPr bwMode="auto">
                  <a:xfrm>
                    <a:off x="476" y="2568"/>
                    <a:ext cx="1254" cy="182"/>
                  </a:xfrm>
                  <a:prstGeom prst="parallelogram">
                    <a:avLst>
                      <a:gd name="adj" fmla="val 35758"/>
                    </a:avLst>
                  </a:prstGeom>
                  <a:solidFill>
                    <a:srgbClr val="808080"/>
                  </a:solidFill>
                  <a:ln w="25400" algn="ctr">
                    <a:solidFill>
                      <a:schemeClr val="tx1"/>
                    </a:solidFill>
                    <a:miter lim="800000"/>
                    <a:headEnd/>
                    <a:tailEnd/>
                  </a:ln>
                </p:spPr>
                <p:txBody>
                  <a:bodyPr wrap="none" anchor="ctr"/>
                  <a:lstStyle/>
                  <a:p>
                    <a:endParaRPr lang="en-GB" sz="2400" b="1">
                      <a:solidFill>
                        <a:srgbClr val="FFFF00"/>
                      </a:solidFill>
                    </a:endParaRPr>
                  </a:p>
                </p:txBody>
              </p:sp>
              <p:sp>
                <p:nvSpPr>
                  <p:cNvPr id="24610" name="AutoShape 388"/>
                  <p:cNvSpPr>
                    <a:spLocks noChangeArrowheads="1"/>
                  </p:cNvSpPr>
                  <p:nvPr/>
                </p:nvSpPr>
                <p:spPr bwMode="auto">
                  <a:xfrm>
                    <a:off x="1632" y="2704"/>
                    <a:ext cx="522" cy="46"/>
                  </a:xfrm>
                  <a:prstGeom prst="parallelogram">
                    <a:avLst>
                      <a:gd name="adj" fmla="val 15971"/>
                    </a:avLst>
                  </a:prstGeom>
                  <a:solidFill>
                    <a:srgbClr val="808080"/>
                  </a:solidFill>
                  <a:ln w="25400" algn="ctr">
                    <a:solidFill>
                      <a:schemeClr val="tx1"/>
                    </a:solidFill>
                    <a:miter lim="800000"/>
                    <a:headEnd/>
                    <a:tailEnd/>
                  </a:ln>
                </p:spPr>
                <p:txBody>
                  <a:bodyPr wrap="none" anchor="ctr"/>
                  <a:lstStyle/>
                  <a:p>
                    <a:endParaRPr lang="en-GB" sz="2400" b="1">
                      <a:solidFill>
                        <a:srgbClr val="FFFF00"/>
                      </a:solidFill>
                    </a:endParaRPr>
                  </a:p>
                </p:txBody>
              </p:sp>
            </p:grpSp>
            <p:grpSp>
              <p:nvGrpSpPr>
                <p:cNvPr id="7" name="Group 389"/>
                <p:cNvGrpSpPr>
                  <a:grpSpLocks/>
                </p:cNvGrpSpPr>
                <p:nvPr/>
              </p:nvGrpSpPr>
              <p:grpSpPr bwMode="auto">
                <a:xfrm rot="5400000">
                  <a:off x="1951" y="1593"/>
                  <a:ext cx="1678" cy="182"/>
                  <a:chOff x="476" y="2568"/>
                  <a:chExt cx="1678" cy="182"/>
                </a:xfrm>
              </p:grpSpPr>
              <p:sp>
                <p:nvSpPr>
                  <p:cNvPr id="24607" name="AutoShape 390"/>
                  <p:cNvSpPr>
                    <a:spLocks noChangeArrowheads="1"/>
                  </p:cNvSpPr>
                  <p:nvPr/>
                </p:nvSpPr>
                <p:spPr bwMode="auto">
                  <a:xfrm>
                    <a:off x="476" y="2568"/>
                    <a:ext cx="1254" cy="182"/>
                  </a:xfrm>
                  <a:prstGeom prst="parallelogram">
                    <a:avLst>
                      <a:gd name="adj" fmla="val 35758"/>
                    </a:avLst>
                  </a:prstGeom>
                  <a:solidFill>
                    <a:srgbClr val="808080"/>
                  </a:solidFill>
                  <a:ln w="25400" algn="ctr">
                    <a:solidFill>
                      <a:schemeClr val="tx1"/>
                    </a:solidFill>
                    <a:miter lim="800000"/>
                    <a:headEnd/>
                    <a:tailEnd/>
                  </a:ln>
                </p:spPr>
                <p:txBody>
                  <a:bodyPr wrap="none" anchor="ctr"/>
                  <a:lstStyle/>
                  <a:p>
                    <a:endParaRPr lang="en-GB" sz="2400" b="1">
                      <a:solidFill>
                        <a:srgbClr val="FFFF00"/>
                      </a:solidFill>
                    </a:endParaRPr>
                  </a:p>
                </p:txBody>
              </p:sp>
              <p:sp>
                <p:nvSpPr>
                  <p:cNvPr id="24608" name="AutoShape 391"/>
                  <p:cNvSpPr>
                    <a:spLocks noChangeArrowheads="1"/>
                  </p:cNvSpPr>
                  <p:nvPr/>
                </p:nvSpPr>
                <p:spPr bwMode="auto">
                  <a:xfrm>
                    <a:off x="1632" y="2704"/>
                    <a:ext cx="522" cy="46"/>
                  </a:xfrm>
                  <a:prstGeom prst="parallelogram">
                    <a:avLst>
                      <a:gd name="adj" fmla="val 15971"/>
                    </a:avLst>
                  </a:prstGeom>
                  <a:solidFill>
                    <a:srgbClr val="808080"/>
                  </a:solidFill>
                  <a:ln w="25400" algn="ctr">
                    <a:solidFill>
                      <a:schemeClr val="tx1"/>
                    </a:solidFill>
                    <a:miter lim="800000"/>
                    <a:headEnd/>
                    <a:tailEnd/>
                  </a:ln>
                </p:spPr>
                <p:txBody>
                  <a:bodyPr wrap="none" anchor="ctr"/>
                  <a:lstStyle/>
                  <a:p>
                    <a:endParaRPr lang="en-GB" sz="2400" b="1">
                      <a:solidFill>
                        <a:srgbClr val="FFFF00"/>
                      </a:solidFill>
                    </a:endParaRPr>
                  </a:p>
                </p:txBody>
              </p:sp>
            </p:grpSp>
            <p:grpSp>
              <p:nvGrpSpPr>
                <p:cNvPr id="8" name="Group 392"/>
                <p:cNvGrpSpPr>
                  <a:grpSpLocks/>
                </p:cNvGrpSpPr>
                <p:nvPr/>
              </p:nvGrpSpPr>
              <p:grpSpPr bwMode="auto">
                <a:xfrm rot="-5400000">
                  <a:off x="1814" y="3317"/>
                  <a:ext cx="1678" cy="182"/>
                  <a:chOff x="476" y="2568"/>
                  <a:chExt cx="1678" cy="182"/>
                </a:xfrm>
              </p:grpSpPr>
              <p:sp>
                <p:nvSpPr>
                  <p:cNvPr id="24605" name="AutoShape 393"/>
                  <p:cNvSpPr>
                    <a:spLocks noChangeArrowheads="1"/>
                  </p:cNvSpPr>
                  <p:nvPr/>
                </p:nvSpPr>
                <p:spPr bwMode="auto">
                  <a:xfrm>
                    <a:off x="476" y="2568"/>
                    <a:ext cx="1254" cy="182"/>
                  </a:xfrm>
                  <a:prstGeom prst="parallelogram">
                    <a:avLst>
                      <a:gd name="adj" fmla="val 35758"/>
                    </a:avLst>
                  </a:prstGeom>
                  <a:solidFill>
                    <a:srgbClr val="808080"/>
                  </a:solidFill>
                  <a:ln w="25400" algn="ctr">
                    <a:solidFill>
                      <a:schemeClr val="tx1"/>
                    </a:solidFill>
                    <a:miter lim="800000"/>
                    <a:headEnd/>
                    <a:tailEnd/>
                  </a:ln>
                </p:spPr>
                <p:txBody>
                  <a:bodyPr wrap="none" anchor="ctr"/>
                  <a:lstStyle/>
                  <a:p>
                    <a:endParaRPr lang="en-GB" sz="2400" b="1">
                      <a:solidFill>
                        <a:srgbClr val="FFFF00"/>
                      </a:solidFill>
                    </a:endParaRPr>
                  </a:p>
                </p:txBody>
              </p:sp>
              <p:sp>
                <p:nvSpPr>
                  <p:cNvPr id="24606" name="AutoShape 394"/>
                  <p:cNvSpPr>
                    <a:spLocks noChangeArrowheads="1"/>
                  </p:cNvSpPr>
                  <p:nvPr/>
                </p:nvSpPr>
                <p:spPr bwMode="auto">
                  <a:xfrm>
                    <a:off x="1632" y="2704"/>
                    <a:ext cx="522" cy="46"/>
                  </a:xfrm>
                  <a:prstGeom prst="parallelogram">
                    <a:avLst>
                      <a:gd name="adj" fmla="val 15971"/>
                    </a:avLst>
                  </a:prstGeom>
                  <a:solidFill>
                    <a:srgbClr val="808080"/>
                  </a:solidFill>
                  <a:ln w="25400" algn="ctr">
                    <a:solidFill>
                      <a:schemeClr val="tx1"/>
                    </a:solidFill>
                    <a:miter lim="800000"/>
                    <a:headEnd/>
                    <a:tailEnd/>
                  </a:ln>
                </p:spPr>
                <p:txBody>
                  <a:bodyPr wrap="none" anchor="ctr"/>
                  <a:lstStyle/>
                  <a:p>
                    <a:endParaRPr lang="en-GB" sz="2400" b="1">
                      <a:solidFill>
                        <a:srgbClr val="FFFF00"/>
                      </a:solidFill>
                    </a:endParaRPr>
                  </a:p>
                </p:txBody>
              </p:sp>
            </p:grpSp>
            <p:grpSp>
              <p:nvGrpSpPr>
                <p:cNvPr id="9" name="Group 395"/>
                <p:cNvGrpSpPr>
                  <a:grpSpLocks/>
                </p:cNvGrpSpPr>
                <p:nvPr/>
              </p:nvGrpSpPr>
              <p:grpSpPr bwMode="auto">
                <a:xfrm rot="10800000">
                  <a:off x="2744" y="2523"/>
                  <a:ext cx="1678" cy="182"/>
                  <a:chOff x="476" y="2568"/>
                  <a:chExt cx="1678" cy="182"/>
                </a:xfrm>
              </p:grpSpPr>
              <p:sp>
                <p:nvSpPr>
                  <p:cNvPr id="24603" name="AutoShape 396"/>
                  <p:cNvSpPr>
                    <a:spLocks noChangeArrowheads="1"/>
                  </p:cNvSpPr>
                  <p:nvPr/>
                </p:nvSpPr>
                <p:spPr bwMode="auto">
                  <a:xfrm>
                    <a:off x="476" y="2568"/>
                    <a:ext cx="1254" cy="182"/>
                  </a:xfrm>
                  <a:prstGeom prst="parallelogram">
                    <a:avLst>
                      <a:gd name="adj" fmla="val 35758"/>
                    </a:avLst>
                  </a:prstGeom>
                  <a:solidFill>
                    <a:srgbClr val="808080"/>
                  </a:solidFill>
                  <a:ln w="25400" algn="ctr">
                    <a:solidFill>
                      <a:schemeClr val="tx1"/>
                    </a:solidFill>
                    <a:miter lim="800000"/>
                    <a:headEnd/>
                    <a:tailEnd/>
                  </a:ln>
                </p:spPr>
                <p:txBody>
                  <a:bodyPr wrap="none" anchor="ctr"/>
                  <a:lstStyle/>
                  <a:p>
                    <a:endParaRPr lang="en-GB" sz="2400" b="1">
                      <a:solidFill>
                        <a:srgbClr val="FFFF00"/>
                      </a:solidFill>
                    </a:endParaRPr>
                  </a:p>
                </p:txBody>
              </p:sp>
              <p:sp>
                <p:nvSpPr>
                  <p:cNvPr id="24604" name="AutoShape 397"/>
                  <p:cNvSpPr>
                    <a:spLocks noChangeArrowheads="1"/>
                  </p:cNvSpPr>
                  <p:nvPr/>
                </p:nvSpPr>
                <p:spPr bwMode="auto">
                  <a:xfrm>
                    <a:off x="1632" y="2704"/>
                    <a:ext cx="522" cy="46"/>
                  </a:xfrm>
                  <a:prstGeom prst="parallelogram">
                    <a:avLst>
                      <a:gd name="adj" fmla="val 15971"/>
                    </a:avLst>
                  </a:prstGeom>
                  <a:solidFill>
                    <a:srgbClr val="808080"/>
                  </a:solidFill>
                  <a:ln w="25400" algn="ctr">
                    <a:solidFill>
                      <a:schemeClr val="tx1"/>
                    </a:solidFill>
                    <a:miter lim="800000"/>
                    <a:headEnd/>
                    <a:tailEnd/>
                  </a:ln>
                </p:spPr>
                <p:txBody>
                  <a:bodyPr wrap="none" anchor="ctr"/>
                  <a:lstStyle/>
                  <a:p>
                    <a:endParaRPr lang="en-GB" sz="2400" b="1">
                      <a:solidFill>
                        <a:srgbClr val="FFFF00"/>
                      </a:solidFill>
                    </a:endParaRPr>
                  </a:p>
                </p:txBody>
              </p:sp>
            </p:grpSp>
          </p:grpSp>
          <p:sp>
            <p:nvSpPr>
              <p:cNvPr id="24598" name="Oval 398"/>
              <p:cNvSpPr>
                <a:spLocks noChangeArrowheads="1"/>
              </p:cNvSpPr>
              <p:nvPr/>
            </p:nvSpPr>
            <p:spPr bwMode="auto">
              <a:xfrm>
                <a:off x="2811" y="2455"/>
                <a:ext cx="181" cy="182"/>
              </a:xfrm>
              <a:prstGeom prst="ellipse">
                <a:avLst/>
              </a:prstGeom>
              <a:solidFill>
                <a:schemeClr val="bg2"/>
              </a:solidFill>
              <a:ln w="25400" algn="ctr">
                <a:solidFill>
                  <a:schemeClr val="tx1"/>
                </a:solidFill>
                <a:round/>
                <a:headEnd/>
                <a:tailEnd/>
              </a:ln>
            </p:spPr>
            <p:txBody>
              <a:bodyPr wrap="none" anchor="ctr"/>
              <a:lstStyle/>
              <a:p>
                <a:endParaRPr lang="en-GB" sz="2400" b="1">
                  <a:solidFill>
                    <a:srgbClr val="FFFF00"/>
                  </a:solidFill>
                </a:endParaRPr>
              </a:p>
            </p:txBody>
          </p:sp>
        </p:grpSp>
        <p:sp>
          <p:nvSpPr>
            <p:cNvPr id="24596" name="Oval 402"/>
            <p:cNvSpPr>
              <a:spLocks noChangeArrowheads="1"/>
            </p:cNvSpPr>
            <p:nvPr/>
          </p:nvSpPr>
          <p:spPr bwMode="auto">
            <a:xfrm rot="-288271">
              <a:off x="4422" y="3113"/>
              <a:ext cx="861" cy="803"/>
            </a:xfrm>
            <a:prstGeom prst="ellipse">
              <a:avLst/>
            </a:prstGeom>
            <a:noFill/>
            <a:ln w="25400" algn="ctr">
              <a:solidFill>
                <a:schemeClr val="tx1"/>
              </a:solidFill>
              <a:round/>
              <a:headEnd/>
              <a:tailEnd/>
            </a:ln>
          </p:spPr>
          <p:txBody>
            <a:bodyPr wrap="none" anchor="ctr"/>
            <a:lstStyle/>
            <a:p>
              <a:endParaRPr lang="en-GB" sz="2400" b="1">
                <a:solidFill>
                  <a:srgbClr val="FFFF00"/>
                </a:solidFill>
              </a:endParaRPr>
            </a:p>
          </p:txBody>
        </p:sp>
      </p:grpSp>
      <p:grpSp>
        <p:nvGrpSpPr>
          <p:cNvPr id="10" name="Group 414"/>
          <p:cNvGrpSpPr>
            <a:grpSpLocks/>
          </p:cNvGrpSpPr>
          <p:nvPr/>
        </p:nvGrpSpPr>
        <p:grpSpPr bwMode="auto">
          <a:xfrm>
            <a:off x="539751" y="3500442"/>
            <a:ext cx="4103688" cy="461963"/>
            <a:chOff x="340" y="2205"/>
            <a:chExt cx="2585" cy="291"/>
          </a:xfrm>
        </p:grpSpPr>
        <p:sp>
          <p:nvSpPr>
            <p:cNvPr id="24593" name="Text Box 383"/>
            <p:cNvSpPr txBox="1">
              <a:spLocks noChangeArrowheads="1"/>
            </p:cNvSpPr>
            <p:nvPr/>
          </p:nvSpPr>
          <p:spPr bwMode="auto">
            <a:xfrm>
              <a:off x="340" y="2205"/>
              <a:ext cx="2585" cy="291"/>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FF00"/>
                  </a:solidFill>
                </a:rPr>
                <a:t>Rotor </a:t>
              </a:r>
              <a:r>
                <a:rPr lang="en-GB" sz="2400" b="1" dirty="0" smtClean="0">
                  <a:solidFill>
                    <a:srgbClr val="FFFF00"/>
                  </a:solidFill>
                </a:rPr>
                <a:t>head</a:t>
              </a:r>
              <a:endParaRPr lang="en-GB" sz="2400" b="1" dirty="0">
                <a:solidFill>
                  <a:srgbClr val="FFFF00"/>
                </a:solidFill>
              </a:endParaRPr>
            </a:p>
          </p:txBody>
        </p:sp>
        <p:sp>
          <p:nvSpPr>
            <p:cNvPr id="24594" name="Line 407"/>
            <p:cNvSpPr>
              <a:spLocks noChangeShapeType="1"/>
            </p:cNvSpPr>
            <p:nvPr/>
          </p:nvSpPr>
          <p:spPr bwMode="auto">
            <a:xfrm flipV="1">
              <a:off x="1474" y="2251"/>
              <a:ext cx="1043" cy="91"/>
            </a:xfrm>
            <a:prstGeom prst="line">
              <a:avLst/>
            </a:prstGeom>
            <a:noFill/>
            <a:ln w="63500">
              <a:solidFill>
                <a:srgbClr val="FF9900"/>
              </a:solidFill>
              <a:round/>
              <a:headEnd/>
              <a:tailEnd type="triangle" w="med" len="med"/>
            </a:ln>
          </p:spPr>
          <p:txBody>
            <a:bodyPr/>
            <a:lstStyle/>
            <a:p>
              <a:endParaRPr lang="en-GB" sz="2400" b="1">
                <a:solidFill>
                  <a:srgbClr val="FFFF00"/>
                </a:solidFill>
              </a:endParaRPr>
            </a:p>
          </p:txBody>
        </p:sp>
      </p:grpSp>
      <p:grpSp>
        <p:nvGrpSpPr>
          <p:cNvPr id="11" name="Group 413"/>
          <p:cNvGrpSpPr>
            <a:grpSpLocks/>
          </p:cNvGrpSpPr>
          <p:nvPr/>
        </p:nvGrpSpPr>
        <p:grpSpPr bwMode="auto">
          <a:xfrm>
            <a:off x="2339975" y="1844675"/>
            <a:ext cx="2592388" cy="1368425"/>
            <a:chOff x="1474" y="1162"/>
            <a:chExt cx="1633" cy="862"/>
          </a:xfrm>
        </p:grpSpPr>
        <p:sp>
          <p:nvSpPr>
            <p:cNvPr id="24590" name="Text Box 382"/>
            <p:cNvSpPr txBox="1">
              <a:spLocks noChangeArrowheads="1"/>
            </p:cNvSpPr>
            <p:nvPr/>
          </p:nvSpPr>
          <p:spPr bwMode="auto">
            <a:xfrm>
              <a:off x="1474" y="1162"/>
              <a:ext cx="862" cy="291"/>
            </a:xfrm>
            <a:prstGeom prst="rect">
              <a:avLst/>
            </a:prstGeom>
            <a:noFill/>
            <a:ln w="25400" algn="ctr">
              <a:noFill/>
              <a:miter lim="800000"/>
              <a:headEnd/>
              <a:tailEnd/>
            </a:ln>
          </p:spPr>
          <p:txBody>
            <a:bodyPr>
              <a:spAutoFit/>
            </a:bodyPr>
            <a:lstStyle/>
            <a:p>
              <a:pPr>
                <a:spcBef>
                  <a:spcPct val="50000"/>
                </a:spcBef>
              </a:pPr>
              <a:r>
                <a:rPr lang="en-GB" sz="2400" b="1">
                  <a:solidFill>
                    <a:srgbClr val="FFFF00"/>
                  </a:solidFill>
                </a:rPr>
                <a:t>Blades</a:t>
              </a:r>
            </a:p>
          </p:txBody>
        </p:sp>
        <p:sp>
          <p:nvSpPr>
            <p:cNvPr id="24591" name="Line 408"/>
            <p:cNvSpPr>
              <a:spLocks noChangeShapeType="1"/>
            </p:cNvSpPr>
            <p:nvPr/>
          </p:nvSpPr>
          <p:spPr bwMode="auto">
            <a:xfrm flipH="1">
              <a:off x="1837" y="1434"/>
              <a:ext cx="227" cy="590"/>
            </a:xfrm>
            <a:prstGeom prst="line">
              <a:avLst/>
            </a:prstGeom>
            <a:noFill/>
            <a:ln w="63500">
              <a:solidFill>
                <a:schemeClr val="accent1"/>
              </a:solidFill>
              <a:round/>
              <a:headEnd/>
              <a:tailEnd type="triangle" w="med" len="med"/>
            </a:ln>
          </p:spPr>
          <p:txBody>
            <a:bodyPr/>
            <a:lstStyle/>
            <a:p>
              <a:endParaRPr lang="en-GB" sz="2400" b="1">
                <a:solidFill>
                  <a:srgbClr val="FFFF00"/>
                </a:solidFill>
              </a:endParaRPr>
            </a:p>
          </p:txBody>
        </p:sp>
        <p:sp>
          <p:nvSpPr>
            <p:cNvPr id="24592" name="Line 409"/>
            <p:cNvSpPr>
              <a:spLocks noChangeShapeType="1"/>
            </p:cNvSpPr>
            <p:nvPr/>
          </p:nvSpPr>
          <p:spPr bwMode="auto">
            <a:xfrm>
              <a:off x="2064" y="1434"/>
              <a:ext cx="1043" cy="499"/>
            </a:xfrm>
            <a:prstGeom prst="line">
              <a:avLst/>
            </a:prstGeom>
            <a:noFill/>
            <a:ln w="63500">
              <a:solidFill>
                <a:schemeClr val="accent1"/>
              </a:solidFill>
              <a:round/>
              <a:headEnd/>
              <a:tailEnd type="triangle" w="med" len="med"/>
            </a:ln>
          </p:spPr>
          <p:txBody>
            <a:bodyPr/>
            <a:lstStyle/>
            <a:p>
              <a:endParaRPr lang="en-GB" sz="2400" b="1">
                <a:solidFill>
                  <a:srgbClr val="FFFF00"/>
                </a:solidFill>
              </a:endParaRPr>
            </a:p>
          </p:txBody>
        </p:sp>
      </p:grpSp>
      <p:grpSp>
        <p:nvGrpSpPr>
          <p:cNvPr id="12" name="Group 415"/>
          <p:cNvGrpSpPr>
            <a:grpSpLocks/>
          </p:cNvGrpSpPr>
          <p:nvPr/>
        </p:nvGrpSpPr>
        <p:grpSpPr bwMode="auto">
          <a:xfrm>
            <a:off x="6516688" y="1989138"/>
            <a:ext cx="2087562" cy="1368425"/>
            <a:chOff x="4105" y="1253"/>
            <a:chExt cx="1315" cy="862"/>
          </a:xfrm>
        </p:grpSpPr>
        <p:sp>
          <p:nvSpPr>
            <p:cNvPr id="24588" name="Text Box 406"/>
            <p:cNvSpPr txBox="1">
              <a:spLocks noChangeArrowheads="1"/>
            </p:cNvSpPr>
            <p:nvPr/>
          </p:nvSpPr>
          <p:spPr bwMode="auto">
            <a:xfrm>
              <a:off x="4105" y="1253"/>
              <a:ext cx="1315" cy="291"/>
            </a:xfrm>
            <a:prstGeom prst="rect">
              <a:avLst/>
            </a:prstGeom>
            <a:noFill/>
            <a:ln w="25400" algn="ctr">
              <a:noFill/>
              <a:miter lim="800000"/>
              <a:headEnd/>
              <a:tailEnd/>
            </a:ln>
          </p:spPr>
          <p:txBody>
            <a:bodyPr>
              <a:spAutoFit/>
            </a:bodyPr>
            <a:lstStyle/>
            <a:p>
              <a:pPr>
                <a:spcBef>
                  <a:spcPct val="50000"/>
                </a:spcBef>
              </a:pPr>
              <a:r>
                <a:rPr lang="en-GB" sz="2400" b="1" dirty="0">
                  <a:solidFill>
                    <a:srgbClr val="FFFF00"/>
                  </a:solidFill>
                </a:rPr>
                <a:t>Tail </a:t>
              </a:r>
              <a:r>
                <a:rPr lang="en-GB" sz="2400" b="1" dirty="0" smtClean="0">
                  <a:solidFill>
                    <a:srgbClr val="FFFF00"/>
                  </a:solidFill>
                </a:rPr>
                <a:t>rotor</a:t>
              </a:r>
              <a:endParaRPr lang="en-GB" sz="2400" b="1" dirty="0">
                <a:solidFill>
                  <a:srgbClr val="FFFF00"/>
                </a:solidFill>
              </a:endParaRPr>
            </a:p>
          </p:txBody>
        </p:sp>
        <p:sp>
          <p:nvSpPr>
            <p:cNvPr id="24589" name="Line 410"/>
            <p:cNvSpPr>
              <a:spLocks noChangeShapeType="1"/>
            </p:cNvSpPr>
            <p:nvPr/>
          </p:nvSpPr>
          <p:spPr bwMode="auto">
            <a:xfrm>
              <a:off x="4558" y="1570"/>
              <a:ext cx="46" cy="545"/>
            </a:xfrm>
            <a:prstGeom prst="line">
              <a:avLst/>
            </a:prstGeom>
            <a:noFill/>
            <a:ln w="63500">
              <a:solidFill>
                <a:srgbClr val="C00000"/>
              </a:solidFill>
              <a:round/>
              <a:headEnd/>
              <a:tailEnd type="triangle" w="med" len="med"/>
            </a:ln>
          </p:spPr>
          <p:txBody>
            <a:bodyPr/>
            <a:lstStyle/>
            <a:p>
              <a:endParaRPr lang="en-GB" sz="2400" b="1">
                <a:solidFill>
                  <a:srgbClr val="FFFF00"/>
                </a:solidFill>
              </a:endParaRPr>
            </a:p>
          </p:txBody>
        </p:sp>
      </p:grpSp>
      <p:grpSp>
        <p:nvGrpSpPr>
          <p:cNvPr id="13" name="Group 416"/>
          <p:cNvGrpSpPr>
            <a:grpSpLocks/>
          </p:cNvGrpSpPr>
          <p:nvPr/>
        </p:nvGrpSpPr>
        <p:grpSpPr bwMode="auto">
          <a:xfrm>
            <a:off x="4859338" y="5157788"/>
            <a:ext cx="2592387" cy="1150937"/>
            <a:chOff x="3061" y="3249"/>
            <a:chExt cx="1633" cy="725"/>
          </a:xfrm>
        </p:grpSpPr>
        <p:sp>
          <p:nvSpPr>
            <p:cNvPr id="24585" name="Text Box 405"/>
            <p:cNvSpPr txBox="1">
              <a:spLocks noChangeArrowheads="1"/>
            </p:cNvSpPr>
            <p:nvPr/>
          </p:nvSpPr>
          <p:spPr bwMode="auto">
            <a:xfrm>
              <a:off x="3061" y="3612"/>
              <a:ext cx="1179" cy="291"/>
            </a:xfrm>
            <a:prstGeom prst="rect">
              <a:avLst/>
            </a:prstGeom>
            <a:noFill/>
            <a:ln w="25400" algn="ctr">
              <a:noFill/>
              <a:miter lim="800000"/>
              <a:headEnd/>
              <a:tailEnd/>
            </a:ln>
          </p:spPr>
          <p:txBody>
            <a:bodyPr>
              <a:spAutoFit/>
            </a:bodyPr>
            <a:lstStyle/>
            <a:p>
              <a:pPr>
                <a:spcBef>
                  <a:spcPct val="50000"/>
                </a:spcBef>
              </a:pPr>
              <a:r>
                <a:rPr lang="en-GB" sz="2400" b="1" dirty="0">
                  <a:solidFill>
                    <a:srgbClr val="FFFF00"/>
                  </a:solidFill>
                </a:rPr>
                <a:t>Rotor </a:t>
              </a:r>
              <a:r>
                <a:rPr lang="en-GB" sz="2400" b="1" dirty="0" smtClean="0">
                  <a:solidFill>
                    <a:srgbClr val="FFFF00"/>
                  </a:solidFill>
                </a:rPr>
                <a:t>disc</a:t>
              </a:r>
              <a:endParaRPr lang="en-GB" sz="2400" b="1" dirty="0">
                <a:solidFill>
                  <a:srgbClr val="FFFF00"/>
                </a:solidFill>
              </a:endParaRPr>
            </a:p>
          </p:txBody>
        </p:sp>
        <p:sp>
          <p:nvSpPr>
            <p:cNvPr id="24586" name="Line 411"/>
            <p:cNvSpPr>
              <a:spLocks noChangeShapeType="1"/>
            </p:cNvSpPr>
            <p:nvPr/>
          </p:nvSpPr>
          <p:spPr bwMode="auto">
            <a:xfrm>
              <a:off x="4195" y="3793"/>
              <a:ext cx="499" cy="181"/>
            </a:xfrm>
            <a:prstGeom prst="line">
              <a:avLst/>
            </a:prstGeom>
            <a:noFill/>
            <a:ln w="63500">
              <a:solidFill>
                <a:srgbClr val="00FF00"/>
              </a:solidFill>
              <a:round/>
              <a:headEnd/>
              <a:tailEnd type="triangle" w="med" len="med"/>
            </a:ln>
          </p:spPr>
          <p:txBody>
            <a:bodyPr/>
            <a:lstStyle/>
            <a:p>
              <a:endParaRPr lang="en-GB" sz="2400" b="1">
                <a:solidFill>
                  <a:srgbClr val="FFFF00"/>
                </a:solidFill>
              </a:endParaRPr>
            </a:p>
          </p:txBody>
        </p:sp>
        <p:sp>
          <p:nvSpPr>
            <p:cNvPr id="24587" name="Line 412"/>
            <p:cNvSpPr>
              <a:spLocks noChangeShapeType="1"/>
            </p:cNvSpPr>
            <p:nvPr/>
          </p:nvSpPr>
          <p:spPr bwMode="auto">
            <a:xfrm flipV="1">
              <a:off x="4195" y="3249"/>
              <a:ext cx="318" cy="544"/>
            </a:xfrm>
            <a:prstGeom prst="line">
              <a:avLst/>
            </a:prstGeom>
            <a:noFill/>
            <a:ln w="63500">
              <a:solidFill>
                <a:srgbClr val="00CC00"/>
              </a:solidFill>
              <a:round/>
              <a:headEnd/>
              <a:tailEnd type="triangle" w="med" len="med"/>
            </a:ln>
          </p:spPr>
          <p:txBody>
            <a:bodyPr/>
            <a:lstStyle/>
            <a:p>
              <a:endParaRPr lang="en-GB" sz="2400" b="1">
                <a:solidFill>
                  <a:srgbClr val="FFFF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21600000">
                                      <p:cBhvr>
                                        <p:cTn id="37"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08612" y="430213"/>
            <a:ext cx="5326780" cy="699166"/>
          </a:xfrm>
          <a:noFill/>
        </p:spPr>
        <p:txBody>
          <a:bodyPr lIns="90488" tIns="44450" rIns="90488" bIns="44450"/>
          <a:lstStyle/>
          <a:p>
            <a:pPr algn="ctr"/>
            <a:r>
              <a:rPr lang="en-US" dirty="0" smtClean="0">
                <a:solidFill>
                  <a:srgbClr val="FFFF00"/>
                </a:solidFill>
                <a:latin typeface="Arial" charset="0"/>
              </a:rPr>
              <a:t>Helicopter controls</a:t>
            </a:r>
          </a:p>
        </p:txBody>
      </p:sp>
      <p:sp>
        <p:nvSpPr>
          <p:cNvPr id="381955" name="Rectangle 3"/>
          <p:cNvSpPr>
            <a:spLocks noGrp="1" noChangeArrowheads="1"/>
          </p:cNvSpPr>
          <p:nvPr>
            <p:ph type="body" idx="1"/>
          </p:nvPr>
        </p:nvSpPr>
        <p:spPr>
          <a:xfrm>
            <a:off x="683568" y="1700213"/>
            <a:ext cx="7790507" cy="3795398"/>
          </a:xfrm>
          <a:noFill/>
        </p:spPr>
        <p:txBody>
          <a:bodyPr lIns="90488" tIns="44450" rIns="90488" bIns="44450"/>
          <a:lstStyle/>
          <a:p>
            <a:pPr marL="514350" indent="-514350">
              <a:lnSpc>
                <a:spcPct val="200000"/>
              </a:lnSpc>
              <a:buFont typeface="+mj-lt"/>
              <a:buAutoNum type="arabicPeriod"/>
            </a:pPr>
            <a:r>
              <a:rPr lang="en-US" sz="2800" b="1" dirty="0" smtClean="0">
                <a:solidFill>
                  <a:srgbClr val="FFFF00"/>
                </a:solidFill>
                <a:latin typeface="Arial" charset="0"/>
              </a:rPr>
              <a:t>The collective pitch lever	</a:t>
            </a:r>
          </a:p>
          <a:p>
            <a:pPr marL="514350" indent="-514350">
              <a:lnSpc>
                <a:spcPct val="200000"/>
              </a:lnSpc>
              <a:buFont typeface="+mj-lt"/>
              <a:buAutoNum type="arabicPeriod"/>
            </a:pPr>
            <a:r>
              <a:rPr lang="en-US" sz="2800" b="1" dirty="0" smtClean="0">
                <a:solidFill>
                  <a:srgbClr val="FFFF00"/>
                </a:solidFill>
                <a:latin typeface="Arial" charset="0"/>
              </a:rPr>
              <a:t>The hand throttle		</a:t>
            </a:r>
          </a:p>
          <a:p>
            <a:pPr marL="514350" indent="-514350">
              <a:lnSpc>
                <a:spcPct val="200000"/>
              </a:lnSpc>
              <a:buFont typeface="+mj-lt"/>
              <a:buAutoNum type="arabicPeriod"/>
            </a:pPr>
            <a:r>
              <a:rPr lang="en-US" sz="2800" b="1" dirty="0" smtClean="0">
                <a:solidFill>
                  <a:srgbClr val="FFFF00"/>
                </a:solidFill>
                <a:latin typeface="Arial" charset="0"/>
              </a:rPr>
              <a:t>The cyclic pitch control	</a:t>
            </a:r>
          </a:p>
          <a:p>
            <a:pPr marL="514350" indent="-514350">
              <a:lnSpc>
                <a:spcPct val="200000"/>
              </a:lnSpc>
              <a:buFont typeface="+mj-lt"/>
              <a:buAutoNum type="arabicPeriod"/>
            </a:pPr>
            <a:r>
              <a:rPr lang="en-US" sz="2800" b="1" dirty="0" smtClean="0">
                <a:solidFill>
                  <a:srgbClr val="FFFF00"/>
                </a:solidFill>
                <a:latin typeface="Arial" charset="0"/>
              </a:rPr>
              <a:t>The tail rotor control (or yaw pedals)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Effect transition="in" filter="wipe(left)">
                                      <p:cBhvr>
                                        <p:cTn id="7" dur="1000"/>
                                        <p:tgtEl>
                                          <p:spTgt spid="381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1955">
                                            <p:txEl>
                                              <p:pRg st="1" end="1"/>
                                            </p:txEl>
                                          </p:spTgt>
                                        </p:tgtEl>
                                        <p:attrNameLst>
                                          <p:attrName>style.visibility</p:attrName>
                                        </p:attrNameLst>
                                      </p:cBhvr>
                                      <p:to>
                                        <p:strVal val="visible"/>
                                      </p:to>
                                    </p:set>
                                    <p:animEffect transition="in" filter="wipe(left)">
                                      <p:cBhvr>
                                        <p:cTn id="12" dur="1000"/>
                                        <p:tgtEl>
                                          <p:spTgt spid="381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1955">
                                            <p:txEl>
                                              <p:pRg st="2" end="2"/>
                                            </p:txEl>
                                          </p:spTgt>
                                        </p:tgtEl>
                                        <p:attrNameLst>
                                          <p:attrName>style.visibility</p:attrName>
                                        </p:attrNameLst>
                                      </p:cBhvr>
                                      <p:to>
                                        <p:strVal val="visible"/>
                                      </p:to>
                                    </p:set>
                                    <p:animEffect transition="in" filter="wipe(left)">
                                      <p:cBhvr>
                                        <p:cTn id="17" dur="1000"/>
                                        <p:tgtEl>
                                          <p:spTgt spid="3819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1955">
                                            <p:txEl>
                                              <p:pRg st="3" end="3"/>
                                            </p:txEl>
                                          </p:spTgt>
                                        </p:tgtEl>
                                        <p:attrNameLst>
                                          <p:attrName>style.visibility</p:attrName>
                                        </p:attrNameLst>
                                      </p:cBhvr>
                                      <p:to>
                                        <p:strVal val="visible"/>
                                      </p:to>
                                    </p:set>
                                    <p:animEffect transition="in" filter="wipe(left)">
                                      <p:cBhvr>
                                        <p:cTn id="22" dur="1000"/>
                                        <p:tgtEl>
                                          <p:spTgt spid="3819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4004" name="Picture 4" descr="Controls 1"/>
          <p:cNvPicPr>
            <a:picLocks noGrp="1" noChangeAspect="1" noChangeArrowheads="1"/>
          </p:cNvPicPr>
          <p:nvPr>
            <p:ph idx="1"/>
          </p:nvPr>
        </p:nvPicPr>
        <p:blipFill>
          <a:blip r:embed="rId3" cstate="print"/>
          <a:srcRect/>
          <a:stretch>
            <a:fillRect/>
          </a:stretch>
        </p:blipFill>
        <p:spPr>
          <a:xfrm>
            <a:off x="1043608" y="548680"/>
            <a:ext cx="6965950" cy="5173662"/>
          </a:xfrm>
          <a:noFill/>
        </p:spPr>
      </p:pic>
      <p:grpSp>
        <p:nvGrpSpPr>
          <p:cNvPr id="2" name="Group 6"/>
          <p:cNvGrpSpPr>
            <a:grpSpLocks/>
          </p:cNvGrpSpPr>
          <p:nvPr/>
        </p:nvGrpSpPr>
        <p:grpSpPr bwMode="auto">
          <a:xfrm>
            <a:off x="230808" y="4653955"/>
            <a:ext cx="2449513" cy="1441450"/>
            <a:chOff x="1020" y="3294"/>
            <a:chExt cx="1225" cy="726"/>
          </a:xfrm>
        </p:grpSpPr>
        <p:sp>
          <p:nvSpPr>
            <p:cNvPr id="27661" name="Rectangle 7"/>
            <p:cNvSpPr>
              <a:spLocks noChangeArrowheads="1"/>
            </p:cNvSpPr>
            <p:nvPr/>
          </p:nvSpPr>
          <p:spPr bwMode="auto">
            <a:xfrm>
              <a:off x="1020" y="3294"/>
              <a:ext cx="1225" cy="726"/>
            </a:xfrm>
            <a:prstGeom prst="rect">
              <a:avLst/>
            </a:prstGeom>
            <a:solidFill>
              <a:schemeClr val="accent1"/>
            </a:solidFill>
            <a:ln w="12700">
              <a:solidFill>
                <a:schemeClr val="tx1"/>
              </a:solidFill>
              <a:miter lim="800000"/>
              <a:headEnd/>
              <a:tailEnd/>
            </a:ln>
          </p:spPr>
          <p:txBody>
            <a:bodyPr wrap="none" anchor="ctr"/>
            <a:lstStyle/>
            <a:p>
              <a:endParaRPr lang="en-GB"/>
            </a:p>
          </p:txBody>
        </p:sp>
        <p:grpSp>
          <p:nvGrpSpPr>
            <p:cNvPr id="3" name="Group 8"/>
            <p:cNvGrpSpPr>
              <a:grpSpLocks noChangeAspect="1"/>
            </p:cNvGrpSpPr>
            <p:nvPr/>
          </p:nvGrpSpPr>
          <p:grpSpPr bwMode="auto">
            <a:xfrm rot="-1451371">
              <a:off x="1156" y="3612"/>
              <a:ext cx="975" cy="102"/>
              <a:chOff x="930" y="3022"/>
              <a:chExt cx="3900" cy="408"/>
            </a:xfrm>
          </p:grpSpPr>
          <p:sp>
            <p:nvSpPr>
              <p:cNvPr id="27663" name="Rectangle 9"/>
              <p:cNvSpPr>
                <a:spLocks noChangeAspect="1" noChangeArrowheads="1"/>
              </p:cNvSpPr>
              <p:nvPr/>
            </p:nvSpPr>
            <p:spPr bwMode="auto">
              <a:xfrm>
                <a:off x="930" y="3113"/>
                <a:ext cx="3628" cy="226"/>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27664" name="Rectangle 10"/>
              <p:cNvSpPr>
                <a:spLocks noChangeAspect="1" noChangeArrowheads="1"/>
              </p:cNvSpPr>
              <p:nvPr/>
            </p:nvSpPr>
            <p:spPr bwMode="auto">
              <a:xfrm>
                <a:off x="3696" y="3067"/>
                <a:ext cx="1134" cy="318"/>
              </a:xfrm>
              <a:prstGeom prst="rect">
                <a:avLst/>
              </a:prstGeom>
              <a:solidFill>
                <a:schemeClr val="tx1"/>
              </a:solidFill>
              <a:ln w="12700">
                <a:solidFill>
                  <a:srgbClr val="000000"/>
                </a:solidFill>
                <a:miter lim="800000"/>
                <a:headEnd/>
                <a:tailEnd/>
              </a:ln>
            </p:spPr>
            <p:txBody>
              <a:bodyPr wrap="none" anchor="ctr"/>
              <a:lstStyle/>
              <a:p>
                <a:endParaRPr lang="en-GB"/>
              </a:p>
            </p:txBody>
          </p:sp>
          <p:sp>
            <p:nvSpPr>
              <p:cNvPr id="27665" name="Rectangle 11"/>
              <p:cNvSpPr>
                <a:spLocks noChangeAspect="1" noChangeArrowheads="1"/>
              </p:cNvSpPr>
              <p:nvPr/>
            </p:nvSpPr>
            <p:spPr bwMode="auto">
              <a:xfrm>
                <a:off x="3651" y="3022"/>
                <a:ext cx="45" cy="408"/>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27666" name="Line 12"/>
              <p:cNvSpPr>
                <a:spLocks noChangeAspect="1" noChangeShapeType="1"/>
              </p:cNvSpPr>
              <p:nvPr/>
            </p:nvSpPr>
            <p:spPr bwMode="auto">
              <a:xfrm>
                <a:off x="3787" y="3113"/>
                <a:ext cx="907" cy="0"/>
              </a:xfrm>
              <a:prstGeom prst="line">
                <a:avLst/>
              </a:prstGeom>
              <a:noFill/>
              <a:ln w="12700">
                <a:solidFill>
                  <a:schemeClr val="bg1"/>
                </a:solidFill>
                <a:round/>
                <a:headEnd/>
                <a:tailEnd/>
              </a:ln>
            </p:spPr>
            <p:txBody>
              <a:bodyPr/>
              <a:lstStyle/>
              <a:p>
                <a:endParaRPr lang="en-GB"/>
              </a:p>
            </p:txBody>
          </p:sp>
          <p:sp>
            <p:nvSpPr>
              <p:cNvPr id="27667" name="Line 13"/>
              <p:cNvSpPr>
                <a:spLocks noChangeAspect="1" noChangeShapeType="1"/>
              </p:cNvSpPr>
              <p:nvPr/>
            </p:nvSpPr>
            <p:spPr bwMode="auto">
              <a:xfrm>
                <a:off x="3787" y="3158"/>
                <a:ext cx="907" cy="0"/>
              </a:xfrm>
              <a:prstGeom prst="line">
                <a:avLst/>
              </a:prstGeom>
              <a:noFill/>
              <a:ln w="12700">
                <a:solidFill>
                  <a:schemeClr val="bg1"/>
                </a:solidFill>
                <a:round/>
                <a:headEnd/>
                <a:tailEnd/>
              </a:ln>
            </p:spPr>
            <p:txBody>
              <a:bodyPr/>
              <a:lstStyle/>
              <a:p>
                <a:endParaRPr lang="en-GB"/>
              </a:p>
            </p:txBody>
          </p:sp>
          <p:sp>
            <p:nvSpPr>
              <p:cNvPr id="27668" name="Line 14"/>
              <p:cNvSpPr>
                <a:spLocks noChangeAspect="1" noChangeShapeType="1"/>
              </p:cNvSpPr>
              <p:nvPr/>
            </p:nvSpPr>
            <p:spPr bwMode="auto">
              <a:xfrm>
                <a:off x="3787" y="3203"/>
                <a:ext cx="907" cy="0"/>
              </a:xfrm>
              <a:prstGeom prst="line">
                <a:avLst/>
              </a:prstGeom>
              <a:noFill/>
              <a:ln w="12700">
                <a:solidFill>
                  <a:schemeClr val="bg1"/>
                </a:solidFill>
                <a:round/>
                <a:headEnd/>
                <a:tailEnd/>
              </a:ln>
            </p:spPr>
            <p:txBody>
              <a:bodyPr/>
              <a:lstStyle/>
              <a:p>
                <a:endParaRPr lang="en-GB"/>
              </a:p>
            </p:txBody>
          </p:sp>
          <p:sp>
            <p:nvSpPr>
              <p:cNvPr id="27669" name="Line 15"/>
              <p:cNvSpPr>
                <a:spLocks noChangeAspect="1" noChangeShapeType="1"/>
              </p:cNvSpPr>
              <p:nvPr/>
            </p:nvSpPr>
            <p:spPr bwMode="auto">
              <a:xfrm>
                <a:off x="3787" y="3248"/>
                <a:ext cx="907" cy="0"/>
              </a:xfrm>
              <a:prstGeom prst="line">
                <a:avLst/>
              </a:prstGeom>
              <a:noFill/>
              <a:ln w="12700">
                <a:solidFill>
                  <a:schemeClr val="bg1"/>
                </a:solidFill>
                <a:round/>
                <a:headEnd/>
                <a:tailEnd/>
              </a:ln>
            </p:spPr>
            <p:txBody>
              <a:bodyPr/>
              <a:lstStyle/>
              <a:p>
                <a:endParaRPr lang="en-GB"/>
              </a:p>
            </p:txBody>
          </p:sp>
          <p:sp>
            <p:nvSpPr>
              <p:cNvPr id="27670" name="Line 16"/>
              <p:cNvSpPr>
                <a:spLocks noChangeAspect="1" noChangeShapeType="1"/>
              </p:cNvSpPr>
              <p:nvPr/>
            </p:nvSpPr>
            <p:spPr bwMode="auto">
              <a:xfrm>
                <a:off x="3787" y="3293"/>
                <a:ext cx="907" cy="0"/>
              </a:xfrm>
              <a:prstGeom prst="line">
                <a:avLst/>
              </a:prstGeom>
              <a:noFill/>
              <a:ln w="12700">
                <a:solidFill>
                  <a:schemeClr val="bg1"/>
                </a:solidFill>
                <a:round/>
                <a:headEnd/>
                <a:tailEnd/>
              </a:ln>
            </p:spPr>
            <p:txBody>
              <a:bodyPr/>
              <a:lstStyle/>
              <a:p>
                <a:endParaRPr lang="en-GB"/>
              </a:p>
            </p:txBody>
          </p:sp>
          <p:sp>
            <p:nvSpPr>
              <p:cNvPr id="27671" name="Line 17"/>
              <p:cNvSpPr>
                <a:spLocks noChangeAspect="1" noChangeShapeType="1"/>
              </p:cNvSpPr>
              <p:nvPr/>
            </p:nvSpPr>
            <p:spPr bwMode="auto">
              <a:xfrm>
                <a:off x="3787" y="3338"/>
                <a:ext cx="907" cy="0"/>
              </a:xfrm>
              <a:prstGeom prst="line">
                <a:avLst/>
              </a:prstGeom>
              <a:noFill/>
              <a:ln w="12700">
                <a:solidFill>
                  <a:schemeClr val="bg1"/>
                </a:solidFill>
                <a:round/>
                <a:headEnd/>
                <a:tailEnd/>
              </a:ln>
            </p:spPr>
            <p:txBody>
              <a:bodyPr/>
              <a:lstStyle/>
              <a:p>
                <a:endParaRPr lang="en-GB"/>
              </a:p>
            </p:txBody>
          </p:sp>
        </p:grpSp>
      </p:grpSp>
      <p:grpSp>
        <p:nvGrpSpPr>
          <p:cNvPr id="4" name="Group 18"/>
          <p:cNvGrpSpPr>
            <a:grpSpLocks/>
          </p:cNvGrpSpPr>
          <p:nvPr/>
        </p:nvGrpSpPr>
        <p:grpSpPr bwMode="auto">
          <a:xfrm>
            <a:off x="6568108" y="4725392"/>
            <a:ext cx="2376488" cy="1368425"/>
            <a:chOff x="172" y="1581"/>
            <a:chExt cx="1755" cy="987"/>
          </a:xfrm>
        </p:grpSpPr>
        <p:sp>
          <p:nvSpPr>
            <p:cNvPr id="27654" name="Rectangle 19"/>
            <p:cNvSpPr>
              <a:spLocks noChangeArrowheads="1"/>
            </p:cNvSpPr>
            <p:nvPr/>
          </p:nvSpPr>
          <p:spPr bwMode="auto">
            <a:xfrm>
              <a:off x="172" y="1581"/>
              <a:ext cx="1755" cy="987"/>
            </a:xfrm>
            <a:prstGeom prst="rect">
              <a:avLst/>
            </a:prstGeom>
            <a:solidFill>
              <a:schemeClr val="accent1"/>
            </a:solidFill>
            <a:ln w="12700">
              <a:solidFill>
                <a:schemeClr val="tx1"/>
              </a:solidFill>
              <a:miter lim="800000"/>
              <a:headEnd/>
              <a:tailEnd/>
            </a:ln>
          </p:spPr>
          <p:txBody>
            <a:bodyPr wrap="none" anchor="ctr"/>
            <a:lstStyle/>
            <a:p>
              <a:endParaRPr lang="en-GB"/>
            </a:p>
          </p:txBody>
        </p:sp>
        <p:sp>
          <p:nvSpPr>
            <p:cNvPr id="27655" name="Rectangle 20"/>
            <p:cNvSpPr>
              <a:spLocks noChangeArrowheads="1"/>
            </p:cNvSpPr>
            <p:nvPr/>
          </p:nvSpPr>
          <p:spPr bwMode="auto">
            <a:xfrm>
              <a:off x="1000" y="2037"/>
              <a:ext cx="38" cy="151"/>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27656" name="Rectangle 21"/>
            <p:cNvSpPr>
              <a:spLocks noChangeArrowheads="1"/>
            </p:cNvSpPr>
            <p:nvPr/>
          </p:nvSpPr>
          <p:spPr bwMode="auto">
            <a:xfrm>
              <a:off x="696" y="1998"/>
              <a:ext cx="634" cy="76"/>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27657" name="Oval 22"/>
            <p:cNvSpPr>
              <a:spLocks noChangeArrowheads="1"/>
            </p:cNvSpPr>
            <p:nvPr/>
          </p:nvSpPr>
          <p:spPr bwMode="auto">
            <a:xfrm rot="-289246">
              <a:off x="546" y="1809"/>
              <a:ext cx="224" cy="417"/>
            </a:xfrm>
            <a:prstGeom prst="ellipse">
              <a:avLst/>
            </a:prstGeom>
            <a:solidFill>
              <a:schemeClr val="folHlink"/>
            </a:solidFill>
            <a:ln w="12700">
              <a:solidFill>
                <a:srgbClr val="000000"/>
              </a:solidFill>
              <a:round/>
              <a:headEnd/>
              <a:tailEnd/>
            </a:ln>
          </p:spPr>
          <p:txBody>
            <a:bodyPr wrap="none" anchor="ctr"/>
            <a:lstStyle/>
            <a:p>
              <a:endParaRPr lang="en-GB"/>
            </a:p>
          </p:txBody>
        </p:sp>
        <p:sp>
          <p:nvSpPr>
            <p:cNvPr id="27658" name="Oval 23"/>
            <p:cNvSpPr>
              <a:spLocks noChangeArrowheads="1"/>
            </p:cNvSpPr>
            <p:nvPr/>
          </p:nvSpPr>
          <p:spPr bwMode="auto">
            <a:xfrm rot="492545">
              <a:off x="1255" y="1809"/>
              <a:ext cx="224" cy="417"/>
            </a:xfrm>
            <a:prstGeom prst="ellipse">
              <a:avLst/>
            </a:prstGeom>
            <a:solidFill>
              <a:schemeClr val="folHlink"/>
            </a:solidFill>
            <a:ln w="12700">
              <a:solidFill>
                <a:srgbClr val="000000"/>
              </a:solidFill>
              <a:round/>
              <a:headEnd/>
              <a:tailEnd/>
            </a:ln>
          </p:spPr>
          <p:txBody>
            <a:bodyPr wrap="none" anchor="ctr"/>
            <a:lstStyle/>
            <a:p>
              <a:endParaRPr lang="en-GB"/>
            </a:p>
          </p:txBody>
        </p:sp>
        <p:sp>
          <p:nvSpPr>
            <p:cNvPr id="27659" name="Rectangle 24"/>
            <p:cNvSpPr>
              <a:spLocks noChangeArrowheads="1"/>
            </p:cNvSpPr>
            <p:nvPr/>
          </p:nvSpPr>
          <p:spPr bwMode="auto">
            <a:xfrm rot="715064">
              <a:off x="849" y="2199"/>
              <a:ext cx="36" cy="367"/>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27660" name="Rectangle 25"/>
            <p:cNvSpPr>
              <a:spLocks noChangeArrowheads="1"/>
            </p:cNvSpPr>
            <p:nvPr/>
          </p:nvSpPr>
          <p:spPr bwMode="auto">
            <a:xfrm>
              <a:off x="882" y="2188"/>
              <a:ext cx="261" cy="38"/>
            </a:xfrm>
            <a:prstGeom prst="rect">
              <a:avLst/>
            </a:prstGeom>
            <a:solidFill>
              <a:schemeClr val="folHlink"/>
            </a:solidFill>
            <a:ln w="12700">
              <a:solidFill>
                <a:srgbClr val="000000"/>
              </a:solidFill>
              <a:miter lim="800000"/>
              <a:headEnd/>
              <a:tailEnd/>
            </a:ln>
          </p:spPr>
          <p:txBody>
            <a:bodyPr wrap="none" anchor="ctr"/>
            <a:lstStyle/>
            <a:p>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004"/>
                                        </p:tgtEl>
                                        <p:attrNameLst>
                                          <p:attrName>style.visibility</p:attrName>
                                        </p:attrNameLst>
                                      </p:cBhvr>
                                      <p:to>
                                        <p:strVal val="visible"/>
                                      </p:to>
                                    </p:set>
                                    <p:animEffect transition="in" filter="fade">
                                      <p:cBhvr>
                                        <p:cTn id="7" dur="1000"/>
                                        <p:tgtEl>
                                          <p:spTgt spid="3840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5" name="Picture 3" descr="Cockpit 1"/>
          <p:cNvPicPr>
            <a:picLocks noChangeAspect="1" noChangeArrowheads="1"/>
          </p:cNvPicPr>
          <p:nvPr/>
        </p:nvPicPr>
        <p:blipFill>
          <a:blip r:embed="rId3" cstate="email"/>
          <a:srcRect/>
          <a:stretch>
            <a:fillRect/>
          </a:stretch>
        </p:blipFill>
        <p:spPr bwMode="auto">
          <a:xfrm>
            <a:off x="323850" y="1052513"/>
            <a:ext cx="2617788" cy="3816350"/>
          </a:xfrm>
          <a:prstGeom prst="rect">
            <a:avLst/>
          </a:prstGeom>
          <a:noFill/>
          <a:ln w="9525">
            <a:noFill/>
            <a:miter lim="800000"/>
            <a:headEnd/>
            <a:tailEnd/>
          </a:ln>
        </p:spPr>
      </p:pic>
      <p:pic>
        <p:nvPicPr>
          <p:cNvPr id="28676" name="Picture 4" descr="cockpit 2"/>
          <p:cNvPicPr>
            <a:picLocks noChangeAspect="1" noChangeArrowheads="1"/>
          </p:cNvPicPr>
          <p:nvPr/>
        </p:nvPicPr>
        <p:blipFill>
          <a:blip r:embed="rId4" cstate="email"/>
          <a:srcRect/>
          <a:stretch>
            <a:fillRect/>
          </a:stretch>
        </p:blipFill>
        <p:spPr bwMode="auto">
          <a:xfrm>
            <a:off x="2268538" y="4149725"/>
            <a:ext cx="4646612" cy="2436813"/>
          </a:xfrm>
          <a:prstGeom prst="rect">
            <a:avLst/>
          </a:prstGeom>
          <a:noFill/>
          <a:ln w="9525">
            <a:noFill/>
            <a:miter lim="800000"/>
            <a:headEnd/>
            <a:tailEnd/>
          </a:ln>
        </p:spPr>
      </p:pic>
      <p:pic>
        <p:nvPicPr>
          <p:cNvPr id="28677" name="Picture 5" descr="cockpit 3"/>
          <p:cNvPicPr>
            <a:picLocks noChangeAspect="1" noChangeArrowheads="1"/>
          </p:cNvPicPr>
          <p:nvPr/>
        </p:nvPicPr>
        <p:blipFill>
          <a:blip r:embed="rId5" cstate="email"/>
          <a:srcRect/>
          <a:stretch>
            <a:fillRect/>
          </a:stretch>
        </p:blipFill>
        <p:spPr bwMode="auto">
          <a:xfrm>
            <a:off x="5003800" y="1268413"/>
            <a:ext cx="3702050" cy="2776537"/>
          </a:xfrm>
          <a:prstGeom prst="rect">
            <a:avLst/>
          </a:prstGeom>
          <a:noFill/>
          <a:ln w="9525">
            <a:noFill/>
            <a:miter lim="800000"/>
            <a:headEnd/>
            <a:tailEnd/>
          </a:ln>
        </p:spPr>
      </p:pic>
      <p:sp>
        <p:nvSpPr>
          <p:cNvPr id="409606" name="Text Box 6"/>
          <p:cNvSpPr txBox="1">
            <a:spLocks noChangeArrowheads="1"/>
          </p:cNvSpPr>
          <p:nvPr/>
        </p:nvSpPr>
        <p:spPr bwMode="auto">
          <a:xfrm>
            <a:off x="3419872" y="764704"/>
            <a:ext cx="1368152" cy="1569660"/>
          </a:xfrm>
          <a:prstGeom prst="rect">
            <a:avLst/>
          </a:prstGeom>
          <a:noFill/>
          <a:ln w="0" algn="ctr">
            <a:noFill/>
            <a:miter lim="800000"/>
            <a:headEnd/>
            <a:tailEnd/>
          </a:ln>
        </p:spPr>
        <p:txBody>
          <a:bodyPr wrap="square">
            <a:spAutoFit/>
          </a:bodyPr>
          <a:lstStyle/>
          <a:p>
            <a:pPr>
              <a:spcBef>
                <a:spcPct val="50000"/>
              </a:spcBef>
            </a:pPr>
            <a:r>
              <a:rPr lang="en-GB" sz="2400" b="1" dirty="0" smtClean="0">
                <a:solidFill>
                  <a:srgbClr val="FFFF00"/>
                </a:solidFill>
              </a:rPr>
              <a:t>Cyclic pitch control column</a:t>
            </a:r>
            <a:endParaRPr lang="en-GB" sz="2400" b="1" dirty="0">
              <a:solidFill>
                <a:srgbClr val="FFFF00"/>
              </a:solidFill>
            </a:endParaRPr>
          </a:p>
        </p:txBody>
      </p:sp>
      <p:sp>
        <p:nvSpPr>
          <p:cNvPr id="409609" name="Line 9"/>
          <p:cNvSpPr>
            <a:spLocks noChangeShapeType="1"/>
          </p:cNvSpPr>
          <p:nvPr/>
        </p:nvSpPr>
        <p:spPr bwMode="auto">
          <a:xfrm flipH="1">
            <a:off x="2051050" y="2349500"/>
            <a:ext cx="1873250" cy="574675"/>
          </a:xfrm>
          <a:prstGeom prst="line">
            <a:avLst/>
          </a:prstGeom>
          <a:noFill/>
          <a:ln w="63500">
            <a:solidFill>
              <a:srgbClr val="00FF00"/>
            </a:solidFill>
            <a:round/>
            <a:headEnd/>
            <a:tailEnd type="triangle" w="med" len="med"/>
          </a:ln>
        </p:spPr>
        <p:txBody>
          <a:bodyPr/>
          <a:lstStyle/>
          <a:p>
            <a:endParaRPr lang="en-GB" sz="2400" b="1">
              <a:solidFill>
                <a:srgbClr val="FFFF00"/>
              </a:solidFill>
            </a:endParaRPr>
          </a:p>
        </p:txBody>
      </p:sp>
      <p:sp>
        <p:nvSpPr>
          <p:cNvPr id="409610" name="Line 10"/>
          <p:cNvSpPr>
            <a:spLocks noChangeShapeType="1"/>
          </p:cNvSpPr>
          <p:nvPr/>
        </p:nvSpPr>
        <p:spPr bwMode="auto">
          <a:xfrm>
            <a:off x="3924300" y="2349500"/>
            <a:ext cx="2232025" cy="2951163"/>
          </a:xfrm>
          <a:prstGeom prst="line">
            <a:avLst/>
          </a:prstGeom>
          <a:noFill/>
          <a:ln w="63500">
            <a:solidFill>
              <a:srgbClr val="00FF00"/>
            </a:solidFill>
            <a:round/>
            <a:headEnd/>
            <a:tailEnd type="triangle" w="med" len="med"/>
          </a:ln>
        </p:spPr>
        <p:txBody>
          <a:bodyPr/>
          <a:lstStyle/>
          <a:p>
            <a:endParaRPr lang="en-GB" sz="2400" b="1">
              <a:solidFill>
                <a:srgbClr val="FFFF00"/>
              </a:solidFill>
            </a:endParaRPr>
          </a:p>
        </p:txBody>
      </p:sp>
      <p:sp>
        <p:nvSpPr>
          <p:cNvPr id="409611" name="Line 11"/>
          <p:cNvSpPr>
            <a:spLocks noChangeShapeType="1"/>
          </p:cNvSpPr>
          <p:nvPr/>
        </p:nvSpPr>
        <p:spPr bwMode="auto">
          <a:xfrm>
            <a:off x="3924300" y="2349500"/>
            <a:ext cx="4103688" cy="287338"/>
          </a:xfrm>
          <a:prstGeom prst="line">
            <a:avLst/>
          </a:prstGeom>
          <a:noFill/>
          <a:ln w="63500">
            <a:solidFill>
              <a:srgbClr val="00FF00"/>
            </a:solidFill>
            <a:round/>
            <a:headEnd/>
            <a:tailEnd type="triangle" w="med" len="med"/>
          </a:ln>
        </p:spPr>
        <p:txBody>
          <a:bodyPr/>
          <a:lstStyle/>
          <a:p>
            <a:endParaRPr lang="en-GB" sz="2400" b="1">
              <a:solidFill>
                <a:srgbClr val="FFFF00"/>
              </a:solidFill>
            </a:endParaRPr>
          </a:p>
        </p:txBody>
      </p:sp>
      <p:sp>
        <p:nvSpPr>
          <p:cNvPr id="409616" name="Oval 16"/>
          <p:cNvSpPr>
            <a:spLocks noChangeArrowheads="1"/>
          </p:cNvSpPr>
          <p:nvPr/>
        </p:nvSpPr>
        <p:spPr bwMode="auto">
          <a:xfrm>
            <a:off x="3851275" y="2276475"/>
            <a:ext cx="142875" cy="144463"/>
          </a:xfrm>
          <a:prstGeom prst="ellipse">
            <a:avLst/>
          </a:prstGeom>
          <a:solidFill>
            <a:srgbClr val="00FF00"/>
          </a:solidFill>
          <a:ln w="63500" algn="ctr">
            <a:solidFill>
              <a:srgbClr val="00FF00"/>
            </a:solidFill>
            <a:round/>
            <a:headEnd/>
            <a:tailEnd/>
          </a:ln>
        </p:spPr>
        <p:txBody>
          <a:bodyPr wrap="none" anchor="ctr"/>
          <a:lstStyle/>
          <a:p>
            <a:endParaRPr lang="en-GB" sz="2400" b="1">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16"/>
                                        </p:tgtEl>
                                        <p:attrNameLst>
                                          <p:attrName>style.visibility</p:attrName>
                                        </p:attrNameLst>
                                      </p:cBhvr>
                                      <p:to>
                                        <p:strVal val="visible"/>
                                      </p:to>
                                    </p:set>
                                  </p:childTnLst>
                                </p:cTn>
                              </p:par>
                              <p:par>
                                <p:cTn id="7" presetID="22" presetClass="entr" presetSubtype="2" fill="hold" grpId="0" nodeType="withEffect">
                                  <p:stCondLst>
                                    <p:cond delay="0"/>
                                  </p:stCondLst>
                                  <p:childTnLst>
                                    <p:set>
                                      <p:cBhvr>
                                        <p:cTn id="8" dur="1" fill="hold">
                                          <p:stCondLst>
                                            <p:cond delay="0"/>
                                          </p:stCondLst>
                                        </p:cTn>
                                        <p:tgtEl>
                                          <p:spTgt spid="409609"/>
                                        </p:tgtEl>
                                        <p:attrNameLst>
                                          <p:attrName>style.visibility</p:attrName>
                                        </p:attrNameLst>
                                      </p:cBhvr>
                                      <p:to>
                                        <p:strVal val="visible"/>
                                      </p:to>
                                    </p:set>
                                    <p:animEffect transition="in" filter="wipe(right)">
                                      <p:cBhvr>
                                        <p:cTn id="9" dur="1000"/>
                                        <p:tgtEl>
                                          <p:spTgt spid="409609"/>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409610"/>
                                        </p:tgtEl>
                                        <p:attrNameLst>
                                          <p:attrName>style.visibility</p:attrName>
                                        </p:attrNameLst>
                                      </p:cBhvr>
                                      <p:to>
                                        <p:strVal val="visible"/>
                                      </p:to>
                                    </p:set>
                                    <p:animEffect transition="in" filter="wipe(up)">
                                      <p:cBhvr>
                                        <p:cTn id="12" dur="1000"/>
                                        <p:tgtEl>
                                          <p:spTgt spid="4096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09611"/>
                                        </p:tgtEl>
                                        <p:attrNameLst>
                                          <p:attrName>style.visibility</p:attrName>
                                        </p:attrNameLst>
                                      </p:cBhvr>
                                      <p:to>
                                        <p:strVal val="visible"/>
                                      </p:to>
                                    </p:set>
                                    <p:animEffect transition="in" filter="wipe(left)">
                                      <p:cBhvr>
                                        <p:cTn id="15" dur="1000"/>
                                        <p:tgtEl>
                                          <p:spTgt spid="4096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606">
                                            <p:txEl>
                                              <p:pRg st="0" end="0"/>
                                            </p:txEl>
                                          </p:spTgt>
                                        </p:tgtEl>
                                        <p:attrNameLst>
                                          <p:attrName>style.visibility</p:attrName>
                                        </p:attrNameLst>
                                      </p:cBhvr>
                                      <p:to>
                                        <p:strVal val="visible"/>
                                      </p:to>
                                    </p:set>
                                    <p:animEffect transition="in" filter="fade">
                                      <p:cBhvr>
                                        <p:cTn id="20" dur="1000"/>
                                        <p:tgtEl>
                                          <p:spTgt spid="4096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9" grpId="0" animBg="1"/>
      <p:bldP spid="409610" grpId="0" animBg="1"/>
      <p:bldP spid="409611" grpId="0" animBg="1"/>
      <p:bldP spid="40961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4617" name="Picture 9" descr="helicopter_01_550x363"/>
          <p:cNvPicPr>
            <a:picLocks noChangeAspect="1" noChangeArrowheads="1"/>
          </p:cNvPicPr>
          <p:nvPr/>
        </p:nvPicPr>
        <p:blipFill>
          <a:blip r:embed="rId2" cstate="email"/>
          <a:srcRect/>
          <a:stretch>
            <a:fillRect/>
          </a:stretch>
        </p:blipFill>
        <p:spPr bwMode="auto">
          <a:xfrm>
            <a:off x="1691680" y="1556792"/>
            <a:ext cx="5688632" cy="3754157"/>
          </a:xfrm>
          <a:prstGeom prst="rect">
            <a:avLst/>
          </a:prstGeom>
          <a:noFill/>
          <a:ln w="9525">
            <a:noFill/>
            <a:miter lim="800000"/>
            <a:headEnd/>
            <a:tailEnd/>
          </a:ln>
        </p:spPr>
      </p:pic>
      <p:sp useBgFill="1">
        <p:nvSpPr>
          <p:cNvPr id="11267" name="Rectangle 6"/>
          <p:cNvSpPr>
            <a:spLocks noChangeArrowheads="1"/>
          </p:cNvSpPr>
          <p:nvPr/>
        </p:nvSpPr>
        <p:spPr bwMode="auto">
          <a:xfrm>
            <a:off x="468313" y="6021388"/>
            <a:ext cx="8424862" cy="576262"/>
          </a:xfrm>
          <a:prstGeom prst="rect">
            <a:avLst/>
          </a:prstGeom>
          <a:ln w="0" algn="ctr">
            <a:noFill/>
            <a:miter lim="800000"/>
            <a:headEnd/>
            <a:tailEnd/>
          </a:ln>
        </p:spPr>
        <p:txBody>
          <a:bodyPr wrap="none" anchor="ctr"/>
          <a:lstStyle/>
          <a:p>
            <a:endParaRPr lang="en-GB"/>
          </a:p>
        </p:txBody>
      </p:sp>
      <p:sp useBgFill="1">
        <p:nvSpPr>
          <p:cNvPr id="11268" name="Rectangle 10"/>
          <p:cNvSpPr>
            <a:spLocks noChangeArrowheads="1"/>
          </p:cNvSpPr>
          <p:nvPr/>
        </p:nvSpPr>
        <p:spPr bwMode="auto">
          <a:xfrm>
            <a:off x="179388" y="6021388"/>
            <a:ext cx="647700" cy="287337"/>
          </a:xfrm>
          <a:prstGeom prst="rect">
            <a:avLst/>
          </a:prstGeom>
          <a:ln w="0" algn="ctr">
            <a:noFill/>
            <a:miter lim="800000"/>
            <a:headEnd/>
            <a:tailEnd/>
          </a:ln>
        </p:spPr>
        <p:txBody>
          <a:bodyPr wrap="none" anchor="ctr"/>
          <a:lstStyle/>
          <a:p>
            <a:endParaRPr lang="en-GB"/>
          </a:p>
        </p:txBody>
      </p:sp>
      <p:sp>
        <p:nvSpPr>
          <p:cNvPr id="6" name="Text Box 3"/>
          <p:cNvSpPr txBox="1">
            <a:spLocks noChangeArrowheads="1"/>
          </p:cNvSpPr>
          <p:nvPr/>
        </p:nvSpPr>
        <p:spPr bwMode="auto">
          <a:xfrm>
            <a:off x="1" y="548680"/>
            <a:ext cx="9143999" cy="769441"/>
          </a:xfrm>
          <a:prstGeom prst="rect">
            <a:avLst/>
          </a:prstGeom>
          <a:noFill/>
          <a:ln w="9525">
            <a:noFill/>
            <a:miter lim="800000"/>
            <a:headEnd/>
            <a:tailEnd/>
          </a:ln>
        </p:spPr>
        <p:txBody>
          <a:bodyPr wrap="square">
            <a:spAutoFit/>
          </a:bodyPr>
          <a:lstStyle/>
          <a:p>
            <a:pPr algn="ctr">
              <a:spcBef>
                <a:spcPct val="50000"/>
              </a:spcBef>
            </a:pPr>
            <a:r>
              <a:rPr lang="en-GB" sz="4400" b="1" dirty="0">
                <a:solidFill>
                  <a:srgbClr val="FFFF00"/>
                </a:solidFill>
              </a:rPr>
              <a:t>Principles of Flight</a:t>
            </a:r>
          </a:p>
        </p:txBody>
      </p:sp>
      <p:sp>
        <p:nvSpPr>
          <p:cNvPr id="7" name="TextBox 6"/>
          <p:cNvSpPr txBox="1"/>
          <p:nvPr/>
        </p:nvSpPr>
        <p:spPr>
          <a:xfrm>
            <a:off x="0" y="5373216"/>
            <a:ext cx="9144000" cy="1107996"/>
          </a:xfrm>
          <a:prstGeom prst="rect">
            <a:avLst/>
          </a:prstGeom>
          <a:noFill/>
        </p:spPr>
        <p:txBody>
          <a:bodyPr wrap="square" rtlCol="0">
            <a:spAutoFit/>
          </a:bodyPr>
          <a:lstStyle/>
          <a:p>
            <a:pPr algn="ctr"/>
            <a:r>
              <a:rPr lang="en-GB" sz="6600" b="1" dirty="0" smtClean="0">
                <a:solidFill>
                  <a:srgbClr val="FFFF00"/>
                </a:solidFill>
              </a:rPr>
              <a:t>Revision</a:t>
            </a:r>
            <a:endParaRPr lang="en-GB" sz="66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617"/>
                                        </p:tgtEl>
                                        <p:attrNameLst>
                                          <p:attrName>style.visibility</p:attrName>
                                        </p:attrNameLst>
                                      </p:cBhvr>
                                      <p:to>
                                        <p:strVal val="visible"/>
                                      </p:to>
                                    </p:set>
                                    <p:animEffect transition="in" filter="fade">
                                      <p:cBhvr>
                                        <p:cTn id="7" dur="1000"/>
                                        <p:tgtEl>
                                          <p:spTgt spid="3246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9" name="Picture 3" descr="Cockpit 1"/>
          <p:cNvPicPr>
            <a:picLocks noChangeAspect="1" noChangeArrowheads="1"/>
          </p:cNvPicPr>
          <p:nvPr/>
        </p:nvPicPr>
        <p:blipFill>
          <a:blip r:embed="rId2" cstate="email"/>
          <a:srcRect/>
          <a:stretch>
            <a:fillRect/>
          </a:stretch>
        </p:blipFill>
        <p:spPr bwMode="auto">
          <a:xfrm>
            <a:off x="323850" y="1052513"/>
            <a:ext cx="2617788" cy="3816350"/>
          </a:xfrm>
          <a:prstGeom prst="rect">
            <a:avLst/>
          </a:prstGeom>
          <a:noFill/>
          <a:ln w="9525">
            <a:noFill/>
            <a:miter lim="800000"/>
            <a:headEnd/>
            <a:tailEnd/>
          </a:ln>
        </p:spPr>
      </p:pic>
      <p:pic>
        <p:nvPicPr>
          <p:cNvPr id="29700" name="Picture 4" descr="cockpit 2"/>
          <p:cNvPicPr>
            <a:picLocks noChangeAspect="1" noChangeArrowheads="1"/>
          </p:cNvPicPr>
          <p:nvPr/>
        </p:nvPicPr>
        <p:blipFill>
          <a:blip r:embed="rId3" cstate="email"/>
          <a:srcRect/>
          <a:stretch>
            <a:fillRect/>
          </a:stretch>
        </p:blipFill>
        <p:spPr bwMode="auto">
          <a:xfrm>
            <a:off x="2268538" y="4149725"/>
            <a:ext cx="4646612" cy="2436813"/>
          </a:xfrm>
          <a:prstGeom prst="rect">
            <a:avLst/>
          </a:prstGeom>
          <a:noFill/>
          <a:ln w="9525">
            <a:noFill/>
            <a:miter lim="800000"/>
            <a:headEnd/>
            <a:tailEnd/>
          </a:ln>
        </p:spPr>
      </p:pic>
      <p:pic>
        <p:nvPicPr>
          <p:cNvPr id="29701" name="Picture 5" descr="cockpit 3"/>
          <p:cNvPicPr>
            <a:picLocks noChangeAspect="1" noChangeArrowheads="1"/>
          </p:cNvPicPr>
          <p:nvPr/>
        </p:nvPicPr>
        <p:blipFill>
          <a:blip r:embed="rId4" cstate="email"/>
          <a:srcRect/>
          <a:stretch>
            <a:fillRect/>
          </a:stretch>
        </p:blipFill>
        <p:spPr bwMode="auto">
          <a:xfrm>
            <a:off x="5003800" y="1268413"/>
            <a:ext cx="3702050" cy="2776537"/>
          </a:xfrm>
          <a:prstGeom prst="rect">
            <a:avLst/>
          </a:prstGeom>
          <a:noFill/>
          <a:ln w="9525">
            <a:noFill/>
            <a:miter lim="800000"/>
            <a:headEnd/>
            <a:tailEnd/>
          </a:ln>
        </p:spPr>
      </p:pic>
      <p:sp>
        <p:nvSpPr>
          <p:cNvPr id="410631" name="Text Box 7"/>
          <p:cNvSpPr txBox="1">
            <a:spLocks noChangeArrowheads="1"/>
          </p:cNvSpPr>
          <p:nvPr/>
        </p:nvSpPr>
        <p:spPr bwMode="auto">
          <a:xfrm>
            <a:off x="3059832" y="3140968"/>
            <a:ext cx="1728191" cy="830997"/>
          </a:xfrm>
          <a:prstGeom prst="rect">
            <a:avLst/>
          </a:prstGeom>
          <a:noFill/>
          <a:ln w="0" algn="ctr">
            <a:noFill/>
            <a:miter lim="800000"/>
            <a:headEnd/>
            <a:tailEnd/>
          </a:ln>
        </p:spPr>
        <p:txBody>
          <a:bodyPr wrap="square">
            <a:spAutoFit/>
          </a:bodyPr>
          <a:lstStyle/>
          <a:p>
            <a:pPr>
              <a:spcBef>
                <a:spcPct val="50000"/>
              </a:spcBef>
            </a:pPr>
            <a:r>
              <a:rPr lang="en-GB" sz="2400" b="1" dirty="0" smtClean="0">
                <a:solidFill>
                  <a:srgbClr val="FFFF00"/>
                </a:solidFill>
              </a:rPr>
              <a:t>Collective pitch lever</a:t>
            </a:r>
            <a:endParaRPr lang="en-GB" sz="2400" b="1" dirty="0">
              <a:solidFill>
                <a:srgbClr val="FFFF00"/>
              </a:solidFill>
            </a:endParaRPr>
          </a:p>
        </p:txBody>
      </p:sp>
      <p:sp>
        <p:nvSpPr>
          <p:cNvPr id="410636" name="Line 12"/>
          <p:cNvSpPr>
            <a:spLocks noChangeShapeType="1"/>
          </p:cNvSpPr>
          <p:nvPr/>
        </p:nvSpPr>
        <p:spPr bwMode="auto">
          <a:xfrm flipH="1" flipV="1">
            <a:off x="1116013" y="3789363"/>
            <a:ext cx="2736850" cy="431800"/>
          </a:xfrm>
          <a:prstGeom prst="line">
            <a:avLst/>
          </a:prstGeom>
          <a:noFill/>
          <a:ln w="63500">
            <a:solidFill>
              <a:srgbClr val="FFFF00"/>
            </a:solidFill>
            <a:round/>
            <a:headEnd/>
            <a:tailEnd type="triangle" w="med" len="med"/>
          </a:ln>
        </p:spPr>
        <p:txBody>
          <a:bodyPr/>
          <a:lstStyle/>
          <a:p>
            <a:endParaRPr lang="en-GB"/>
          </a:p>
        </p:txBody>
      </p:sp>
      <p:sp>
        <p:nvSpPr>
          <p:cNvPr id="410637" name="Line 13"/>
          <p:cNvSpPr>
            <a:spLocks noChangeShapeType="1"/>
          </p:cNvSpPr>
          <p:nvPr/>
        </p:nvSpPr>
        <p:spPr bwMode="auto">
          <a:xfrm flipV="1">
            <a:off x="3779838" y="3213100"/>
            <a:ext cx="3529012" cy="1008063"/>
          </a:xfrm>
          <a:prstGeom prst="line">
            <a:avLst/>
          </a:prstGeom>
          <a:noFill/>
          <a:ln w="63500">
            <a:solidFill>
              <a:srgbClr val="FFFF00"/>
            </a:solidFill>
            <a:round/>
            <a:headEnd/>
            <a:tailEnd type="triangle" w="med" len="med"/>
          </a:ln>
        </p:spPr>
        <p:txBody>
          <a:bodyPr/>
          <a:lstStyle/>
          <a:p>
            <a:endParaRPr lang="en-GB"/>
          </a:p>
        </p:txBody>
      </p:sp>
      <p:sp>
        <p:nvSpPr>
          <p:cNvPr id="410638" name="Line 14"/>
          <p:cNvSpPr>
            <a:spLocks noChangeShapeType="1"/>
          </p:cNvSpPr>
          <p:nvPr/>
        </p:nvSpPr>
        <p:spPr bwMode="auto">
          <a:xfrm>
            <a:off x="3779838" y="4221163"/>
            <a:ext cx="1512887" cy="1584325"/>
          </a:xfrm>
          <a:prstGeom prst="line">
            <a:avLst/>
          </a:prstGeom>
          <a:noFill/>
          <a:ln w="63500">
            <a:solidFill>
              <a:srgbClr val="FFFF00"/>
            </a:solidFill>
            <a:round/>
            <a:headEnd/>
            <a:tailEnd type="triangle" w="med" len="med"/>
          </a:ln>
        </p:spPr>
        <p:txBody>
          <a:bodyPr/>
          <a:lstStyle/>
          <a:p>
            <a:endParaRPr lang="en-GB"/>
          </a:p>
        </p:txBody>
      </p:sp>
      <p:sp>
        <p:nvSpPr>
          <p:cNvPr id="410642" name="Oval 18"/>
          <p:cNvSpPr>
            <a:spLocks noChangeArrowheads="1"/>
          </p:cNvSpPr>
          <p:nvPr/>
        </p:nvSpPr>
        <p:spPr bwMode="auto">
          <a:xfrm>
            <a:off x="3708400" y="4149725"/>
            <a:ext cx="142875" cy="144463"/>
          </a:xfrm>
          <a:prstGeom prst="ellipse">
            <a:avLst/>
          </a:prstGeom>
          <a:solidFill>
            <a:srgbClr val="FFFF00"/>
          </a:solidFill>
          <a:ln w="63500" algn="ctr">
            <a:solidFill>
              <a:srgbClr val="FFFF00"/>
            </a:solidFill>
            <a:round/>
            <a:headEnd/>
            <a:tailEnd/>
          </a:ln>
        </p:spPr>
        <p:txBody>
          <a:bodyPr wrap="none" anchor="ct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64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410638"/>
                                        </p:tgtEl>
                                        <p:attrNameLst>
                                          <p:attrName>style.visibility</p:attrName>
                                        </p:attrNameLst>
                                      </p:cBhvr>
                                      <p:to>
                                        <p:strVal val="visible"/>
                                      </p:to>
                                    </p:set>
                                    <p:animEffect transition="in" filter="wipe(left)">
                                      <p:cBhvr>
                                        <p:cTn id="9" dur="1000"/>
                                        <p:tgtEl>
                                          <p:spTgt spid="41063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10637"/>
                                        </p:tgtEl>
                                        <p:attrNameLst>
                                          <p:attrName>style.visibility</p:attrName>
                                        </p:attrNameLst>
                                      </p:cBhvr>
                                      <p:to>
                                        <p:strVal val="visible"/>
                                      </p:to>
                                    </p:set>
                                    <p:animEffect transition="in" filter="wipe(left)">
                                      <p:cBhvr>
                                        <p:cTn id="12" dur="1000"/>
                                        <p:tgtEl>
                                          <p:spTgt spid="410637"/>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10636"/>
                                        </p:tgtEl>
                                        <p:attrNameLst>
                                          <p:attrName>style.visibility</p:attrName>
                                        </p:attrNameLst>
                                      </p:cBhvr>
                                      <p:to>
                                        <p:strVal val="visible"/>
                                      </p:to>
                                    </p:set>
                                    <p:animEffect transition="in" filter="wipe(right)">
                                      <p:cBhvr>
                                        <p:cTn id="15" dur="1000"/>
                                        <p:tgtEl>
                                          <p:spTgt spid="4106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0631"/>
                                        </p:tgtEl>
                                        <p:attrNameLst>
                                          <p:attrName>style.visibility</p:attrName>
                                        </p:attrNameLst>
                                      </p:cBhvr>
                                      <p:to>
                                        <p:strVal val="visible"/>
                                      </p:to>
                                    </p:set>
                                    <p:animEffect transition="in" filter="fade">
                                      <p:cBhvr>
                                        <p:cTn id="20" dur="1000"/>
                                        <p:tgtEl>
                                          <p:spTgt spid="410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1" grpId="0"/>
      <p:bldP spid="410636" grpId="0" animBg="1"/>
      <p:bldP spid="410637" grpId="0" animBg="1"/>
      <p:bldP spid="410638" grpId="0" animBg="1"/>
      <p:bldP spid="41064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3" name="Picture 3" descr="Cockpit 1"/>
          <p:cNvPicPr>
            <a:picLocks noChangeAspect="1" noChangeArrowheads="1"/>
          </p:cNvPicPr>
          <p:nvPr/>
        </p:nvPicPr>
        <p:blipFill>
          <a:blip r:embed="rId3" cstate="email"/>
          <a:srcRect/>
          <a:stretch>
            <a:fillRect/>
          </a:stretch>
        </p:blipFill>
        <p:spPr bwMode="auto">
          <a:xfrm>
            <a:off x="323850" y="1052513"/>
            <a:ext cx="2617788" cy="3816350"/>
          </a:xfrm>
          <a:prstGeom prst="rect">
            <a:avLst/>
          </a:prstGeom>
          <a:noFill/>
          <a:ln w="9525">
            <a:noFill/>
            <a:miter lim="800000"/>
            <a:headEnd/>
            <a:tailEnd/>
          </a:ln>
        </p:spPr>
      </p:pic>
      <p:pic>
        <p:nvPicPr>
          <p:cNvPr id="30724" name="Picture 4" descr="cockpit 2"/>
          <p:cNvPicPr>
            <a:picLocks noChangeAspect="1" noChangeArrowheads="1"/>
          </p:cNvPicPr>
          <p:nvPr/>
        </p:nvPicPr>
        <p:blipFill>
          <a:blip r:embed="rId4" cstate="email"/>
          <a:srcRect/>
          <a:stretch>
            <a:fillRect/>
          </a:stretch>
        </p:blipFill>
        <p:spPr bwMode="auto">
          <a:xfrm>
            <a:off x="2268538" y="4149725"/>
            <a:ext cx="4646612" cy="2436813"/>
          </a:xfrm>
          <a:prstGeom prst="rect">
            <a:avLst/>
          </a:prstGeom>
          <a:noFill/>
          <a:ln w="9525">
            <a:noFill/>
            <a:miter lim="800000"/>
            <a:headEnd/>
            <a:tailEnd/>
          </a:ln>
        </p:spPr>
      </p:pic>
      <p:pic>
        <p:nvPicPr>
          <p:cNvPr id="30725" name="Picture 5" descr="cockpit 3"/>
          <p:cNvPicPr>
            <a:picLocks noChangeAspect="1" noChangeArrowheads="1"/>
          </p:cNvPicPr>
          <p:nvPr/>
        </p:nvPicPr>
        <p:blipFill>
          <a:blip r:embed="rId5" cstate="email"/>
          <a:srcRect/>
          <a:stretch>
            <a:fillRect/>
          </a:stretch>
        </p:blipFill>
        <p:spPr bwMode="auto">
          <a:xfrm>
            <a:off x="5003800" y="1268413"/>
            <a:ext cx="3702050" cy="2776537"/>
          </a:xfrm>
          <a:prstGeom prst="rect">
            <a:avLst/>
          </a:prstGeom>
          <a:noFill/>
          <a:ln w="9525">
            <a:noFill/>
            <a:miter lim="800000"/>
            <a:headEnd/>
            <a:tailEnd/>
          </a:ln>
        </p:spPr>
      </p:pic>
      <p:sp>
        <p:nvSpPr>
          <p:cNvPr id="411656" name="Text Box 8"/>
          <p:cNvSpPr txBox="1">
            <a:spLocks noChangeArrowheads="1"/>
          </p:cNvSpPr>
          <p:nvPr/>
        </p:nvSpPr>
        <p:spPr bwMode="auto">
          <a:xfrm>
            <a:off x="7236296" y="4653136"/>
            <a:ext cx="1727200" cy="1569660"/>
          </a:xfrm>
          <a:prstGeom prst="rect">
            <a:avLst/>
          </a:prstGeom>
          <a:noFill/>
          <a:ln w="0" algn="ctr">
            <a:noFill/>
            <a:miter lim="800000"/>
            <a:headEnd/>
            <a:tailEnd/>
          </a:ln>
        </p:spPr>
        <p:txBody>
          <a:bodyPr>
            <a:spAutoFit/>
          </a:bodyPr>
          <a:lstStyle/>
          <a:p>
            <a:pPr>
              <a:spcBef>
                <a:spcPct val="50000"/>
              </a:spcBef>
            </a:pPr>
            <a:r>
              <a:rPr lang="en-GB" sz="2400" b="1" dirty="0" smtClean="0">
                <a:solidFill>
                  <a:srgbClr val="FFFF00"/>
                </a:solidFill>
              </a:rPr>
              <a:t>Tail rotor control  (or yaw pedals)</a:t>
            </a:r>
            <a:endParaRPr lang="en-GB" sz="2400" b="1" dirty="0">
              <a:solidFill>
                <a:srgbClr val="FFFF00"/>
              </a:solidFill>
            </a:endParaRPr>
          </a:p>
        </p:txBody>
      </p:sp>
      <p:sp>
        <p:nvSpPr>
          <p:cNvPr id="411663" name="Line 15"/>
          <p:cNvSpPr>
            <a:spLocks noChangeShapeType="1"/>
          </p:cNvSpPr>
          <p:nvPr/>
        </p:nvSpPr>
        <p:spPr bwMode="auto">
          <a:xfrm flipH="1" flipV="1">
            <a:off x="6228184" y="3140967"/>
            <a:ext cx="1512466" cy="1440557"/>
          </a:xfrm>
          <a:prstGeom prst="line">
            <a:avLst/>
          </a:prstGeom>
          <a:noFill/>
          <a:ln w="63500">
            <a:solidFill>
              <a:srgbClr val="FF9900"/>
            </a:solidFill>
            <a:round/>
            <a:headEnd/>
            <a:tailEnd type="triangle" w="med" len="med"/>
          </a:ln>
        </p:spPr>
        <p:txBody>
          <a:bodyPr/>
          <a:lstStyle/>
          <a:p>
            <a:endParaRPr lang="en-GB"/>
          </a:p>
        </p:txBody>
      </p:sp>
      <p:sp>
        <p:nvSpPr>
          <p:cNvPr id="411665" name="Oval 17"/>
          <p:cNvSpPr>
            <a:spLocks noChangeArrowheads="1"/>
          </p:cNvSpPr>
          <p:nvPr/>
        </p:nvSpPr>
        <p:spPr bwMode="auto">
          <a:xfrm>
            <a:off x="7667625" y="4508500"/>
            <a:ext cx="142875" cy="144463"/>
          </a:xfrm>
          <a:prstGeom prst="ellipse">
            <a:avLst/>
          </a:prstGeom>
          <a:solidFill>
            <a:srgbClr val="FF9900"/>
          </a:solidFill>
          <a:ln w="0" algn="ctr">
            <a:solidFill>
              <a:srgbClr val="FF9900"/>
            </a:solidFill>
            <a:round/>
            <a:headEnd/>
            <a:tailEnd/>
          </a:ln>
        </p:spPr>
        <p:txBody>
          <a:bodyPr wrap="none" anchor="ct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65"/>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411663"/>
                                        </p:tgtEl>
                                        <p:attrNameLst>
                                          <p:attrName>style.visibility</p:attrName>
                                        </p:attrNameLst>
                                      </p:cBhvr>
                                      <p:to>
                                        <p:strVal val="visible"/>
                                      </p:to>
                                    </p:set>
                                    <p:animEffect transition="in" filter="wipe(down)">
                                      <p:cBhvr>
                                        <p:cTn id="9" dur="1000"/>
                                        <p:tgtEl>
                                          <p:spTgt spid="41166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11656"/>
                                        </p:tgtEl>
                                        <p:attrNameLst>
                                          <p:attrName>style.visibility</p:attrName>
                                        </p:attrNameLst>
                                      </p:cBhvr>
                                      <p:to>
                                        <p:strVal val="visible"/>
                                      </p:to>
                                    </p:set>
                                    <p:animEffect transition="in" filter="fade">
                                      <p:cBhvr>
                                        <p:cTn id="14" dur="1000"/>
                                        <p:tgtEl>
                                          <p:spTgt spid="411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6" grpId="0"/>
      <p:bldP spid="411663" grpId="0" animBg="1"/>
      <p:bldP spid="41166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7" name="Picture 4" descr="Cockpit 1"/>
          <p:cNvPicPr>
            <a:picLocks noChangeAspect="1" noChangeArrowheads="1"/>
          </p:cNvPicPr>
          <p:nvPr/>
        </p:nvPicPr>
        <p:blipFill>
          <a:blip r:embed="rId2" cstate="email"/>
          <a:srcRect/>
          <a:stretch>
            <a:fillRect/>
          </a:stretch>
        </p:blipFill>
        <p:spPr bwMode="auto">
          <a:xfrm>
            <a:off x="323850" y="1052513"/>
            <a:ext cx="2617788" cy="3816350"/>
          </a:xfrm>
          <a:prstGeom prst="rect">
            <a:avLst/>
          </a:prstGeom>
          <a:noFill/>
          <a:ln w="9525">
            <a:noFill/>
            <a:miter lim="800000"/>
            <a:headEnd/>
            <a:tailEnd/>
          </a:ln>
        </p:spPr>
      </p:pic>
      <p:pic>
        <p:nvPicPr>
          <p:cNvPr id="31748" name="Picture 5" descr="cockpit 2"/>
          <p:cNvPicPr>
            <a:picLocks noChangeAspect="1" noChangeArrowheads="1"/>
          </p:cNvPicPr>
          <p:nvPr/>
        </p:nvPicPr>
        <p:blipFill>
          <a:blip r:embed="rId3" cstate="email"/>
          <a:srcRect/>
          <a:stretch>
            <a:fillRect/>
          </a:stretch>
        </p:blipFill>
        <p:spPr bwMode="auto">
          <a:xfrm>
            <a:off x="2268538" y="4149725"/>
            <a:ext cx="4646612" cy="2436813"/>
          </a:xfrm>
          <a:prstGeom prst="rect">
            <a:avLst/>
          </a:prstGeom>
          <a:noFill/>
          <a:ln w="9525">
            <a:noFill/>
            <a:miter lim="800000"/>
            <a:headEnd/>
            <a:tailEnd/>
          </a:ln>
        </p:spPr>
      </p:pic>
      <p:pic>
        <p:nvPicPr>
          <p:cNvPr id="31749" name="Picture 6" descr="cockpit 3"/>
          <p:cNvPicPr>
            <a:picLocks noChangeAspect="1" noChangeArrowheads="1"/>
          </p:cNvPicPr>
          <p:nvPr/>
        </p:nvPicPr>
        <p:blipFill>
          <a:blip r:embed="rId4" cstate="email"/>
          <a:srcRect/>
          <a:stretch>
            <a:fillRect/>
          </a:stretch>
        </p:blipFill>
        <p:spPr bwMode="auto">
          <a:xfrm>
            <a:off x="5003800" y="1268413"/>
            <a:ext cx="3702050" cy="2776537"/>
          </a:xfrm>
          <a:prstGeom prst="rect">
            <a:avLst/>
          </a:prstGeom>
          <a:noFill/>
          <a:ln w="9525">
            <a:noFill/>
            <a:miter lim="800000"/>
            <a:headEnd/>
            <a:tailEnd/>
          </a:ln>
        </p:spPr>
      </p:pic>
      <p:sp>
        <p:nvSpPr>
          <p:cNvPr id="408583" name="Text Box 7"/>
          <p:cNvSpPr txBox="1">
            <a:spLocks noChangeArrowheads="1"/>
          </p:cNvSpPr>
          <p:nvPr/>
        </p:nvSpPr>
        <p:spPr bwMode="auto">
          <a:xfrm>
            <a:off x="3419872" y="1772816"/>
            <a:ext cx="1657350" cy="461665"/>
          </a:xfrm>
          <a:prstGeom prst="rect">
            <a:avLst/>
          </a:prstGeom>
          <a:noFill/>
          <a:ln w="0" algn="ctr">
            <a:noFill/>
            <a:miter lim="800000"/>
            <a:headEnd/>
            <a:tailEnd/>
          </a:ln>
        </p:spPr>
        <p:txBody>
          <a:bodyPr>
            <a:spAutoFit/>
          </a:bodyPr>
          <a:lstStyle/>
          <a:p>
            <a:pPr>
              <a:spcBef>
                <a:spcPct val="50000"/>
              </a:spcBef>
            </a:pPr>
            <a:r>
              <a:rPr lang="en-GB" sz="2400" b="1" dirty="0">
                <a:solidFill>
                  <a:srgbClr val="66FF33"/>
                </a:solidFill>
                <a:effectLst>
                  <a:outerShdw blurRad="38100" dist="38100" dir="2700000" algn="tl">
                    <a:srgbClr val="000000">
                      <a:alpha val="43137"/>
                    </a:srgbClr>
                  </a:outerShdw>
                </a:effectLst>
              </a:rPr>
              <a:t>Cyclic</a:t>
            </a:r>
          </a:p>
        </p:txBody>
      </p:sp>
      <p:sp>
        <p:nvSpPr>
          <p:cNvPr id="408584" name="Text Box 8"/>
          <p:cNvSpPr txBox="1">
            <a:spLocks noChangeArrowheads="1"/>
          </p:cNvSpPr>
          <p:nvPr/>
        </p:nvSpPr>
        <p:spPr bwMode="auto">
          <a:xfrm>
            <a:off x="2915816" y="3644900"/>
            <a:ext cx="2375322" cy="461665"/>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FF00"/>
                </a:solidFill>
                <a:effectLst>
                  <a:outerShdw blurRad="38100" dist="38100" dir="2700000" algn="tl">
                    <a:srgbClr val="000000">
                      <a:alpha val="43137"/>
                    </a:srgbClr>
                  </a:outerShdw>
                </a:effectLst>
              </a:rPr>
              <a:t>Collective</a:t>
            </a:r>
          </a:p>
        </p:txBody>
      </p:sp>
      <p:sp>
        <p:nvSpPr>
          <p:cNvPr id="31752" name="Text Box 9"/>
          <p:cNvSpPr txBox="1">
            <a:spLocks noChangeArrowheads="1"/>
          </p:cNvSpPr>
          <p:nvPr/>
        </p:nvSpPr>
        <p:spPr bwMode="auto">
          <a:xfrm>
            <a:off x="7380312" y="4652963"/>
            <a:ext cx="1439838" cy="830997"/>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9933"/>
                </a:solidFill>
                <a:effectLst>
                  <a:outerShdw blurRad="38100" dist="38100" dir="2700000" algn="tl">
                    <a:srgbClr val="000000">
                      <a:alpha val="43137"/>
                    </a:srgbClr>
                  </a:outerShdw>
                </a:effectLst>
              </a:rPr>
              <a:t>Yaw Pedals</a:t>
            </a:r>
          </a:p>
        </p:txBody>
      </p:sp>
      <p:sp>
        <p:nvSpPr>
          <p:cNvPr id="408586" name="Line 10"/>
          <p:cNvSpPr>
            <a:spLocks noChangeShapeType="1"/>
          </p:cNvSpPr>
          <p:nvPr/>
        </p:nvSpPr>
        <p:spPr bwMode="auto">
          <a:xfrm flipH="1">
            <a:off x="2051050" y="2349500"/>
            <a:ext cx="1873250" cy="574675"/>
          </a:xfrm>
          <a:prstGeom prst="line">
            <a:avLst/>
          </a:prstGeom>
          <a:noFill/>
          <a:ln w="63500">
            <a:solidFill>
              <a:srgbClr val="00FF00"/>
            </a:solidFill>
            <a:round/>
            <a:headEnd/>
            <a:tailEnd type="triangle" w="med" len="med"/>
          </a:ln>
        </p:spPr>
        <p:txBody>
          <a:bodyPr/>
          <a:lstStyle/>
          <a:p>
            <a:endParaRPr lang="en-GB" sz="2400" b="1"/>
          </a:p>
        </p:txBody>
      </p:sp>
      <p:sp>
        <p:nvSpPr>
          <p:cNvPr id="408587" name="Line 11"/>
          <p:cNvSpPr>
            <a:spLocks noChangeShapeType="1"/>
          </p:cNvSpPr>
          <p:nvPr/>
        </p:nvSpPr>
        <p:spPr bwMode="auto">
          <a:xfrm>
            <a:off x="3924300" y="2349500"/>
            <a:ext cx="2232025" cy="2951163"/>
          </a:xfrm>
          <a:prstGeom prst="line">
            <a:avLst/>
          </a:prstGeom>
          <a:noFill/>
          <a:ln w="63500">
            <a:solidFill>
              <a:srgbClr val="00FF00"/>
            </a:solidFill>
            <a:round/>
            <a:headEnd/>
            <a:tailEnd type="triangle" w="med" len="med"/>
          </a:ln>
        </p:spPr>
        <p:txBody>
          <a:bodyPr/>
          <a:lstStyle/>
          <a:p>
            <a:endParaRPr lang="en-GB" sz="2400" b="1"/>
          </a:p>
        </p:txBody>
      </p:sp>
      <p:sp>
        <p:nvSpPr>
          <p:cNvPr id="408589" name="Line 13"/>
          <p:cNvSpPr>
            <a:spLocks noChangeShapeType="1"/>
          </p:cNvSpPr>
          <p:nvPr/>
        </p:nvSpPr>
        <p:spPr bwMode="auto">
          <a:xfrm>
            <a:off x="3924300" y="2349500"/>
            <a:ext cx="4103688" cy="287338"/>
          </a:xfrm>
          <a:prstGeom prst="line">
            <a:avLst/>
          </a:prstGeom>
          <a:noFill/>
          <a:ln w="63500">
            <a:solidFill>
              <a:srgbClr val="00FF00"/>
            </a:solidFill>
            <a:round/>
            <a:headEnd/>
            <a:tailEnd type="triangle" w="med" len="med"/>
          </a:ln>
        </p:spPr>
        <p:txBody>
          <a:bodyPr/>
          <a:lstStyle/>
          <a:p>
            <a:endParaRPr lang="en-GB" sz="2400" b="1"/>
          </a:p>
        </p:txBody>
      </p:sp>
      <p:sp>
        <p:nvSpPr>
          <p:cNvPr id="408591" name="Line 15"/>
          <p:cNvSpPr>
            <a:spLocks noChangeShapeType="1"/>
          </p:cNvSpPr>
          <p:nvPr/>
        </p:nvSpPr>
        <p:spPr bwMode="auto">
          <a:xfrm flipH="1" flipV="1">
            <a:off x="1116013" y="3789363"/>
            <a:ext cx="2736850" cy="431800"/>
          </a:xfrm>
          <a:prstGeom prst="line">
            <a:avLst/>
          </a:prstGeom>
          <a:noFill/>
          <a:ln w="63500">
            <a:solidFill>
              <a:srgbClr val="FFFF00"/>
            </a:solidFill>
            <a:round/>
            <a:headEnd/>
            <a:tailEnd type="triangle" w="med" len="med"/>
          </a:ln>
        </p:spPr>
        <p:txBody>
          <a:bodyPr/>
          <a:lstStyle/>
          <a:p>
            <a:endParaRPr lang="en-GB" sz="2400" b="1"/>
          </a:p>
        </p:txBody>
      </p:sp>
      <p:sp>
        <p:nvSpPr>
          <p:cNvPr id="408593" name="Line 17"/>
          <p:cNvSpPr>
            <a:spLocks noChangeShapeType="1"/>
          </p:cNvSpPr>
          <p:nvPr/>
        </p:nvSpPr>
        <p:spPr bwMode="auto">
          <a:xfrm flipV="1">
            <a:off x="3779838" y="3213100"/>
            <a:ext cx="3529012" cy="1008063"/>
          </a:xfrm>
          <a:prstGeom prst="line">
            <a:avLst/>
          </a:prstGeom>
          <a:noFill/>
          <a:ln w="63500">
            <a:solidFill>
              <a:srgbClr val="FFFF00"/>
            </a:solidFill>
            <a:round/>
            <a:headEnd/>
            <a:tailEnd type="triangle" w="med" len="med"/>
          </a:ln>
        </p:spPr>
        <p:txBody>
          <a:bodyPr/>
          <a:lstStyle/>
          <a:p>
            <a:endParaRPr lang="en-GB" sz="2400" b="1"/>
          </a:p>
        </p:txBody>
      </p:sp>
      <p:sp>
        <p:nvSpPr>
          <p:cNvPr id="408594" name="Line 18"/>
          <p:cNvSpPr>
            <a:spLocks noChangeShapeType="1"/>
          </p:cNvSpPr>
          <p:nvPr/>
        </p:nvSpPr>
        <p:spPr bwMode="auto">
          <a:xfrm>
            <a:off x="3779838" y="4221163"/>
            <a:ext cx="1512887" cy="1584325"/>
          </a:xfrm>
          <a:prstGeom prst="line">
            <a:avLst/>
          </a:prstGeom>
          <a:noFill/>
          <a:ln w="63500">
            <a:solidFill>
              <a:srgbClr val="FFFF00"/>
            </a:solidFill>
            <a:round/>
            <a:headEnd/>
            <a:tailEnd type="triangle" w="med" len="med"/>
          </a:ln>
        </p:spPr>
        <p:txBody>
          <a:bodyPr/>
          <a:lstStyle/>
          <a:p>
            <a:endParaRPr lang="en-GB" sz="2400" b="1"/>
          </a:p>
        </p:txBody>
      </p:sp>
      <p:sp>
        <p:nvSpPr>
          <p:cNvPr id="31759" name="Line 19"/>
          <p:cNvSpPr>
            <a:spLocks noChangeShapeType="1"/>
          </p:cNvSpPr>
          <p:nvPr/>
        </p:nvSpPr>
        <p:spPr bwMode="auto">
          <a:xfrm flipH="1" flipV="1">
            <a:off x="6084888" y="2852738"/>
            <a:ext cx="1655762" cy="1728787"/>
          </a:xfrm>
          <a:prstGeom prst="line">
            <a:avLst/>
          </a:prstGeom>
          <a:noFill/>
          <a:ln w="63500">
            <a:solidFill>
              <a:srgbClr val="FF9900"/>
            </a:solidFill>
            <a:round/>
            <a:headEnd/>
            <a:tailEnd type="triangle" w="med" len="med"/>
          </a:ln>
        </p:spPr>
        <p:txBody>
          <a:bodyPr/>
          <a:lstStyle/>
          <a:p>
            <a:endParaRPr lang="en-GB" sz="2400" b="1"/>
          </a:p>
        </p:txBody>
      </p:sp>
      <p:sp>
        <p:nvSpPr>
          <p:cNvPr id="408596" name="Oval 20"/>
          <p:cNvSpPr>
            <a:spLocks noChangeArrowheads="1"/>
          </p:cNvSpPr>
          <p:nvPr/>
        </p:nvSpPr>
        <p:spPr bwMode="auto">
          <a:xfrm>
            <a:off x="3851920" y="2276872"/>
            <a:ext cx="214883" cy="216024"/>
          </a:xfrm>
          <a:prstGeom prst="ellipse">
            <a:avLst/>
          </a:prstGeom>
          <a:solidFill>
            <a:srgbClr val="00FF00"/>
          </a:solidFill>
          <a:ln w="63500" algn="ctr">
            <a:solidFill>
              <a:srgbClr val="00FF00"/>
            </a:solidFill>
            <a:round/>
            <a:headEnd/>
            <a:tailEnd/>
          </a:ln>
        </p:spPr>
        <p:txBody>
          <a:bodyPr wrap="none" anchor="ctr"/>
          <a:lstStyle/>
          <a:p>
            <a:endParaRPr lang="en-GB" sz="2400" b="1"/>
          </a:p>
        </p:txBody>
      </p:sp>
      <p:sp>
        <p:nvSpPr>
          <p:cNvPr id="31761" name="Oval 21"/>
          <p:cNvSpPr>
            <a:spLocks noChangeArrowheads="1"/>
          </p:cNvSpPr>
          <p:nvPr/>
        </p:nvSpPr>
        <p:spPr bwMode="auto">
          <a:xfrm>
            <a:off x="7667625" y="4508500"/>
            <a:ext cx="142875" cy="144463"/>
          </a:xfrm>
          <a:prstGeom prst="ellipse">
            <a:avLst/>
          </a:prstGeom>
          <a:solidFill>
            <a:srgbClr val="FF9900"/>
          </a:solidFill>
          <a:ln w="0" algn="ctr">
            <a:solidFill>
              <a:srgbClr val="FF9900"/>
            </a:solidFill>
            <a:round/>
            <a:headEnd/>
            <a:tailEnd/>
          </a:ln>
        </p:spPr>
        <p:txBody>
          <a:bodyPr wrap="none" anchor="ctr"/>
          <a:lstStyle/>
          <a:p>
            <a:endParaRPr lang="en-GB" sz="2400" b="1"/>
          </a:p>
        </p:txBody>
      </p:sp>
      <p:sp>
        <p:nvSpPr>
          <p:cNvPr id="408598" name="Oval 22"/>
          <p:cNvSpPr>
            <a:spLocks noChangeArrowheads="1"/>
          </p:cNvSpPr>
          <p:nvPr/>
        </p:nvSpPr>
        <p:spPr bwMode="auto">
          <a:xfrm>
            <a:off x="3708400" y="4149725"/>
            <a:ext cx="142875" cy="144463"/>
          </a:xfrm>
          <a:prstGeom prst="ellipse">
            <a:avLst/>
          </a:prstGeom>
          <a:solidFill>
            <a:srgbClr val="FFFF00"/>
          </a:solidFill>
          <a:ln w="63500" algn="ctr">
            <a:solidFill>
              <a:srgbClr val="FFFF00"/>
            </a:solidFill>
            <a:round/>
            <a:headEnd/>
            <a:tailEnd/>
          </a:ln>
        </p:spPr>
        <p:txBody>
          <a:bodyPr wrap="none" anchor="ctr"/>
          <a:lstStyle/>
          <a:p>
            <a:endParaRPr lang="en-GB"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8596"/>
                                        </p:tgtEl>
                                        <p:attrNameLst>
                                          <p:attrName>style.visibility</p:attrName>
                                        </p:attrNameLst>
                                      </p:cBhvr>
                                      <p:to>
                                        <p:strVal val="visible"/>
                                      </p:to>
                                    </p:set>
                                  </p:childTnLst>
                                </p:cTn>
                              </p:par>
                              <p:par>
                                <p:cTn id="7" presetID="22" presetClass="entr" presetSubtype="2" fill="hold" grpId="0" nodeType="withEffect">
                                  <p:stCondLst>
                                    <p:cond delay="0"/>
                                  </p:stCondLst>
                                  <p:childTnLst>
                                    <p:set>
                                      <p:cBhvr>
                                        <p:cTn id="8" dur="1" fill="hold">
                                          <p:stCondLst>
                                            <p:cond delay="0"/>
                                          </p:stCondLst>
                                        </p:cTn>
                                        <p:tgtEl>
                                          <p:spTgt spid="408586"/>
                                        </p:tgtEl>
                                        <p:attrNameLst>
                                          <p:attrName>style.visibility</p:attrName>
                                        </p:attrNameLst>
                                      </p:cBhvr>
                                      <p:to>
                                        <p:strVal val="visible"/>
                                      </p:to>
                                    </p:set>
                                    <p:animEffect transition="in" filter="wipe(right)">
                                      <p:cBhvr>
                                        <p:cTn id="9" dur="1000"/>
                                        <p:tgtEl>
                                          <p:spTgt spid="408586"/>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408587"/>
                                        </p:tgtEl>
                                        <p:attrNameLst>
                                          <p:attrName>style.visibility</p:attrName>
                                        </p:attrNameLst>
                                      </p:cBhvr>
                                      <p:to>
                                        <p:strVal val="visible"/>
                                      </p:to>
                                    </p:set>
                                    <p:animEffect transition="in" filter="wipe(up)">
                                      <p:cBhvr>
                                        <p:cTn id="12" dur="1000"/>
                                        <p:tgtEl>
                                          <p:spTgt spid="40858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08589"/>
                                        </p:tgtEl>
                                        <p:attrNameLst>
                                          <p:attrName>style.visibility</p:attrName>
                                        </p:attrNameLst>
                                      </p:cBhvr>
                                      <p:to>
                                        <p:strVal val="visible"/>
                                      </p:to>
                                    </p:set>
                                    <p:animEffect transition="in" filter="wipe(left)">
                                      <p:cBhvr>
                                        <p:cTn id="15" dur="1000"/>
                                        <p:tgtEl>
                                          <p:spTgt spid="408589"/>
                                        </p:tgtEl>
                                      </p:cBhvr>
                                    </p:animEffect>
                                  </p:childTnLst>
                                </p:cTn>
                              </p:par>
                              <p:par>
                                <p:cTn id="16" presetID="10" presetClass="entr" presetSubtype="0" fill="hold" nodeType="withEffect">
                                  <p:stCondLst>
                                    <p:cond delay="0"/>
                                  </p:stCondLst>
                                  <p:childTnLst>
                                    <p:set>
                                      <p:cBhvr>
                                        <p:cTn id="17" dur="1" fill="hold">
                                          <p:stCondLst>
                                            <p:cond delay="0"/>
                                          </p:stCondLst>
                                        </p:cTn>
                                        <p:tgtEl>
                                          <p:spTgt spid="408583">
                                            <p:txEl>
                                              <p:pRg st="0" end="0"/>
                                            </p:txEl>
                                          </p:spTgt>
                                        </p:tgtEl>
                                        <p:attrNameLst>
                                          <p:attrName>style.visibility</p:attrName>
                                        </p:attrNameLst>
                                      </p:cBhvr>
                                      <p:to>
                                        <p:strVal val="visible"/>
                                      </p:to>
                                    </p:set>
                                    <p:animEffect transition="in" filter="fade">
                                      <p:cBhvr>
                                        <p:cTn id="18" dur="1000"/>
                                        <p:tgtEl>
                                          <p:spTgt spid="408583">
                                            <p:txEl>
                                              <p:pRg st="0" end="0"/>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408598"/>
                                        </p:tgtEl>
                                        <p:attrNameLst>
                                          <p:attrName>style.visibility</p:attrName>
                                        </p:attrNameLst>
                                      </p:cBhvr>
                                      <p:to>
                                        <p:strVal val="visible"/>
                                      </p:to>
                                    </p:set>
                                  </p:childTnLst>
                                </p:cTn>
                              </p:par>
                              <p:par>
                                <p:cTn id="21" presetID="22" presetClass="entr" presetSubtype="8" fill="hold" grpId="0" nodeType="withEffect">
                                  <p:stCondLst>
                                    <p:cond delay="0"/>
                                  </p:stCondLst>
                                  <p:childTnLst>
                                    <p:set>
                                      <p:cBhvr>
                                        <p:cTn id="22" dur="1" fill="hold">
                                          <p:stCondLst>
                                            <p:cond delay="0"/>
                                          </p:stCondLst>
                                        </p:cTn>
                                        <p:tgtEl>
                                          <p:spTgt spid="408594"/>
                                        </p:tgtEl>
                                        <p:attrNameLst>
                                          <p:attrName>style.visibility</p:attrName>
                                        </p:attrNameLst>
                                      </p:cBhvr>
                                      <p:to>
                                        <p:strVal val="visible"/>
                                      </p:to>
                                    </p:set>
                                    <p:animEffect transition="in" filter="wipe(left)">
                                      <p:cBhvr>
                                        <p:cTn id="23" dur="1000"/>
                                        <p:tgtEl>
                                          <p:spTgt spid="40859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08593"/>
                                        </p:tgtEl>
                                        <p:attrNameLst>
                                          <p:attrName>style.visibility</p:attrName>
                                        </p:attrNameLst>
                                      </p:cBhvr>
                                      <p:to>
                                        <p:strVal val="visible"/>
                                      </p:to>
                                    </p:set>
                                    <p:animEffect transition="in" filter="wipe(left)">
                                      <p:cBhvr>
                                        <p:cTn id="26" dur="1000"/>
                                        <p:tgtEl>
                                          <p:spTgt spid="40859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08591"/>
                                        </p:tgtEl>
                                        <p:attrNameLst>
                                          <p:attrName>style.visibility</p:attrName>
                                        </p:attrNameLst>
                                      </p:cBhvr>
                                      <p:to>
                                        <p:strVal val="visible"/>
                                      </p:to>
                                    </p:set>
                                    <p:animEffect transition="in" filter="wipe(right)">
                                      <p:cBhvr>
                                        <p:cTn id="29" dur="1000"/>
                                        <p:tgtEl>
                                          <p:spTgt spid="40859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8584"/>
                                        </p:tgtEl>
                                        <p:attrNameLst>
                                          <p:attrName>style.visibility</p:attrName>
                                        </p:attrNameLst>
                                      </p:cBhvr>
                                      <p:to>
                                        <p:strVal val="visible"/>
                                      </p:to>
                                    </p:set>
                                    <p:animEffect transition="in" filter="fade">
                                      <p:cBhvr>
                                        <p:cTn id="32" dur="1000"/>
                                        <p:tgtEl>
                                          <p:spTgt spid="408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4" grpId="0"/>
      <p:bldP spid="408586" grpId="0" animBg="1"/>
      <p:bldP spid="408587" grpId="0" animBg="1"/>
      <p:bldP spid="408589" grpId="0" animBg="1"/>
      <p:bldP spid="408591" grpId="0" animBg="1"/>
      <p:bldP spid="408593" grpId="0" animBg="1"/>
      <p:bldP spid="408594" grpId="0" animBg="1"/>
      <p:bldP spid="408596" grpId="0" animBg="1"/>
      <p:bldP spid="40859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00563" y="1628775"/>
            <a:ext cx="2573337" cy="1439863"/>
            <a:chOff x="2835" y="1026"/>
            <a:chExt cx="1621" cy="907"/>
          </a:xfrm>
        </p:grpSpPr>
        <p:sp>
          <p:nvSpPr>
            <p:cNvPr id="32783" name="Rectangle 3"/>
            <p:cNvSpPr>
              <a:spLocks noChangeArrowheads="1"/>
            </p:cNvSpPr>
            <p:nvPr/>
          </p:nvSpPr>
          <p:spPr bwMode="auto">
            <a:xfrm>
              <a:off x="2835" y="1026"/>
              <a:ext cx="1621" cy="289"/>
            </a:xfrm>
            <a:prstGeom prst="rect">
              <a:avLst/>
            </a:prstGeom>
            <a:noFill/>
            <a:ln w="12700">
              <a:noFill/>
              <a:miter lim="800000"/>
              <a:headEnd/>
              <a:tailEnd/>
            </a:ln>
          </p:spPr>
          <p:txBody>
            <a:bodyPr lIns="90488" tIns="44450" rIns="90488" bIns="44450">
              <a:spAutoFit/>
            </a:bodyPr>
            <a:lstStyle/>
            <a:p>
              <a:pPr defTabSz="762000" eaLnBrk="0" hangingPunct="0"/>
              <a:r>
                <a:rPr lang="en-US" sz="2400" b="1" dirty="0">
                  <a:solidFill>
                    <a:srgbClr val="FFFF00"/>
                  </a:solidFill>
                </a:rPr>
                <a:t>Hand </a:t>
              </a:r>
              <a:r>
                <a:rPr lang="en-US" sz="2400" b="1" dirty="0" smtClean="0">
                  <a:solidFill>
                    <a:srgbClr val="FFFF00"/>
                  </a:solidFill>
                </a:rPr>
                <a:t>throttle</a:t>
              </a:r>
              <a:endParaRPr lang="en-US" sz="2400" b="1" dirty="0">
                <a:solidFill>
                  <a:srgbClr val="FFFF00"/>
                </a:solidFill>
              </a:endParaRPr>
            </a:p>
          </p:txBody>
        </p:sp>
        <p:sp>
          <p:nvSpPr>
            <p:cNvPr id="32784" name="Line 4"/>
            <p:cNvSpPr>
              <a:spLocks noChangeShapeType="1"/>
            </p:cNvSpPr>
            <p:nvPr/>
          </p:nvSpPr>
          <p:spPr bwMode="auto">
            <a:xfrm>
              <a:off x="3470" y="1301"/>
              <a:ext cx="353" cy="632"/>
            </a:xfrm>
            <a:prstGeom prst="line">
              <a:avLst/>
            </a:prstGeom>
            <a:noFill/>
            <a:ln w="63500">
              <a:solidFill>
                <a:srgbClr val="FFFF00"/>
              </a:solidFill>
              <a:round/>
              <a:headEnd/>
              <a:tailEnd type="triangle" w="med" len="med"/>
            </a:ln>
          </p:spPr>
          <p:txBody>
            <a:bodyPr/>
            <a:lstStyle/>
            <a:p>
              <a:endParaRPr lang="en-GB"/>
            </a:p>
          </p:txBody>
        </p:sp>
      </p:grpSp>
      <p:sp>
        <p:nvSpPr>
          <p:cNvPr id="392197" name="AutoShape 5"/>
          <p:cNvSpPr>
            <a:spLocks noChangeArrowheads="1"/>
          </p:cNvSpPr>
          <p:nvPr/>
        </p:nvSpPr>
        <p:spPr bwMode="auto">
          <a:xfrm rot="-1344910">
            <a:off x="6732588" y="2276475"/>
            <a:ext cx="1223962" cy="1296988"/>
          </a:xfrm>
          <a:prstGeom prst="curvedDownArrow">
            <a:avLst>
              <a:gd name="adj1" fmla="val 20000"/>
              <a:gd name="adj2" fmla="val 40000"/>
              <a:gd name="adj3" fmla="val 35322"/>
            </a:avLst>
          </a:prstGeom>
          <a:solidFill>
            <a:srgbClr val="FFFFFF"/>
          </a:solidFill>
          <a:ln w="9525">
            <a:solidFill>
              <a:srgbClr val="000000"/>
            </a:solidFill>
            <a:miter lim="800000"/>
            <a:headEnd/>
            <a:tailEnd/>
          </a:ln>
        </p:spPr>
        <p:txBody>
          <a:bodyPr wrap="none" anchor="ctr"/>
          <a:lstStyle/>
          <a:p>
            <a:endParaRPr lang="en-GB"/>
          </a:p>
        </p:txBody>
      </p:sp>
      <p:sp>
        <p:nvSpPr>
          <p:cNvPr id="32772" name="Rectangle 6"/>
          <p:cNvSpPr>
            <a:spLocks noGrp="1" noChangeArrowheads="1"/>
          </p:cNvSpPr>
          <p:nvPr>
            <p:ph type="title"/>
          </p:nvPr>
        </p:nvSpPr>
        <p:spPr>
          <a:xfrm>
            <a:off x="1122342" y="548680"/>
            <a:ext cx="6899326" cy="699166"/>
          </a:xfrm>
          <a:noFill/>
        </p:spPr>
        <p:txBody>
          <a:bodyPr lIns="90488" tIns="44450" rIns="90488" bIns="44450"/>
          <a:lstStyle/>
          <a:p>
            <a:pPr algn="ctr"/>
            <a:r>
              <a:rPr lang="en-US" dirty="0" smtClean="0">
                <a:solidFill>
                  <a:srgbClr val="FFFF00"/>
                </a:solidFill>
                <a:latin typeface="Arial" charset="0"/>
              </a:rPr>
              <a:t>The collective pitch lever</a:t>
            </a:r>
          </a:p>
        </p:txBody>
      </p:sp>
      <p:sp>
        <p:nvSpPr>
          <p:cNvPr id="392199" name="Rectangle 7"/>
          <p:cNvSpPr>
            <a:spLocks noChangeArrowheads="1"/>
          </p:cNvSpPr>
          <p:nvPr/>
        </p:nvSpPr>
        <p:spPr bwMode="auto">
          <a:xfrm>
            <a:off x="4067944" y="4869160"/>
            <a:ext cx="4536504" cy="1197764"/>
          </a:xfrm>
          <a:prstGeom prst="rect">
            <a:avLst/>
          </a:prstGeom>
          <a:noFill/>
          <a:ln w="12700">
            <a:noFill/>
            <a:miter lim="800000"/>
            <a:headEnd/>
            <a:tailEnd/>
          </a:ln>
        </p:spPr>
        <p:txBody>
          <a:bodyPr wrap="square" lIns="90488" tIns="44450" rIns="90488" bIns="44450">
            <a:spAutoFit/>
          </a:bodyPr>
          <a:lstStyle/>
          <a:p>
            <a:pPr defTabSz="762000" eaLnBrk="0" hangingPunct="0"/>
            <a:r>
              <a:rPr lang="en-US" sz="2400" b="1" dirty="0">
                <a:solidFill>
                  <a:srgbClr val="FFFF00"/>
                </a:solidFill>
              </a:rPr>
              <a:t>The </a:t>
            </a:r>
            <a:r>
              <a:rPr lang="en-US" sz="2400" b="1" dirty="0" smtClean="0">
                <a:solidFill>
                  <a:srgbClr val="FFFF00"/>
                </a:solidFill>
              </a:rPr>
              <a:t>collective </a:t>
            </a:r>
            <a:r>
              <a:rPr lang="en-US" sz="2400" b="1" dirty="0">
                <a:solidFill>
                  <a:srgbClr val="FFFF00"/>
                </a:solidFill>
              </a:rPr>
              <a:t>p</a:t>
            </a:r>
            <a:r>
              <a:rPr lang="en-US" sz="2400" b="1" dirty="0" smtClean="0">
                <a:solidFill>
                  <a:srgbClr val="FFFF00"/>
                </a:solidFill>
              </a:rPr>
              <a:t>itch </a:t>
            </a:r>
            <a:r>
              <a:rPr lang="en-US" sz="2400" b="1" dirty="0">
                <a:solidFill>
                  <a:srgbClr val="FFFF00"/>
                </a:solidFill>
              </a:rPr>
              <a:t>l</a:t>
            </a:r>
            <a:r>
              <a:rPr lang="en-US" sz="2400" b="1" dirty="0" smtClean="0">
                <a:solidFill>
                  <a:srgbClr val="FFFF00"/>
                </a:solidFill>
              </a:rPr>
              <a:t>ever </a:t>
            </a:r>
            <a:r>
              <a:rPr lang="en-US" sz="2400" b="1" dirty="0">
                <a:solidFill>
                  <a:srgbClr val="FFFF00"/>
                </a:solidFill>
              </a:rPr>
              <a:t>often contains </a:t>
            </a:r>
            <a:r>
              <a:rPr lang="en-US" sz="2400" b="1" dirty="0" smtClean="0">
                <a:solidFill>
                  <a:srgbClr val="FFFF00"/>
                </a:solidFill>
              </a:rPr>
              <a:t>a hand </a:t>
            </a:r>
            <a:r>
              <a:rPr lang="en-US" sz="2400" b="1" dirty="0">
                <a:solidFill>
                  <a:srgbClr val="FFFF00"/>
                </a:solidFill>
              </a:rPr>
              <a:t>t</a:t>
            </a:r>
            <a:r>
              <a:rPr lang="en-US" sz="2400" b="1" dirty="0" smtClean="0">
                <a:solidFill>
                  <a:srgbClr val="FFFF00"/>
                </a:solidFill>
              </a:rPr>
              <a:t>hrottle </a:t>
            </a:r>
            <a:r>
              <a:rPr lang="en-US" sz="2400" b="1" dirty="0">
                <a:solidFill>
                  <a:srgbClr val="FFFF00"/>
                </a:solidFill>
              </a:rPr>
              <a:t>(like on a motor </a:t>
            </a:r>
            <a:r>
              <a:rPr lang="en-US" sz="2400" b="1" dirty="0" smtClean="0">
                <a:solidFill>
                  <a:srgbClr val="FFFF00"/>
                </a:solidFill>
              </a:rPr>
              <a:t>cycle)</a:t>
            </a:r>
            <a:endParaRPr lang="en-US" sz="2400" b="1" dirty="0">
              <a:solidFill>
                <a:srgbClr val="FFFF00"/>
              </a:solidFill>
            </a:endParaRPr>
          </a:p>
        </p:txBody>
      </p:sp>
      <p:sp>
        <p:nvSpPr>
          <p:cNvPr id="32774" name="Rectangle 9"/>
          <p:cNvSpPr>
            <a:spLocks noChangeArrowheads="1"/>
          </p:cNvSpPr>
          <p:nvPr/>
        </p:nvSpPr>
        <p:spPr bwMode="auto">
          <a:xfrm rot="-1451371">
            <a:off x="1493838" y="4092575"/>
            <a:ext cx="5759450" cy="358775"/>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32775" name="Rectangle 10"/>
          <p:cNvSpPr>
            <a:spLocks noChangeArrowheads="1"/>
          </p:cNvSpPr>
          <p:nvPr/>
        </p:nvSpPr>
        <p:spPr bwMode="auto">
          <a:xfrm rot="-1451371">
            <a:off x="5673725" y="3032125"/>
            <a:ext cx="1800225" cy="504825"/>
          </a:xfrm>
          <a:prstGeom prst="rect">
            <a:avLst/>
          </a:prstGeom>
          <a:solidFill>
            <a:schemeClr val="tx1"/>
          </a:solidFill>
          <a:ln w="12700">
            <a:solidFill>
              <a:srgbClr val="000000"/>
            </a:solidFill>
            <a:miter lim="800000"/>
            <a:headEnd/>
            <a:tailEnd/>
          </a:ln>
        </p:spPr>
        <p:txBody>
          <a:bodyPr wrap="none" anchor="ctr"/>
          <a:lstStyle/>
          <a:p>
            <a:endParaRPr lang="en-GB"/>
          </a:p>
        </p:txBody>
      </p:sp>
      <p:sp>
        <p:nvSpPr>
          <p:cNvPr id="32776" name="Rectangle 11"/>
          <p:cNvSpPr>
            <a:spLocks noChangeArrowheads="1"/>
          </p:cNvSpPr>
          <p:nvPr/>
        </p:nvSpPr>
        <p:spPr bwMode="auto">
          <a:xfrm rot="-1451371">
            <a:off x="5684838" y="3343275"/>
            <a:ext cx="71437" cy="647700"/>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32777" name="Line 12"/>
          <p:cNvSpPr>
            <a:spLocks noChangeShapeType="1"/>
          </p:cNvSpPr>
          <p:nvPr/>
        </p:nvSpPr>
        <p:spPr bwMode="auto">
          <a:xfrm rot="-1451371">
            <a:off x="5748338" y="3135313"/>
            <a:ext cx="1439862" cy="0"/>
          </a:xfrm>
          <a:prstGeom prst="line">
            <a:avLst/>
          </a:prstGeom>
          <a:noFill/>
          <a:ln w="12700">
            <a:solidFill>
              <a:schemeClr val="bg1"/>
            </a:solidFill>
            <a:round/>
            <a:headEnd/>
            <a:tailEnd/>
          </a:ln>
        </p:spPr>
        <p:txBody>
          <a:bodyPr/>
          <a:lstStyle/>
          <a:p>
            <a:endParaRPr lang="en-GB"/>
          </a:p>
        </p:txBody>
      </p:sp>
      <p:sp>
        <p:nvSpPr>
          <p:cNvPr id="32778" name="Line 13"/>
          <p:cNvSpPr>
            <a:spLocks noChangeShapeType="1"/>
          </p:cNvSpPr>
          <p:nvPr/>
        </p:nvSpPr>
        <p:spPr bwMode="auto">
          <a:xfrm rot="-1451371">
            <a:off x="5776913" y="3200400"/>
            <a:ext cx="1439862" cy="0"/>
          </a:xfrm>
          <a:prstGeom prst="line">
            <a:avLst/>
          </a:prstGeom>
          <a:noFill/>
          <a:ln w="12700">
            <a:solidFill>
              <a:schemeClr val="bg1"/>
            </a:solidFill>
            <a:round/>
            <a:headEnd/>
            <a:tailEnd/>
          </a:ln>
        </p:spPr>
        <p:txBody>
          <a:bodyPr/>
          <a:lstStyle/>
          <a:p>
            <a:endParaRPr lang="en-GB"/>
          </a:p>
        </p:txBody>
      </p:sp>
      <p:sp>
        <p:nvSpPr>
          <p:cNvPr id="32779" name="Line 14"/>
          <p:cNvSpPr>
            <a:spLocks noChangeShapeType="1"/>
          </p:cNvSpPr>
          <p:nvPr/>
        </p:nvSpPr>
        <p:spPr bwMode="auto">
          <a:xfrm rot="-1451371">
            <a:off x="5807075" y="3265488"/>
            <a:ext cx="1439863" cy="0"/>
          </a:xfrm>
          <a:prstGeom prst="line">
            <a:avLst/>
          </a:prstGeom>
          <a:noFill/>
          <a:ln w="12700">
            <a:solidFill>
              <a:schemeClr val="bg1"/>
            </a:solidFill>
            <a:round/>
            <a:headEnd/>
            <a:tailEnd/>
          </a:ln>
        </p:spPr>
        <p:txBody>
          <a:bodyPr/>
          <a:lstStyle/>
          <a:p>
            <a:endParaRPr lang="en-GB"/>
          </a:p>
        </p:txBody>
      </p:sp>
      <p:sp>
        <p:nvSpPr>
          <p:cNvPr id="32780" name="Line 15"/>
          <p:cNvSpPr>
            <a:spLocks noChangeShapeType="1"/>
          </p:cNvSpPr>
          <p:nvPr/>
        </p:nvSpPr>
        <p:spPr bwMode="auto">
          <a:xfrm rot="-1451371">
            <a:off x="5835650" y="3330575"/>
            <a:ext cx="1439863" cy="0"/>
          </a:xfrm>
          <a:prstGeom prst="line">
            <a:avLst/>
          </a:prstGeom>
          <a:noFill/>
          <a:ln w="12700">
            <a:solidFill>
              <a:schemeClr val="bg1"/>
            </a:solidFill>
            <a:round/>
            <a:headEnd/>
            <a:tailEnd/>
          </a:ln>
        </p:spPr>
        <p:txBody>
          <a:bodyPr/>
          <a:lstStyle/>
          <a:p>
            <a:endParaRPr lang="en-GB"/>
          </a:p>
        </p:txBody>
      </p:sp>
      <p:sp>
        <p:nvSpPr>
          <p:cNvPr id="32781" name="Line 16"/>
          <p:cNvSpPr>
            <a:spLocks noChangeShapeType="1"/>
          </p:cNvSpPr>
          <p:nvPr/>
        </p:nvSpPr>
        <p:spPr bwMode="auto">
          <a:xfrm rot="-1451371">
            <a:off x="5864225" y="3395663"/>
            <a:ext cx="1439863" cy="0"/>
          </a:xfrm>
          <a:prstGeom prst="line">
            <a:avLst/>
          </a:prstGeom>
          <a:noFill/>
          <a:ln w="12700">
            <a:solidFill>
              <a:schemeClr val="bg1"/>
            </a:solidFill>
            <a:round/>
            <a:headEnd/>
            <a:tailEnd/>
          </a:ln>
        </p:spPr>
        <p:txBody>
          <a:bodyPr/>
          <a:lstStyle/>
          <a:p>
            <a:endParaRPr lang="en-GB"/>
          </a:p>
        </p:txBody>
      </p:sp>
      <p:sp>
        <p:nvSpPr>
          <p:cNvPr id="32782" name="Line 17"/>
          <p:cNvSpPr>
            <a:spLocks noChangeShapeType="1"/>
          </p:cNvSpPr>
          <p:nvPr/>
        </p:nvSpPr>
        <p:spPr bwMode="auto">
          <a:xfrm rot="-1451371">
            <a:off x="5894388" y="3460750"/>
            <a:ext cx="1439862" cy="0"/>
          </a:xfrm>
          <a:prstGeom prst="line">
            <a:avLst/>
          </a:prstGeom>
          <a:noFill/>
          <a:ln w="12700">
            <a:solidFill>
              <a:schemeClr val="bg1"/>
            </a:solidFill>
            <a:round/>
            <a:headEnd/>
            <a:tailEnd/>
          </a:ln>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2197"/>
                                        </p:tgtEl>
                                        <p:attrNameLst>
                                          <p:attrName>style.visibility</p:attrName>
                                        </p:attrNameLst>
                                      </p:cBhvr>
                                      <p:to>
                                        <p:strVal val="visible"/>
                                      </p:to>
                                    </p:set>
                                    <p:animEffect transition="in" filter="fade">
                                      <p:cBhvr>
                                        <p:cTn id="12" dur="1000"/>
                                        <p:tgtEl>
                                          <p:spTgt spid="3921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2199">
                                            <p:txEl>
                                              <p:pRg st="0" end="0"/>
                                            </p:txEl>
                                          </p:spTgt>
                                        </p:tgtEl>
                                        <p:attrNameLst>
                                          <p:attrName>style.visibility</p:attrName>
                                        </p:attrNameLst>
                                      </p:cBhvr>
                                      <p:to>
                                        <p:strVal val="visible"/>
                                      </p:to>
                                    </p:set>
                                    <p:animEffect transition="in" filter="wipe(left)">
                                      <p:cBhvr>
                                        <p:cTn id="17" dur="1000"/>
                                        <p:tgtEl>
                                          <p:spTgt spid="3921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4"/>
          <p:cNvGrpSpPr>
            <a:grpSpLocks/>
          </p:cNvGrpSpPr>
          <p:nvPr/>
        </p:nvGrpSpPr>
        <p:grpSpPr bwMode="auto">
          <a:xfrm rot="-1451371" flipH="1" flipV="1">
            <a:off x="-3781425" y="6210300"/>
            <a:ext cx="6191250" cy="647700"/>
            <a:chOff x="930" y="3022"/>
            <a:chExt cx="3900" cy="408"/>
          </a:xfrm>
        </p:grpSpPr>
        <p:sp>
          <p:nvSpPr>
            <p:cNvPr id="33827" name="Rectangle 35"/>
            <p:cNvSpPr>
              <a:spLocks noChangeArrowheads="1"/>
            </p:cNvSpPr>
            <p:nvPr/>
          </p:nvSpPr>
          <p:spPr bwMode="auto">
            <a:xfrm>
              <a:off x="930" y="3113"/>
              <a:ext cx="3628" cy="226"/>
            </a:xfrm>
            <a:prstGeom prst="rect">
              <a:avLst/>
            </a:prstGeom>
            <a:noFill/>
            <a:ln w="12700">
              <a:noFill/>
              <a:miter lim="800000"/>
              <a:headEnd/>
              <a:tailEnd/>
            </a:ln>
          </p:spPr>
          <p:txBody>
            <a:bodyPr wrap="none" anchor="ctr"/>
            <a:lstStyle/>
            <a:p>
              <a:endParaRPr lang="en-GB"/>
            </a:p>
          </p:txBody>
        </p:sp>
        <p:sp>
          <p:nvSpPr>
            <p:cNvPr id="33828" name="Rectangle 36"/>
            <p:cNvSpPr>
              <a:spLocks noChangeArrowheads="1"/>
            </p:cNvSpPr>
            <p:nvPr/>
          </p:nvSpPr>
          <p:spPr bwMode="auto">
            <a:xfrm>
              <a:off x="3696" y="3067"/>
              <a:ext cx="1134" cy="318"/>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33829" name="Rectangle 37"/>
            <p:cNvSpPr>
              <a:spLocks noChangeArrowheads="1"/>
            </p:cNvSpPr>
            <p:nvPr/>
          </p:nvSpPr>
          <p:spPr bwMode="auto">
            <a:xfrm>
              <a:off x="3651" y="3022"/>
              <a:ext cx="45" cy="408"/>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33830" name="Line 38"/>
            <p:cNvSpPr>
              <a:spLocks noChangeShapeType="1"/>
            </p:cNvSpPr>
            <p:nvPr/>
          </p:nvSpPr>
          <p:spPr bwMode="auto">
            <a:xfrm>
              <a:off x="3787" y="3113"/>
              <a:ext cx="907" cy="0"/>
            </a:xfrm>
            <a:prstGeom prst="line">
              <a:avLst/>
            </a:prstGeom>
            <a:noFill/>
            <a:ln w="12700">
              <a:solidFill>
                <a:srgbClr val="000000"/>
              </a:solidFill>
              <a:round/>
              <a:headEnd/>
              <a:tailEnd/>
            </a:ln>
          </p:spPr>
          <p:txBody>
            <a:bodyPr/>
            <a:lstStyle/>
            <a:p>
              <a:endParaRPr lang="en-GB"/>
            </a:p>
          </p:txBody>
        </p:sp>
        <p:sp>
          <p:nvSpPr>
            <p:cNvPr id="33831" name="Line 39"/>
            <p:cNvSpPr>
              <a:spLocks noChangeShapeType="1"/>
            </p:cNvSpPr>
            <p:nvPr/>
          </p:nvSpPr>
          <p:spPr bwMode="auto">
            <a:xfrm>
              <a:off x="3787" y="3158"/>
              <a:ext cx="907" cy="0"/>
            </a:xfrm>
            <a:prstGeom prst="line">
              <a:avLst/>
            </a:prstGeom>
            <a:noFill/>
            <a:ln w="12700">
              <a:solidFill>
                <a:srgbClr val="000000"/>
              </a:solidFill>
              <a:round/>
              <a:headEnd/>
              <a:tailEnd/>
            </a:ln>
          </p:spPr>
          <p:txBody>
            <a:bodyPr/>
            <a:lstStyle/>
            <a:p>
              <a:endParaRPr lang="en-GB"/>
            </a:p>
          </p:txBody>
        </p:sp>
        <p:sp>
          <p:nvSpPr>
            <p:cNvPr id="33832" name="Line 40"/>
            <p:cNvSpPr>
              <a:spLocks noChangeShapeType="1"/>
            </p:cNvSpPr>
            <p:nvPr/>
          </p:nvSpPr>
          <p:spPr bwMode="auto">
            <a:xfrm>
              <a:off x="3787" y="3203"/>
              <a:ext cx="907" cy="0"/>
            </a:xfrm>
            <a:prstGeom prst="line">
              <a:avLst/>
            </a:prstGeom>
            <a:noFill/>
            <a:ln w="12700">
              <a:solidFill>
                <a:srgbClr val="000000"/>
              </a:solidFill>
              <a:round/>
              <a:headEnd/>
              <a:tailEnd/>
            </a:ln>
          </p:spPr>
          <p:txBody>
            <a:bodyPr/>
            <a:lstStyle/>
            <a:p>
              <a:endParaRPr lang="en-GB"/>
            </a:p>
          </p:txBody>
        </p:sp>
        <p:sp>
          <p:nvSpPr>
            <p:cNvPr id="33833" name="Line 41"/>
            <p:cNvSpPr>
              <a:spLocks noChangeShapeType="1"/>
            </p:cNvSpPr>
            <p:nvPr/>
          </p:nvSpPr>
          <p:spPr bwMode="auto">
            <a:xfrm>
              <a:off x="3787" y="3248"/>
              <a:ext cx="907" cy="0"/>
            </a:xfrm>
            <a:prstGeom prst="line">
              <a:avLst/>
            </a:prstGeom>
            <a:noFill/>
            <a:ln w="12700">
              <a:solidFill>
                <a:srgbClr val="000000"/>
              </a:solidFill>
              <a:round/>
              <a:headEnd/>
              <a:tailEnd/>
            </a:ln>
          </p:spPr>
          <p:txBody>
            <a:bodyPr/>
            <a:lstStyle/>
            <a:p>
              <a:endParaRPr lang="en-GB"/>
            </a:p>
          </p:txBody>
        </p:sp>
        <p:sp>
          <p:nvSpPr>
            <p:cNvPr id="33834" name="Line 42"/>
            <p:cNvSpPr>
              <a:spLocks noChangeShapeType="1"/>
            </p:cNvSpPr>
            <p:nvPr/>
          </p:nvSpPr>
          <p:spPr bwMode="auto">
            <a:xfrm>
              <a:off x="3787" y="3293"/>
              <a:ext cx="907" cy="0"/>
            </a:xfrm>
            <a:prstGeom prst="line">
              <a:avLst/>
            </a:prstGeom>
            <a:noFill/>
            <a:ln w="12700">
              <a:solidFill>
                <a:srgbClr val="000000"/>
              </a:solidFill>
              <a:round/>
              <a:headEnd/>
              <a:tailEnd/>
            </a:ln>
          </p:spPr>
          <p:txBody>
            <a:bodyPr/>
            <a:lstStyle/>
            <a:p>
              <a:endParaRPr lang="en-GB"/>
            </a:p>
          </p:txBody>
        </p:sp>
        <p:sp>
          <p:nvSpPr>
            <p:cNvPr id="33835" name="Line 43"/>
            <p:cNvSpPr>
              <a:spLocks noChangeShapeType="1"/>
            </p:cNvSpPr>
            <p:nvPr/>
          </p:nvSpPr>
          <p:spPr bwMode="auto">
            <a:xfrm>
              <a:off x="3787" y="3338"/>
              <a:ext cx="907" cy="0"/>
            </a:xfrm>
            <a:prstGeom prst="line">
              <a:avLst/>
            </a:prstGeom>
            <a:noFill/>
            <a:ln w="12700">
              <a:solidFill>
                <a:srgbClr val="000000"/>
              </a:solidFill>
              <a:round/>
              <a:headEnd/>
              <a:tailEnd/>
            </a:ln>
          </p:spPr>
          <p:txBody>
            <a:bodyPr/>
            <a:lstStyle/>
            <a:p>
              <a:endParaRPr lang="en-GB"/>
            </a:p>
          </p:txBody>
        </p:sp>
      </p:grpSp>
      <p:grpSp>
        <p:nvGrpSpPr>
          <p:cNvPr id="3" name="Group 45"/>
          <p:cNvGrpSpPr>
            <a:grpSpLocks/>
          </p:cNvGrpSpPr>
          <p:nvPr/>
        </p:nvGrpSpPr>
        <p:grpSpPr bwMode="auto">
          <a:xfrm>
            <a:off x="7020272" y="3933056"/>
            <a:ext cx="1634332" cy="289248"/>
            <a:chOff x="945" y="2159"/>
            <a:chExt cx="4328" cy="525"/>
          </a:xfrm>
        </p:grpSpPr>
        <p:grpSp>
          <p:nvGrpSpPr>
            <p:cNvPr id="4" name="Group 46"/>
            <p:cNvGrpSpPr>
              <a:grpSpLocks/>
            </p:cNvGrpSpPr>
            <p:nvPr/>
          </p:nvGrpSpPr>
          <p:grpSpPr bwMode="auto">
            <a:xfrm>
              <a:off x="945" y="2159"/>
              <a:ext cx="4328" cy="525"/>
              <a:chOff x="945" y="2159"/>
              <a:chExt cx="4328" cy="525"/>
            </a:xfrm>
          </p:grpSpPr>
          <p:sp>
            <p:nvSpPr>
              <p:cNvPr id="33824" name="Freeform 47"/>
              <p:cNvSpPr>
                <a:spLocks/>
              </p:cNvSpPr>
              <p:nvPr/>
            </p:nvSpPr>
            <p:spPr bwMode="auto">
              <a:xfrm>
                <a:off x="3862" y="2325"/>
                <a:ext cx="1411" cy="351"/>
              </a:xfrm>
              <a:custGeom>
                <a:avLst/>
                <a:gdLst>
                  <a:gd name="T0" fmla="*/ 238 w 1411"/>
                  <a:gd name="T1" fmla="*/ 13 h 351"/>
                  <a:gd name="T2" fmla="*/ 357 w 1411"/>
                  <a:gd name="T3" fmla="*/ 38 h 351"/>
                  <a:gd name="T4" fmla="*/ 474 w 1411"/>
                  <a:gd name="T5" fmla="*/ 65 h 351"/>
                  <a:gd name="T6" fmla="*/ 587 w 1411"/>
                  <a:gd name="T7" fmla="*/ 92 h 351"/>
                  <a:gd name="T8" fmla="*/ 696 w 1411"/>
                  <a:gd name="T9" fmla="*/ 122 h 351"/>
                  <a:gd name="T10" fmla="*/ 801 w 1411"/>
                  <a:gd name="T11" fmla="*/ 150 h 351"/>
                  <a:gd name="T12" fmla="*/ 900 w 1411"/>
                  <a:gd name="T13" fmla="*/ 177 h 351"/>
                  <a:gd name="T14" fmla="*/ 993 w 1411"/>
                  <a:gd name="T15" fmla="*/ 203 h 351"/>
                  <a:gd name="T16" fmla="*/ 1078 w 1411"/>
                  <a:gd name="T17" fmla="*/ 229 h 351"/>
                  <a:gd name="T18" fmla="*/ 1156 w 1411"/>
                  <a:gd name="T19" fmla="*/ 253 h 351"/>
                  <a:gd name="T20" fmla="*/ 1224 w 1411"/>
                  <a:gd name="T21" fmla="*/ 274 h 351"/>
                  <a:gd name="T22" fmla="*/ 1284 w 1411"/>
                  <a:gd name="T23" fmla="*/ 294 h 351"/>
                  <a:gd name="T24" fmla="*/ 1333 w 1411"/>
                  <a:gd name="T25" fmla="*/ 309 h 351"/>
                  <a:gd name="T26" fmla="*/ 1370 w 1411"/>
                  <a:gd name="T27" fmla="*/ 322 h 351"/>
                  <a:gd name="T28" fmla="*/ 1396 w 1411"/>
                  <a:gd name="T29" fmla="*/ 332 h 351"/>
                  <a:gd name="T30" fmla="*/ 1409 w 1411"/>
                  <a:gd name="T31" fmla="*/ 335 h 351"/>
                  <a:gd name="T32" fmla="*/ 1408 w 1411"/>
                  <a:gd name="T33" fmla="*/ 336 h 351"/>
                  <a:gd name="T34" fmla="*/ 1392 w 1411"/>
                  <a:gd name="T35" fmla="*/ 336 h 351"/>
                  <a:gd name="T36" fmla="*/ 1361 w 1411"/>
                  <a:gd name="T37" fmla="*/ 337 h 351"/>
                  <a:gd name="T38" fmla="*/ 1317 w 1411"/>
                  <a:gd name="T39" fmla="*/ 337 h 351"/>
                  <a:gd name="T40" fmla="*/ 1259 w 1411"/>
                  <a:gd name="T41" fmla="*/ 338 h 351"/>
                  <a:gd name="T42" fmla="*/ 1191 w 1411"/>
                  <a:gd name="T43" fmla="*/ 339 h 351"/>
                  <a:gd name="T44" fmla="*/ 1112 w 1411"/>
                  <a:gd name="T45" fmla="*/ 340 h 351"/>
                  <a:gd name="T46" fmla="*/ 1026 w 1411"/>
                  <a:gd name="T47" fmla="*/ 341 h 351"/>
                  <a:gd name="T48" fmla="*/ 930 w 1411"/>
                  <a:gd name="T49" fmla="*/ 342 h 351"/>
                  <a:gd name="T50" fmla="*/ 829 w 1411"/>
                  <a:gd name="T51" fmla="*/ 343 h 351"/>
                  <a:gd name="T52" fmla="*/ 723 w 1411"/>
                  <a:gd name="T53" fmla="*/ 344 h 351"/>
                  <a:gd name="T54" fmla="*/ 613 w 1411"/>
                  <a:gd name="T55" fmla="*/ 345 h 351"/>
                  <a:gd name="T56" fmla="*/ 498 w 1411"/>
                  <a:gd name="T57" fmla="*/ 347 h 351"/>
                  <a:gd name="T58" fmla="*/ 384 w 1411"/>
                  <a:gd name="T59" fmla="*/ 347 h 351"/>
                  <a:gd name="T60" fmla="*/ 269 w 1411"/>
                  <a:gd name="T61" fmla="*/ 348 h 351"/>
                  <a:gd name="T62" fmla="*/ 155 w 1411"/>
                  <a:gd name="T63" fmla="*/ 349 h 351"/>
                  <a:gd name="T64" fmla="*/ 69 w 1411"/>
                  <a:gd name="T65" fmla="*/ 336 h 351"/>
                  <a:gd name="T66" fmla="*/ 25 w 1411"/>
                  <a:gd name="T67" fmla="*/ 299 h 351"/>
                  <a:gd name="T68" fmla="*/ 3 w 1411"/>
                  <a:gd name="T69" fmla="*/ 250 h 351"/>
                  <a:gd name="T70" fmla="*/ 0 w 1411"/>
                  <a:gd name="T71" fmla="*/ 194 h 351"/>
                  <a:gd name="T72" fmla="*/ 16 w 1411"/>
                  <a:gd name="T73" fmla="*/ 137 h 351"/>
                  <a:gd name="T74" fmla="*/ 46 w 1411"/>
                  <a:gd name="T75" fmla="*/ 85 h 351"/>
                  <a:gd name="T76" fmla="*/ 90 w 1411"/>
                  <a:gd name="T77" fmla="*/ 40 h 351"/>
                  <a:gd name="T78" fmla="*/ 146 w 1411"/>
                  <a:gd name="T79" fmla="*/ 9 h 3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1"/>
                  <a:gd name="T121" fmla="*/ 0 h 351"/>
                  <a:gd name="T122" fmla="*/ 1411 w 1411"/>
                  <a:gd name="T123" fmla="*/ 351 h 3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1" h="351">
                    <a:moveTo>
                      <a:pt x="178" y="0"/>
                    </a:moveTo>
                    <a:lnTo>
                      <a:pt x="238" y="13"/>
                    </a:lnTo>
                    <a:lnTo>
                      <a:pt x="298" y="25"/>
                    </a:lnTo>
                    <a:lnTo>
                      <a:pt x="357" y="38"/>
                    </a:lnTo>
                    <a:lnTo>
                      <a:pt x="415" y="52"/>
                    </a:lnTo>
                    <a:lnTo>
                      <a:pt x="474" y="65"/>
                    </a:lnTo>
                    <a:lnTo>
                      <a:pt x="530" y="79"/>
                    </a:lnTo>
                    <a:lnTo>
                      <a:pt x="587" y="92"/>
                    </a:lnTo>
                    <a:lnTo>
                      <a:pt x="641" y="107"/>
                    </a:lnTo>
                    <a:lnTo>
                      <a:pt x="696" y="122"/>
                    </a:lnTo>
                    <a:lnTo>
                      <a:pt x="749" y="135"/>
                    </a:lnTo>
                    <a:lnTo>
                      <a:pt x="801" y="150"/>
                    </a:lnTo>
                    <a:lnTo>
                      <a:pt x="851" y="163"/>
                    </a:lnTo>
                    <a:lnTo>
                      <a:pt x="900" y="177"/>
                    </a:lnTo>
                    <a:lnTo>
                      <a:pt x="947" y="191"/>
                    </a:lnTo>
                    <a:lnTo>
                      <a:pt x="993" y="203"/>
                    </a:lnTo>
                    <a:lnTo>
                      <a:pt x="1037" y="217"/>
                    </a:lnTo>
                    <a:lnTo>
                      <a:pt x="1078" y="229"/>
                    </a:lnTo>
                    <a:lnTo>
                      <a:pt x="1118" y="241"/>
                    </a:lnTo>
                    <a:lnTo>
                      <a:pt x="1156" y="253"/>
                    </a:lnTo>
                    <a:lnTo>
                      <a:pt x="1192" y="264"/>
                    </a:lnTo>
                    <a:lnTo>
                      <a:pt x="1224" y="274"/>
                    </a:lnTo>
                    <a:lnTo>
                      <a:pt x="1255" y="284"/>
                    </a:lnTo>
                    <a:lnTo>
                      <a:pt x="1284" y="294"/>
                    </a:lnTo>
                    <a:lnTo>
                      <a:pt x="1310" y="301"/>
                    </a:lnTo>
                    <a:lnTo>
                      <a:pt x="1333" y="309"/>
                    </a:lnTo>
                    <a:lnTo>
                      <a:pt x="1352" y="317"/>
                    </a:lnTo>
                    <a:lnTo>
                      <a:pt x="1370" y="322"/>
                    </a:lnTo>
                    <a:lnTo>
                      <a:pt x="1384" y="328"/>
                    </a:lnTo>
                    <a:lnTo>
                      <a:pt x="1396" y="332"/>
                    </a:lnTo>
                    <a:lnTo>
                      <a:pt x="1404" y="334"/>
                    </a:lnTo>
                    <a:lnTo>
                      <a:pt x="1409" y="335"/>
                    </a:lnTo>
                    <a:lnTo>
                      <a:pt x="1410" y="336"/>
                    </a:lnTo>
                    <a:lnTo>
                      <a:pt x="1408" y="336"/>
                    </a:lnTo>
                    <a:lnTo>
                      <a:pt x="1402" y="336"/>
                    </a:lnTo>
                    <a:lnTo>
                      <a:pt x="1392" y="336"/>
                    </a:lnTo>
                    <a:lnTo>
                      <a:pt x="1378" y="337"/>
                    </a:lnTo>
                    <a:lnTo>
                      <a:pt x="1361" y="337"/>
                    </a:lnTo>
                    <a:lnTo>
                      <a:pt x="1340" y="337"/>
                    </a:lnTo>
                    <a:lnTo>
                      <a:pt x="1317" y="337"/>
                    </a:lnTo>
                    <a:lnTo>
                      <a:pt x="1289" y="338"/>
                    </a:lnTo>
                    <a:lnTo>
                      <a:pt x="1259" y="338"/>
                    </a:lnTo>
                    <a:lnTo>
                      <a:pt x="1226" y="338"/>
                    </a:lnTo>
                    <a:lnTo>
                      <a:pt x="1191" y="339"/>
                    </a:lnTo>
                    <a:lnTo>
                      <a:pt x="1153" y="340"/>
                    </a:lnTo>
                    <a:lnTo>
                      <a:pt x="1112" y="340"/>
                    </a:lnTo>
                    <a:lnTo>
                      <a:pt x="1069" y="340"/>
                    </a:lnTo>
                    <a:lnTo>
                      <a:pt x="1026" y="341"/>
                    </a:lnTo>
                    <a:lnTo>
                      <a:pt x="979" y="341"/>
                    </a:lnTo>
                    <a:lnTo>
                      <a:pt x="930" y="342"/>
                    </a:lnTo>
                    <a:lnTo>
                      <a:pt x="881" y="343"/>
                    </a:lnTo>
                    <a:lnTo>
                      <a:pt x="829" y="343"/>
                    </a:lnTo>
                    <a:lnTo>
                      <a:pt x="776" y="344"/>
                    </a:lnTo>
                    <a:lnTo>
                      <a:pt x="723" y="344"/>
                    </a:lnTo>
                    <a:lnTo>
                      <a:pt x="668" y="345"/>
                    </a:lnTo>
                    <a:lnTo>
                      <a:pt x="613" y="345"/>
                    </a:lnTo>
                    <a:lnTo>
                      <a:pt x="556" y="346"/>
                    </a:lnTo>
                    <a:lnTo>
                      <a:pt x="498" y="347"/>
                    </a:lnTo>
                    <a:lnTo>
                      <a:pt x="442" y="347"/>
                    </a:lnTo>
                    <a:lnTo>
                      <a:pt x="384" y="347"/>
                    </a:lnTo>
                    <a:lnTo>
                      <a:pt x="327" y="348"/>
                    </a:lnTo>
                    <a:lnTo>
                      <a:pt x="269" y="348"/>
                    </a:lnTo>
                    <a:lnTo>
                      <a:pt x="212" y="349"/>
                    </a:lnTo>
                    <a:lnTo>
                      <a:pt x="155" y="349"/>
                    </a:lnTo>
                    <a:lnTo>
                      <a:pt x="98" y="350"/>
                    </a:lnTo>
                    <a:lnTo>
                      <a:pt x="69" y="336"/>
                    </a:lnTo>
                    <a:lnTo>
                      <a:pt x="44" y="320"/>
                    </a:lnTo>
                    <a:lnTo>
                      <a:pt x="25" y="299"/>
                    </a:lnTo>
                    <a:lnTo>
                      <a:pt x="12" y="276"/>
                    </a:lnTo>
                    <a:lnTo>
                      <a:pt x="3" y="250"/>
                    </a:lnTo>
                    <a:lnTo>
                      <a:pt x="0" y="223"/>
                    </a:lnTo>
                    <a:lnTo>
                      <a:pt x="0" y="194"/>
                    </a:lnTo>
                    <a:lnTo>
                      <a:pt x="6" y="166"/>
                    </a:lnTo>
                    <a:lnTo>
                      <a:pt x="16" y="137"/>
                    </a:lnTo>
                    <a:lnTo>
                      <a:pt x="29" y="110"/>
                    </a:lnTo>
                    <a:lnTo>
                      <a:pt x="46" y="85"/>
                    </a:lnTo>
                    <a:lnTo>
                      <a:pt x="67" y="60"/>
                    </a:lnTo>
                    <a:lnTo>
                      <a:pt x="90" y="40"/>
                    </a:lnTo>
                    <a:lnTo>
                      <a:pt x="116" y="22"/>
                    </a:lnTo>
                    <a:lnTo>
                      <a:pt x="146" y="9"/>
                    </a:lnTo>
                    <a:lnTo>
                      <a:pt x="178" y="0"/>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33825" name="Freeform 48"/>
              <p:cNvSpPr>
                <a:spLocks/>
              </p:cNvSpPr>
              <p:nvPr/>
            </p:nvSpPr>
            <p:spPr bwMode="auto">
              <a:xfrm>
                <a:off x="1417" y="2159"/>
                <a:ext cx="2693" cy="525"/>
              </a:xfrm>
              <a:custGeom>
                <a:avLst/>
                <a:gdLst>
                  <a:gd name="T0" fmla="*/ 2658 w 2693"/>
                  <a:gd name="T1" fmla="*/ 182 h 525"/>
                  <a:gd name="T2" fmla="*/ 2596 w 2693"/>
                  <a:gd name="T3" fmla="*/ 201 h 525"/>
                  <a:gd name="T4" fmla="*/ 2543 w 2693"/>
                  <a:gd name="T5" fmla="*/ 234 h 525"/>
                  <a:gd name="T6" fmla="*/ 2502 w 2693"/>
                  <a:gd name="T7" fmla="*/ 276 h 525"/>
                  <a:gd name="T8" fmla="*/ 2476 w 2693"/>
                  <a:gd name="T9" fmla="*/ 325 h 525"/>
                  <a:gd name="T10" fmla="*/ 2466 w 2693"/>
                  <a:gd name="T11" fmla="*/ 379 h 525"/>
                  <a:gd name="T12" fmla="*/ 2475 w 2693"/>
                  <a:gd name="T13" fmla="*/ 433 h 525"/>
                  <a:gd name="T14" fmla="*/ 2507 w 2693"/>
                  <a:gd name="T15" fmla="*/ 486 h 525"/>
                  <a:gd name="T16" fmla="*/ 2468 w 2693"/>
                  <a:gd name="T17" fmla="*/ 512 h 525"/>
                  <a:gd name="T18" fmla="*/ 2334 w 2693"/>
                  <a:gd name="T19" fmla="*/ 515 h 525"/>
                  <a:gd name="T20" fmla="*/ 2194 w 2693"/>
                  <a:gd name="T21" fmla="*/ 518 h 525"/>
                  <a:gd name="T22" fmla="*/ 2046 w 2693"/>
                  <a:gd name="T23" fmla="*/ 520 h 525"/>
                  <a:gd name="T24" fmla="*/ 1892 w 2693"/>
                  <a:gd name="T25" fmla="*/ 522 h 525"/>
                  <a:gd name="T26" fmla="*/ 1735 w 2693"/>
                  <a:gd name="T27" fmla="*/ 523 h 525"/>
                  <a:gd name="T28" fmla="*/ 1574 w 2693"/>
                  <a:gd name="T29" fmla="*/ 523 h 525"/>
                  <a:gd name="T30" fmla="*/ 1412 w 2693"/>
                  <a:gd name="T31" fmla="*/ 523 h 525"/>
                  <a:gd name="T32" fmla="*/ 1249 w 2693"/>
                  <a:gd name="T33" fmla="*/ 523 h 525"/>
                  <a:gd name="T34" fmla="*/ 1087 w 2693"/>
                  <a:gd name="T35" fmla="*/ 521 h 525"/>
                  <a:gd name="T36" fmla="*/ 927 w 2693"/>
                  <a:gd name="T37" fmla="*/ 520 h 525"/>
                  <a:gd name="T38" fmla="*/ 770 w 2693"/>
                  <a:gd name="T39" fmla="*/ 517 h 525"/>
                  <a:gd name="T40" fmla="*/ 618 w 2693"/>
                  <a:gd name="T41" fmla="*/ 513 h 525"/>
                  <a:gd name="T42" fmla="*/ 470 w 2693"/>
                  <a:gd name="T43" fmla="*/ 509 h 525"/>
                  <a:gd name="T44" fmla="*/ 331 w 2693"/>
                  <a:gd name="T45" fmla="*/ 504 h 525"/>
                  <a:gd name="T46" fmla="*/ 199 w 2693"/>
                  <a:gd name="T47" fmla="*/ 499 h 525"/>
                  <a:gd name="T48" fmla="*/ 135 w 2693"/>
                  <a:gd name="T49" fmla="*/ 497 h 525"/>
                  <a:gd name="T50" fmla="*/ 125 w 2693"/>
                  <a:gd name="T51" fmla="*/ 495 h 525"/>
                  <a:gd name="T52" fmla="*/ 111 w 2693"/>
                  <a:gd name="T53" fmla="*/ 491 h 525"/>
                  <a:gd name="T54" fmla="*/ 94 w 2693"/>
                  <a:gd name="T55" fmla="*/ 486 h 525"/>
                  <a:gd name="T56" fmla="*/ 75 w 2693"/>
                  <a:gd name="T57" fmla="*/ 478 h 525"/>
                  <a:gd name="T58" fmla="*/ 56 w 2693"/>
                  <a:gd name="T59" fmla="*/ 467 h 525"/>
                  <a:gd name="T60" fmla="*/ 38 w 2693"/>
                  <a:gd name="T61" fmla="*/ 452 h 525"/>
                  <a:gd name="T62" fmla="*/ 22 w 2693"/>
                  <a:gd name="T63" fmla="*/ 434 h 525"/>
                  <a:gd name="T64" fmla="*/ 10 w 2693"/>
                  <a:gd name="T65" fmla="*/ 411 h 525"/>
                  <a:gd name="T66" fmla="*/ 2 w 2693"/>
                  <a:gd name="T67" fmla="*/ 385 h 525"/>
                  <a:gd name="T68" fmla="*/ 0 w 2693"/>
                  <a:gd name="T69" fmla="*/ 352 h 525"/>
                  <a:gd name="T70" fmla="*/ 5 w 2693"/>
                  <a:gd name="T71" fmla="*/ 315 h 525"/>
                  <a:gd name="T72" fmla="*/ 19 w 2693"/>
                  <a:gd name="T73" fmla="*/ 272 h 525"/>
                  <a:gd name="T74" fmla="*/ 43 w 2693"/>
                  <a:gd name="T75" fmla="*/ 222 h 525"/>
                  <a:gd name="T76" fmla="*/ 77 w 2693"/>
                  <a:gd name="T77" fmla="*/ 166 h 525"/>
                  <a:gd name="T78" fmla="*/ 124 w 2693"/>
                  <a:gd name="T79" fmla="*/ 102 h 525"/>
                  <a:gd name="T80" fmla="*/ 219 w 2693"/>
                  <a:gd name="T81" fmla="*/ 54 h 525"/>
                  <a:gd name="T82" fmla="*/ 360 w 2693"/>
                  <a:gd name="T83" fmla="*/ 33 h 525"/>
                  <a:gd name="T84" fmla="*/ 507 w 2693"/>
                  <a:gd name="T85" fmla="*/ 18 h 525"/>
                  <a:gd name="T86" fmla="*/ 662 w 2693"/>
                  <a:gd name="T87" fmla="*/ 7 h 525"/>
                  <a:gd name="T88" fmla="*/ 821 w 2693"/>
                  <a:gd name="T89" fmla="*/ 1 h 525"/>
                  <a:gd name="T90" fmla="*/ 985 w 2693"/>
                  <a:gd name="T91" fmla="*/ 0 h 525"/>
                  <a:gd name="T92" fmla="*/ 1152 w 2693"/>
                  <a:gd name="T93" fmla="*/ 4 h 525"/>
                  <a:gd name="T94" fmla="*/ 1322 w 2693"/>
                  <a:gd name="T95" fmla="*/ 10 h 525"/>
                  <a:gd name="T96" fmla="*/ 1492 w 2693"/>
                  <a:gd name="T97" fmla="*/ 21 h 525"/>
                  <a:gd name="T98" fmla="*/ 1663 w 2693"/>
                  <a:gd name="T99" fmla="*/ 34 h 525"/>
                  <a:gd name="T100" fmla="*/ 1831 w 2693"/>
                  <a:gd name="T101" fmla="*/ 50 h 525"/>
                  <a:gd name="T102" fmla="*/ 1999 w 2693"/>
                  <a:gd name="T103" fmla="*/ 70 h 525"/>
                  <a:gd name="T104" fmla="*/ 2162 w 2693"/>
                  <a:gd name="T105" fmla="*/ 90 h 525"/>
                  <a:gd name="T106" fmla="*/ 2321 w 2693"/>
                  <a:gd name="T107" fmla="*/ 114 h 525"/>
                  <a:gd name="T108" fmla="*/ 2475 w 2693"/>
                  <a:gd name="T109" fmla="*/ 138 h 525"/>
                  <a:gd name="T110" fmla="*/ 2622 w 2693"/>
                  <a:gd name="T111" fmla="*/ 165 h 5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93"/>
                  <a:gd name="T169" fmla="*/ 0 h 525"/>
                  <a:gd name="T170" fmla="*/ 2693 w 2693"/>
                  <a:gd name="T171" fmla="*/ 525 h 5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93" h="525">
                    <a:moveTo>
                      <a:pt x="2692" y="178"/>
                    </a:moveTo>
                    <a:lnTo>
                      <a:pt x="2658" y="182"/>
                    </a:lnTo>
                    <a:lnTo>
                      <a:pt x="2626" y="189"/>
                    </a:lnTo>
                    <a:lnTo>
                      <a:pt x="2596" y="201"/>
                    </a:lnTo>
                    <a:lnTo>
                      <a:pt x="2567" y="216"/>
                    </a:lnTo>
                    <a:lnTo>
                      <a:pt x="2543" y="234"/>
                    </a:lnTo>
                    <a:lnTo>
                      <a:pt x="2521" y="254"/>
                    </a:lnTo>
                    <a:lnTo>
                      <a:pt x="2502" y="276"/>
                    </a:lnTo>
                    <a:lnTo>
                      <a:pt x="2487" y="299"/>
                    </a:lnTo>
                    <a:lnTo>
                      <a:pt x="2476" y="325"/>
                    </a:lnTo>
                    <a:lnTo>
                      <a:pt x="2469" y="351"/>
                    </a:lnTo>
                    <a:lnTo>
                      <a:pt x="2466" y="379"/>
                    </a:lnTo>
                    <a:lnTo>
                      <a:pt x="2469" y="405"/>
                    </a:lnTo>
                    <a:lnTo>
                      <a:pt x="2475" y="433"/>
                    </a:lnTo>
                    <a:lnTo>
                      <a:pt x="2488" y="460"/>
                    </a:lnTo>
                    <a:lnTo>
                      <a:pt x="2507" y="486"/>
                    </a:lnTo>
                    <a:lnTo>
                      <a:pt x="2531" y="510"/>
                    </a:lnTo>
                    <a:lnTo>
                      <a:pt x="2468" y="512"/>
                    </a:lnTo>
                    <a:lnTo>
                      <a:pt x="2402" y="514"/>
                    </a:lnTo>
                    <a:lnTo>
                      <a:pt x="2334" y="515"/>
                    </a:lnTo>
                    <a:lnTo>
                      <a:pt x="2266" y="517"/>
                    </a:lnTo>
                    <a:lnTo>
                      <a:pt x="2194" y="518"/>
                    </a:lnTo>
                    <a:lnTo>
                      <a:pt x="2120" y="519"/>
                    </a:lnTo>
                    <a:lnTo>
                      <a:pt x="2046" y="520"/>
                    </a:lnTo>
                    <a:lnTo>
                      <a:pt x="1970" y="521"/>
                    </a:lnTo>
                    <a:lnTo>
                      <a:pt x="1892" y="522"/>
                    </a:lnTo>
                    <a:lnTo>
                      <a:pt x="1814" y="523"/>
                    </a:lnTo>
                    <a:lnTo>
                      <a:pt x="1735" y="523"/>
                    </a:lnTo>
                    <a:lnTo>
                      <a:pt x="1655" y="523"/>
                    </a:lnTo>
                    <a:lnTo>
                      <a:pt x="1574" y="523"/>
                    </a:lnTo>
                    <a:lnTo>
                      <a:pt x="1493" y="524"/>
                    </a:lnTo>
                    <a:lnTo>
                      <a:pt x="1412" y="523"/>
                    </a:lnTo>
                    <a:lnTo>
                      <a:pt x="1330" y="523"/>
                    </a:lnTo>
                    <a:lnTo>
                      <a:pt x="1249" y="523"/>
                    </a:lnTo>
                    <a:lnTo>
                      <a:pt x="1168" y="522"/>
                    </a:lnTo>
                    <a:lnTo>
                      <a:pt x="1087" y="521"/>
                    </a:lnTo>
                    <a:lnTo>
                      <a:pt x="1006" y="521"/>
                    </a:lnTo>
                    <a:lnTo>
                      <a:pt x="927" y="520"/>
                    </a:lnTo>
                    <a:lnTo>
                      <a:pt x="848" y="519"/>
                    </a:lnTo>
                    <a:lnTo>
                      <a:pt x="770" y="517"/>
                    </a:lnTo>
                    <a:lnTo>
                      <a:pt x="693" y="515"/>
                    </a:lnTo>
                    <a:lnTo>
                      <a:pt x="618" y="513"/>
                    </a:lnTo>
                    <a:lnTo>
                      <a:pt x="544" y="511"/>
                    </a:lnTo>
                    <a:lnTo>
                      <a:pt x="470" y="509"/>
                    </a:lnTo>
                    <a:lnTo>
                      <a:pt x="401" y="507"/>
                    </a:lnTo>
                    <a:lnTo>
                      <a:pt x="331" y="504"/>
                    </a:lnTo>
                    <a:lnTo>
                      <a:pt x="264" y="501"/>
                    </a:lnTo>
                    <a:lnTo>
                      <a:pt x="199" y="499"/>
                    </a:lnTo>
                    <a:lnTo>
                      <a:pt x="137" y="497"/>
                    </a:lnTo>
                    <a:lnTo>
                      <a:pt x="135" y="497"/>
                    </a:lnTo>
                    <a:lnTo>
                      <a:pt x="130" y="496"/>
                    </a:lnTo>
                    <a:lnTo>
                      <a:pt x="125" y="495"/>
                    </a:lnTo>
                    <a:lnTo>
                      <a:pt x="118" y="493"/>
                    </a:lnTo>
                    <a:lnTo>
                      <a:pt x="111" y="491"/>
                    </a:lnTo>
                    <a:lnTo>
                      <a:pt x="103" y="489"/>
                    </a:lnTo>
                    <a:lnTo>
                      <a:pt x="94" y="486"/>
                    </a:lnTo>
                    <a:lnTo>
                      <a:pt x="85" y="482"/>
                    </a:lnTo>
                    <a:lnTo>
                      <a:pt x="75" y="478"/>
                    </a:lnTo>
                    <a:lnTo>
                      <a:pt x="66" y="473"/>
                    </a:lnTo>
                    <a:lnTo>
                      <a:pt x="56" y="467"/>
                    </a:lnTo>
                    <a:lnTo>
                      <a:pt x="47" y="460"/>
                    </a:lnTo>
                    <a:lnTo>
                      <a:pt x="38" y="452"/>
                    </a:lnTo>
                    <a:lnTo>
                      <a:pt x="30" y="444"/>
                    </a:lnTo>
                    <a:lnTo>
                      <a:pt x="22" y="434"/>
                    </a:lnTo>
                    <a:lnTo>
                      <a:pt x="15" y="424"/>
                    </a:lnTo>
                    <a:lnTo>
                      <a:pt x="10" y="411"/>
                    </a:lnTo>
                    <a:lnTo>
                      <a:pt x="5" y="398"/>
                    </a:lnTo>
                    <a:lnTo>
                      <a:pt x="2" y="385"/>
                    </a:lnTo>
                    <a:lnTo>
                      <a:pt x="0" y="369"/>
                    </a:lnTo>
                    <a:lnTo>
                      <a:pt x="0" y="352"/>
                    </a:lnTo>
                    <a:lnTo>
                      <a:pt x="2" y="335"/>
                    </a:lnTo>
                    <a:lnTo>
                      <a:pt x="5" y="315"/>
                    </a:lnTo>
                    <a:lnTo>
                      <a:pt x="11" y="294"/>
                    </a:lnTo>
                    <a:lnTo>
                      <a:pt x="19" y="272"/>
                    </a:lnTo>
                    <a:lnTo>
                      <a:pt x="30" y="247"/>
                    </a:lnTo>
                    <a:lnTo>
                      <a:pt x="43" y="222"/>
                    </a:lnTo>
                    <a:lnTo>
                      <a:pt x="58" y="194"/>
                    </a:lnTo>
                    <a:lnTo>
                      <a:pt x="77" y="166"/>
                    </a:lnTo>
                    <a:lnTo>
                      <a:pt x="100" y="134"/>
                    </a:lnTo>
                    <a:lnTo>
                      <a:pt x="124" y="102"/>
                    </a:lnTo>
                    <a:lnTo>
                      <a:pt x="152" y="67"/>
                    </a:lnTo>
                    <a:lnTo>
                      <a:pt x="219" y="54"/>
                    </a:lnTo>
                    <a:lnTo>
                      <a:pt x="288" y="43"/>
                    </a:lnTo>
                    <a:lnTo>
                      <a:pt x="360" y="33"/>
                    </a:lnTo>
                    <a:lnTo>
                      <a:pt x="432" y="26"/>
                    </a:lnTo>
                    <a:lnTo>
                      <a:pt x="507" y="18"/>
                    </a:lnTo>
                    <a:lnTo>
                      <a:pt x="584" y="12"/>
                    </a:lnTo>
                    <a:lnTo>
                      <a:pt x="662" y="7"/>
                    </a:lnTo>
                    <a:lnTo>
                      <a:pt x="741" y="4"/>
                    </a:lnTo>
                    <a:lnTo>
                      <a:pt x="821" y="1"/>
                    </a:lnTo>
                    <a:lnTo>
                      <a:pt x="903" y="0"/>
                    </a:lnTo>
                    <a:lnTo>
                      <a:pt x="985" y="0"/>
                    </a:lnTo>
                    <a:lnTo>
                      <a:pt x="1068" y="1"/>
                    </a:lnTo>
                    <a:lnTo>
                      <a:pt x="1152" y="4"/>
                    </a:lnTo>
                    <a:lnTo>
                      <a:pt x="1236" y="7"/>
                    </a:lnTo>
                    <a:lnTo>
                      <a:pt x="1322" y="10"/>
                    </a:lnTo>
                    <a:lnTo>
                      <a:pt x="1407" y="16"/>
                    </a:lnTo>
                    <a:lnTo>
                      <a:pt x="1492" y="21"/>
                    </a:lnTo>
                    <a:lnTo>
                      <a:pt x="1577" y="26"/>
                    </a:lnTo>
                    <a:lnTo>
                      <a:pt x="1663" y="34"/>
                    </a:lnTo>
                    <a:lnTo>
                      <a:pt x="1747" y="42"/>
                    </a:lnTo>
                    <a:lnTo>
                      <a:pt x="1831" y="50"/>
                    </a:lnTo>
                    <a:lnTo>
                      <a:pt x="1915" y="60"/>
                    </a:lnTo>
                    <a:lnTo>
                      <a:pt x="1999" y="70"/>
                    </a:lnTo>
                    <a:lnTo>
                      <a:pt x="2081" y="79"/>
                    </a:lnTo>
                    <a:lnTo>
                      <a:pt x="2162" y="90"/>
                    </a:lnTo>
                    <a:lnTo>
                      <a:pt x="2242" y="102"/>
                    </a:lnTo>
                    <a:lnTo>
                      <a:pt x="2321" y="114"/>
                    </a:lnTo>
                    <a:lnTo>
                      <a:pt x="2399" y="126"/>
                    </a:lnTo>
                    <a:lnTo>
                      <a:pt x="2475" y="138"/>
                    </a:lnTo>
                    <a:lnTo>
                      <a:pt x="2549" y="151"/>
                    </a:lnTo>
                    <a:lnTo>
                      <a:pt x="2622" y="165"/>
                    </a:lnTo>
                    <a:lnTo>
                      <a:pt x="2692" y="178"/>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33826" name="Freeform 49"/>
              <p:cNvSpPr>
                <a:spLocks/>
              </p:cNvSpPr>
              <p:nvPr/>
            </p:nvSpPr>
            <p:spPr bwMode="auto">
              <a:xfrm>
                <a:off x="945" y="2229"/>
                <a:ext cx="616" cy="422"/>
              </a:xfrm>
              <a:custGeom>
                <a:avLst/>
                <a:gdLst>
                  <a:gd name="T0" fmla="*/ 587 w 616"/>
                  <a:gd name="T1" fmla="*/ 33 h 422"/>
                  <a:gd name="T2" fmla="*/ 542 w 616"/>
                  <a:gd name="T3" fmla="*/ 96 h 422"/>
                  <a:gd name="T4" fmla="*/ 511 w 616"/>
                  <a:gd name="T5" fmla="*/ 150 h 422"/>
                  <a:gd name="T6" fmla="*/ 491 w 616"/>
                  <a:gd name="T7" fmla="*/ 200 h 422"/>
                  <a:gd name="T8" fmla="*/ 480 w 616"/>
                  <a:gd name="T9" fmla="*/ 244 h 422"/>
                  <a:gd name="T10" fmla="*/ 479 w 616"/>
                  <a:gd name="T11" fmla="*/ 281 h 422"/>
                  <a:gd name="T12" fmla="*/ 483 w 616"/>
                  <a:gd name="T13" fmla="*/ 314 h 422"/>
                  <a:gd name="T14" fmla="*/ 494 w 616"/>
                  <a:gd name="T15" fmla="*/ 341 h 422"/>
                  <a:gd name="T16" fmla="*/ 508 w 616"/>
                  <a:gd name="T17" fmla="*/ 364 h 422"/>
                  <a:gd name="T18" fmla="*/ 524 w 616"/>
                  <a:gd name="T19" fmla="*/ 383 h 422"/>
                  <a:gd name="T20" fmla="*/ 541 w 616"/>
                  <a:gd name="T21" fmla="*/ 397 h 422"/>
                  <a:gd name="T22" fmla="*/ 557 w 616"/>
                  <a:gd name="T23" fmla="*/ 407 h 422"/>
                  <a:gd name="T24" fmla="*/ 571 w 616"/>
                  <a:gd name="T25" fmla="*/ 415 h 422"/>
                  <a:gd name="T26" fmla="*/ 580 w 616"/>
                  <a:gd name="T27" fmla="*/ 419 h 422"/>
                  <a:gd name="T28" fmla="*/ 583 w 616"/>
                  <a:gd name="T29" fmla="*/ 421 h 422"/>
                  <a:gd name="T30" fmla="*/ 575 w 616"/>
                  <a:gd name="T31" fmla="*/ 419 h 422"/>
                  <a:gd name="T32" fmla="*/ 506 w 616"/>
                  <a:gd name="T33" fmla="*/ 415 h 422"/>
                  <a:gd name="T34" fmla="*/ 441 w 616"/>
                  <a:gd name="T35" fmla="*/ 410 h 422"/>
                  <a:gd name="T36" fmla="*/ 378 w 616"/>
                  <a:gd name="T37" fmla="*/ 403 h 422"/>
                  <a:gd name="T38" fmla="*/ 319 w 616"/>
                  <a:gd name="T39" fmla="*/ 395 h 422"/>
                  <a:gd name="T40" fmla="*/ 265 w 616"/>
                  <a:gd name="T41" fmla="*/ 386 h 422"/>
                  <a:gd name="T42" fmla="*/ 214 w 616"/>
                  <a:gd name="T43" fmla="*/ 374 h 422"/>
                  <a:gd name="T44" fmla="*/ 167 w 616"/>
                  <a:gd name="T45" fmla="*/ 363 h 422"/>
                  <a:gd name="T46" fmla="*/ 126 w 616"/>
                  <a:gd name="T47" fmla="*/ 350 h 422"/>
                  <a:gd name="T48" fmla="*/ 90 w 616"/>
                  <a:gd name="T49" fmla="*/ 336 h 422"/>
                  <a:gd name="T50" fmla="*/ 59 w 616"/>
                  <a:gd name="T51" fmla="*/ 321 h 422"/>
                  <a:gd name="T52" fmla="*/ 34 w 616"/>
                  <a:gd name="T53" fmla="*/ 307 h 422"/>
                  <a:gd name="T54" fmla="*/ 16 w 616"/>
                  <a:gd name="T55" fmla="*/ 291 h 422"/>
                  <a:gd name="T56" fmla="*/ 4 w 616"/>
                  <a:gd name="T57" fmla="*/ 275 h 422"/>
                  <a:gd name="T58" fmla="*/ 0 w 616"/>
                  <a:gd name="T59" fmla="*/ 260 h 422"/>
                  <a:gd name="T60" fmla="*/ 3 w 616"/>
                  <a:gd name="T61" fmla="*/ 243 h 422"/>
                  <a:gd name="T62" fmla="*/ 14 w 616"/>
                  <a:gd name="T63" fmla="*/ 228 h 422"/>
                  <a:gd name="T64" fmla="*/ 41 w 616"/>
                  <a:gd name="T65" fmla="*/ 206 h 422"/>
                  <a:gd name="T66" fmla="*/ 72 w 616"/>
                  <a:gd name="T67" fmla="*/ 187 h 422"/>
                  <a:gd name="T68" fmla="*/ 104 w 616"/>
                  <a:gd name="T69" fmla="*/ 168 h 422"/>
                  <a:gd name="T70" fmla="*/ 137 w 616"/>
                  <a:gd name="T71" fmla="*/ 150 h 422"/>
                  <a:gd name="T72" fmla="*/ 172 w 616"/>
                  <a:gd name="T73" fmla="*/ 134 h 422"/>
                  <a:gd name="T74" fmla="*/ 209 w 616"/>
                  <a:gd name="T75" fmla="*/ 117 h 422"/>
                  <a:gd name="T76" fmla="*/ 246 w 616"/>
                  <a:gd name="T77" fmla="*/ 103 h 422"/>
                  <a:gd name="T78" fmla="*/ 284 w 616"/>
                  <a:gd name="T79" fmla="*/ 88 h 422"/>
                  <a:gd name="T80" fmla="*/ 324 w 616"/>
                  <a:gd name="T81" fmla="*/ 74 h 422"/>
                  <a:gd name="T82" fmla="*/ 364 w 616"/>
                  <a:gd name="T83" fmla="*/ 62 h 422"/>
                  <a:gd name="T84" fmla="*/ 404 w 616"/>
                  <a:gd name="T85" fmla="*/ 49 h 422"/>
                  <a:gd name="T86" fmla="*/ 446 w 616"/>
                  <a:gd name="T87" fmla="*/ 38 h 422"/>
                  <a:gd name="T88" fmla="*/ 488 w 616"/>
                  <a:gd name="T89" fmla="*/ 27 h 422"/>
                  <a:gd name="T90" fmla="*/ 530 w 616"/>
                  <a:gd name="T91" fmla="*/ 18 h 422"/>
                  <a:gd name="T92" fmla="*/ 573 w 616"/>
                  <a:gd name="T93" fmla="*/ 8 h 422"/>
                  <a:gd name="T94" fmla="*/ 615 w 616"/>
                  <a:gd name="T95" fmla="*/ 0 h 4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6"/>
                  <a:gd name="T145" fmla="*/ 0 h 422"/>
                  <a:gd name="T146" fmla="*/ 616 w 616"/>
                  <a:gd name="T147" fmla="*/ 422 h 4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6" h="422">
                    <a:moveTo>
                      <a:pt x="615" y="0"/>
                    </a:moveTo>
                    <a:lnTo>
                      <a:pt x="587" y="33"/>
                    </a:lnTo>
                    <a:lnTo>
                      <a:pt x="563" y="64"/>
                    </a:lnTo>
                    <a:lnTo>
                      <a:pt x="542" y="96"/>
                    </a:lnTo>
                    <a:lnTo>
                      <a:pt x="525" y="124"/>
                    </a:lnTo>
                    <a:lnTo>
                      <a:pt x="511" y="150"/>
                    </a:lnTo>
                    <a:lnTo>
                      <a:pt x="500" y="176"/>
                    </a:lnTo>
                    <a:lnTo>
                      <a:pt x="491" y="200"/>
                    </a:lnTo>
                    <a:lnTo>
                      <a:pt x="484" y="223"/>
                    </a:lnTo>
                    <a:lnTo>
                      <a:pt x="480" y="244"/>
                    </a:lnTo>
                    <a:lnTo>
                      <a:pt x="479" y="264"/>
                    </a:lnTo>
                    <a:lnTo>
                      <a:pt x="479" y="281"/>
                    </a:lnTo>
                    <a:lnTo>
                      <a:pt x="480" y="298"/>
                    </a:lnTo>
                    <a:lnTo>
                      <a:pt x="483" y="314"/>
                    </a:lnTo>
                    <a:lnTo>
                      <a:pt x="488" y="328"/>
                    </a:lnTo>
                    <a:lnTo>
                      <a:pt x="494" y="341"/>
                    </a:lnTo>
                    <a:lnTo>
                      <a:pt x="501" y="354"/>
                    </a:lnTo>
                    <a:lnTo>
                      <a:pt x="508" y="364"/>
                    </a:lnTo>
                    <a:lnTo>
                      <a:pt x="516" y="374"/>
                    </a:lnTo>
                    <a:lnTo>
                      <a:pt x="524" y="383"/>
                    </a:lnTo>
                    <a:lnTo>
                      <a:pt x="532" y="391"/>
                    </a:lnTo>
                    <a:lnTo>
                      <a:pt x="541" y="397"/>
                    </a:lnTo>
                    <a:lnTo>
                      <a:pt x="549" y="403"/>
                    </a:lnTo>
                    <a:lnTo>
                      <a:pt x="557" y="407"/>
                    </a:lnTo>
                    <a:lnTo>
                      <a:pt x="565" y="412"/>
                    </a:lnTo>
                    <a:lnTo>
                      <a:pt x="571" y="415"/>
                    </a:lnTo>
                    <a:lnTo>
                      <a:pt x="576" y="417"/>
                    </a:lnTo>
                    <a:lnTo>
                      <a:pt x="580" y="419"/>
                    </a:lnTo>
                    <a:lnTo>
                      <a:pt x="583" y="420"/>
                    </a:lnTo>
                    <a:lnTo>
                      <a:pt x="583" y="421"/>
                    </a:lnTo>
                    <a:lnTo>
                      <a:pt x="580" y="420"/>
                    </a:lnTo>
                    <a:lnTo>
                      <a:pt x="575" y="419"/>
                    </a:lnTo>
                    <a:lnTo>
                      <a:pt x="540" y="417"/>
                    </a:lnTo>
                    <a:lnTo>
                      <a:pt x="506" y="415"/>
                    </a:lnTo>
                    <a:lnTo>
                      <a:pt x="473" y="413"/>
                    </a:lnTo>
                    <a:lnTo>
                      <a:pt x="441" y="410"/>
                    </a:lnTo>
                    <a:lnTo>
                      <a:pt x="409" y="406"/>
                    </a:lnTo>
                    <a:lnTo>
                      <a:pt x="378" y="403"/>
                    </a:lnTo>
                    <a:lnTo>
                      <a:pt x="348" y="400"/>
                    </a:lnTo>
                    <a:lnTo>
                      <a:pt x="319" y="395"/>
                    </a:lnTo>
                    <a:lnTo>
                      <a:pt x="291" y="390"/>
                    </a:lnTo>
                    <a:lnTo>
                      <a:pt x="265" y="386"/>
                    </a:lnTo>
                    <a:lnTo>
                      <a:pt x="238" y="380"/>
                    </a:lnTo>
                    <a:lnTo>
                      <a:pt x="214" y="374"/>
                    </a:lnTo>
                    <a:lnTo>
                      <a:pt x="190" y="369"/>
                    </a:lnTo>
                    <a:lnTo>
                      <a:pt x="167" y="363"/>
                    </a:lnTo>
                    <a:lnTo>
                      <a:pt x="146" y="357"/>
                    </a:lnTo>
                    <a:lnTo>
                      <a:pt x="126" y="350"/>
                    </a:lnTo>
                    <a:lnTo>
                      <a:pt x="106" y="344"/>
                    </a:lnTo>
                    <a:lnTo>
                      <a:pt x="90" y="336"/>
                    </a:lnTo>
                    <a:lnTo>
                      <a:pt x="74" y="329"/>
                    </a:lnTo>
                    <a:lnTo>
                      <a:pt x="59" y="321"/>
                    </a:lnTo>
                    <a:lnTo>
                      <a:pt x="45" y="315"/>
                    </a:lnTo>
                    <a:lnTo>
                      <a:pt x="34" y="307"/>
                    </a:lnTo>
                    <a:lnTo>
                      <a:pt x="25" y="299"/>
                    </a:lnTo>
                    <a:lnTo>
                      <a:pt x="16" y="291"/>
                    </a:lnTo>
                    <a:lnTo>
                      <a:pt x="9" y="284"/>
                    </a:lnTo>
                    <a:lnTo>
                      <a:pt x="4" y="275"/>
                    </a:lnTo>
                    <a:lnTo>
                      <a:pt x="1" y="268"/>
                    </a:lnTo>
                    <a:lnTo>
                      <a:pt x="0" y="260"/>
                    </a:lnTo>
                    <a:lnTo>
                      <a:pt x="0" y="252"/>
                    </a:lnTo>
                    <a:lnTo>
                      <a:pt x="3" y="243"/>
                    </a:lnTo>
                    <a:lnTo>
                      <a:pt x="7" y="235"/>
                    </a:lnTo>
                    <a:lnTo>
                      <a:pt x="14" y="228"/>
                    </a:lnTo>
                    <a:lnTo>
                      <a:pt x="28" y="217"/>
                    </a:lnTo>
                    <a:lnTo>
                      <a:pt x="41" y="206"/>
                    </a:lnTo>
                    <a:lnTo>
                      <a:pt x="57" y="196"/>
                    </a:lnTo>
                    <a:lnTo>
                      <a:pt x="72" y="187"/>
                    </a:lnTo>
                    <a:lnTo>
                      <a:pt x="89" y="178"/>
                    </a:lnTo>
                    <a:lnTo>
                      <a:pt x="104" y="168"/>
                    </a:lnTo>
                    <a:lnTo>
                      <a:pt x="121" y="159"/>
                    </a:lnTo>
                    <a:lnTo>
                      <a:pt x="137" y="150"/>
                    </a:lnTo>
                    <a:lnTo>
                      <a:pt x="155" y="142"/>
                    </a:lnTo>
                    <a:lnTo>
                      <a:pt x="172" y="134"/>
                    </a:lnTo>
                    <a:lnTo>
                      <a:pt x="190" y="126"/>
                    </a:lnTo>
                    <a:lnTo>
                      <a:pt x="209" y="117"/>
                    </a:lnTo>
                    <a:lnTo>
                      <a:pt x="227" y="109"/>
                    </a:lnTo>
                    <a:lnTo>
                      <a:pt x="246" y="103"/>
                    </a:lnTo>
                    <a:lnTo>
                      <a:pt x="265" y="95"/>
                    </a:lnTo>
                    <a:lnTo>
                      <a:pt x="284" y="88"/>
                    </a:lnTo>
                    <a:lnTo>
                      <a:pt x="304" y="81"/>
                    </a:lnTo>
                    <a:lnTo>
                      <a:pt x="324" y="74"/>
                    </a:lnTo>
                    <a:lnTo>
                      <a:pt x="343" y="67"/>
                    </a:lnTo>
                    <a:lnTo>
                      <a:pt x="364" y="62"/>
                    </a:lnTo>
                    <a:lnTo>
                      <a:pt x="384" y="55"/>
                    </a:lnTo>
                    <a:lnTo>
                      <a:pt x="404" y="49"/>
                    </a:lnTo>
                    <a:lnTo>
                      <a:pt x="425" y="43"/>
                    </a:lnTo>
                    <a:lnTo>
                      <a:pt x="446" y="38"/>
                    </a:lnTo>
                    <a:lnTo>
                      <a:pt x="467" y="32"/>
                    </a:lnTo>
                    <a:lnTo>
                      <a:pt x="488" y="27"/>
                    </a:lnTo>
                    <a:lnTo>
                      <a:pt x="510" y="21"/>
                    </a:lnTo>
                    <a:lnTo>
                      <a:pt x="530" y="18"/>
                    </a:lnTo>
                    <a:lnTo>
                      <a:pt x="552" y="13"/>
                    </a:lnTo>
                    <a:lnTo>
                      <a:pt x="573" y="8"/>
                    </a:lnTo>
                    <a:lnTo>
                      <a:pt x="594" y="4"/>
                    </a:lnTo>
                    <a:lnTo>
                      <a:pt x="615" y="0"/>
                    </a:lnTo>
                  </a:path>
                </a:pathLst>
              </a:custGeom>
              <a:solidFill>
                <a:srgbClr val="FFFFFF"/>
              </a:solidFill>
              <a:ln w="12700" cap="rnd" cmpd="sng">
                <a:noFill/>
                <a:prstDash val="solid"/>
                <a:round/>
                <a:headEnd type="none" w="med" len="med"/>
                <a:tailEnd type="none" w="med" len="med"/>
              </a:ln>
            </p:spPr>
            <p:txBody>
              <a:bodyPr/>
              <a:lstStyle/>
              <a:p>
                <a:endParaRPr lang="en-GB"/>
              </a:p>
            </p:txBody>
          </p:sp>
        </p:grpSp>
        <p:sp>
          <p:nvSpPr>
            <p:cNvPr id="33823" name="Freeform 50"/>
            <p:cNvSpPr>
              <a:spLocks/>
            </p:cNvSpPr>
            <p:nvPr/>
          </p:nvSpPr>
          <p:spPr bwMode="auto">
            <a:xfrm>
              <a:off x="945" y="2229"/>
              <a:ext cx="626" cy="432"/>
            </a:xfrm>
            <a:custGeom>
              <a:avLst/>
              <a:gdLst>
                <a:gd name="T0" fmla="*/ 625 w 626"/>
                <a:gd name="T1" fmla="*/ 0 h 432"/>
                <a:gd name="T2" fmla="*/ 572 w 626"/>
                <a:gd name="T3" fmla="*/ 66 h 432"/>
                <a:gd name="T4" fmla="*/ 534 w 626"/>
                <a:gd name="T5" fmla="*/ 127 h 432"/>
                <a:gd name="T6" fmla="*/ 508 w 626"/>
                <a:gd name="T7" fmla="*/ 180 h 432"/>
                <a:gd name="T8" fmla="*/ 492 w 626"/>
                <a:gd name="T9" fmla="*/ 228 h 432"/>
                <a:gd name="T10" fmla="*/ 487 w 626"/>
                <a:gd name="T11" fmla="*/ 270 h 432"/>
                <a:gd name="T12" fmla="*/ 488 w 626"/>
                <a:gd name="T13" fmla="*/ 305 h 432"/>
                <a:gd name="T14" fmla="*/ 496 w 626"/>
                <a:gd name="T15" fmla="*/ 336 h 432"/>
                <a:gd name="T16" fmla="*/ 509 w 626"/>
                <a:gd name="T17" fmla="*/ 362 h 432"/>
                <a:gd name="T18" fmla="*/ 524 w 626"/>
                <a:gd name="T19" fmla="*/ 383 h 432"/>
                <a:gd name="T20" fmla="*/ 541 w 626"/>
                <a:gd name="T21" fmla="*/ 400 h 432"/>
                <a:gd name="T22" fmla="*/ 558 w 626"/>
                <a:gd name="T23" fmla="*/ 413 h 432"/>
                <a:gd name="T24" fmla="*/ 574 w 626"/>
                <a:gd name="T25" fmla="*/ 422 h 432"/>
                <a:gd name="T26" fmla="*/ 585 w 626"/>
                <a:gd name="T27" fmla="*/ 427 h 432"/>
                <a:gd name="T28" fmla="*/ 592 w 626"/>
                <a:gd name="T29" fmla="*/ 430 h 432"/>
                <a:gd name="T30" fmla="*/ 589 w 626"/>
                <a:gd name="T31" fmla="*/ 430 h 432"/>
                <a:gd name="T32" fmla="*/ 549 w 626"/>
                <a:gd name="T33" fmla="*/ 427 h 432"/>
                <a:gd name="T34" fmla="*/ 481 w 626"/>
                <a:gd name="T35" fmla="*/ 423 h 432"/>
                <a:gd name="T36" fmla="*/ 416 w 626"/>
                <a:gd name="T37" fmla="*/ 416 h 432"/>
                <a:gd name="T38" fmla="*/ 354 w 626"/>
                <a:gd name="T39" fmla="*/ 409 h 432"/>
                <a:gd name="T40" fmla="*/ 296 w 626"/>
                <a:gd name="T41" fmla="*/ 399 h 432"/>
                <a:gd name="T42" fmla="*/ 242 w 626"/>
                <a:gd name="T43" fmla="*/ 389 h 432"/>
                <a:gd name="T44" fmla="*/ 193 w 626"/>
                <a:gd name="T45" fmla="*/ 378 h 432"/>
                <a:gd name="T46" fmla="*/ 148 w 626"/>
                <a:gd name="T47" fmla="*/ 365 h 432"/>
                <a:gd name="T48" fmla="*/ 108 w 626"/>
                <a:gd name="T49" fmla="*/ 352 h 432"/>
                <a:gd name="T50" fmla="*/ 75 w 626"/>
                <a:gd name="T51" fmla="*/ 337 h 432"/>
                <a:gd name="T52" fmla="*/ 46 w 626"/>
                <a:gd name="T53" fmla="*/ 322 h 432"/>
                <a:gd name="T54" fmla="*/ 25 w 626"/>
                <a:gd name="T55" fmla="*/ 306 h 432"/>
                <a:gd name="T56" fmla="*/ 9 w 626"/>
                <a:gd name="T57" fmla="*/ 291 h 432"/>
                <a:gd name="T58" fmla="*/ 1 w 626"/>
                <a:gd name="T59" fmla="*/ 274 h 432"/>
                <a:gd name="T60" fmla="*/ 0 w 626"/>
                <a:gd name="T61" fmla="*/ 258 h 432"/>
                <a:gd name="T62" fmla="*/ 7 w 626"/>
                <a:gd name="T63" fmla="*/ 241 h 432"/>
                <a:gd name="T64" fmla="*/ 28 w 626"/>
                <a:gd name="T65" fmla="*/ 222 h 432"/>
                <a:gd name="T66" fmla="*/ 58 w 626"/>
                <a:gd name="T67" fmla="*/ 201 h 432"/>
                <a:gd name="T68" fmla="*/ 90 w 626"/>
                <a:gd name="T69" fmla="*/ 182 h 432"/>
                <a:gd name="T70" fmla="*/ 123 w 626"/>
                <a:gd name="T71" fmla="*/ 163 h 432"/>
                <a:gd name="T72" fmla="*/ 158 w 626"/>
                <a:gd name="T73" fmla="*/ 145 h 432"/>
                <a:gd name="T74" fmla="*/ 193 w 626"/>
                <a:gd name="T75" fmla="*/ 129 h 432"/>
                <a:gd name="T76" fmla="*/ 231 w 626"/>
                <a:gd name="T77" fmla="*/ 112 h 432"/>
                <a:gd name="T78" fmla="*/ 269 w 626"/>
                <a:gd name="T79" fmla="*/ 97 h 432"/>
                <a:gd name="T80" fmla="*/ 309 w 626"/>
                <a:gd name="T81" fmla="*/ 83 h 432"/>
                <a:gd name="T82" fmla="*/ 349 w 626"/>
                <a:gd name="T83" fmla="*/ 69 h 432"/>
                <a:gd name="T84" fmla="*/ 390 w 626"/>
                <a:gd name="T85" fmla="*/ 56 h 432"/>
                <a:gd name="T86" fmla="*/ 432 w 626"/>
                <a:gd name="T87" fmla="*/ 44 h 432"/>
                <a:gd name="T88" fmla="*/ 475 w 626"/>
                <a:gd name="T89" fmla="*/ 33 h 432"/>
                <a:gd name="T90" fmla="*/ 518 w 626"/>
                <a:gd name="T91" fmla="*/ 22 h 432"/>
                <a:gd name="T92" fmla="*/ 561 w 626"/>
                <a:gd name="T93" fmla="*/ 13 h 432"/>
                <a:gd name="T94" fmla="*/ 604 w 626"/>
                <a:gd name="T95" fmla="*/ 4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6"/>
                <a:gd name="T145" fmla="*/ 0 h 432"/>
                <a:gd name="T146" fmla="*/ 626 w 626"/>
                <a:gd name="T147" fmla="*/ 432 h 4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6" h="432">
                  <a:moveTo>
                    <a:pt x="625" y="0"/>
                  </a:moveTo>
                  <a:lnTo>
                    <a:pt x="625" y="0"/>
                  </a:lnTo>
                  <a:lnTo>
                    <a:pt x="597" y="34"/>
                  </a:lnTo>
                  <a:lnTo>
                    <a:pt x="572" y="66"/>
                  </a:lnTo>
                  <a:lnTo>
                    <a:pt x="551" y="98"/>
                  </a:lnTo>
                  <a:lnTo>
                    <a:pt x="534" y="127"/>
                  </a:lnTo>
                  <a:lnTo>
                    <a:pt x="519" y="154"/>
                  </a:lnTo>
                  <a:lnTo>
                    <a:pt x="508" y="180"/>
                  </a:lnTo>
                  <a:lnTo>
                    <a:pt x="499" y="205"/>
                  </a:lnTo>
                  <a:lnTo>
                    <a:pt x="492" y="228"/>
                  </a:lnTo>
                  <a:lnTo>
                    <a:pt x="488" y="250"/>
                  </a:lnTo>
                  <a:lnTo>
                    <a:pt x="487" y="270"/>
                  </a:lnTo>
                  <a:lnTo>
                    <a:pt x="487" y="288"/>
                  </a:lnTo>
                  <a:lnTo>
                    <a:pt x="488" y="305"/>
                  </a:lnTo>
                  <a:lnTo>
                    <a:pt x="491" y="321"/>
                  </a:lnTo>
                  <a:lnTo>
                    <a:pt x="496" y="336"/>
                  </a:lnTo>
                  <a:lnTo>
                    <a:pt x="502" y="349"/>
                  </a:lnTo>
                  <a:lnTo>
                    <a:pt x="509" y="362"/>
                  </a:lnTo>
                  <a:lnTo>
                    <a:pt x="516" y="373"/>
                  </a:lnTo>
                  <a:lnTo>
                    <a:pt x="524" y="383"/>
                  </a:lnTo>
                  <a:lnTo>
                    <a:pt x="533" y="392"/>
                  </a:lnTo>
                  <a:lnTo>
                    <a:pt x="541" y="400"/>
                  </a:lnTo>
                  <a:lnTo>
                    <a:pt x="550" y="406"/>
                  </a:lnTo>
                  <a:lnTo>
                    <a:pt x="558" y="413"/>
                  </a:lnTo>
                  <a:lnTo>
                    <a:pt x="566" y="417"/>
                  </a:lnTo>
                  <a:lnTo>
                    <a:pt x="574" y="422"/>
                  </a:lnTo>
                  <a:lnTo>
                    <a:pt x="580" y="425"/>
                  </a:lnTo>
                  <a:lnTo>
                    <a:pt x="585" y="427"/>
                  </a:lnTo>
                  <a:lnTo>
                    <a:pt x="589" y="429"/>
                  </a:lnTo>
                  <a:lnTo>
                    <a:pt x="592" y="430"/>
                  </a:lnTo>
                  <a:lnTo>
                    <a:pt x="592" y="431"/>
                  </a:lnTo>
                  <a:lnTo>
                    <a:pt x="589" y="430"/>
                  </a:lnTo>
                  <a:lnTo>
                    <a:pt x="584" y="429"/>
                  </a:lnTo>
                  <a:lnTo>
                    <a:pt x="549" y="427"/>
                  </a:lnTo>
                  <a:lnTo>
                    <a:pt x="514" y="425"/>
                  </a:lnTo>
                  <a:lnTo>
                    <a:pt x="481" y="423"/>
                  </a:lnTo>
                  <a:lnTo>
                    <a:pt x="448" y="420"/>
                  </a:lnTo>
                  <a:lnTo>
                    <a:pt x="416" y="416"/>
                  </a:lnTo>
                  <a:lnTo>
                    <a:pt x="384" y="413"/>
                  </a:lnTo>
                  <a:lnTo>
                    <a:pt x="354" y="409"/>
                  </a:lnTo>
                  <a:lnTo>
                    <a:pt x="324" y="404"/>
                  </a:lnTo>
                  <a:lnTo>
                    <a:pt x="296" y="399"/>
                  </a:lnTo>
                  <a:lnTo>
                    <a:pt x="269" y="395"/>
                  </a:lnTo>
                  <a:lnTo>
                    <a:pt x="242" y="389"/>
                  </a:lnTo>
                  <a:lnTo>
                    <a:pt x="217" y="383"/>
                  </a:lnTo>
                  <a:lnTo>
                    <a:pt x="193" y="378"/>
                  </a:lnTo>
                  <a:lnTo>
                    <a:pt x="170" y="372"/>
                  </a:lnTo>
                  <a:lnTo>
                    <a:pt x="148" y="365"/>
                  </a:lnTo>
                  <a:lnTo>
                    <a:pt x="128" y="358"/>
                  </a:lnTo>
                  <a:lnTo>
                    <a:pt x="108" y="352"/>
                  </a:lnTo>
                  <a:lnTo>
                    <a:pt x="91" y="344"/>
                  </a:lnTo>
                  <a:lnTo>
                    <a:pt x="75" y="337"/>
                  </a:lnTo>
                  <a:lnTo>
                    <a:pt x="60" y="329"/>
                  </a:lnTo>
                  <a:lnTo>
                    <a:pt x="46" y="322"/>
                  </a:lnTo>
                  <a:lnTo>
                    <a:pt x="35" y="314"/>
                  </a:lnTo>
                  <a:lnTo>
                    <a:pt x="25" y="306"/>
                  </a:lnTo>
                  <a:lnTo>
                    <a:pt x="16" y="298"/>
                  </a:lnTo>
                  <a:lnTo>
                    <a:pt x="9" y="291"/>
                  </a:lnTo>
                  <a:lnTo>
                    <a:pt x="4" y="282"/>
                  </a:lnTo>
                  <a:lnTo>
                    <a:pt x="1" y="274"/>
                  </a:lnTo>
                  <a:lnTo>
                    <a:pt x="0" y="266"/>
                  </a:lnTo>
                  <a:lnTo>
                    <a:pt x="0" y="258"/>
                  </a:lnTo>
                  <a:lnTo>
                    <a:pt x="3" y="249"/>
                  </a:lnTo>
                  <a:lnTo>
                    <a:pt x="7" y="241"/>
                  </a:lnTo>
                  <a:lnTo>
                    <a:pt x="14" y="233"/>
                  </a:lnTo>
                  <a:lnTo>
                    <a:pt x="28" y="222"/>
                  </a:lnTo>
                  <a:lnTo>
                    <a:pt x="42" y="211"/>
                  </a:lnTo>
                  <a:lnTo>
                    <a:pt x="58" y="201"/>
                  </a:lnTo>
                  <a:lnTo>
                    <a:pt x="73" y="191"/>
                  </a:lnTo>
                  <a:lnTo>
                    <a:pt x="90" y="182"/>
                  </a:lnTo>
                  <a:lnTo>
                    <a:pt x="106" y="172"/>
                  </a:lnTo>
                  <a:lnTo>
                    <a:pt x="123" y="163"/>
                  </a:lnTo>
                  <a:lnTo>
                    <a:pt x="139" y="154"/>
                  </a:lnTo>
                  <a:lnTo>
                    <a:pt x="158" y="145"/>
                  </a:lnTo>
                  <a:lnTo>
                    <a:pt x="175" y="137"/>
                  </a:lnTo>
                  <a:lnTo>
                    <a:pt x="193" y="129"/>
                  </a:lnTo>
                  <a:lnTo>
                    <a:pt x="212" y="120"/>
                  </a:lnTo>
                  <a:lnTo>
                    <a:pt x="231" y="112"/>
                  </a:lnTo>
                  <a:lnTo>
                    <a:pt x="250" y="105"/>
                  </a:lnTo>
                  <a:lnTo>
                    <a:pt x="269" y="97"/>
                  </a:lnTo>
                  <a:lnTo>
                    <a:pt x="289" y="90"/>
                  </a:lnTo>
                  <a:lnTo>
                    <a:pt x="309" y="83"/>
                  </a:lnTo>
                  <a:lnTo>
                    <a:pt x="329" y="76"/>
                  </a:lnTo>
                  <a:lnTo>
                    <a:pt x="349" y="69"/>
                  </a:lnTo>
                  <a:lnTo>
                    <a:pt x="370" y="63"/>
                  </a:lnTo>
                  <a:lnTo>
                    <a:pt x="390" y="56"/>
                  </a:lnTo>
                  <a:lnTo>
                    <a:pt x="411" y="50"/>
                  </a:lnTo>
                  <a:lnTo>
                    <a:pt x="432" y="44"/>
                  </a:lnTo>
                  <a:lnTo>
                    <a:pt x="453" y="39"/>
                  </a:lnTo>
                  <a:lnTo>
                    <a:pt x="475" y="33"/>
                  </a:lnTo>
                  <a:lnTo>
                    <a:pt x="496" y="28"/>
                  </a:lnTo>
                  <a:lnTo>
                    <a:pt x="518" y="22"/>
                  </a:lnTo>
                  <a:lnTo>
                    <a:pt x="539" y="18"/>
                  </a:lnTo>
                  <a:lnTo>
                    <a:pt x="561" y="13"/>
                  </a:lnTo>
                  <a:lnTo>
                    <a:pt x="582" y="8"/>
                  </a:lnTo>
                  <a:lnTo>
                    <a:pt x="604" y="4"/>
                  </a:lnTo>
                  <a:lnTo>
                    <a:pt x="625" y="0"/>
                  </a:lnTo>
                </a:path>
              </a:pathLst>
            </a:custGeom>
            <a:noFill/>
            <a:ln w="12700" cap="rnd" cmpd="sng">
              <a:solidFill>
                <a:srgbClr val="FFFFFF"/>
              </a:solidFill>
              <a:prstDash val="solid"/>
              <a:round/>
              <a:headEnd type="none" w="med" len="med"/>
              <a:tailEnd type="none" w="med" len="med"/>
            </a:ln>
          </p:spPr>
          <p:txBody>
            <a:bodyPr/>
            <a:lstStyle/>
            <a:p>
              <a:endParaRPr lang="en-GB"/>
            </a:p>
          </p:txBody>
        </p:sp>
      </p:grpSp>
      <p:sp>
        <p:nvSpPr>
          <p:cNvPr id="388147" name="Text Box 51"/>
          <p:cNvSpPr txBox="1">
            <a:spLocks noChangeArrowheads="1"/>
          </p:cNvSpPr>
          <p:nvPr/>
        </p:nvSpPr>
        <p:spPr bwMode="auto">
          <a:xfrm>
            <a:off x="4067944" y="5517232"/>
            <a:ext cx="3672408" cy="830997"/>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FF00"/>
                </a:solidFill>
              </a:rPr>
              <a:t>All </a:t>
            </a:r>
            <a:r>
              <a:rPr lang="en-GB" sz="2400" b="1" dirty="0" smtClean="0">
                <a:solidFill>
                  <a:srgbClr val="FFFF00"/>
                </a:solidFill>
              </a:rPr>
              <a:t>blades </a:t>
            </a:r>
            <a:r>
              <a:rPr lang="en-GB" sz="2400" b="1" dirty="0">
                <a:solidFill>
                  <a:srgbClr val="FFFF00"/>
                </a:solidFill>
              </a:rPr>
              <a:t>are changed by the same </a:t>
            </a:r>
            <a:r>
              <a:rPr lang="en-GB" sz="2400" b="1" dirty="0" smtClean="0">
                <a:solidFill>
                  <a:srgbClr val="FFFF00"/>
                </a:solidFill>
              </a:rPr>
              <a:t>angle</a:t>
            </a:r>
            <a:endParaRPr lang="en-GB" sz="2400" b="1" dirty="0">
              <a:solidFill>
                <a:srgbClr val="FFFF00"/>
              </a:solidFill>
            </a:endParaRPr>
          </a:p>
        </p:txBody>
      </p:sp>
      <p:grpSp>
        <p:nvGrpSpPr>
          <p:cNvPr id="5" name="Group 66"/>
          <p:cNvGrpSpPr>
            <a:grpSpLocks/>
          </p:cNvGrpSpPr>
          <p:nvPr/>
        </p:nvGrpSpPr>
        <p:grpSpPr bwMode="auto">
          <a:xfrm>
            <a:off x="-3708400" y="3032125"/>
            <a:ext cx="11182350" cy="4718050"/>
            <a:chOff x="-2336" y="1910"/>
            <a:chExt cx="7044" cy="2972"/>
          </a:xfrm>
        </p:grpSpPr>
        <p:sp>
          <p:nvSpPr>
            <p:cNvPr id="33800" name="Rectangle 14"/>
            <p:cNvSpPr>
              <a:spLocks noChangeArrowheads="1"/>
            </p:cNvSpPr>
            <p:nvPr/>
          </p:nvSpPr>
          <p:spPr bwMode="auto">
            <a:xfrm rot="-1451371">
              <a:off x="3581" y="2106"/>
              <a:ext cx="45" cy="408"/>
            </a:xfrm>
            <a:prstGeom prst="rect">
              <a:avLst/>
            </a:prstGeom>
            <a:solidFill>
              <a:schemeClr val="folHlink"/>
            </a:solidFill>
            <a:ln w="12700">
              <a:solidFill>
                <a:srgbClr val="000000"/>
              </a:solidFill>
              <a:miter lim="800000"/>
              <a:headEnd/>
              <a:tailEnd/>
            </a:ln>
          </p:spPr>
          <p:txBody>
            <a:bodyPr wrap="none" anchor="ctr"/>
            <a:lstStyle/>
            <a:p>
              <a:endParaRPr lang="en-GB"/>
            </a:p>
          </p:txBody>
        </p:sp>
        <p:grpSp>
          <p:nvGrpSpPr>
            <p:cNvPr id="6" name="Group 65"/>
            <p:cNvGrpSpPr>
              <a:grpSpLocks/>
            </p:cNvGrpSpPr>
            <p:nvPr/>
          </p:nvGrpSpPr>
          <p:grpSpPr bwMode="auto">
            <a:xfrm>
              <a:off x="-2336" y="1910"/>
              <a:ext cx="7044" cy="2972"/>
              <a:chOff x="-2336" y="1910"/>
              <a:chExt cx="7044" cy="2972"/>
            </a:xfrm>
          </p:grpSpPr>
          <p:grpSp>
            <p:nvGrpSpPr>
              <p:cNvPr id="7" name="Group 54"/>
              <p:cNvGrpSpPr>
                <a:grpSpLocks/>
              </p:cNvGrpSpPr>
              <p:nvPr/>
            </p:nvGrpSpPr>
            <p:grpSpPr bwMode="auto">
              <a:xfrm flipH="1" flipV="1">
                <a:off x="-2336" y="3988"/>
                <a:ext cx="3767" cy="894"/>
                <a:chOff x="941" y="1910"/>
                <a:chExt cx="3767" cy="894"/>
              </a:xfrm>
            </p:grpSpPr>
            <p:grpSp>
              <p:nvGrpSpPr>
                <p:cNvPr id="8" name="Group 55"/>
                <p:cNvGrpSpPr>
                  <a:grpSpLocks/>
                </p:cNvGrpSpPr>
                <p:nvPr/>
              </p:nvGrpSpPr>
              <p:grpSpPr bwMode="auto">
                <a:xfrm>
                  <a:off x="941" y="1910"/>
                  <a:ext cx="3767" cy="894"/>
                  <a:chOff x="941" y="1910"/>
                  <a:chExt cx="3767" cy="894"/>
                </a:xfrm>
              </p:grpSpPr>
              <p:sp useBgFill="1">
                <p:nvSpPr>
                  <p:cNvPr id="33820" name="Rectangle 56"/>
                  <p:cNvSpPr>
                    <a:spLocks noChangeArrowheads="1"/>
                  </p:cNvSpPr>
                  <p:nvPr/>
                </p:nvSpPr>
                <p:spPr bwMode="auto">
                  <a:xfrm rot="-1451371">
                    <a:off x="941" y="2578"/>
                    <a:ext cx="3628" cy="226"/>
                  </a:xfrm>
                  <a:prstGeom prst="rect">
                    <a:avLst/>
                  </a:prstGeom>
                  <a:ln w="12700">
                    <a:noFill/>
                    <a:miter lim="800000"/>
                    <a:headEnd/>
                    <a:tailEnd/>
                  </a:ln>
                </p:spPr>
                <p:txBody>
                  <a:bodyPr wrap="none" anchor="ctr"/>
                  <a:lstStyle/>
                  <a:p>
                    <a:endParaRPr lang="en-GB"/>
                  </a:p>
                </p:txBody>
              </p:sp>
              <p:sp useBgFill="1">
                <p:nvSpPr>
                  <p:cNvPr id="33821" name="Rectangle 57"/>
                  <p:cNvSpPr>
                    <a:spLocks noChangeArrowheads="1"/>
                  </p:cNvSpPr>
                  <p:nvPr/>
                </p:nvSpPr>
                <p:spPr bwMode="auto">
                  <a:xfrm rot="-1451371">
                    <a:off x="3574" y="1910"/>
                    <a:ext cx="1134" cy="318"/>
                  </a:xfrm>
                  <a:prstGeom prst="rect">
                    <a:avLst/>
                  </a:prstGeom>
                  <a:ln w="12700">
                    <a:solidFill>
                      <a:schemeClr val="bg1"/>
                    </a:solidFill>
                    <a:miter lim="800000"/>
                    <a:headEnd/>
                    <a:tailEnd/>
                  </a:ln>
                </p:spPr>
                <p:txBody>
                  <a:bodyPr wrap="none" anchor="ctr"/>
                  <a:lstStyle/>
                  <a:p>
                    <a:endParaRPr lang="en-GB"/>
                  </a:p>
                </p:txBody>
              </p:sp>
            </p:grpSp>
            <p:sp useBgFill="1">
              <p:nvSpPr>
                <p:cNvPr id="33814" name="Line 58"/>
                <p:cNvSpPr>
                  <a:spLocks noChangeShapeType="1"/>
                </p:cNvSpPr>
                <p:nvPr/>
              </p:nvSpPr>
              <p:spPr bwMode="auto">
                <a:xfrm rot="-1451371">
                  <a:off x="3621" y="1975"/>
                  <a:ext cx="907" cy="0"/>
                </a:xfrm>
                <a:prstGeom prst="line">
                  <a:avLst/>
                </a:prstGeom>
                <a:ln w="12700">
                  <a:solidFill>
                    <a:schemeClr val="bg1"/>
                  </a:solidFill>
                  <a:round/>
                  <a:headEnd/>
                  <a:tailEnd/>
                </a:ln>
              </p:spPr>
              <p:txBody>
                <a:bodyPr/>
                <a:lstStyle/>
                <a:p>
                  <a:endParaRPr lang="en-GB"/>
                </a:p>
              </p:txBody>
            </p:sp>
            <p:sp useBgFill="1">
              <p:nvSpPr>
                <p:cNvPr id="33815" name="Line 59"/>
                <p:cNvSpPr>
                  <a:spLocks noChangeShapeType="1"/>
                </p:cNvSpPr>
                <p:nvPr/>
              </p:nvSpPr>
              <p:spPr bwMode="auto">
                <a:xfrm rot="-1451371">
                  <a:off x="3639" y="2016"/>
                  <a:ext cx="907" cy="0"/>
                </a:xfrm>
                <a:prstGeom prst="line">
                  <a:avLst/>
                </a:prstGeom>
                <a:ln w="12700">
                  <a:solidFill>
                    <a:schemeClr val="bg1"/>
                  </a:solidFill>
                  <a:round/>
                  <a:headEnd/>
                  <a:tailEnd/>
                </a:ln>
              </p:spPr>
              <p:txBody>
                <a:bodyPr/>
                <a:lstStyle/>
                <a:p>
                  <a:endParaRPr lang="en-GB"/>
                </a:p>
              </p:txBody>
            </p:sp>
            <p:sp useBgFill="1">
              <p:nvSpPr>
                <p:cNvPr id="33816" name="Line 60"/>
                <p:cNvSpPr>
                  <a:spLocks noChangeShapeType="1"/>
                </p:cNvSpPr>
                <p:nvPr/>
              </p:nvSpPr>
              <p:spPr bwMode="auto">
                <a:xfrm rot="-1451371">
                  <a:off x="3658" y="2057"/>
                  <a:ext cx="907" cy="0"/>
                </a:xfrm>
                <a:prstGeom prst="line">
                  <a:avLst/>
                </a:prstGeom>
                <a:ln w="12700">
                  <a:solidFill>
                    <a:schemeClr val="bg1"/>
                  </a:solidFill>
                  <a:round/>
                  <a:headEnd/>
                  <a:tailEnd/>
                </a:ln>
              </p:spPr>
              <p:txBody>
                <a:bodyPr/>
                <a:lstStyle/>
                <a:p>
                  <a:endParaRPr lang="en-GB"/>
                </a:p>
              </p:txBody>
            </p:sp>
            <p:sp useBgFill="1">
              <p:nvSpPr>
                <p:cNvPr id="33817" name="Line 61"/>
                <p:cNvSpPr>
                  <a:spLocks noChangeShapeType="1"/>
                </p:cNvSpPr>
                <p:nvPr/>
              </p:nvSpPr>
              <p:spPr bwMode="auto">
                <a:xfrm rot="-1451371">
                  <a:off x="3676" y="2098"/>
                  <a:ext cx="907" cy="0"/>
                </a:xfrm>
                <a:prstGeom prst="line">
                  <a:avLst/>
                </a:prstGeom>
                <a:ln w="12700">
                  <a:solidFill>
                    <a:schemeClr val="bg1"/>
                  </a:solidFill>
                  <a:round/>
                  <a:headEnd/>
                  <a:tailEnd/>
                </a:ln>
              </p:spPr>
              <p:txBody>
                <a:bodyPr/>
                <a:lstStyle/>
                <a:p>
                  <a:endParaRPr lang="en-GB"/>
                </a:p>
              </p:txBody>
            </p:sp>
            <p:sp useBgFill="1">
              <p:nvSpPr>
                <p:cNvPr id="33818" name="Line 62"/>
                <p:cNvSpPr>
                  <a:spLocks noChangeShapeType="1"/>
                </p:cNvSpPr>
                <p:nvPr/>
              </p:nvSpPr>
              <p:spPr bwMode="auto">
                <a:xfrm rot="-1451371">
                  <a:off x="3694" y="2139"/>
                  <a:ext cx="907" cy="0"/>
                </a:xfrm>
                <a:prstGeom prst="line">
                  <a:avLst/>
                </a:prstGeom>
                <a:ln w="12700">
                  <a:solidFill>
                    <a:schemeClr val="bg1"/>
                  </a:solidFill>
                  <a:round/>
                  <a:headEnd/>
                  <a:tailEnd/>
                </a:ln>
              </p:spPr>
              <p:txBody>
                <a:bodyPr/>
                <a:lstStyle/>
                <a:p>
                  <a:endParaRPr lang="en-GB"/>
                </a:p>
              </p:txBody>
            </p:sp>
            <p:sp useBgFill="1">
              <p:nvSpPr>
                <p:cNvPr id="33819" name="Line 63"/>
                <p:cNvSpPr>
                  <a:spLocks noChangeShapeType="1"/>
                </p:cNvSpPr>
                <p:nvPr/>
              </p:nvSpPr>
              <p:spPr bwMode="auto">
                <a:xfrm rot="-1451371">
                  <a:off x="3713" y="2180"/>
                  <a:ext cx="907" cy="0"/>
                </a:xfrm>
                <a:prstGeom prst="line">
                  <a:avLst/>
                </a:prstGeom>
                <a:ln w="12700">
                  <a:solidFill>
                    <a:schemeClr val="bg1"/>
                  </a:solidFill>
                  <a:round/>
                  <a:headEnd/>
                  <a:tailEnd/>
                </a:ln>
              </p:spPr>
              <p:txBody>
                <a:bodyPr/>
                <a:lstStyle/>
                <a:p>
                  <a:endParaRPr lang="en-GB"/>
                </a:p>
              </p:txBody>
            </p:sp>
          </p:grpSp>
          <p:grpSp>
            <p:nvGrpSpPr>
              <p:cNvPr id="9" name="Group 53"/>
              <p:cNvGrpSpPr>
                <a:grpSpLocks/>
              </p:cNvGrpSpPr>
              <p:nvPr/>
            </p:nvGrpSpPr>
            <p:grpSpPr bwMode="auto">
              <a:xfrm>
                <a:off x="941" y="1910"/>
                <a:ext cx="3767" cy="894"/>
                <a:chOff x="941" y="1910"/>
                <a:chExt cx="3767" cy="894"/>
              </a:xfrm>
            </p:grpSpPr>
            <p:grpSp>
              <p:nvGrpSpPr>
                <p:cNvPr id="10" name="Group 52"/>
                <p:cNvGrpSpPr>
                  <a:grpSpLocks/>
                </p:cNvGrpSpPr>
                <p:nvPr/>
              </p:nvGrpSpPr>
              <p:grpSpPr bwMode="auto">
                <a:xfrm>
                  <a:off x="941" y="1910"/>
                  <a:ext cx="3767" cy="894"/>
                  <a:chOff x="941" y="1910"/>
                  <a:chExt cx="3767" cy="894"/>
                </a:xfrm>
              </p:grpSpPr>
              <p:sp>
                <p:nvSpPr>
                  <p:cNvPr id="33811" name="Rectangle 12"/>
                  <p:cNvSpPr>
                    <a:spLocks noChangeArrowheads="1"/>
                  </p:cNvSpPr>
                  <p:nvPr/>
                </p:nvSpPr>
                <p:spPr bwMode="auto">
                  <a:xfrm rot="-1451371">
                    <a:off x="941" y="2578"/>
                    <a:ext cx="3628" cy="226"/>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33812" name="Rectangle 13"/>
                  <p:cNvSpPr>
                    <a:spLocks noChangeArrowheads="1"/>
                  </p:cNvSpPr>
                  <p:nvPr/>
                </p:nvSpPr>
                <p:spPr bwMode="auto">
                  <a:xfrm rot="-1451371">
                    <a:off x="3574" y="1910"/>
                    <a:ext cx="1134" cy="318"/>
                  </a:xfrm>
                  <a:prstGeom prst="rect">
                    <a:avLst/>
                  </a:prstGeom>
                  <a:solidFill>
                    <a:schemeClr val="tx1"/>
                  </a:solidFill>
                  <a:ln w="12700">
                    <a:solidFill>
                      <a:srgbClr val="000000"/>
                    </a:solidFill>
                    <a:miter lim="800000"/>
                    <a:headEnd/>
                    <a:tailEnd/>
                  </a:ln>
                </p:spPr>
                <p:txBody>
                  <a:bodyPr wrap="none" anchor="ctr"/>
                  <a:lstStyle/>
                  <a:p>
                    <a:endParaRPr lang="en-GB"/>
                  </a:p>
                </p:txBody>
              </p:sp>
            </p:grpSp>
            <p:sp>
              <p:nvSpPr>
                <p:cNvPr id="33805" name="Line 15"/>
                <p:cNvSpPr>
                  <a:spLocks noChangeShapeType="1"/>
                </p:cNvSpPr>
                <p:nvPr/>
              </p:nvSpPr>
              <p:spPr bwMode="auto">
                <a:xfrm rot="-1451371">
                  <a:off x="3621" y="1975"/>
                  <a:ext cx="907" cy="0"/>
                </a:xfrm>
                <a:prstGeom prst="line">
                  <a:avLst/>
                </a:prstGeom>
                <a:noFill/>
                <a:ln w="12700">
                  <a:solidFill>
                    <a:schemeClr val="bg1"/>
                  </a:solidFill>
                  <a:round/>
                  <a:headEnd/>
                  <a:tailEnd/>
                </a:ln>
              </p:spPr>
              <p:txBody>
                <a:bodyPr/>
                <a:lstStyle/>
                <a:p>
                  <a:endParaRPr lang="en-GB"/>
                </a:p>
              </p:txBody>
            </p:sp>
            <p:sp>
              <p:nvSpPr>
                <p:cNvPr id="33806" name="Line 16"/>
                <p:cNvSpPr>
                  <a:spLocks noChangeShapeType="1"/>
                </p:cNvSpPr>
                <p:nvPr/>
              </p:nvSpPr>
              <p:spPr bwMode="auto">
                <a:xfrm rot="-1451371">
                  <a:off x="3639" y="2016"/>
                  <a:ext cx="907" cy="0"/>
                </a:xfrm>
                <a:prstGeom prst="line">
                  <a:avLst/>
                </a:prstGeom>
                <a:noFill/>
                <a:ln w="12700">
                  <a:solidFill>
                    <a:schemeClr val="bg1"/>
                  </a:solidFill>
                  <a:round/>
                  <a:headEnd/>
                  <a:tailEnd/>
                </a:ln>
              </p:spPr>
              <p:txBody>
                <a:bodyPr/>
                <a:lstStyle/>
                <a:p>
                  <a:endParaRPr lang="en-GB"/>
                </a:p>
              </p:txBody>
            </p:sp>
            <p:sp>
              <p:nvSpPr>
                <p:cNvPr id="33807" name="Line 17"/>
                <p:cNvSpPr>
                  <a:spLocks noChangeShapeType="1"/>
                </p:cNvSpPr>
                <p:nvPr/>
              </p:nvSpPr>
              <p:spPr bwMode="auto">
                <a:xfrm rot="-1451371">
                  <a:off x="3658" y="2057"/>
                  <a:ext cx="907" cy="0"/>
                </a:xfrm>
                <a:prstGeom prst="line">
                  <a:avLst/>
                </a:prstGeom>
                <a:noFill/>
                <a:ln w="12700">
                  <a:solidFill>
                    <a:schemeClr val="bg1"/>
                  </a:solidFill>
                  <a:round/>
                  <a:headEnd/>
                  <a:tailEnd/>
                </a:ln>
              </p:spPr>
              <p:txBody>
                <a:bodyPr/>
                <a:lstStyle/>
                <a:p>
                  <a:endParaRPr lang="en-GB"/>
                </a:p>
              </p:txBody>
            </p:sp>
            <p:sp>
              <p:nvSpPr>
                <p:cNvPr id="33808" name="Line 18"/>
                <p:cNvSpPr>
                  <a:spLocks noChangeShapeType="1"/>
                </p:cNvSpPr>
                <p:nvPr/>
              </p:nvSpPr>
              <p:spPr bwMode="auto">
                <a:xfrm rot="-1451371">
                  <a:off x="3676" y="2098"/>
                  <a:ext cx="907" cy="0"/>
                </a:xfrm>
                <a:prstGeom prst="line">
                  <a:avLst/>
                </a:prstGeom>
                <a:noFill/>
                <a:ln w="12700">
                  <a:solidFill>
                    <a:schemeClr val="bg1"/>
                  </a:solidFill>
                  <a:round/>
                  <a:headEnd/>
                  <a:tailEnd/>
                </a:ln>
              </p:spPr>
              <p:txBody>
                <a:bodyPr/>
                <a:lstStyle/>
                <a:p>
                  <a:endParaRPr lang="en-GB"/>
                </a:p>
              </p:txBody>
            </p:sp>
            <p:sp>
              <p:nvSpPr>
                <p:cNvPr id="33809" name="Line 19"/>
                <p:cNvSpPr>
                  <a:spLocks noChangeShapeType="1"/>
                </p:cNvSpPr>
                <p:nvPr/>
              </p:nvSpPr>
              <p:spPr bwMode="auto">
                <a:xfrm rot="-1451371">
                  <a:off x="3694" y="2139"/>
                  <a:ext cx="907" cy="0"/>
                </a:xfrm>
                <a:prstGeom prst="line">
                  <a:avLst/>
                </a:prstGeom>
                <a:noFill/>
                <a:ln w="12700">
                  <a:solidFill>
                    <a:schemeClr val="bg1"/>
                  </a:solidFill>
                  <a:round/>
                  <a:headEnd/>
                  <a:tailEnd/>
                </a:ln>
              </p:spPr>
              <p:txBody>
                <a:bodyPr/>
                <a:lstStyle/>
                <a:p>
                  <a:endParaRPr lang="en-GB"/>
                </a:p>
              </p:txBody>
            </p:sp>
            <p:sp>
              <p:nvSpPr>
                <p:cNvPr id="33810" name="Line 20"/>
                <p:cNvSpPr>
                  <a:spLocks noChangeShapeType="1"/>
                </p:cNvSpPr>
                <p:nvPr/>
              </p:nvSpPr>
              <p:spPr bwMode="auto">
                <a:xfrm rot="-1451371">
                  <a:off x="3713" y="2180"/>
                  <a:ext cx="907" cy="0"/>
                </a:xfrm>
                <a:prstGeom prst="line">
                  <a:avLst/>
                </a:prstGeom>
                <a:noFill/>
                <a:ln w="12700">
                  <a:solidFill>
                    <a:schemeClr val="bg1"/>
                  </a:solidFill>
                  <a:round/>
                  <a:headEnd/>
                  <a:tailEnd/>
                </a:ln>
              </p:spPr>
              <p:txBody>
                <a:bodyPr/>
                <a:lstStyle/>
                <a:p>
                  <a:endParaRPr lang="en-GB"/>
                </a:p>
              </p:txBody>
            </p:sp>
          </p:grpSp>
        </p:grpSp>
      </p:grpSp>
      <p:sp>
        <p:nvSpPr>
          <p:cNvPr id="33799" name="Text Box 67"/>
          <p:cNvSpPr txBox="1">
            <a:spLocks noChangeArrowheads="1"/>
          </p:cNvSpPr>
          <p:nvPr/>
        </p:nvSpPr>
        <p:spPr bwMode="auto">
          <a:xfrm>
            <a:off x="6804025" y="4365625"/>
            <a:ext cx="2016125" cy="461665"/>
          </a:xfrm>
          <a:prstGeom prst="rect">
            <a:avLst/>
          </a:prstGeom>
          <a:noFill/>
          <a:ln w="0" algn="ctr">
            <a:noFill/>
            <a:miter lim="800000"/>
            <a:headEnd/>
            <a:tailEnd/>
          </a:ln>
        </p:spPr>
        <p:txBody>
          <a:bodyPr>
            <a:spAutoFit/>
          </a:bodyPr>
          <a:lstStyle/>
          <a:p>
            <a:pPr>
              <a:spcBef>
                <a:spcPct val="50000"/>
              </a:spcBef>
            </a:pPr>
            <a:r>
              <a:rPr lang="en-GB" sz="2400" b="1" dirty="0">
                <a:solidFill>
                  <a:srgbClr val="FFFF00"/>
                </a:solidFill>
              </a:rPr>
              <a:t>Rotor </a:t>
            </a:r>
            <a:r>
              <a:rPr lang="en-GB" sz="2400" b="1" dirty="0" smtClean="0">
                <a:solidFill>
                  <a:srgbClr val="FFFF00"/>
                </a:solidFill>
              </a:rPr>
              <a:t>blade</a:t>
            </a:r>
            <a:endParaRPr lang="en-GB" sz="24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900000">
                                      <p:cBhvr>
                                        <p:cTn id="6" dur="2000" fill="hold"/>
                                        <p:tgtEl>
                                          <p:spTgt spid="5"/>
                                        </p:tgtEl>
                                        <p:attrNameLst>
                                          <p:attrName>r</p:attrName>
                                        </p:attrNameLst>
                                      </p:cBhvr>
                                    </p:animRot>
                                  </p:childTnLst>
                                </p:cTn>
                              </p:par>
                              <p:par>
                                <p:cTn id="7" presetID="8" presetClass="emph" presetSubtype="0" fill="hold" nodeType="withEffect">
                                  <p:stCondLst>
                                    <p:cond delay="0"/>
                                  </p:stCondLst>
                                  <p:childTnLst>
                                    <p:animRot by="900000">
                                      <p:cBhvr>
                                        <p:cTn id="8" dur="2000" fill="hold"/>
                                        <p:tgtEl>
                                          <p:spTgt spid="3"/>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900000">
                                      <p:cBhvr>
                                        <p:cTn id="12" dur="2000" fill="hold"/>
                                        <p:tgtEl>
                                          <p:spTgt spid="5"/>
                                        </p:tgtEl>
                                        <p:attrNameLst>
                                          <p:attrName>r</p:attrName>
                                        </p:attrNameLst>
                                      </p:cBhvr>
                                    </p:animRot>
                                  </p:childTnLst>
                                </p:cTn>
                              </p:par>
                              <p:par>
                                <p:cTn id="13" presetID="8" presetClass="emph" presetSubtype="0" fill="hold" nodeType="withEffect">
                                  <p:stCondLst>
                                    <p:cond delay="0"/>
                                  </p:stCondLst>
                                  <p:childTnLst>
                                    <p:animRot by="-900000">
                                      <p:cBhvr>
                                        <p:cTn id="14" dur="2000" fill="hold"/>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900000">
                                      <p:cBhvr>
                                        <p:cTn id="18" dur="2000" fill="hold"/>
                                        <p:tgtEl>
                                          <p:spTgt spid="5"/>
                                        </p:tgtEl>
                                        <p:attrNameLst>
                                          <p:attrName>r</p:attrName>
                                        </p:attrNameLst>
                                      </p:cBhvr>
                                    </p:animRot>
                                  </p:childTnLst>
                                </p:cTn>
                              </p:par>
                              <p:par>
                                <p:cTn id="19" presetID="8" presetClass="emph" presetSubtype="0" fill="hold" nodeType="withEffect">
                                  <p:stCondLst>
                                    <p:cond delay="0"/>
                                  </p:stCondLst>
                                  <p:childTnLst>
                                    <p:animRot by="900000">
                                      <p:cBhvr>
                                        <p:cTn id="20" dur="2000" fill="hold"/>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88147">
                                            <p:txEl>
                                              <p:pRg st="0" end="0"/>
                                            </p:txEl>
                                          </p:spTgt>
                                        </p:tgtEl>
                                        <p:attrNameLst>
                                          <p:attrName>style.visibility</p:attrName>
                                        </p:attrNameLst>
                                      </p:cBhvr>
                                      <p:to>
                                        <p:strVal val="visible"/>
                                      </p:to>
                                    </p:set>
                                    <p:animEffect transition="in" filter="wipe(left)">
                                      <p:cBhvr>
                                        <p:cTn id="25" dur="1000"/>
                                        <p:tgtEl>
                                          <p:spTgt spid="388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1115616" y="404664"/>
            <a:ext cx="6912768" cy="5976664"/>
            <a:chOff x="1292" y="1117"/>
            <a:chExt cx="3220" cy="2959"/>
          </a:xfrm>
        </p:grpSpPr>
        <p:grpSp>
          <p:nvGrpSpPr>
            <p:cNvPr id="3" name="Group 2"/>
            <p:cNvGrpSpPr>
              <a:grpSpLocks/>
            </p:cNvGrpSpPr>
            <p:nvPr/>
          </p:nvGrpSpPr>
          <p:grpSpPr bwMode="auto">
            <a:xfrm>
              <a:off x="1292" y="1117"/>
              <a:ext cx="3220" cy="2813"/>
              <a:chOff x="1066" y="652"/>
              <a:chExt cx="3810" cy="3168"/>
            </a:xfrm>
          </p:grpSpPr>
          <p:pic>
            <p:nvPicPr>
              <p:cNvPr id="34845" name="Picture 3" descr="1210110"/>
              <p:cNvPicPr>
                <a:picLocks noChangeAspect="1" noChangeArrowheads="1"/>
              </p:cNvPicPr>
              <p:nvPr/>
            </p:nvPicPr>
            <p:blipFill>
              <a:blip r:embed="rId2" cstate="print"/>
              <a:srcRect/>
              <a:stretch>
                <a:fillRect/>
              </a:stretch>
            </p:blipFill>
            <p:spPr bwMode="auto">
              <a:xfrm>
                <a:off x="1066" y="652"/>
                <a:ext cx="3810" cy="3168"/>
              </a:xfrm>
              <a:prstGeom prst="rect">
                <a:avLst/>
              </a:prstGeom>
              <a:noFill/>
              <a:ln w="9525">
                <a:noFill/>
                <a:miter lim="800000"/>
                <a:headEnd/>
                <a:tailEnd/>
              </a:ln>
            </p:spPr>
          </p:pic>
          <p:grpSp>
            <p:nvGrpSpPr>
              <p:cNvPr id="4" name="Group 4"/>
              <p:cNvGrpSpPr>
                <a:grpSpLocks/>
              </p:cNvGrpSpPr>
              <p:nvPr/>
            </p:nvGrpSpPr>
            <p:grpSpPr bwMode="auto">
              <a:xfrm>
                <a:off x="2292" y="663"/>
                <a:ext cx="2106" cy="1815"/>
                <a:chOff x="2292" y="663"/>
                <a:chExt cx="2106" cy="1815"/>
              </a:xfrm>
            </p:grpSpPr>
            <p:sp>
              <p:nvSpPr>
                <p:cNvPr id="34847" name="Line 5"/>
                <p:cNvSpPr>
                  <a:spLocks noChangeShapeType="1"/>
                </p:cNvSpPr>
                <p:nvPr/>
              </p:nvSpPr>
              <p:spPr bwMode="auto">
                <a:xfrm flipH="1">
                  <a:off x="2292" y="663"/>
                  <a:ext cx="44" cy="759"/>
                </a:xfrm>
                <a:prstGeom prst="line">
                  <a:avLst/>
                </a:prstGeom>
                <a:noFill/>
                <a:ln w="28575">
                  <a:solidFill>
                    <a:schemeClr val="bg1"/>
                  </a:solidFill>
                  <a:round/>
                  <a:headEnd/>
                  <a:tailEnd/>
                </a:ln>
              </p:spPr>
              <p:txBody>
                <a:bodyPr/>
                <a:lstStyle/>
                <a:p>
                  <a:endParaRPr lang="en-GB"/>
                </a:p>
              </p:txBody>
            </p:sp>
            <p:sp>
              <p:nvSpPr>
                <p:cNvPr id="34848" name="Line 6"/>
                <p:cNvSpPr>
                  <a:spLocks noChangeShapeType="1"/>
                </p:cNvSpPr>
                <p:nvPr/>
              </p:nvSpPr>
              <p:spPr bwMode="auto">
                <a:xfrm flipH="1">
                  <a:off x="2854" y="667"/>
                  <a:ext cx="2" cy="679"/>
                </a:xfrm>
                <a:prstGeom prst="line">
                  <a:avLst/>
                </a:prstGeom>
                <a:noFill/>
                <a:ln w="28575">
                  <a:solidFill>
                    <a:schemeClr val="bg1"/>
                  </a:solidFill>
                  <a:round/>
                  <a:headEnd/>
                  <a:tailEnd/>
                </a:ln>
              </p:spPr>
              <p:txBody>
                <a:bodyPr/>
                <a:lstStyle/>
                <a:p>
                  <a:endParaRPr lang="en-GB"/>
                </a:p>
              </p:txBody>
            </p:sp>
            <p:sp>
              <p:nvSpPr>
                <p:cNvPr id="34849" name="Line 7"/>
                <p:cNvSpPr>
                  <a:spLocks noChangeShapeType="1"/>
                </p:cNvSpPr>
                <p:nvPr/>
              </p:nvSpPr>
              <p:spPr bwMode="auto">
                <a:xfrm>
                  <a:off x="3240" y="2034"/>
                  <a:ext cx="1158" cy="444"/>
                </a:xfrm>
                <a:prstGeom prst="line">
                  <a:avLst/>
                </a:prstGeom>
                <a:noFill/>
                <a:ln w="28575">
                  <a:solidFill>
                    <a:schemeClr val="bg1"/>
                  </a:solidFill>
                  <a:round/>
                  <a:headEnd/>
                  <a:tailEnd/>
                </a:ln>
              </p:spPr>
              <p:txBody>
                <a:bodyPr/>
                <a:lstStyle/>
                <a:p>
                  <a:endParaRPr lang="en-GB"/>
                </a:p>
              </p:txBody>
            </p:sp>
            <p:sp>
              <p:nvSpPr>
                <p:cNvPr id="34850" name="Line 8"/>
                <p:cNvSpPr>
                  <a:spLocks noChangeShapeType="1"/>
                </p:cNvSpPr>
                <p:nvPr/>
              </p:nvSpPr>
              <p:spPr bwMode="auto">
                <a:xfrm>
                  <a:off x="4105" y="1888"/>
                  <a:ext cx="275" cy="98"/>
                </a:xfrm>
                <a:prstGeom prst="line">
                  <a:avLst/>
                </a:prstGeom>
                <a:noFill/>
                <a:ln w="28575">
                  <a:solidFill>
                    <a:schemeClr val="bg1"/>
                  </a:solidFill>
                  <a:round/>
                  <a:headEnd/>
                  <a:tailEnd/>
                </a:ln>
              </p:spPr>
              <p:txBody>
                <a:bodyPr/>
                <a:lstStyle/>
                <a:p>
                  <a:endParaRPr lang="en-GB"/>
                </a:p>
              </p:txBody>
            </p:sp>
            <p:sp>
              <p:nvSpPr>
                <p:cNvPr id="34851" name="Freeform 9"/>
                <p:cNvSpPr>
                  <a:spLocks/>
                </p:cNvSpPr>
                <p:nvPr/>
              </p:nvSpPr>
              <p:spPr bwMode="auto">
                <a:xfrm>
                  <a:off x="3738" y="1902"/>
                  <a:ext cx="372" cy="210"/>
                </a:xfrm>
                <a:custGeom>
                  <a:avLst/>
                  <a:gdLst>
                    <a:gd name="T0" fmla="*/ 372 w 372"/>
                    <a:gd name="T1" fmla="*/ 0 h 210"/>
                    <a:gd name="T2" fmla="*/ 318 w 372"/>
                    <a:gd name="T3" fmla="*/ 24 h 210"/>
                    <a:gd name="T4" fmla="*/ 252 w 372"/>
                    <a:gd name="T5" fmla="*/ 42 h 210"/>
                    <a:gd name="T6" fmla="*/ 198 w 372"/>
                    <a:gd name="T7" fmla="*/ 72 h 210"/>
                    <a:gd name="T8" fmla="*/ 156 w 372"/>
                    <a:gd name="T9" fmla="*/ 96 h 210"/>
                    <a:gd name="T10" fmla="*/ 90 w 372"/>
                    <a:gd name="T11" fmla="*/ 138 h 210"/>
                    <a:gd name="T12" fmla="*/ 36 w 372"/>
                    <a:gd name="T13" fmla="*/ 180 h 210"/>
                    <a:gd name="T14" fmla="*/ 0 w 372"/>
                    <a:gd name="T15" fmla="*/ 210 h 210"/>
                    <a:gd name="T16" fmla="*/ 0 60000 65536"/>
                    <a:gd name="T17" fmla="*/ 0 60000 65536"/>
                    <a:gd name="T18" fmla="*/ 0 60000 65536"/>
                    <a:gd name="T19" fmla="*/ 0 60000 65536"/>
                    <a:gd name="T20" fmla="*/ 0 60000 65536"/>
                    <a:gd name="T21" fmla="*/ 0 60000 65536"/>
                    <a:gd name="T22" fmla="*/ 0 60000 65536"/>
                    <a:gd name="T23" fmla="*/ 0 60000 65536"/>
                    <a:gd name="T24" fmla="*/ 0 w 372"/>
                    <a:gd name="T25" fmla="*/ 0 h 210"/>
                    <a:gd name="T26" fmla="*/ 372 w 372"/>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2" h="210">
                      <a:moveTo>
                        <a:pt x="372" y="0"/>
                      </a:moveTo>
                      <a:lnTo>
                        <a:pt x="318" y="24"/>
                      </a:lnTo>
                      <a:lnTo>
                        <a:pt x="252" y="42"/>
                      </a:lnTo>
                      <a:lnTo>
                        <a:pt x="198" y="72"/>
                      </a:lnTo>
                      <a:lnTo>
                        <a:pt x="156" y="96"/>
                      </a:lnTo>
                      <a:lnTo>
                        <a:pt x="90" y="138"/>
                      </a:lnTo>
                      <a:lnTo>
                        <a:pt x="36" y="180"/>
                      </a:lnTo>
                      <a:lnTo>
                        <a:pt x="0" y="210"/>
                      </a:lnTo>
                    </a:path>
                  </a:pathLst>
                </a:custGeom>
                <a:noFill/>
                <a:ln w="28575" cmpd="sng">
                  <a:solidFill>
                    <a:schemeClr val="bg1"/>
                  </a:solidFill>
                  <a:round/>
                  <a:headEnd/>
                  <a:tailEnd/>
                </a:ln>
              </p:spPr>
              <p:txBody>
                <a:bodyPr/>
                <a:lstStyle/>
                <a:p>
                  <a:endParaRPr lang="en-GB"/>
                </a:p>
              </p:txBody>
            </p:sp>
            <p:sp>
              <p:nvSpPr>
                <p:cNvPr id="34852" name="Line 10"/>
                <p:cNvSpPr>
                  <a:spLocks noChangeShapeType="1"/>
                </p:cNvSpPr>
                <p:nvPr/>
              </p:nvSpPr>
              <p:spPr bwMode="auto">
                <a:xfrm>
                  <a:off x="3331" y="1913"/>
                  <a:ext cx="425" cy="152"/>
                </a:xfrm>
                <a:prstGeom prst="line">
                  <a:avLst/>
                </a:prstGeom>
                <a:noFill/>
                <a:ln w="28575">
                  <a:solidFill>
                    <a:schemeClr val="bg1"/>
                  </a:solidFill>
                  <a:round/>
                  <a:headEnd/>
                  <a:tailEnd/>
                </a:ln>
              </p:spPr>
              <p:txBody>
                <a:bodyPr/>
                <a:lstStyle/>
                <a:p>
                  <a:endParaRPr lang="en-GB"/>
                </a:p>
              </p:txBody>
            </p:sp>
          </p:grpSp>
        </p:grpSp>
        <p:grpSp>
          <p:nvGrpSpPr>
            <p:cNvPr id="5" name="Group 11"/>
            <p:cNvGrpSpPr>
              <a:grpSpLocks/>
            </p:cNvGrpSpPr>
            <p:nvPr/>
          </p:nvGrpSpPr>
          <p:grpSpPr bwMode="auto">
            <a:xfrm>
              <a:off x="2193" y="2516"/>
              <a:ext cx="1018" cy="607"/>
              <a:chOff x="2141" y="2020"/>
              <a:chExt cx="1205" cy="684"/>
            </a:xfrm>
          </p:grpSpPr>
          <p:sp>
            <p:nvSpPr>
              <p:cNvPr id="34843" name="Oval 12"/>
              <p:cNvSpPr>
                <a:spLocks noChangeArrowheads="1"/>
              </p:cNvSpPr>
              <p:nvPr/>
            </p:nvSpPr>
            <p:spPr bwMode="auto">
              <a:xfrm>
                <a:off x="2141" y="2085"/>
                <a:ext cx="1205" cy="619"/>
              </a:xfrm>
              <a:prstGeom prst="ellipse">
                <a:avLst/>
              </a:prstGeom>
              <a:solidFill>
                <a:srgbClr val="00CC99"/>
              </a:solidFill>
              <a:ln w="9525">
                <a:solidFill>
                  <a:schemeClr val="tx1"/>
                </a:solidFill>
                <a:round/>
                <a:headEnd/>
                <a:tailEnd/>
              </a:ln>
            </p:spPr>
            <p:txBody>
              <a:bodyPr wrap="none" anchor="ctr"/>
              <a:lstStyle/>
              <a:p>
                <a:endParaRPr lang="en-GB"/>
              </a:p>
            </p:txBody>
          </p:sp>
          <p:sp>
            <p:nvSpPr>
              <p:cNvPr id="34844" name="Oval 13"/>
              <p:cNvSpPr>
                <a:spLocks noChangeArrowheads="1"/>
              </p:cNvSpPr>
              <p:nvPr/>
            </p:nvSpPr>
            <p:spPr bwMode="auto">
              <a:xfrm>
                <a:off x="2158" y="2020"/>
                <a:ext cx="1179" cy="606"/>
              </a:xfrm>
              <a:prstGeom prst="ellipse">
                <a:avLst/>
              </a:prstGeom>
              <a:solidFill>
                <a:srgbClr val="00CC99"/>
              </a:solidFill>
              <a:ln w="9525">
                <a:solidFill>
                  <a:schemeClr val="tx1"/>
                </a:solidFill>
                <a:round/>
                <a:headEnd/>
                <a:tailEnd/>
              </a:ln>
            </p:spPr>
            <p:txBody>
              <a:bodyPr wrap="none" anchor="ctr"/>
              <a:lstStyle/>
              <a:p>
                <a:endParaRPr lang="en-GB"/>
              </a:p>
            </p:txBody>
          </p:sp>
        </p:grpSp>
        <p:grpSp>
          <p:nvGrpSpPr>
            <p:cNvPr id="6" name="Group 14"/>
            <p:cNvGrpSpPr>
              <a:grpSpLocks/>
            </p:cNvGrpSpPr>
            <p:nvPr/>
          </p:nvGrpSpPr>
          <p:grpSpPr bwMode="auto">
            <a:xfrm>
              <a:off x="2202" y="2330"/>
              <a:ext cx="1019" cy="608"/>
              <a:chOff x="2141" y="2020"/>
              <a:chExt cx="1205" cy="684"/>
            </a:xfrm>
          </p:grpSpPr>
          <p:sp>
            <p:nvSpPr>
              <p:cNvPr id="34841" name="Oval 15"/>
              <p:cNvSpPr>
                <a:spLocks noChangeArrowheads="1"/>
              </p:cNvSpPr>
              <p:nvPr/>
            </p:nvSpPr>
            <p:spPr bwMode="auto">
              <a:xfrm>
                <a:off x="2141" y="2085"/>
                <a:ext cx="1205" cy="619"/>
              </a:xfrm>
              <a:prstGeom prst="ellipse">
                <a:avLst/>
              </a:prstGeom>
              <a:solidFill>
                <a:schemeClr val="hlink"/>
              </a:solidFill>
              <a:ln w="9525">
                <a:solidFill>
                  <a:schemeClr val="tx1"/>
                </a:solidFill>
                <a:round/>
                <a:headEnd/>
                <a:tailEnd/>
              </a:ln>
            </p:spPr>
            <p:txBody>
              <a:bodyPr wrap="none" anchor="ctr"/>
              <a:lstStyle/>
              <a:p>
                <a:endParaRPr lang="en-GB"/>
              </a:p>
            </p:txBody>
          </p:sp>
          <p:sp>
            <p:nvSpPr>
              <p:cNvPr id="34842" name="Oval 16"/>
              <p:cNvSpPr>
                <a:spLocks noChangeArrowheads="1"/>
              </p:cNvSpPr>
              <p:nvPr/>
            </p:nvSpPr>
            <p:spPr bwMode="auto">
              <a:xfrm>
                <a:off x="2158" y="2020"/>
                <a:ext cx="1179" cy="606"/>
              </a:xfrm>
              <a:prstGeom prst="ellipse">
                <a:avLst/>
              </a:prstGeom>
              <a:solidFill>
                <a:schemeClr val="hlink"/>
              </a:solidFill>
              <a:ln w="9525">
                <a:solidFill>
                  <a:schemeClr val="tx1"/>
                </a:solidFill>
                <a:round/>
                <a:headEnd/>
                <a:tailEnd/>
              </a:ln>
            </p:spPr>
            <p:txBody>
              <a:bodyPr wrap="none" anchor="ctr"/>
              <a:lstStyle/>
              <a:p>
                <a:endParaRPr lang="en-GB"/>
              </a:p>
            </p:txBody>
          </p:sp>
        </p:grpSp>
        <p:sp>
          <p:nvSpPr>
            <p:cNvPr id="394257" name="Rectangle 17"/>
            <p:cNvSpPr>
              <a:spLocks noChangeArrowheads="1"/>
            </p:cNvSpPr>
            <p:nvPr/>
          </p:nvSpPr>
          <p:spPr bwMode="auto">
            <a:xfrm>
              <a:off x="2597" y="3128"/>
              <a:ext cx="193" cy="94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chemeClr val="tx1"/>
              </a:solidFill>
              <a:miter lim="800000"/>
              <a:headEnd/>
              <a:tailEnd/>
            </a:ln>
            <a:effectLst/>
          </p:spPr>
          <p:txBody>
            <a:bodyPr wrap="none" anchor="ctr"/>
            <a:lstStyle/>
            <a:p>
              <a:pPr>
                <a:defRPr/>
              </a:pPr>
              <a:endParaRPr lang="en-GB"/>
            </a:p>
          </p:txBody>
        </p:sp>
        <p:sp>
          <p:nvSpPr>
            <p:cNvPr id="394258" name="Oval 18"/>
            <p:cNvSpPr>
              <a:spLocks noChangeArrowheads="1"/>
            </p:cNvSpPr>
            <p:nvPr/>
          </p:nvSpPr>
          <p:spPr bwMode="auto">
            <a:xfrm>
              <a:off x="2615" y="2537"/>
              <a:ext cx="200" cy="84"/>
            </a:xfrm>
            <a:prstGeom prst="ellipse">
              <a:avLst/>
            </a:prstGeom>
            <a:gradFill rotWithShape="1">
              <a:gsLst>
                <a:gs pos="0">
                  <a:schemeClr val="accent1"/>
                </a:gs>
                <a:gs pos="50000">
                  <a:schemeClr val="accent1">
                    <a:gamma/>
                    <a:shade val="46275"/>
                    <a:invGamma/>
                  </a:schemeClr>
                </a:gs>
                <a:gs pos="100000">
                  <a:schemeClr val="accent1"/>
                </a:gs>
              </a:gsLst>
              <a:lin ang="0" scaled="1"/>
            </a:gradFill>
            <a:ln w="9525">
              <a:solidFill>
                <a:schemeClr val="tx1"/>
              </a:solidFill>
              <a:round/>
              <a:headEnd/>
              <a:tailEnd/>
            </a:ln>
            <a:effectLst/>
          </p:spPr>
          <p:txBody>
            <a:bodyPr wrap="none" anchor="ctr"/>
            <a:lstStyle/>
            <a:p>
              <a:pPr>
                <a:defRPr/>
              </a:pPr>
              <a:endParaRPr lang="en-GB"/>
            </a:p>
          </p:txBody>
        </p:sp>
        <p:sp>
          <p:nvSpPr>
            <p:cNvPr id="394259" name="Rectangle 19"/>
            <p:cNvSpPr>
              <a:spLocks noChangeArrowheads="1"/>
            </p:cNvSpPr>
            <p:nvPr/>
          </p:nvSpPr>
          <p:spPr bwMode="auto">
            <a:xfrm>
              <a:off x="2621" y="2284"/>
              <a:ext cx="192" cy="296"/>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chemeClr val="tx1"/>
              </a:solidFill>
              <a:miter lim="800000"/>
              <a:headEnd/>
              <a:tailEnd/>
            </a:ln>
            <a:effectLst/>
          </p:spPr>
          <p:txBody>
            <a:bodyPr wrap="none" anchor="ctr"/>
            <a:lstStyle/>
            <a:p>
              <a:pPr>
                <a:defRPr/>
              </a:pPr>
              <a:endParaRPr lang="en-GB"/>
            </a:p>
          </p:txBody>
        </p:sp>
        <p:sp>
          <p:nvSpPr>
            <p:cNvPr id="394260" name="Rectangle 20"/>
            <p:cNvSpPr>
              <a:spLocks noChangeArrowheads="1"/>
            </p:cNvSpPr>
            <p:nvPr/>
          </p:nvSpPr>
          <p:spPr bwMode="auto">
            <a:xfrm>
              <a:off x="2625" y="2544"/>
              <a:ext cx="182" cy="52"/>
            </a:xfrm>
            <a:prstGeom prst="rect">
              <a:avLst/>
            </a:prstGeom>
            <a:gradFill rotWithShape="1">
              <a:gsLst>
                <a:gs pos="0">
                  <a:schemeClr val="accent1"/>
                </a:gs>
                <a:gs pos="50000">
                  <a:schemeClr val="accent1">
                    <a:gamma/>
                    <a:shade val="46275"/>
                    <a:invGamma/>
                  </a:schemeClr>
                </a:gs>
                <a:gs pos="100000">
                  <a:schemeClr val="accent1"/>
                </a:gs>
              </a:gsLst>
              <a:lin ang="0" scaled="1"/>
            </a:gradFill>
            <a:ln w="3175">
              <a:solidFill>
                <a:schemeClr val="accent1"/>
              </a:solidFill>
              <a:miter lim="800000"/>
              <a:headEnd/>
              <a:tailEnd/>
            </a:ln>
            <a:effectLst/>
          </p:spPr>
          <p:txBody>
            <a:bodyPr wrap="none" anchor="ctr"/>
            <a:lstStyle/>
            <a:p>
              <a:pPr>
                <a:defRPr/>
              </a:pPr>
              <a:endParaRPr lang="en-GB"/>
            </a:p>
          </p:txBody>
        </p:sp>
        <p:sp>
          <p:nvSpPr>
            <p:cNvPr id="34827" name="Freeform 21"/>
            <p:cNvSpPr>
              <a:spLocks/>
            </p:cNvSpPr>
            <p:nvPr/>
          </p:nvSpPr>
          <p:spPr bwMode="auto">
            <a:xfrm>
              <a:off x="2250" y="2986"/>
              <a:ext cx="53" cy="757"/>
            </a:xfrm>
            <a:custGeom>
              <a:avLst/>
              <a:gdLst>
                <a:gd name="T0" fmla="*/ 1 w 63"/>
                <a:gd name="T1" fmla="*/ 809 h 852"/>
                <a:gd name="T2" fmla="*/ 0 w 63"/>
                <a:gd name="T3" fmla="*/ 0 h 852"/>
                <a:gd name="T4" fmla="*/ 63 w 63"/>
                <a:gd name="T5" fmla="*/ 48 h 852"/>
                <a:gd name="T6" fmla="*/ 63 w 63"/>
                <a:gd name="T7" fmla="*/ 852 h 852"/>
                <a:gd name="T8" fmla="*/ 1 w 63"/>
                <a:gd name="T9" fmla="*/ 809 h 852"/>
                <a:gd name="T10" fmla="*/ 0 60000 65536"/>
                <a:gd name="T11" fmla="*/ 0 60000 65536"/>
                <a:gd name="T12" fmla="*/ 0 60000 65536"/>
                <a:gd name="T13" fmla="*/ 0 60000 65536"/>
                <a:gd name="T14" fmla="*/ 0 60000 65536"/>
                <a:gd name="T15" fmla="*/ 0 w 63"/>
                <a:gd name="T16" fmla="*/ 0 h 852"/>
                <a:gd name="T17" fmla="*/ 63 w 63"/>
                <a:gd name="T18" fmla="*/ 852 h 852"/>
              </a:gdLst>
              <a:ahLst/>
              <a:cxnLst>
                <a:cxn ang="T10">
                  <a:pos x="T0" y="T1"/>
                </a:cxn>
                <a:cxn ang="T11">
                  <a:pos x="T2" y="T3"/>
                </a:cxn>
                <a:cxn ang="T12">
                  <a:pos x="T4" y="T5"/>
                </a:cxn>
                <a:cxn ang="T13">
                  <a:pos x="T6" y="T7"/>
                </a:cxn>
                <a:cxn ang="T14">
                  <a:pos x="T8" y="T9"/>
                </a:cxn>
              </a:cxnLst>
              <a:rect l="T15" t="T16" r="T17" b="T18"/>
              <a:pathLst>
                <a:path w="63" h="852">
                  <a:moveTo>
                    <a:pt x="1" y="809"/>
                  </a:moveTo>
                  <a:lnTo>
                    <a:pt x="0" y="0"/>
                  </a:lnTo>
                  <a:lnTo>
                    <a:pt x="63" y="48"/>
                  </a:lnTo>
                  <a:lnTo>
                    <a:pt x="63" y="852"/>
                  </a:lnTo>
                  <a:lnTo>
                    <a:pt x="1" y="809"/>
                  </a:lnTo>
                  <a:close/>
                </a:path>
              </a:pathLst>
            </a:custGeom>
            <a:gradFill rotWithShape="1">
              <a:gsLst>
                <a:gs pos="0">
                  <a:srgbClr val="760000"/>
                </a:gs>
                <a:gs pos="50000">
                  <a:srgbClr val="FF0000"/>
                </a:gs>
                <a:gs pos="100000">
                  <a:srgbClr val="760000"/>
                </a:gs>
              </a:gsLst>
              <a:lin ang="0" scaled="1"/>
            </a:gradFill>
            <a:ln w="9525">
              <a:solidFill>
                <a:schemeClr val="tx1"/>
              </a:solidFill>
              <a:round/>
              <a:headEnd/>
              <a:tailEnd/>
            </a:ln>
          </p:spPr>
          <p:txBody>
            <a:bodyPr/>
            <a:lstStyle/>
            <a:p>
              <a:endParaRPr lang="en-GB"/>
            </a:p>
          </p:txBody>
        </p:sp>
        <p:sp>
          <p:nvSpPr>
            <p:cNvPr id="34828" name="Freeform 22"/>
            <p:cNvSpPr>
              <a:spLocks/>
            </p:cNvSpPr>
            <p:nvPr/>
          </p:nvSpPr>
          <p:spPr bwMode="auto">
            <a:xfrm flipH="1">
              <a:off x="3128" y="2961"/>
              <a:ext cx="51" cy="876"/>
            </a:xfrm>
            <a:custGeom>
              <a:avLst/>
              <a:gdLst>
                <a:gd name="T0" fmla="*/ 1 w 63"/>
                <a:gd name="T1" fmla="*/ 809 h 852"/>
                <a:gd name="T2" fmla="*/ 0 w 63"/>
                <a:gd name="T3" fmla="*/ 0 h 852"/>
                <a:gd name="T4" fmla="*/ 63 w 63"/>
                <a:gd name="T5" fmla="*/ 48 h 852"/>
                <a:gd name="T6" fmla="*/ 63 w 63"/>
                <a:gd name="T7" fmla="*/ 852 h 852"/>
                <a:gd name="T8" fmla="*/ 1 w 63"/>
                <a:gd name="T9" fmla="*/ 809 h 852"/>
                <a:gd name="T10" fmla="*/ 0 60000 65536"/>
                <a:gd name="T11" fmla="*/ 0 60000 65536"/>
                <a:gd name="T12" fmla="*/ 0 60000 65536"/>
                <a:gd name="T13" fmla="*/ 0 60000 65536"/>
                <a:gd name="T14" fmla="*/ 0 60000 65536"/>
                <a:gd name="T15" fmla="*/ 0 w 63"/>
                <a:gd name="T16" fmla="*/ 0 h 852"/>
                <a:gd name="T17" fmla="*/ 63 w 63"/>
                <a:gd name="T18" fmla="*/ 852 h 852"/>
              </a:gdLst>
              <a:ahLst/>
              <a:cxnLst>
                <a:cxn ang="T10">
                  <a:pos x="T0" y="T1"/>
                </a:cxn>
                <a:cxn ang="T11">
                  <a:pos x="T2" y="T3"/>
                </a:cxn>
                <a:cxn ang="T12">
                  <a:pos x="T4" y="T5"/>
                </a:cxn>
                <a:cxn ang="T13">
                  <a:pos x="T6" y="T7"/>
                </a:cxn>
                <a:cxn ang="T14">
                  <a:pos x="T8" y="T9"/>
                </a:cxn>
              </a:cxnLst>
              <a:rect l="T15" t="T16" r="T17" b="T18"/>
              <a:pathLst>
                <a:path w="63" h="852">
                  <a:moveTo>
                    <a:pt x="1" y="809"/>
                  </a:moveTo>
                  <a:lnTo>
                    <a:pt x="0" y="0"/>
                  </a:lnTo>
                  <a:lnTo>
                    <a:pt x="63" y="48"/>
                  </a:lnTo>
                  <a:lnTo>
                    <a:pt x="63" y="852"/>
                  </a:lnTo>
                  <a:lnTo>
                    <a:pt x="1" y="809"/>
                  </a:lnTo>
                  <a:close/>
                </a:path>
              </a:pathLst>
            </a:custGeom>
            <a:gradFill rotWithShape="1">
              <a:gsLst>
                <a:gs pos="0">
                  <a:srgbClr val="760000"/>
                </a:gs>
                <a:gs pos="50000">
                  <a:srgbClr val="FF0000"/>
                </a:gs>
                <a:gs pos="100000">
                  <a:srgbClr val="760000"/>
                </a:gs>
              </a:gsLst>
              <a:lin ang="0" scaled="1"/>
            </a:gradFill>
            <a:ln w="9525">
              <a:solidFill>
                <a:schemeClr val="tx1"/>
              </a:solidFill>
              <a:round/>
              <a:headEnd/>
              <a:tailEnd/>
            </a:ln>
          </p:spPr>
          <p:txBody>
            <a:bodyPr/>
            <a:lstStyle/>
            <a:p>
              <a:endParaRPr lang="en-GB"/>
            </a:p>
          </p:txBody>
        </p:sp>
        <p:sp>
          <p:nvSpPr>
            <p:cNvPr id="34829" name="Freeform 23"/>
            <p:cNvSpPr>
              <a:spLocks/>
            </p:cNvSpPr>
            <p:nvPr/>
          </p:nvSpPr>
          <p:spPr bwMode="auto">
            <a:xfrm>
              <a:off x="2866" y="3112"/>
              <a:ext cx="43" cy="796"/>
            </a:xfrm>
            <a:custGeom>
              <a:avLst/>
              <a:gdLst>
                <a:gd name="T0" fmla="*/ 0 w 51"/>
                <a:gd name="T1" fmla="*/ 6 h 897"/>
                <a:gd name="T2" fmla="*/ 51 w 51"/>
                <a:gd name="T3" fmla="*/ 0 h 897"/>
                <a:gd name="T4" fmla="*/ 48 w 51"/>
                <a:gd name="T5" fmla="*/ 897 h 897"/>
                <a:gd name="T6" fmla="*/ 3 w 51"/>
                <a:gd name="T7" fmla="*/ 897 h 897"/>
                <a:gd name="T8" fmla="*/ 0 w 51"/>
                <a:gd name="T9" fmla="*/ 6 h 897"/>
                <a:gd name="T10" fmla="*/ 0 60000 65536"/>
                <a:gd name="T11" fmla="*/ 0 60000 65536"/>
                <a:gd name="T12" fmla="*/ 0 60000 65536"/>
                <a:gd name="T13" fmla="*/ 0 60000 65536"/>
                <a:gd name="T14" fmla="*/ 0 60000 65536"/>
                <a:gd name="T15" fmla="*/ 0 w 51"/>
                <a:gd name="T16" fmla="*/ 0 h 897"/>
                <a:gd name="T17" fmla="*/ 51 w 51"/>
                <a:gd name="T18" fmla="*/ 897 h 897"/>
              </a:gdLst>
              <a:ahLst/>
              <a:cxnLst>
                <a:cxn ang="T10">
                  <a:pos x="T0" y="T1"/>
                </a:cxn>
                <a:cxn ang="T11">
                  <a:pos x="T2" y="T3"/>
                </a:cxn>
                <a:cxn ang="T12">
                  <a:pos x="T4" y="T5"/>
                </a:cxn>
                <a:cxn ang="T13">
                  <a:pos x="T6" y="T7"/>
                </a:cxn>
                <a:cxn ang="T14">
                  <a:pos x="T8" y="T9"/>
                </a:cxn>
              </a:cxnLst>
              <a:rect l="T15" t="T16" r="T17" b="T18"/>
              <a:pathLst>
                <a:path w="51" h="897">
                  <a:moveTo>
                    <a:pt x="0" y="6"/>
                  </a:moveTo>
                  <a:lnTo>
                    <a:pt x="51" y="0"/>
                  </a:lnTo>
                  <a:lnTo>
                    <a:pt x="48" y="897"/>
                  </a:lnTo>
                  <a:lnTo>
                    <a:pt x="3" y="897"/>
                  </a:lnTo>
                  <a:lnTo>
                    <a:pt x="0" y="6"/>
                  </a:lnTo>
                  <a:close/>
                </a:path>
              </a:pathLst>
            </a:custGeom>
            <a:gradFill rotWithShape="1">
              <a:gsLst>
                <a:gs pos="0">
                  <a:srgbClr val="760000"/>
                </a:gs>
                <a:gs pos="50000">
                  <a:srgbClr val="FF0000"/>
                </a:gs>
                <a:gs pos="100000">
                  <a:srgbClr val="760000"/>
                </a:gs>
              </a:gsLst>
              <a:lin ang="0" scaled="1"/>
            </a:gradFill>
            <a:ln w="9525">
              <a:solidFill>
                <a:schemeClr val="tx1"/>
              </a:solidFill>
              <a:round/>
              <a:headEnd/>
              <a:tailEnd/>
            </a:ln>
          </p:spPr>
          <p:txBody>
            <a:bodyPr/>
            <a:lstStyle/>
            <a:p>
              <a:endParaRPr lang="en-GB"/>
            </a:p>
          </p:txBody>
        </p:sp>
        <p:sp>
          <p:nvSpPr>
            <p:cNvPr id="34830" name="Freeform 24"/>
            <p:cNvSpPr>
              <a:spLocks/>
            </p:cNvSpPr>
            <p:nvPr/>
          </p:nvSpPr>
          <p:spPr bwMode="auto">
            <a:xfrm>
              <a:off x="1306" y="2203"/>
              <a:ext cx="1035" cy="285"/>
            </a:xfrm>
            <a:custGeom>
              <a:avLst/>
              <a:gdLst>
                <a:gd name="T0" fmla="*/ 0 w 1224"/>
                <a:gd name="T1" fmla="*/ 321 h 321"/>
                <a:gd name="T2" fmla="*/ 1167 w 1224"/>
                <a:gd name="T3" fmla="*/ 0 h 321"/>
                <a:gd name="T4" fmla="*/ 1185 w 1224"/>
                <a:gd name="T5" fmla="*/ 15 h 321"/>
                <a:gd name="T6" fmla="*/ 1206 w 1224"/>
                <a:gd name="T7" fmla="*/ 21 h 321"/>
                <a:gd name="T8" fmla="*/ 1218 w 1224"/>
                <a:gd name="T9" fmla="*/ 45 h 321"/>
                <a:gd name="T10" fmla="*/ 1224 w 1224"/>
                <a:gd name="T11" fmla="*/ 63 h 321"/>
                <a:gd name="T12" fmla="*/ 1224 w 1224"/>
                <a:gd name="T13" fmla="*/ 96 h 321"/>
                <a:gd name="T14" fmla="*/ 780 w 1224"/>
                <a:gd name="T15" fmla="*/ 228 h 321"/>
                <a:gd name="T16" fmla="*/ 0 60000 65536"/>
                <a:gd name="T17" fmla="*/ 0 60000 65536"/>
                <a:gd name="T18" fmla="*/ 0 60000 65536"/>
                <a:gd name="T19" fmla="*/ 0 60000 65536"/>
                <a:gd name="T20" fmla="*/ 0 60000 65536"/>
                <a:gd name="T21" fmla="*/ 0 60000 65536"/>
                <a:gd name="T22" fmla="*/ 0 60000 65536"/>
                <a:gd name="T23" fmla="*/ 0 60000 65536"/>
                <a:gd name="T24" fmla="*/ 0 w 1224"/>
                <a:gd name="T25" fmla="*/ 0 h 321"/>
                <a:gd name="T26" fmla="*/ 1224 w 1224"/>
                <a:gd name="T27" fmla="*/ 321 h 3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4" h="321">
                  <a:moveTo>
                    <a:pt x="0" y="321"/>
                  </a:moveTo>
                  <a:lnTo>
                    <a:pt x="1167" y="0"/>
                  </a:lnTo>
                  <a:lnTo>
                    <a:pt x="1185" y="15"/>
                  </a:lnTo>
                  <a:lnTo>
                    <a:pt x="1206" y="21"/>
                  </a:lnTo>
                  <a:lnTo>
                    <a:pt x="1218" y="45"/>
                  </a:lnTo>
                  <a:lnTo>
                    <a:pt x="1224" y="63"/>
                  </a:lnTo>
                  <a:lnTo>
                    <a:pt x="1224" y="96"/>
                  </a:lnTo>
                  <a:lnTo>
                    <a:pt x="780" y="228"/>
                  </a:lnTo>
                </a:path>
              </a:pathLst>
            </a:custGeom>
            <a:noFill/>
            <a:ln w="28575" cmpd="sng">
              <a:solidFill>
                <a:schemeClr val="bg1"/>
              </a:solidFill>
              <a:round/>
              <a:headEnd/>
              <a:tailEnd/>
            </a:ln>
          </p:spPr>
          <p:txBody>
            <a:bodyPr/>
            <a:lstStyle/>
            <a:p>
              <a:endParaRPr lang="en-GB"/>
            </a:p>
          </p:txBody>
        </p:sp>
        <p:sp>
          <p:nvSpPr>
            <p:cNvPr id="34831" name="Freeform 25"/>
            <p:cNvSpPr>
              <a:spLocks/>
            </p:cNvSpPr>
            <p:nvPr/>
          </p:nvSpPr>
          <p:spPr bwMode="auto">
            <a:xfrm>
              <a:off x="1428" y="2365"/>
              <a:ext cx="691" cy="490"/>
            </a:xfrm>
            <a:custGeom>
              <a:avLst/>
              <a:gdLst>
                <a:gd name="T0" fmla="*/ 621 w 867"/>
                <a:gd name="T1" fmla="*/ 0 h 559"/>
                <a:gd name="T2" fmla="*/ 693 w 867"/>
                <a:gd name="T3" fmla="*/ 67 h 559"/>
                <a:gd name="T4" fmla="*/ 726 w 867"/>
                <a:gd name="T5" fmla="*/ 100 h 559"/>
                <a:gd name="T6" fmla="*/ 765 w 867"/>
                <a:gd name="T7" fmla="*/ 142 h 559"/>
                <a:gd name="T8" fmla="*/ 783 w 867"/>
                <a:gd name="T9" fmla="*/ 166 h 559"/>
                <a:gd name="T10" fmla="*/ 822 w 867"/>
                <a:gd name="T11" fmla="*/ 211 h 559"/>
                <a:gd name="T12" fmla="*/ 843 w 867"/>
                <a:gd name="T13" fmla="*/ 241 h 559"/>
                <a:gd name="T14" fmla="*/ 861 w 867"/>
                <a:gd name="T15" fmla="*/ 265 h 559"/>
                <a:gd name="T16" fmla="*/ 867 w 867"/>
                <a:gd name="T17" fmla="*/ 283 h 559"/>
                <a:gd name="T18" fmla="*/ 0 w 867"/>
                <a:gd name="T19" fmla="*/ 559 h 5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7"/>
                <a:gd name="T31" fmla="*/ 0 h 559"/>
                <a:gd name="T32" fmla="*/ 867 w 867"/>
                <a:gd name="T33" fmla="*/ 559 h 5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7" h="559">
                  <a:moveTo>
                    <a:pt x="621" y="0"/>
                  </a:moveTo>
                  <a:lnTo>
                    <a:pt x="693" y="67"/>
                  </a:lnTo>
                  <a:lnTo>
                    <a:pt x="726" y="100"/>
                  </a:lnTo>
                  <a:lnTo>
                    <a:pt x="765" y="142"/>
                  </a:lnTo>
                  <a:lnTo>
                    <a:pt x="783" y="166"/>
                  </a:lnTo>
                  <a:lnTo>
                    <a:pt x="822" y="211"/>
                  </a:lnTo>
                  <a:lnTo>
                    <a:pt x="843" y="241"/>
                  </a:lnTo>
                  <a:lnTo>
                    <a:pt x="861" y="265"/>
                  </a:lnTo>
                  <a:lnTo>
                    <a:pt x="867" y="283"/>
                  </a:lnTo>
                  <a:lnTo>
                    <a:pt x="0" y="559"/>
                  </a:lnTo>
                </a:path>
              </a:pathLst>
            </a:custGeom>
            <a:noFill/>
            <a:ln w="28575" cmpd="sng">
              <a:solidFill>
                <a:schemeClr val="bg1"/>
              </a:solidFill>
              <a:round/>
              <a:headEnd/>
              <a:tailEnd/>
            </a:ln>
          </p:spPr>
          <p:txBody>
            <a:bodyPr/>
            <a:lstStyle/>
            <a:p>
              <a:endParaRPr lang="en-GB"/>
            </a:p>
          </p:txBody>
        </p:sp>
        <p:sp>
          <p:nvSpPr>
            <p:cNvPr id="34832" name="Line 26"/>
            <p:cNvSpPr>
              <a:spLocks noChangeShapeType="1"/>
            </p:cNvSpPr>
            <p:nvPr/>
          </p:nvSpPr>
          <p:spPr bwMode="auto">
            <a:xfrm flipV="1">
              <a:off x="1836" y="2840"/>
              <a:ext cx="578" cy="261"/>
            </a:xfrm>
            <a:prstGeom prst="line">
              <a:avLst/>
            </a:prstGeom>
            <a:noFill/>
            <a:ln w="28575">
              <a:solidFill>
                <a:schemeClr val="tx1"/>
              </a:solidFill>
              <a:round/>
              <a:headEnd/>
              <a:tailEnd type="triangle" w="med" len="med"/>
            </a:ln>
          </p:spPr>
          <p:txBody>
            <a:bodyPr/>
            <a:lstStyle/>
            <a:p>
              <a:endParaRPr lang="en-GB"/>
            </a:p>
          </p:txBody>
        </p:sp>
        <p:sp>
          <p:nvSpPr>
            <p:cNvPr id="34833" name="Line 27"/>
            <p:cNvSpPr>
              <a:spLocks noChangeShapeType="1"/>
            </p:cNvSpPr>
            <p:nvPr/>
          </p:nvSpPr>
          <p:spPr bwMode="auto">
            <a:xfrm flipH="1" flipV="1">
              <a:off x="3145" y="2962"/>
              <a:ext cx="334" cy="235"/>
            </a:xfrm>
            <a:prstGeom prst="line">
              <a:avLst/>
            </a:prstGeom>
            <a:noFill/>
            <a:ln w="28575">
              <a:solidFill>
                <a:schemeClr val="tx1"/>
              </a:solidFill>
              <a:round/>
              <a:headEnd/>
              <a:tailEnd type="triangle" w="med" len="med"/>
            </a:ln>
          </p:spPr>
          <p:txBody>
            <a:bodyPr/>
            <a:lstStyle/>
            <a:p>
              <a:endParaRPr lang="en-GB"/>
            </a:p>
          </p:txBody>
        </p:sp>
        <p:sp>
          <p:nvSpPr>
            <p:cNvPr id="34834" name="Line 28"/>
            <p:cNvSpPr>
              <a:spLocks noChangeShapeType="1"/>
            </p:cNvSpPr>
            <p:nvPr/>
          </p:nvSpPr>
          <p:spPr bwMode="auto">
            <a:xfrm flipH="1">
              <a:off x="2217" y="2105"/>
              <a:ext cx="5" cy="99"/>
            </a:xfrm>
            <a:prstGeom prst="line">
              <a:avLst/>
            </a:prstGeom>
            <a:noFill/>
            <a:ln w="57150">
              <a:solidFill>
                <a:srgbClr val="FF0000"/>
              </a:solidFill>
              <a:round/>
              <a:headEnd/>
              <a:tailEnd/>
            </a:ln>
          </p:spPr>
          <p:txBody>
            <a:bodyPr/>
            <a:lstStyle/>
            <a:p>
              <a:endParaRPr lang="en-GB"/>
            </a:p>
          </p:txBody>
        </p:sp>
        <p:sp>
          <p:nvSpPr>
            <p:cNvPr id="34835" name="Line 29"/>
            <p:cNvSpPr>
              <a:spLocks noChangeShapeType="1"/>
            </p:cNvSpPr>
            <p:nvPr/>
          </p:nvSpPr>
          <p:spPr bwMode="auto">
            <a:xfrm flipH="1">
              <a:off x="2214" y="2337"/>
              <a:ext cx="9" cy="309"/>
            </a:xfrm>
            <a:prstGeom prst="line">
              <a:avLst/>
            </a:prstGeom>
            <a:noFill/>
            <a:ln w="57150">
              <a:solidFill>
                <a:srgbClr val="FF0000"/>
              </a:solidFill>
              <a:round/>
              <a:headEnd/>
              <a:tailEnd/>
            </a:ln>
          </p:spPr>
          <p:txBody>
            <a:bodyPr/>
            <a:lstStyle/>
            <a:p>
              <a:endParaRPr lang="en-GB"/>
            </a:p>
          </p:txBody>
        </p:sp>
        <p:sp>
          <p:nvSpPr>
            <p:cNvPr id="34836" name="Line 30"/>
            <p:cNvSpPr>
              <a:spLocks noChangeShapeType="1"/>
            </p:cNvSpPr>
            <p:nvPr/>
          </p:nvSpPr>
          <p:spPr bwMode="auto">
            <a:xfrm flipH="1">
              <a:off x="2975" y="2011"/>
              <a:ext cx="4" cy="171"/>
            </a:xfrm>
            <a:prstGeom prst="line">
              <a:avLst/>
            </a:prstGeom>
            <a:noFill/>
            <a:ln w="57150">
              <a:solidFill>
                <a:srgbClr val="FF0000"/>
              </a:solidFill>
              <a:round/>
              <a:headEnd/>
              <a:tailEnd/>
            </a:ln>
          </p:spPr>
          <p:txBody>
            <a:bodyPr/>
            <a:lstStyle/>
            <a:p>
              <a:endParaRPr lang="en-GB"/>
            </a:p>
          </p:txBody>
        </p:sp>
        <p:sp>
          <p:nvSpPr>
            <p:cNvPr id="34837" name="Line 31"/>
            <p:cNvSpPr>
              <a:spLocks noChangeShapeType="1"/>
            </p:cNvSpPr>
            <p:nvPr/>
          </p:nvSpPr>
          <p:spPr bwMode="auto">
            <a:xfrm flipH="1">
              <a:off x="2970" y="2258"/>
              <a:ext cx="4" cy="120"/>
            </a:xfrm>
            <a:prstGeom prst="line">
              <a:avLst/>
            </a:prstGeom>
            <a:noFill/>
            <a:ln w="57150">
              <a:solidFill>
                <a:srgbClr val="FF0000"/>
              </a:solidFill>
              <a:round/>
              <a:headEnd/>
              <a:tailEnd/>
            </a:ln>
          </p:spPr>
          <p:txBody>
            <a:bodyPr/>
            <a:lstStyle/>
            <a:p>
              <a:endParaRPr lang="en-GB"/>
            </a:p>
          </p:txBody>
        </p:sp>
        <p:sp>
          <p:nvSpPr>
            <p:cNvPr id="34838" name="Freeform 32"/>
            <p:cNvSpPr>
              <a:spLocks/>
            </p:cNvSpPr>
            <p:nvPr/>
          </p:nvSpPr>
          <p:spPr bwMode="auto">
            <a:xfrm>
              <a:off x="2911" y="2234"/>
              <a:ext cx="279" cy="240"/>
            </a:xfrm>
            <a:custGeom>
              <a:avLst/>
              <a:gdLst>
                <a:gd name="T0" fmla="*/ 330 w 330"/>
                <a:gd name="T1" fmla="*/ 0 h 270"/>
                <a:gd name="T2" fmla="*/ 267 w 330"/>
                <a:gd name="T3" fmla="*/ 33 h 270"/>
                <a:gd name="T4" fmla="*/ 183 w 330"/>
                <a:gd name="T5" fmla="*/ 78 h 270"/>
                <a:gd name="T6" fmla="*/ 120 w 330"/>
                <a:gd name="T7" fmla="*/ 114 h 270"/>
                <a:gd name="T8" fmla="*/ 81 w 330"/>
                <a:gd name="T9" fmla="*/ 144 h 270"/>
                <a:gd name="T10" fmla="*/ 39 w 330"/>
                <a:gd name="T11" fmla="*/ 177 h 270"/>
                <a:gd name="T12" fmla="*/ 12 w 330"/>
                <a:gd name="T13" fmla="*/ 207 h 270"/>
                <a:gd name="T14" fmla="*/ 0 w 330"/>
                <a:gd name="T15" fmla="*/ 228 h 270"/>
                <a:gd name="T16" fmla="*/ 6 w 330"/>
                <a:gd name="T17" fmla="*/ 249 h 270"/>
                <a:gd name="T18" fmla="*/ 48 w 330"/>
                <a:gd name="T19" fmla="*/ 270 h 270"/>
                <a:gd name="T20" fmla="*/ 81 w 330"/>
                <a:gd name="T21" fmla="*/ 264 h 270"/>
                <a:gd name="T22" fmla="*/ 114 w 330"/>
                <a:gd name="T23" fmla="*/ 228 h 270"/>
                <a:gd name="T24" fmla="*/ 162 w 330"/>
                <a:gd name="T25" fmla="*/ 198 h 270"/>
                <a:gd name="T26" fmla="*/ 213 w 330"/>
                <a:gd name="T27" fmla="*/ 162 h 270"/>
                <a:gd name="T28" fmla="*/ 252 w 330"/>
                <a:gd name="T29" fmla="*/ 141 h 270"/>
                <a:gd name="T30" fmla="*/ 282 w 330"/>
                <a:gd name="T31" fmla="*/ 135 h 270"/>
                <a:gd name="T32" fmla="*/ 252 w 330"/>
                <a:gd name="T33" fmla="*/ 120 h 270"/>
                <a:gd name="T34" fmla="*/ 252 w 330"/>
                <a:gd name="T35" fmla="*/ 84 h 270"/>
                <a:gd name="T36" fmla="*/ 261 w 330"/>
                <a:gd name="T37" fmla="*/ 63 h 270"/>
                <a:gd name="T38" fmla="*/ 276 w 330"/>
                <a:gd name="T39" fmla="*/ 42 h 270"/>
                <a:gd name="T40" fmla="*/ 330 w 330"/>
                <a:gd name="T41" fmla="*/ 0 h 2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270"/>
                <a:gd name="T65" fmla="*/ 330 w 330"/>
                <a:gd name="T66" fmla="*/ 270 h 2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270">
                  <a:moveTo>
                    <a:pt x="330" y="0"/>
                  </a:moveTo>
                  <a:lnTo>
                    <a:pt x="267" y="33"/>
                  </a:lnTo>
                  <a:lnTo>
                    <a:pt x="183" y="78"/>
                  </a:lnTo>
                  <a:lnTo>
                    <a:pt x="120" y="114"/>
                  </a:lnTo>
                  <a:lnTo>
                    <a:pt x="81" y="144"/>
                  </a:lnTo>
                  <a:lnTo>
                    <a:pt x="39" y="177"/>
                  </a:lnTo>
                  <a:lnTo>
                    <a:pt x="12" y="207"/>
                  </a:lnTo>
                  <a:lnTo>
                    <a:pt x="0" y="228"/>
                  </a:lnTo>
                  <a:lnTo>
                    <a:pt x="6" y="249"/>
                  </a:lnTo>
                  <a:lnTo>
                    <a:pt x="48" y="270"/>
                  </a:lnTo>
                  <a:lnTo>
                    <a:pt x="81" y="264"/>
                  </a:lnTo>
                  <a:lnTo>
                    <a:pt x="114" y="228"/>
                  </a:lnTo>
                  <a:lnTo>
                    <a:pt x="162" y="198"/>
                  </a:lnTo>
                  <a:lnTo>
                    <a:pt x="213" y="162"/>
                  </a:lnTo>
                  <a:lnTo>
                    <a:pt x="252" y="141"/>
                  </a:lnTo>
                  <a:lnTo>
                    <a:pt x="282" y="135"/>
                  </a:lnTo>
                  <a:lnTo>
                    <a:pt x="252" y="120"/>
                  </a:lnTo>
                  <a:lnTo>
                    <a:pt x="252" y="84"/>
                  </a:lnTo>
                  <a:lnTo>
                    <a:pt x="261" y="63"/>
                  </a:lnTo>
                  <a:lnTo>
                    <a:pt x="276" y="42"/>
                  </a:lnTo>
                  <a:lnTo>
                    <a:pt x="330" y="0"/>
                  </a:lnTo>
                  <a:close/>
                </a:path>
              </a:pathLst>
            </a:custGeom>
            <a:solidFill>
              <a:schemeClr val="accent1"/>
            </a:solidFill>
            <a:ln w="9525">
              <a:solidFill>
                <a:schemeClr val="tx1"/>
              </a:solidFill>
              <a:round/>
              <a:headEnd/>
              <a:tailEnd/>
            </a:ln>
          </p:spPr>
          <p:txBody>
            <a:bodyPr/>
            <a:lstStyle/>
            <a:p>
              <a:endParaRPr lang="en-GB"/>
            </a:p>
          </p:txBody>
        </p:sp>
        <p:sp>
          <p:nvSpPr>
            <p:cNvPr id="34839" name="Line 33"/>
            <p:cNvSpPr>
              <a:spLocks noChangeShapeType="1"/>
            </p:cNvSpPr>
            <p:nvPr/>
          </p:nvSpPr>
          <p:spPr bwMode="auto">
            <a:xfrm flipH="1">
              <a:off x="2940" y="2416"/>
              <a:ext cx="1" cy="473"/>
            </a:xfrm>
            <a:prstGeom prst="line">
              <a:avLst/>
            </a:prstGeom>
            <a:noFill/>
            <a:ln w="57150">
              <a:solidFill>
                <a:srgbClr val="FF0000"/>
              </a:solidFill>
              <a:round/>
              <a:headEnd/>
              <a:tailEnd/>
            </a:ln>
          </p:spPr>
          <p:txBody>
            <a:bodyPr/>
            <a:lstStyle/>
            <a:p>
              <a:endParaRPr lang="en-GB"/>
            </a:p>
          </p:txBody>
        </p:sp>
        <p:sp>
          <p:nvSpPr>
            <p:cNvPr id="34840" name="Freeform 34"/>
            <p:cNvSpPr>
              <a:spLocks/>
            </p:cNvSpPr>
            <p:nvPr/>
          </p:nvSpPr>
          <p:spPr bwMode="auto">
            <a:xfrm>
              <a:off x="2539" y="3126"/>
              <a:ext cx="37" cy="479"/>
            </a:xfrm>
            <a:custGeom>
              <a:avLst/>
              <a:gdLst>
                <a:gd name="T0" fmla="*/ 55 w 55"/>
                <a:gd name="T1" fmla="*/ 9 h 695"/>
                <a:gd name="T2" fmla="*/ 55 w 55"/>
                <a:gd name="T3" fmla="*/ 686 h 695"/>
                <a:gd name="T4" fmla="*/ 0 w 55"/>
                <a:gd name="T5" fmla="*/ 695 h 695"/>
                <a:gd name="T6" fmla="*/ 0 w 55"/>
                <a:gd name="T7" fmla="*/ 0 h 695"/>
                <a:gd name="T8" fmla="*/ 0 60000 65536"/>
                <a:gd name="T9" fmla="*/ 0 60000 65536"/>
                <a:gd name="T10" fmla="*/ 0 60000 65536"/>
                <a:gd name="T11" fmla="*/ 0 60000 65536"/>
                <a:gd name="T12" fmla="*/ 0 w 55"/>
                <a:gd name="T13" fmla="*/ 0 h 695"/>
                <a:gd name="T14" fmla="*/ 55 w 55"/>
                <a:gd name="T15" fmla="*/ 695 h 695"/>
              </a:gdLst>
              <a:ahLst/>
              <a:cxnLst>
                <a:cxn ang="T8">
                  <a:pos x="T0" y="T1"/>
                </a:cxn>
                <a:cxn ang="T9">
                  <a:pos x="T2" y="T3"/>
                </a:cxn>
                <a:cxn ang="T10">
                  <a:pos x="T4" y="T5"/>
                </a:cxn>
                <a:cxn ang="T11">
                  <a:pos x="T6" y="T7"/>
                </a:cxn>
              </a:cxnLst>
              <a:rect l="T12" t="T13" r="T14" b="T15"/>
              <a:pathLst>
                <a:path w="55" h="695">
                  <a:moveTo>
                    <a:pt x="55" y="9"/>
                  </a:moveTo>
                  <a:lnTo>
                    <a:pt x="55" y="686"/>
                  </a:lnTo>
                  <a:lnTo>
                    <a:pt x="0" y="695"/>
                  </a:lnTo>
                  <a:lnTo>
                    <a:pt x="0" y="0"/>
                  </a:lnTo>
                </a:path>
              </a:pathLst>
            </a:custGeom>
            <a:gradFill rotWithShape="1">
              <a:gsLst>
                <a:gs pos="0">
                  <a:srgbClr val="760000"/>
                </a:gs>
                <a:gs pos="50000">
                  <a:srgbClr val="FF0000"/>
                </a:gs>
                <a:gs pos="100000">
                  <a:srgbClr val="760000"/>
                </a:gs>
              </a:gsLst>
              <a:lin ang="0" scaled="1"/>
            </a:gradFill>
            <a:ln w="9525">
              <a:solidFill>
                <a:schemeClr val="tx1"/>
              </a:solidFill>
              <a:round/>
              <a:headEnd/>
              <a:tailEnd/>
            </a:ln>
          </p:spPr>
          <p:txBody>
            <a:bodyPr/>
            <a:lstStyle/>
            <a:p>
              <a:endParaRPr lang="en-GB"/>
            </a:p>
          </p:txBody>
        </p:sp>
      </p:gr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1116013" y="3141663"/>
            <a:ext cx="7848600" cy="647700"/>
            <a:chOff x="-250" y="1661"/>
            <a:chExt cx="4627" cy="408"/>
          </a:xfrm>
        </p:grpSpPr>
        <p:grpSp>
          <p:nvGrpSpPr>
            <p:cNvPr id="3" name="Group 24"/>
            <p:cNvGrpSpPr>
              <a:grpSpLocks/>
            </p:cNvGrpSpPr>
            <p:nvPr/>
          </p:nvGrpSpPr>
          <p:grpSpPr bwMode="auto">
            <a:xfrm rot="-5400000">
              <a:off x="2790" y="481"/>
              <a:ext cx="408" cy="2767"/>
              <a:chOff x="1429" y="1344"/>
              <a:chExt cx="408" cy="2767"/>
            </a:xfrm>
          </p:grpSpPr>
          <p:sp>
            <p:nvSpPr>
              <p:cNvPr id="35867" name="AutoShape 25"/>
              <p:cNvSpPr>
                <a:spLocks noChangeArrowheads="1"/>
              </p:cNvSpPr>
              <p:nvPr/>
            </p:nvSpPr>
            <p:spPr bwMode="auto">
              <a:xfrm>
                <a:off x="1429" y="1344"/>
                <a:ext cx="408" cy="1678"/>
              </a:xfrm>
              <a:prstGeom prst="roundRect">
                <a:avLst>
                  <a:gd name="adj" fmla="val 50000"/>
                </a:avLst>
              </a:prstGeom>
              <a:noFill/>
              <a:ln w="0" algn="ctr">
                <a:noFill/>
                <a:round/>
                <a:headEnd/>
                <a:tailEnd/>
              </a:ln>
            </p:spPr>
            <p:txBody>
              <a:bodyPr vert="eaVert" wrap="none" anchor="ctr"/>
              <a:lstStyle/>
              <a:p>
                <a:endParaRPr lang="en-GB"/>
              </a:p>
            </p:txBody>
          </p:sp>
          <p:sp>
            <p:nvSpPr>
              <p:cNvPr id="35868" name="AutoShape 26"/>
              <p:cNvSpPr>
                <a:spLocks noChangeArrowheads="1"/>
              </p:cNvSpPr>
              <p:nvPr/>
            </p:nvSpPr>
            <p:spPr bwMode="auto">
              <a:xfrm flipV="1">
                <a:off x="1541" y="2704"/>
                <a:ext cx="182" cy="1270"/>
              </a:xfrm>
              <a:prstGeom prst="triangle">
                <a:avLst>
                  <a:gd name="adj" fmla="val 50000"/>
                </a:avLst>
              </a:prstGeom>
              <a:noFill/>
              <a:ln w="0" algn="ctr">
                <a:noFill/>
                <a:miter lim="800000"/>
                <a:headEnd/>
                <a:tailEnd/>
              </a:ln>
            </p:spPr>
            <p:txBody>
              <a:bodyPr rot="10800000" vert="eaVert" wrap="none" anchor="ctr"/>
              <a:lstStyle/>
              <a:p>
                <a:endParaRPr lang="en-GB"/>
              </a:p>
            </p:txBody>
          </p:sp>
          <p:sp>
            <p:nvSpPr>
              <p:cNvPr id="35869" name="Rectangle 27"/>
              <p:cNvSpPr>
                <a:spLocks noChangeArrowheads="1"/>
              </p:cNvSpPr>
              <p:nvPr/>
            </p:nvSpPr>
            <p:spPr bwMode="auto">
              <a:xfrm>
                <a:off x="1519" y="3793"/>
                <a:ext cx="227" cy="91"/>
              </a:xfrm>
              <a:prstGeom prst="rect">
                <a:avLst/>
              </a:prstGeom>
              <a:noFill/>
              <a:ln w="0" algn="ctr">
                <a:noFill/>
                <a:miter lim="800000"/>
                <a:headEnd/>
                <a:tailEnd/>
              </a:ln>
            </p:spPr>
            <p:txBody>
              <a:bodyPr vert="eaVert" wrap="none" anchor="ctr"/>
              <a:lstStyle/>
              <a:p>
                <a:endParaRPr lang="en-GB"/>
              </a:p>
            </p:txBody>
          </p:sp>
          <p:sp>
            <p:nvSpPr>
              <p:cNvPr id="35870" name="Rectangle 28"/>
              <p:cNvSpPr>
                <a:spLocks noChangeArrowheads="1"/>
              </p:cNvSpPr>
              <p:nvPr/>
            </p:nvSpPr>
            <p:spPr bwMode="auto">
              <a:xfrm>
                <a:off x="1474" y="3521"/>
                <a:ext cx="45" cy="590"/>
              </a:xfrm>
              <a:prstGeom prst="rect">
                <a:avLst/>
              </a:prstGeom>
              <a:noFill/>
              <a:ln w="0" algn="ctr">
                <a:noFill/>
                <a:miter lim="800000"/>
                <a:headEnd/>
                <a:tailEnd/>
              </a:ln>
            </p:spPr>
            <p:txBody>
              <a:bodyPr vert="eaVert" wrap="none" anchor="ctr"/>
              <a:lstStyle/>
              <a:p>
                <a:endParaRPr lang="en-GB"/>
              </a:p>
            </p:txBody>
          </p:sp>
        </p:grpSp>
        <p:grpSp>
          <p:nvGrpSpPr>
            <p:cNvPr id="4" name="Group 23"/>
            <p:cNvGrpSpPr>
              <a:grpSpLocks/>
            </p:cNvGrpSpPr>
            <p:nvPr/>
          </p:nvGrpSpPr>
          <p:grpSpPr bwMode="auto">
            <a:xfrm rot="5400000">
              <a:off x="930" y="481"/>
              <a:ext cx="408" cy="2767"/>
              <a:chOff x="1429" y="1344"/>
              <a:chExt cx="408" cy="2767"/>
            </a:xfrm>
          </p:grpSpPr>
          <p:sp>
            <p:nvSpPr>
              <p:cNvPr id="35863" name="AutoShape 19"/>
              <p:cNvSpPr>
                <a:spLocks noChangeArrowheads="1"/>
              </p:cNvSpPr>
              <p:nvPr/>
            </p:nvSpPr>
            <p:spPr bwMode="auto">
              <a:xfrm>
                <a:off x="1429" y="1344"/>
                <a:ext cx="408" cy="1678"/>
              </a:xfrm>
              <a:prstGeom prst="roundRect">
                <a:avLst>
                  <a:gd name="adj" fmla="val 50000"/>
                </a:avLst>
              </a:prstGeom>
              <a:solidFill>
                <a:srgbClr val="99CCFF"/>
              </a:solidFill>
              <a:ln w="0" algn="ctr">
                <a:solidFill>
                  <a:srgbClr val="99CCFF"/>
                </a:solidFill>
                <a:round/>
                <a:headEnd/>
                <a:tailEnd/>
              </a:ln>
            </p:spPr>
            <p:txBody>
              <a:bodyPr wrap="none" anchor="ctr"/>
              <a:lstStyle/>
              <a:p>
                <a:endParaRPr lang="en-GB"/>
              </a:p>
            </p:txBody>
          </p:sp>
          <p:sp>
            <p:nvSpPr>
              <p:cNvPr id="35864" name="AutoShape 20"/>
              <p:cNvSpPr>
                <a:spLocks noChangeArrowheads="1"/>
              </p:cNvSpPr>
              <p:nvPr/>
            </p:nvSpPr>
            <p:spPr bwMode="auto">
              <a:xfrm flipV="1">
                <a:off x="1541" y="2704"/>
                <a:ext cx="182" cy="1270"/>
              </a:xfrm>
              <a:prstGeom prst="triangle">
                <a:avLst>
                  <a:gd name="adj" fmla="val 50000"/>
                </a:avLst>
              </a:prstGeom>
              <a:solidFill>
                <a:srgbClr val="99CCFF"/>
              </a:solidFill>
              <a:ln w="0" algn="ctr">
                <a:solidFill>
                  <a:srgbClr val="99CCFF"/>
                </a:solidFill>
                <a:miter lim="800000"/>
                <a:headEnd/>
                <a:tailEnd/>
              </a:ln>
            </p:spPr>
            <p:txBody>
              <a:bodyPr wrap="none" anchor="ctr"/>
              <a:lstStyle/>
              <a:p>
                <a:endParaRPr lang="en-GB"/>
              </a:p>
            </p:txBody>
          </p:sp>
          <p:sp>
            <p:nvSpPr>
              <p:cNvPr id="35865" name="Rectangle 21"/>
              <p:cNvSpPr>
                <a:spLocks noChangeArrowheads="1"/>
              </p:cNvSpPr>
              <p:nvPr/>
            </p:nvSpPr>
            <p:spPr bwMode="auto">
              <a:xfrm>
                <a:off x="1519" y="3793"/>
                <a:ext cx="227" cy="91"/>
              </a:xfrm>
              <a:prstGeom prst="rect">
                <a:avLst/>
              </a:prstGeom>
              <a:solidFill>
                <a:srgbClr val="99CCFF"/>
              </a:solidFill>
              <a:ln w="0" algn="ctr">
                <a:solidFill>
                  <a:srgbClr val="99CCFF"/>
                </a:solidFill>
                <a:miter lim="800000"/>
                <a:headEnd/>
                <a:tailEnd/>
              </a:ln>
            </p:spPr>
            <p:txBody>
              <a:bodyPr wrap="none" anchor="ctr"/>
              <a:lstStyle/>
              <a:p>
                <a:endParaRPr lang="en-GB"/>
              </a:p>
            </p:txBody>
          </p:sp>
          <p:sp>
            <p:nvSpPr>
              <p:cNvPr id="35866" name="Rectangle 22"/>
              <p:cNvSpPr>
                <a:spLocks noChangeArrowheads="1"/>
              </p:cNvSpPr>
              <p:nvPr/>
            </p:nvSpPr>
            <p:spPr bwMode="auto">
              <a:xfrm>
                <a:off x="1474" y="3521"/>
                <a:ext cx="45" cy="590"/>
              </a:xfrm>
              <a:prstGeom prst="rect">
                <a:avLst/>
              </a:prstGeom>
              <a:noFill/>
              <a:ln w="0" algn="ctr">
                <a:noFill/>
                <a:miter lim="800000"/>
                <a:headEnd/>
                <a:tailEnd/>
              </a:ln>
            </p:spPr>
            <p:txBody>
              <a:bodyPr rot="10800000" vert="eaVert" wrap="none" anchor="ctr"/>
              <a:lstStyle/>
              <a:p>
                <a:endParaRPr lang="en-GB"/>
              </a:p>
            </p:txBody>
          </p:sp>
        </p:grpSp>
      </p:grpSp>
      <p:grpSp>
        <p:nvGrpSpPr>
          <p:cNvPr id="5" name="Group 4"/>
          <p:cNvGrpSpPr>
            <a:grpSpLocks/>
          </p:cNvGrpSpPr>
          <p:nvPr/>
        </p:nvGrpSpPr>
        <p:grpSpPr bwMode="auto">
          <a:xfrm>
            <a:off x="3133725" y="1517650"/>
            <a:ext cx="3814763" cy="3889375"/>
            <a:chOff x="1203" y="845"/>
            <a:chExt cx="3401" cy="3402"/>
          </a:xfrm>
        </p:grpSpPr>
        <p:grpSp>
          <p:nvGrpSpPr>
            <p:cNvPr id="6" name="Group 5"/>
            <p:cNvGrpSpPr>
              <a:grpSpLocks/>
            </p:cNvGrpSpPr>
            <p:nvPr/>
          </p:nvGrpSpPr>
          <p:grpSpPr bwMode="auto">
            <a:xfrm>
              <a:off x="1203" y="845"/>
              <a:ext cx="3401" cy="3402"/>
              <a:chOff x="1021" y="845"/>
              <a:chExt cx="3401" cy="3402"/>
            </a:xfrm>
          </p:grpSpPr>
          <p:grpSp>
            <p:nvGrpSpPr>
              <p:cNvPr id="7" name="Group 6"/>
              <p:cNvGrpSpPr>
                <a:grpSpLocks/>
              </p:cNvGrpSpPr>
              <p:nvPr/>
            </p:nvGrpSpPr>
            <p:grpSpPr bwMode="auto">
              <a:xfrm>
                <a:off x="1021" y="2387"/>
                <a:ext cx="1678" cy="182"/>
                <a:chOff x="476" y="2568"/>
                <a:chExt cx="1678" cy="182"/>
              </a:xfrm>
            </p:grpSpPr>
            <p:sp>
              <p:nvSpPr>
                <p:cNvPr id="35859" name="AutoShape 7"/>
                <p:cNvSpPr>
                  <a:spLocks noChangeArrowheads="1"/>
                </p:cNvSpPr>
                <p:nvPr/>
              </p:nvSpPr>
              <p:spPr bwMode="auto">
                <a:xfrm>
                  <a:off x="476" y="2568"/>
                  <a:ext cx="1254" cy="182"/>
                </a:xfrm>
                <a:prstGeom prst="parallelogram">
                  <a:avLst>
                    <a:gd name="adj" fmla="val 35758"/>
                  </a:avLst>
                </a:prstGeom>
                <a:solidFill>
                  <a:srgbClr val="808080"/>
                </a:solidFill>
                <a:ln w="0" algn="ctr">
                  <a:solidFill>
                    <a:schemeClr val="tx1"/>
                  </a:solidFill>
                  <a:miter lim="800000"/>
                  <a:headEnd/>
                  <a:tailEnd/>
                </a:ln>
              </p:spPr>
              <p:txBody>
                <a:bodyPr wrap="none" anchor="ctr"/>
                <a:lstStyle/>
                <a:p>
                  <a:endParaRPr lang="en-GB"/>
                </a:p>
              </p:txBody>
            </p:sp>
            <p:sp>
              <p:nvSpPr>
                <p:cNvPr id="35860" name="AutoShape 8"/>
                <p:cNvSpPr>
                  <a:spLocks noChangeArrowheads="1"/>
                </p:cNvSpPr>
                <p:nvPr/>
              </p:nvSpPr>
              <p:spPr bwMode="auto">
                <a:xfrm>
                  <a:off x="1632" y="2704"/>
                  <a:ext cx="522" cy="46"/>
                </a:xfrm>
                <a:prstGeom prst="parallelogram">
                  <a:avLst>
                    <a:gd name="adj" fmla="val 15971"/>
                  </a:avLst>
                </a:prstGeom>
                <a:solidFill>
                  <a:srgbClr val="808080"/>
                </a:solidFill>
                <a:ln w="0" algn="ctr">
                  <a:solidFill>
                    <a:schemeClr val="tx1"/>
                  </a:solidFill>
                  <a:miter lim="800000"/>
                  <a:headEnd/>
                  <a:tailEnd/>
                </a:ln>
              </p:spPr>
              <p:txBody>
                <a:bodyPr wrap="none" anchor="ctr"/>
                <a:lstStyle/>
                <a:p>
                  <a:endParaRPr lang="en-GB"/>
                </a:p>
              </p:txBody>
            </p:sp>
          </p:grpSp>
          <p:grpSp>
            <p:nvGrpSpPr>
              <p:cNvPr id="8" name="Group 9"/>
              <p:cNvGrpSpPr>
                <a:grpSpLocks/>
              </p:cNvGrpSpPr>
              <p:nvPr/>
            </p:nvGrpSpPr>
            <p:grpSpPr bwMode="auto">
              <a:xfrm rot="5400000">
                <a:off x="1951" y="1593"/>
                <a:ext cx="1678" cy="182"/>
                <a:chOff x="476" y="2568"/>
                <a:chExt cx="1678" cy="182"/>
              </a:xfrm>
            </p:grpSpPr>
            <p:sp>
              <p:nvSpPr>
                <p:cNvPr id="35857" name="AutoShape 10"/>
                <p:cNvSpPr>
                  <a:spLocks noChangeArrowheads="1"/>
                </p:cNvSpPr>
                <p:nvPr/>
              </p:nvSpPr>
              <p:spPr bwMode="auto">
                <a:xfrm>
                  <a:off x="476" y="2568"/>
                  <a:ext cx="1254" cy="182"/>
                </a:xfrm>
                <a:prstGeom prst="parallelogram">
                  <a:avLst>
                    <a:gd name="adj" fmla="val 35758"/>
                  </a:avLst>
                </a:prstGeom>
                <a:solidFill>
                  <a:srgbClr val="808080"/>
                </a:solidFill>
                <a:ln w="0" algn="ctr">
                  <a:solidFill>
                    <a:schemeClr val="tx1"/>
                  </a:solidFill>
                  <a:miter lim="800000"/>
                  <a:headEnd/>
                  <a:tailEnd/>
                </a:ln>
              </p:spPr>
              <p:txBody>
                <a:bodyPr wrap="none" anchor="ctr"/>
                <a:lstStyle/>
                <a:p>
                  <a:endParaRPr lang="en-GB"/>
                </a:p>
              </p:txBody>
            </p:sp>
            <p:sp>
              <p:nvSpPr>
                <p:cNvPr id="35858" name="AutoShape 11"/>
                <p:cNvSpPr>
                  <a:spLocks noChangeArrowheads="1"/>
                </p:cNvSpPr>
                <p:nvPr/>
              </p:nvSpPr>
              <p:spPr bwMode="auto">
                <a:xfrm>
                  <a:off x="1632" y="2704"/>
                  <a:ext cx="522" cy="46"/>
                </a:xfrm>
                <a:prstGeom prst="parallelogram">
                  <a:avLst>
                    <a:gd name="adj" fmla="val 15971"/>
                  </a:avLst>
                </a:prstGeom>
                <a:solidFill>
                  <a:srgbClr val="808080"/>
                </a:solidFill>
                <a:ln w="0" algn="ctr">
                  <a:solidFill>
                    <a:schemeClr val="tx1"/>
                  </a:solidFill>
                  <a:miter lim="800000"/>
                  <a:headEnd/>
                  <a:tailEnd/>
                </a:ln>
              </p:spPr>
              <p:txBody>
                <a:bodyPr wrap="none" anchor="ctr"/>
                <a:lstStyle/>
                <a:p>
                  <a:endParaRPr lang="en-GB"/>
                </a:p>
              </p:txBody>
            </p:sp>
          </p:grpSp>
          <p:grpSp>
            <p:nvGrpSpPr>
              <p:cNvPr id="9" name="Group 12"/>
              <p:cNvGrpSpPr>
                <a:grpSpLocks/>
              </p:cNvGrpSpPr>
              <p:nvPr/>
            </p:nvGrpSpPr>
            <p:grpSpPr bwMode="auto">
              <a:xfrm rot="-5400000">
                <a:off x="1814" y="3317"/>
                <a:ext cx="1678" cy="182"/>
                <a:chOff x="476" y="2568"/>
                <a:chExt cx="1678" cy="182"/>
              </a:xfrm>
            </p:grpSpPr>
            <p:sp>
              <p:nvSpPr>
                <p:cNvPr id="35855" name="AutoShape 13"/>
                <p:cNvSpPr>
                  <a:spLocks noChangeArrowheads="1"/>
                </p:cNvSpPr>
                <p:nvPr/>
              </p:nvSpPr>
              <p:spPr bwMode="auto">
                <a:xfrm>
                  <a:off x="476" y="2568"/>
                  <a:ext cx="1254" cy="182"/>
                </a:xfrm>
                <a:prstGeom prst="parallelogram">
                  <a:avLst>
                    <a:gd name="adj" fmla="val 35758"/>
                  </a:avLst>
                </a:prstGeom>
                <a:solidFill>
                  <a:srgbClr val="808080"/>
                </a:solidFill>
                <a:ln w="0" algn="ctr">
                  <a:solidFill>
                    <a:schemeClr val="tx1"/>
                  </a:solidFill>
                  <a:miter lim="800000"/>
                  <a:headEnd/>
                  <a:tailEnd/>
                </a:ln>
              </p:spPr>
              <p:txBody>
                <a:bodyPr wrap="none" anchor="ctr"/>
                <a:lstStyle/>
                <a:p>
                  <a:endParaRPr lang="en-GB"/>
                </a:p>
              </p:txBody>
            </p:sp>
            <p:sp>
              <p:nvSpPr>
                <p:cNvPr id="35856" name="AutoShape 14"/>
                <p:cNvSpPr>
                  <a:spLocks noChangeArrowheads="1"/>
                </p:cNvSpPr>
                <p:nvPr/>
              </p:nvSpPr>
              <p:spPr bwMode="auto">
                <a:xfrm>
                  <a:off x="1632" y="2704"/>
                  <a:ext cx="522" cy="46"/>
                </a:xfrm>
                <a:prstGeom prst="parallelogram">
                  <a:avLst>
                    <a:gd name="adj" fmla="val 15971"/>
                  </a:avLst>
                </a:prstGeom>
                <a:solidFill>
                  <a:srgbClr val="808080"/>
                </a:solidFill>
                <a:ln w="0" algn="ctr">
                  <a:solidFill>
                    <a:schemeClr val="tx1"/>
                  </a:solidFill>
                  <a:miter lim="800000"/>
                  <a:headEnd/>
                  <a:tailEnd/>
                </a:ln>
              </p:spPr>
              <p:txBody>
                <a:bodyPr wrap="none" anchor="ctr"/>
                <a:lstStyle/>
                <a:p>
                  <a:endParaRPr lang="en-GB"/>
                </a:p>
              </p:txBody>
            </p:sp>
          </p:grpSp>
          <p:grpSp>
            <p:nvGrpSpPr>
              <p:cNvPr id="10" name="Group 15"/>
              <p:cNvGrpSpPr>
                <a:grpSpLocks/>
              </p:cNvGrpSpPr>
              <p:nvPr/>
            </p:nvGrpSpPr>
            <p:grpSpPr bwMode="auto">
              <a:xfrm rot="10800000">
                <a:off x="2744" y="2523"/>
                <a:ext cx="1678" cy="182"/>
                <a:chOff x="476" y="2568"/>
                <a:chExt cx="1678" cy="182"/>
              </a:xfrm>
            </p:grpSpPr>
            <p:sp>
              <p:nvSpPr>
                <p:cNvPr id="35853" name="AutoShape 16"/>
                <p:cNvSpPr>
                  <a:spLocks noChangeArrowheads="1"/>
                </p:cNvSpPr>
                <p:nvPr/>
              </p:nvSpPr>
              <p:spPr bwMode="auto">
                <a:xfrm>
                  <a:off x="476" y="2568"/>
                  <a:ext cx="1254" cy="182"/>
                </a:xfrm>
                <a:prstGeom prst="parallelogram">
                  <a:avLst>
                    <a:gd name="adj" fmla="val 35758"/>
                  </a:avLst>
                </a:prstGeom>
                <a:solidFill>
                  <a:srgbClr val="808080"/>
                </a:solidFill>
                <a:ln w="0" algn="ctr">
                  <a:solidFill>
                    <a:schemeClr val="tx1"/>
                  </a:solidFill>
                  <a:miter lim="800000"/>
                  <a:headEnd/>
                  <a:tailEnd/>
                </a:ln>
              </p:spPr>
              <p:txBody>
                <a:bodyPr wrap="none" anchor="ctr"/>
                <a:lstStyle/>
                <a:p>
                  <a:endParaRPr lang="en-GB"/>
                </a:p>
              </p:txBody>
            </p:sp>
            <p:sp>
              <p:nvSpPr>
                <p:cNvPr id="35854" name="AutoShape 17"/>
                <p:cNvSpPr>
                  <a:spLocks noChangeArrowheads="1"/>
                </p:cNvSpPr>
                <p:nvPr/>
              </p:nvSpPr>
              <p:spPr bwMode="auto">
                <a:xfrm>
                  <a:off x="1632" y="2704"/>
                  <a:ext cx="522" cy="46"/>
                </a:xfrm>
                <a:prstGeom prst="parallelogram">
                  <a:avLst>
                    <a:gd name="adj" fmla="val 15971"/>
                  </a:avLst>
                </a:prstGeom>
                <a:solidFill>
                  <a:srgbClr val="808080"/>
                </a:solidFill>
                <a:ln w="0" algn="ctr">
                  <a:solidFill>
                    <a:schemeClr val="tx1"/>
                  </a:solidFill>
                  <a:miter lim="800000"/>
                  <a:headEnd/>
                  <a:tailEnd/>
                </a:ln>
              </p:spPr>
              <p:txBody>
                <a:bodyPr wrap="none" anchor="ctr"/>
                <a:lstStyle/>
                <a:p>
                  <a:endParaRPr lang="en-GB"/>
                </a:p>
              </p:txBody>
            </p:sp>
          </p:grpSp>
        </p:grpSp>
        <p:sp>
          <p:nvSpPr>
            <p:cNvPr id="35848" name="Oval 18"/>
            <p:cNvSpPr>
              <a:spLocks noChangeArrowheads="1"/>
            </p:cNvSpPr>
            <p:nvPr/>
          </p:nvSpPr>
          <p:spPr bwMode="auto">
            <a:xfrm>
              <a:off x="2811" y="2455"/>
              <a:ext cx="181" cy="182"/>
            </a:xfrm>
            <a:prstGeom prst="ellipse">
              <a:avLst/>
            </a:prstGeom>
            <a:solidFill>
              <a:schemeClr val="bg2"/>
            </a:solidFill>
            <a:ln w="0" algn="ctr">
              <a:solidFill>
                <a:schemeClr val="tx1"/>
              </a:solidFill>
              <a:round/>
              <a:headEnd/>
              <a:tailEnd/>
            </a:ln>
          </p:spPr>
          <p:txBody>
            <a:bodyPr wrap="none" anchor="ctr"/>
            <a:lstStyle/>
            <a:p>
              <a:endParaRPr lang="en-GB"/>
            </a:p>
          </p:txBody>
        </p:sp>
      </p:grpSp>
      <p:sp>
        <p:nvSpPr>
          <p:cNvPr id="35844" name="Rectangle 30"/>
          <p:cNvSpPr>
            <a:spLocks noChangeArrowheads="1"/>
          </p:cNvSpPr>
          <p:nvPr/>
        </p:nvSpPr>
        <p:spPr bwMode="auto">
          <a:xfrm>
            <a:off x="0" y="274638"/>
            <a:ext cx="9144000" cy="1143000"/>
          </a:xfrm>
          <a:prstGeom prst="rect">
            <a:avLst/>
          </a:prstGeom>
          <a:noFill/>
          <a:ln w="12700">
            <a:noFill/>
            <a:miter lim="800000"/>
            <a:headEnd/>
            <a:tailEnd/>
          </a:ln>
        </p:spPr>
        <p:txBody>
          <a:bodyPr lIns="90488" tIns="44450" rIns="90488" bIns="44450" anchor="ctr"/>
          <a:lstStyle/>
          <a:p>
            <a:pPr algn="ctr"/>
            <a:r>
              <a:rPr lang="en-US" sz="4400" b="1" dirty="0">
                <a:solidFill>
                  <a:srgbClr val="FFFF00"/>
                </a:solidFill>
              </a:rPr>
              <a:t>Torque </a:t>
            </a:r>
            <a:r>
              <a:rPr lang="en-US" sz="4400" b="1" dirty="0" smtClean="0">
                <a:solidFill>
                  <a:srgbClr val="FFFF00"/>
                </a:solidFill>
              </a:rPr>
              <a:t>reaction </a:t>
            </a:r>
            <a:r>
              <a:rPr lang="en-US" sz="4400" b="1" dirty="0">
                <a:solidFill>
                  <a:srgbClr val="FFFF00"/>
                </a:solidFill>
              </a:rPr>
              <a:t>- </a:t>
            </a:r>
            <a:r>
              <a:rPr lang="en-US" sz="4400" b="1" dirty="0" smtClean="0">
                <a:solidFill>
                  <a:srgbClr val="FFFF00"/>
                </a:solidFill>
              </a:rPr>
              <a:t>yaw</a:t>
            </a:r>
            <a:endParaRPr lang="en-US" sz="4400" b="1" dirty="0">
              <a:solidFill>
                <a:srgbClr val="FFFF00"/>
              </a:solidFill>
            </a:endParaRPr>
          </a:p>
        </p:txBody>
      </p:sp>
      <p:sp>
        <p:nvSpPr>
          <p:cNvPr id="397343" name="Text Box 31"/>
          <p:cNvSpPr txBox="1">
            <a:spLocks noChangeArrowheads="1"/>
          </p:cNvSpPr>
          <p:nvPr/>
        </p:nvSpPr>
        <p:spPr bwMode="auto">
          <a:xfrm>
            <a:off x="0" y="5877272"/>
            <a:ext cx="9144000" cy="523220"/>
          </a:xfrm>
          <a:prstGeom prst="rect">
            <a:avLst/>
          </a:prstGeom>
          <a:noFill/>
          <a:ln w="0" algn="ctr">
            <a:noFill/>
            <a:miter lim="800000"/>
            <a:headEnd/>
            <a:tailEnd/>
          </a:ln>
        </p:spPr>
        <p:txBody>
          <a:bodyPr wrap="square">
            <a:spAutoFit/>
          </a:bodyPr>
          <a:lstStyle/>
          <a:p>
            <a:pPr algn="ctr">
              <a:spcBef>
                <a:spcPct val="50000"/>
              </a:spcBef>
            </a:pPr>
            <a:r>
              <a:rPr lang="en-GB" sz="2800" b="1" dirty="0">
                <a:solidFill>
                  <a:srgbClr val="FFFF00"/>
                </a:solidFill>
              </a:rPr>
              <a:t>What can be done to stop this?</a:t>
            </a:r>
          </a:p>
        </p:txBody>
      </p:sp>
      <p:sp>
        <p:nvSpPr>
          <p:cNvPr id="397344" name="Text Box 32"/>
          <p:cNvSpPr txBox="1">
            <a:spLocks noChangeArrowheads="1"/>
          </p:cNvSpPr>
          <p:nvPr/>
        </p:nvSpPr>
        <p:spPr bwMode="auto">
          <a:xfrm>
            <a:off x="251520" y="4293096"/>
            <a:ext cx="4104456" cy="461665"/>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FF00"/>
                </a:solidFill>
              </a:rPr>
              <a:t>Fuselage </a:t>
            </a:r>
            <a:r>
              <a:rPr lang="en-GB" sz="2400" b="1" dirty="0" smtClean="0">
                <a:solidFill>
                  <a:srgbClr val="FFFF00"/>
                </a:solidFill>
              </a:rPr>
              <a:t>torque </a:t>
            </a:r>
            <a:r>
              <a:rPr lang="en-GB" sz="2400" b="1" dirty="0">
                <a:solidFill>
                  <a:srgbClr val="FFFF00"/>
                </a:solidFill>
              </a:rPr>
              <a:t>r</a:t>
            </a:r>
            <a:r>
              <a:rPr lang="en-GB" sz="2400" b="1" dirty="0" smtClean="0">
                <a:solidFill>
                  <a:srgbClr val="FFFF00"/>
                </a:solidFill>
              </a:rPr>
              <a:t>eaction</a:t>
            </a:r>
            <a:endParaRPr lang="en-GB" sz="24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repeatCount="indefinite" fill="hold" nodeType="clickEffect">
                                  <p:stCondLst>
                                    <p:cond delay="0"/>
                                  </p:stCondLst>
                                  <p:childTnLst>
                                    <p:animRot by="-21600000">
                                      <p:cBhvr>
                                        <p:cTn id="14" dur="2000" fill="hold"/>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repeatCount="indefinite" fill="hold" nodeType="clickEffect">
                                  <p:stCondLst>
                                    <p:cond delay="0"/>
                                  </p:stCondLst>
                                  <p:childTnLst>
                                    <p:animRot by="21600000">
                                      <p:cBhvr>
                                        <p:cTn id="18" dur="5000" fill="hold"/>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7344"/>
                                        </p:tgtEl>
                                        <p:attrNameLst>
                                          <p:attrName>style.visibility</p:attrName>
                                        </p:attrNameLst>
                                      </p:cBhvr>
                                      <p:to>
                                        <p:strVal val="visible"/>
                                      </p:to>
                                    </p:set>
                                    <p:animEffect transition="in" filter="fade">
                                      <p:cBhvr>
                                        <p:cTn id="23" dur="1000"/>
                                        <p:tgtEl>
                                          <p:spTgt spid="397344"/>
                                        </p:tgtEl>
                                      </p:cBhvr>
                                    </p:animEffect>
                                  </p:childTnLst>
                                </p:cTn>
                              </p:par>
                            </p:childTnLst>
                          </p:cTn>
                        </p:par>
                        <p:par>
                          <p:cTn id="24" fill="hold">
                            <p:stCondLst>
                              <p:cond delay="1000"/>
                            </p:stCondLst>
                            <p:childTnLst>
                              <p:par>
                                <p:cTn id="25" presetID="22" presetClass="entr" presetSubtype="8" fill="hold" nodeType="afterEffect">
                                  <p:stCondLst>
                                    <p:cond delay="10000"/>
                                  </p:stCondLst>
                                  <p:childTnLst>
                                    <p:set>
                                      <p:cBhvr>
                                        <p:cTn id="26" dur="1" fill="hold">
                                          <p:stCondLst>
                                            <p:cond delay="0"/>
                                          </p:stCondLst>
                                        </p:cTn>
                                        <p:tgtEl>
                                          <p:spTgt spid="397343">
                                            <p:txEl>
                                              <p:pRg st="0" end="0"/>
                                            </p:txEl>
                                          </p:spTgt>
                                        </p:tgtEl>
                                        <p:attrNameLst>
                                          <p:attrName>style.visibility</p:attrName>
                                        </p:attrNameLst>
                                      </p:cBhvr>
                                      <p:to>
                                        <p:strVal val="visible"/>
                                      </p:to>
                                    </p:set>
                                    <p:animEffect transition="in" filter="wipe(left)">
                                      <p:cBhvr>
                                        <p:cTn id="27" dur="1000"/>
                                        <p:tgtEl>
                                          <p:spTgt spid="3973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4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16013" y="3141663"/>
            <a:ext cx="7848600" cy="647700"/>
            <a:chOff x="-250" y="1661"/>
            <a:chExt cx="4627" cy="408"/>
          </a:xfrm>
        </p:grpSpPr>
        <p:grpSp>
          <p:nvGrpSpPr>
            <p:cNvPr id="3" name="Group 3"/>
            <p:cNvGrpSpPr>
              <a:grpSpLocks/>
            </p:cNvGrpSpPr>
            <p:nvPr/>
          </p:nvGrpSpPr>
          <p:grpSpPr bwMode="auto">
            <a:xfrm rot="-5400000">
              <a:off x="2790" y="481"/>
              <a:ext cx="408" cy="2767"/>
              <a:chOff x="1429" y="1344"/>
              <a:chExt cx="408" cy="2767"/>
            </a:xfrm>
          </p:grpSpPr>
          <p:sp useBgFill="1">
            <p:nvSpPr>
              <p:cNvPr id="36896" name="AutoShape 4"/>
              <p:cNvSpPr>
                <a:spLocks noChangeArrowheads="1"/>
              </p:cNvSpPr>
              <p:nvPr/>
            </p:nvSpPr>
            <p:spPr bwMode="auto">
              <a:xfrm>
                <a:off x="1429" y="1344"/>
                <a:ext cx="408" cy="1678"/>
              </a:xfrm>
              <a:prstGeom prst="roundRect">
                <a:avLst>
                  <a:gd name="adj" fmla="val 50000"/>
                </a:avLst>
              </a:prstGeom>
              <a:ln w="0" algn="ctr">
                <a:noFill/>
                <a:round/>
                <a:headEnd/>
                <a:tailEnd/>
              </a:ln>
            </p:spPr>
            <p:txBody>
              <a:bodyPr wrap="none" anchor="ctr"/>
              <a:lstStyle/>
              <a:p>
                <a:endParaRPr lang="en-GB"/>
              </a:p>
            </p:txBody>
          </p:sp>
          <p:sp useBgFill="1">
            <p:nvSpPr>
              <p:cNvPr id="36897" name="AutoShape 5"/>
              <p:cNvSpPr>
                <a:spLocks noChangeArrowheads="1"/>
              </p:cNvSpPr>
              <p:nvPr/>
            </p:nvSpPr>
            <p:spPr bwMode="auto">
              <a:xfrm flipV="1">
                <a:off x="1541" y="2704"/>
                <a:ext cx="182" cy="1270"/>
              </a:xfrm>
              <a:prstGeom prst="triangle">
                <a:avLst>
                  <a:gd name="adj" fmla="val 50000"/>
                </a:avLst>
              </a:prstGeom>
              <a:ln w="0" algn="ctr">
                <a:noFill/>
                <a:miter lim="800000"/>
                <a:headEnd/>
                <a:tailEnd/>
              </a:ln>
            </p:spPr>
            <p:txBody>
              <a:bodyPr wrap="none" anchor="ctr"/>
              <a:lstStyle/>
              <a:p>
                <a:endParaRPr lang="en-GB"/>
              </a:p>
            </p:txBody>
          </p:sp>
          <p:sp useBgFill="1">
            <p:nvSpPr>
              <p:cNvPr id="36898" name="Rectangle 6"/>
              <p:cNvSpPr>
                <a:spLocks noChangeArrowheads="1"/>
              </p:cNvSpPr>
              <p:nvPr/>
            </p:nvSpPr>
            <p:spPr bwMode="auto">
              <a:xfrm>
                <a:off x="1519" y="3793"/>
                <a:ext cx="227" cy="91"/>
              </a:xfrm>
              <a:prstGeom prst="rect">
                <a:avLst/>
              </a:prstGeom>
              <a:ln w="0" algn="ctr">
                <a:noFill/>
                <a:miter lim="800000"/>
                <a:headEnd/>
                <a:tailEnd/>
              </a:ln>
            </p:spPr>
            <p:txBody>
              <a:bodyPr wrap="none" anchor="ctr"/>
              <a:lstStyle/>
              <a:p>
                <a:endParaRPr lang="en-GB"/>
              </a:p>
            </p:txBody>
          </p:sp>
          <p:sp useBgFill="1">
            <p:nvSpPr>
              <p:cNvPr id="36899" name="Rectangle 7"/>
              <p:cNvSpPr>
                <a:spLocks noChangeArrowheads="1"/>
              </p:cNvSpPr>
              <p:nvPr/>
            </p:nvSpPr>
            <p:spPr bwMode="auto">
              <a:xfrm>
                <a:off x="1474" y="3521"/>
                <a:ext cx="45" cy="590"/>
              </a:xfrm>
              <a:prstGeom prst="rect">
                <a:avLst/>
              </a:prstGeom>
              <a:ln w="0" algn="ctr">
                <a:noFill/>
                <a:miter lim="800000"/>
                <a:headEnd/>
                <a:tailEnd/>
              </a:ln>
            </p:spPr>
            <p:txBody>
              <a:bodyPr wrap="none" anchor="ctr"/>
              <a:lstStyle/>
              <a:p>
                <a:endParaRPr lang="en-GB"/>
              </a:p>
            </p:txBody>
          </p:sp>
        </p:grpSp>
        <p:grpSp>
          <p:nvGrpSpPr>
            <p:cNvPr id="4" name="Group 8"/>
            <p:cNvGrpSpPr>
              <a:grpSpLocks/>
            </p:cNvGrpSpPr>
            <p:nvPr/>
          </p:nvGrpSpPr>
          <p:grpSpPr bwMode="auto">
            <a:xfrm rot="5400000">
              <a:off x="930" y="481"/>
              <a:ext cx="408" cy="2767"/>
              <a:chOff x="1429" y="1344"/>
              <a:chExt cx="408" cy="2767"/>
            </a:xfrm>
          </p:grpSpPr>
          <p:sp>
            <p:nvSpPr>
              <p:cNvPr id="36892" name="AutoShape 9"/>
              <p:cNvSpPr>
                <a:spLocks noChangeArrowheads="1"/>
              </p:cNvSpPr>
              <p:nvPr/>
            </p:nvSpPr>
            <p:spPr bwMode="auto">
              <a:xfrm>
                <a:off x="1429" y="1344"/>
                <a:ext cx="408" cy="1678"/>
              </a:xfrm>
              <a:prstGeom prst="roundRect">
                <a:avLst>
                  <a:gd name="adj" fmla="val 50000"/>
                </a:avLst>
              </a:prstGeom>
              <a:solidFill>
                <a:srgbClr val="99CCFF"/>
              </a:solidFill>
              <a:ln w="0" algn="ctr">
                <a:solidFill>
                  <a:srgbClr val="99CCFF"/>
                </a:solidFill>
                <a:round/>
                <a:headEnd/>
                <a:tailEnd/>
              </a:ln>
            </p:spPr>
            <p:txBody>
              <a:bodyPr wrap="none" anchor="ctr"/>
              <a:lstStyle/>
              <a:p>
                <a:endParaRPr lang="en-GB"/>
              </a:p>
            </p:txBody>
          </p:sp>
          <p:sp>
            <p:nvSpPr>
              <p:cNvPr id="36893" name="AutoShape 10"/>
              <p:cNvSpPr>
                <a:spLocks noChangeArrowheads="1"/>
              </p:cNvSpPr>
              <p:nvPr/>
            </p:nvSpPr>
            <p:spPr bwMode="auto">
              <a:xfrm flipV="1">
                <a:off x="1541" y="2704"/>
                <a:ext cx="182" cy="1270"/>
              </a:xfrm>
              <a:prstGeom prst="triangle">
                <a:avLst>
                  <a:gd name="adj" fmla="val 50000"/>
                </a:avLst>
              </a:prstGeom>
              <a:solidFill>
                <a:srgbClr val="99CCFF"/>
              </a:solidFill>
              <a:ln w="0" algn="ctr">
                <a:solidFill>
                  <a:srgbClr val="99CCFF"/>
                </a:solidFill>
                <a:miter lim="800000"/>
                <a:headEnd/>
                <a:tailEnd/>
              </a:ln>
            </p:spPr>
            <p:txBody>
              <a:bodyPr wrap="none" anchor="ctr"/>
              <a:lstStyle/>
              <a:p>
                <a:endParaRPr lang="en-GB"/>
              </a:p>
            </p:txBody>
          </p:sp>
          <p:sp>
            <p:nvSpPr>
              <p:cNvPr id="36894" name="Rectangle 11"/>
              <p:cNvSpPr>
                <a:spLocks noChangeArrowheads="1"/>
              </p:cNvSpPr>
              <p:nvPr/>
            </p:nvSpPr>
            <p:spPr bwMode="auto">
              <a:xfrm>
                <a:off x="1519" y="3793"/>
                <a:ext cx="227" cy="91"/>
              </a:xfrm>
              <a:prstGeom prst="rect">
                <a:avLst/>
              </a:prstGeom>
              <a:solidFill>
                <a:srgbClr val="99CCFF"/>
              </a:solidFill>
              <a:ln w="0" algn="ctr">
                <a:solidFill>
                  <a:srgbClr val="99CCFF"/>
                </a:solidFill>
                <a:miter lim="800000"/>
                <a:headEnd/>
                <a:tailEnd/>
              </a:ln>
            </p:spPr>
            <p:txBody>
              <a:bodyPr wrap="none" anchor="ctr"/>
              <a:lstStyle/>
              <a:p>
                <a:endParaRPr lang="en-GB"/>
              </a:p>
            </p:txBody>
          </p:sp>
          <p:sp useBgFill="1">
            <p:nvSpPr>
              <p:cNvPr id="36895" name="Rectangle 12"/>
              <p:cNvSpPr>
                <a:spLocks noChangeArrowheads="1"/>
              </p:cNvSpPr>
              <p:nvPr/>
            </p:nvSpPr>
            <p:spPr bwMode="auto">
              <a:xfrm>
                <a:off x="1474" y="3521"/>
                <a:ext cx="45" cy="590"/>
              </a:xfrm>
              <a:prstGeom prst="rect">
                <a:avLst/>
              </a:prstGeom>
              <a:ln w="0" algn="ctr">
                <a:noFill/>
                <a:miter lim="800000"/>
                <a:headEnd/>
                <a:tailEnd/>
              </a:ln>
            </p:spPr>
            <p:txBody>
              <a:bodyPr wrap="none" anchor="ctr"/>
              <a:lstStyle/>
              <a:p>
                <a:endParaRPr lang="en-GB"/>
              </a:p>
            </p:txBody>
          </p:sp>
        </p:grpSp>
      </p:grpSp>
      <p:grpSp>
        <p:nvGrpSpPr>
          <p:cNvPr id="5" name="Group 13"/>
          <p:cNvGrpSpPr>
            <a:grpSpLocks/>
          </p:cNvGrpSpPr>
          <p:nvPr/>
        </p:nvGrpSpPr>
        <p:grpSpPr bwMode="auto">
          <a:xfrm>
            <a:off x="3133725" y="1517650"/>
            <a:ext cx="3814763" cy="3889375"/>
            <a:chOff x="1203" y="845"/>
            <a:chExt cx="3401" cy="3402"/>
          </a:xfrm>
        </p:grpSpPr>
        <p:grpSp>
          <p:nvGrpSpPr>
            <p:cNvPr id="6" name="Group 14"/>
            <p:cNvGrpSpPr>
              <a:grpSpLocks/>
            </p:cNvGrpSpPr>
            <p:nvPr/>
          </p:nvGrpSpPr>
          <p:grpSpPr bwMode="auto">
            <a:xfrm>
              <a:off x="1203" y="845"/>
              <a:ext cx="3401" cy="3402"/>
              <a:chOff x="1021" y="845"/>
              <a:chExt cx="3401" cy="3402"/>
            </a:xfrm>
          </p:grpSpPr>
          <p:grpSp>
            <p:nvGrpSpPr>
              <p:cNvPr id="7" name="Group 15"/>
              <p:cNvGrpSpPr>
                <a:grpSpLocks/>
              </p:cNvGrpSpPr>
              <p:nvPr/>
            </p:nvGrpSpPr>
            <p:grpSpPr bwMode="auto">
              <a:xfrm>
                <a:off x="1021" y="2387"/>
                <a:ext cx="1678" cy="182"/>
                <a:chOff x="476" y="2568"/>
                <a:chExt cx="1678" cy="182"/>
              </a:xfrm>
            </p:grpSpPr>
            <p:sp>
              <p:nvSpPr>
                <p:cNvPr id="36888" name="AutoShape 16"/>
                <p:cNvSpPr>
                  <a:spLocks noChangeArrowheads="1"/>
                </p:cNvSpPr>
                <p:nvPr/>
              </p:nvSpPr>
              <p:spPr bwMode="auto">
                <a:xfrm>
                  <a:off x="476" y="2568"/>
                  <a:ext cx="1254" cy="182"/>
                </a:xfrm>
                <a:prstGeom prst="parallelogram">
                  <a:avLst>
                    <a:gd name="adj" fmla="val 35758"/>
                  </a:avLst>
                </a:prstGeom>
                <a:solidFill>
                  <a:srgbClr val="808080"/>
                </a:solidFill>
                <a:ln w="0" algn="ctr">
                  <a:solidFill>
                    <a:schemeClr val="tx1"/>
                  </a:solidFill>
                  <a:miter lim="800000"/>
                  <a:headEnd/>
                  <a:tailEnd/>
                </a:ln>
              </p:spPr>
              <p:txBody>
                <a:bodyPr wrap="none" anchor="ctr"/>
                <a:lstStyle/>
                <a:p>
                  <a:endParaRPr lang="en-GB"/>
                </a:p>
              </p:txBody>
            </p:sp>
            <p:sp>
              <p:nvSpPr>
                <p:cNvPr id="36889" name="AutoShape 17"/>
                <p:cNvSpPr>
                  <a:spLocks noChangeArrowheads="1"/>
                </p:cNvSpPr>
                <p:nvPr/>
              </p:nvSpPr>
              <p:spPr bwMode="auto">
                <a:xfrm>
                  <a:off x="1632" y="2704"/>
                  <a:ext cx="522" cy="46"/>
                </a:xfrm>
                <a:prstGeom prst="parallelogram">
                  <a:avLst>
                    <a:gd name="adj" fmla="val 15971"/>
                  </a:avLst>
                </a:prstGeom>
                <a:solidFill>
                  <a:srgbClr val="808080"/>
                </a:solidFill>
                <a:ln w="0" algn="ctr">
                  <a:solidFill>
                    <a:schemeClr val="tx1"/>
                  </a:solidFill>
                  <a:miter lim="800000"/>
                  <a:headEnd/>
                  <a:tailEnd/>
                </a:ln>
              </p:spPr>
              <p:txBody>
                <a:bodyPr wrap="none" anchor="ctr"/>
                <a:lstStyle/>
                <a:p>
                  <a:endParaRPr lang="en-GB"/>
                </a:p>
              </p:txBody>
            </p:sp>
          </p:grpSp>
          <p:grpSp>
            <p:nvGrpSpPr>
              <p:cNvPr id="8" name="Group 18"/>
              <p:cNvGrpSpPr>
                <a:grpSpLocks/>
              </p:cNvGrpSpPr>
              <p:nvPr/>
            </p:nvGrpSpPr>
            <p:grpSpPr bwMode="auto">
              <a:xfrm rot="5400000">
                <a:off x="1951" y="1593"/>
                <a:ext cx="1678" cy="182"/>
                <a:chOff x="476" y="2568"/>
                <a:chExt cx="1678" cy="182"/>
              </a:xfrm>
            </p:grpSpPr>
            <p:sp>
              <p:nvSpPr>
                <p:cNvPr id="36886" name="AutoShape 19"/>
                <p:cNvSpPr>
                  <a:spLocks noChangeArrowheads="1"/>
                </p:cNvSpPr>
                <p:nvPr/>
              </p:nvSpPr>
              <p:spPr bwMode="auto">
                <a:xfrm>
                  <a:off x="476" y="2568"/>
                  <a:ext cx="1254" cy="182"/>
                </a:xfrm>
                <a:prstGeom prst="parallelogram">
                  <a:avLst>
                    <a:gd name="adj" fmla="val 35758"/>
                  </a:avLst>
                </a:prstGeom>
                <a:solidFill>
                  <a:srgbClr val="808080"/>
                </a:solidFill>
                <a:ln w="0" algn="ctr">
                  <a:solidFill>
                    <a:schemeClr val="tx1"/>
                  </a:solidFill>
                  <a:miter lim="800000"/>
                  <a:headEnd/>
                  <a:tailEnd/>
                </a:ln>
              </p:spPr>
              <p:txBody>
                <a:bodyPr wrap="none" anchor="ctr"/>
                <a:lstStyle/>
                <a:p>
                  <a:endParaRPr lang="en-GB"/>
                </a:p>
              </p:txBody>
            </p:sp>
            <p:sp>
              <p:nvSpPr>
                <p:cNvPr id="36887" name="AutoShape 20"/>
                <p:cNvSpPr>
                  <a:spLocks noChangeArrowheads="1"/>
                </p:cNvSpPr>
                <p:nvPr/>
              </p:nvSpPr>
              <p:spPr bwMode="auto">
                <a:xfrm>
                  <a:off x="1632" y="2704"/>
                  <a:ext cx="522" cy="46"/>
                </a:xfrm>
                <a:prstGeom prst="parallelogram">
                  <a:avLst>
                    <a:gd name="adj" fmla="val 15971"/>
                  </a:avLst>
                </a:prstGeom>
                <a:solidFill>
                  <a:srgbClr val="808080"/>
                </a:solidFill>
                <a:ln w="0" algn="ctr">
                  <a:solidFill>
                    <a:schemeClr val="tx1"/>
                  </a:solidFill>
                  <a:miter lim="800000"/>
                  <a:headEnd/>
                  <a:tailEnd/>
                </a:ln>
              </p:spPr>
              <p:txBody>
                <a:bodyPr wrap="none" anchor="ctr"/>
                <a:lstStyle/>
                <a:p>
                  <a:endParaRPr lang="en-GB"/>
                </a:p>
              </p:txBody>
            </p:sp>
          </p:grpSp>
          <p:grpSp>
            <p:nvGrpSpPr>
              <p:cNvPr id="9" name="Group 21"/>
              <p:cNvGrpSpPr>
                <a:grpSpLocks/>
              </p:cNvGrpSpPr>
              <p:nvPr/>
            </p:nvGrpSpPr>
            <p:grpSpPr bwMode="auto">
              <a:xfrm rot="-5400000">
                <a:off x="1814" y="3317"/>
                <a:ext cx="1678" cy="182"/>
                <a:chOff x="476" y="2568"/>
                <a:chExt cx="1678" cy="182"/>
              </a:xfrm>
            </p:grpSpPr>
            <p:sp>
              <p:nvSpPr>
                <p:cNvPr id="36884" name="AutoShape 22"/>
                <p:cNvSpPr>
                  <a:spLocks noChangeArrowheads="1"/>
                </p:cNvSpPr>
                <p:nvPr/>
              </p:nvSpPr>
              <p:spPr bwMode="auto">
                <a:xfrm>
                  <a:off x="476" y="2568"/>
                  <a:ext cx="1254" cy="182"/>
                </a:xfrm>
                <a:prstGeom prst="parallelogram">
                  <a:avLst>
                    <a:gd name="adj" fmla="val 35758"/>
                  </a:avLst>
                </a:prstGeom>
                <a:solidFill>
                  <a:srgbClr val="808080"/>
                </a:solidFill>
                <a:ln w="0" algn="ctr">
                  <a:solidFill>
                    <a:schemeClr val="tx1"/>
                  </a:solidFill>
                  <a:miter lim="800000"/>
                  <a:headEnd/>
                  <a:tailEnd/>
                </a:ln>
              </p:spPr>
              <p:txBody>
                <a:bodyPr wrap="none" anchor="ctr"/>
                <a:lstStyle/>
                <a:p>
                  <a:endParaRPr lang="en-GB"/>
                </a:p>
              </p:txBody>
            </p:sp>
            <p:sp>
              <p:nvSpPr>
                <p:cNvPr id="36885" name="AutoShape 23"/>
                <p:cNvSpPr>
                  <a:spLocks noChangeArrowheads="1"/>
                </p:cNvSpPr>
                <p:nvPr/>
              </p:nvSpPr>
              <p:spPr bwMode="auto">
                <a:xfrm>
                  <a:off x="1632" y="2704"/>
                  <a:ext cx="522" cy="46"/>
                </a:xfrm>
                <a:prstGeom prst="parallelogram">
                  <a:avLst>
                    <a:gd name="adj" fmla="val 15971"/>
                  </a:avLst>
                </a:prstGeom>
                <a:solidFill>
                  <a:srgbClr val="808080"/>
                </a:solidFill>
                <a:ln w="0" algn="ctr">
                  <a:solidFill>
                    <a:schemeClr val="tx1"/>
                  </a:solidFill>
                  <a:miter lim="800000"/>
                  <a:headEnd/>
                  <a:tailEnd/>
                </a:ln>
              </p:spPr>
              <p:txBody>
                <a:bodyPr wrap="none" anchor="ctr"/>
                <a:lstStyle/>
                <a:p>
                  <a:endParaRPr lang="en-GB"/>
                </a:p>
              </p:txBody>
            </p:sp>
          </p:grpSp>
          <p:grpSp>
            <p:nvGrpSpPr>
              <p:cNvPr id="10" name="Group 24"/>
              <p:cNvGrpSpPr>
                <a:grpSpLocks/>
              </p:cNvGrpSpPr>
              <p:nvPr/>
            </p:nvGrpSpPr>
            <p:grpSpPr bwMode="auto">
              <a:xfrm rot="10800000">
                <a:off x="2744" y="2523"/>
                <a:ext cx="1678" cy="182"/>
                <a:chOff x="476" y="2568"/>
                <a:chExt cx="1678" cy="182"/>
              </a:xfrm>
            </p:grpSpPr>
            <p:sp>
              <p:nvSpPr>
                <p:cNvPr id="36882" name="AutoShape 25"/>
                <p:cNvSpPr>
                  <a:spLocks noChangeArrowheads="1"/>
                </p:cNvSpPr>
                <p:nvPr/>
              </p:nvSpPr>
              <p:spPr bwMode="auto">
                <a:xfrm>
                  <a:off x="476" y="2568"/>
                  <a:ext cx="1254" cy="182"/>
                </a:xfrm>
                <a:prstGeom prst="parallelogram">
                  <a:avLst>
                    <a:gd name="adj" fmla="val 35758"/>
                  </a:avLst>
                </a:prstGeom>
                <a:solidFill>
                  <a:srgbClr val="808080"/>
                </a:solidFill>
                <a:ln w="0" algn="ctr">
                  <a:solidFill>
                    <a:schemeClr val="tx1"/>
                  </a:solidFill>
                  <a:miter lim="800000"/>
                  <a:headEnd/>
                  <a:tailEnd/>
                </a:ln>
              </p:spPr>
              <p:txBody>
                <a:bodyPr wrap="none" anchor="ctr"/>
                <a:lstStyle/>
                <a:p>
                  <a:endParaRPr lang="en-GB"/>
                </a:p>
              </p:txBody>
            </p:sp>
            <p:sp>
              <p:nvSpPr>
                <p:cNvPr id="36883" name="AutoShape 26"/>
                <p:cNvSpPr>
                  <a:spLocks noChangeArrowheads="1"/>
                </p:cNvSpPr>
                <p:nvPr/>
              </p:nvSpPr>
              <p:spPr bwMode="auto">
                <a:xfrm>
                  <a:off x="1632" y="2704"/>
                  <a:ext cx="522" cy="46"/>
                </a:xfrm>
                <a:prstGeom prst="parallelogram">
                  <a:avLst>
                    <a:gd name="adj" fmla="val 15971"/>
                  </a:avLst>
                </a:prstGeom>
                <a:solidFill>
                  <a:srgbClr val="808080"/>
                </a:solidFill>
                <a:ln w="0" algn="ctr">
                  <a:solidFill>
                    <a:schemeClr val="tx1"/>
                  </a:solidFill>
                  <a:miter lim="800000"/>
                  <a:headEnd/>
                  <a:tailEnd/>
                </a:ln>
              </p:spPr>
              <p:txBody>
                <a:bodyPr wrap="none" anchor="ctr"/>
                <a:lstStyle/>
                <a:p>
                  <a:endParaRPr lang="en-GB"/>
                </a:p>
              </p:txBody>
            </p:sp>
          </p:grpSp>
        </p:grpSp>
        <p:sp>
          <p:nvSpPr>
            <p:cNvPr id="36877" name="Oval 27"/>
            <p:cNvSpPr>
              <a:spLocks noChangeArrowheads="1"/>
            </p:cNvSpPr>
            <p:nvPr/>
          </p:nvSpPr>
          <p:spPr bwMode="auto">
            <a:xfrm>
              <a:off x="2811" y="2455"/>
              <a:ext cx="181" cy="182"/>
            </a:xfrm>
            <a:prstGeom prst="ellipse">
              <a:avLst/>
            </a:prstGeom>
            <a:solidFill>
              <a:schemeClr val="bg2"/>
            </a:solidFill>
            <a:ln w="0" algn="ctr">
              <a:solidFill>
                <a:schemeClr val="tx1"/>
              </a:solidFill>
              <a:round/>
              <a:headEnd/>
              <a:tailEnd/>
            </a:ln>
          </p:spPr>
          <p:txBody>
            <a:bodyPr wrap="none" anchor="ctr"/>
            <a:lstStyle/>
            <a:p>
              <a:endParaRPr lang="en-GB"/>
            </a:p>
          </p:txBody>
        </p:sp>
      </p:grpSp>
      <p:sp>
        <p:nvSpPr>
          <p:cNvPr id="400414" name="Line 30"/>
          <p:cNvSpPr>
            <a:spLocks noChangeShapeType="1"/>
          </p:cNvSpPr>
          <p:nvPr/>
        </p:nvSpPr>
        <p:spPr bwMode="auto">
          <a:xfrm>
            <a:off x="971550" y="3284538"/>
            <a:ext cx="1223963" cy="0"/>
          </a:xfrm>
          <a:prstGeom prst="line">
            <a:avLst/>
          </a:prstGeom>
          <a:noFill/>
          <a:ln w="66675">
            <a:solidFill>
              <a:srgbClr val="FF0000"/>
            </a:solidFill>
            <a:round/>
            <a:headEnd/>
            <a:tailEnd/>
          </a:ln>
        </p:spPr>
        <p:txBody>
          <a:bodyPr/>
          <a:lstStyle/>
          <a:p>
            <a:endParaRPr lang="en-GB"/>
          </a:p>
        </p:txBody>
      </p:sp>
      <p:sp>
        <p:nvSpPr>
          <p:cNvPr id="400415" name="Line 31"/>
          <p:cNvSpPr>
            <a:spLocks noChangeShapeType="1"/>
          </p:cNvSpPr>
          <p:nvPr/>
        </p:nvSpPr>
        <p:spPr bwMode="auto">
          <a:xfrm flipV="1">
            <a:off x="1187450" y="2203450"/>
            <a:ext cx="0" cy="865188"/>
          </a:xfrm>
          <a:prstGeom prst="line">
            <a:avLst/>
          </a:prstGeom>
          <a:noFill/>
          <a:ln w="76200">
            <a:solidFill>
              <a:srgbClr val="FFFF00"/>
            </a:solidFill>
            <a:round/>
            <a:headEnd/>
            <a:tailEnd type="triangle" w="med" len="med"/>
          </a:ln>
        </p:spPr>
        <p:txBody>
          <a:bodyPr/>
          <a:lstStyle/>
          <a:p>
            <a:endParaRPr lang="en-GB"/>
          </a:p>
        </p:txBody>
      </p:sp>
      <p:sp>
        <p:nvSpPr>
          <p:cNvPr id="400416" name="Line 32"/>
          <p:cNvSpPr>
            <a:spLocks noChangeShapeType="1"/>
          </p:cNvSpPr>
          <p:nvPr/>
        </p:nvSpPr>
        <p:spPr bwMode="auto">
          <a:xfrm flipV="1">
            <a:off x="1908175" y="2205038"/>
            <a:ext cx="0" cy="865187"/>
          </a:xfrm>
          <a:prstGeom prst="line">
            <a:avLst/>
          </a:prstGeom>
          <a:noFill/>
          <a:ln w="76200">
            <a:solidFill>
              <a:srgbClr val="FFFF00"/>
            </a:solidFill>
            <a:round/>
            <a:headEnd/>
            <a:tailEnd type="triangle" w="med" len="med"/>
          </a:ln>
        </p:spPr>
        <p:txBody>
          <a:bodyPr/>
          <a:lstStyle/>
          <a:p>
            <a:endParaRPr lang="en-GB"/>
          </a:p>
        </p:txBody>
      </p:sp>
      <p:sp>
        <p:nvSpPr>
          <p:cNvPr id="400417" name="Text Box 33"/>
          <p:cNvSpPr txBox="1">
            <a:spLocks noChangeArrowheads="1"/>
          </p:cNvSpPr>
          <p:nvPr/>
        </p:nvSpPr>
        <p:spPr bwMode="auto">
          <a:xfrm>
            <a:off x="0" y="5877272"/>
            <a:ext cx="9144000" cy="416461"/>
          </a:xfrm>
          <a:prstGeom prst="rect">
            <a:avLst/>
          </a:prstGeom>
          <a:noFill/>
          <a:ln w="0" algn="ctr">
            <a:noFill/>
            <a:miter lim="800000"/>
            <a:headEnd/>
            <a:tailEnd/>
          </a:ln>
        </p:spPr>
        <p:txBody>
          <a:bodyPr wrap="square">
            <a:spAutoFit/>
          </a:bodyPr>
          <a:lstStyle/>
          <a:p>
            <a:pPr algn="ctr">
              <a:lnSpc>
                <a:spcPct val="75000"/>
              </a:lnSpc>
              <a:spcBef>
                <a:spcPct val="50000"/>
              </a:spcBef>
            </a:pPr>
            <a:r>
              <a:rPr lang="en-GB" sz="2800" b="1" dirty="0" smtClean="0">
                <a:solidFill>
                  <a:srgbClr val="FFFF00"/>
                </a:solidFill>
              </a:rPr>
              <a:t>Which </a:t>
            </a:r>
            <a:r>
              <a:rPr lang="en-GB" sz="2800" b="1" dirty="0">
                <a:solidFill>
                  <a:srgbClr val="FFFF00"/>
                </a:solidFill>
              </a:rPr>
              <a:t>c</a:t>
            </a:r>
            <a:r>
              <a:rPr lang="en-GB" sz="2800" b="1" dirty="0" smtClean="0">
                <a:solidFill>
                  <a:srgbClr val="FFFF00"/>
                </a:solidFill>
              </a:rPr>
              <a:t>ontrol </a:t>
            </a:r>
            <a:r>
              <a:rPr lang="en-GB" sz="2800" b="1" dirty="0">
                <a:solidFill>
                  <a:srgbClr val="FFFF00"/>
                </a:solidFill>
              </a:rPr>
              <a:t>is used for this?</a:t>
            </a:r>
          </a:p>
        </p:txBody>
      </p:sp>
      <p:sp>
        <p:nvSpPr>
          <p:cNvPr id="400419" name="Line 35"/>
          <p:cNvSpPr>
            <a:spLocks noChangeShapeType="1"/>
          </p:cNvSpPr>
          <p:nvPr/>
        </p:nvSpPr>
        <p:spPr bwMode="auto">
          <a:xfrm>
            <a:off x="1582738" y="3789363"/>
            <a:ext cx="0" cy="574675"/>
          </a:xfrm>
          <a:prstGeom prst="line">
            <a:avLst/>
          </a:prstGeom>
          <a:noFill/>
          <a:ln w="76200">
            <a:solidFill>
              <a:srgbClr val="00FF00"/>
            </a:solidFill>
            <a:round/>
            <a:headEnd/>
            <a:tailEnd type="triangle" w="med" len="med"/>
          </a:ln>
        </p:spPr>
        <p:txBody>
          <a:bodyPr/>
          <a:lstStyle/>
          <a:p>
            <a:endParaRPr lang="en-GB"/>
          </a:p>
        </p:txBody>
      </p:sp>
      <p:sp>
        <p:nvSpPr>
          <p:cNvPr id="400420" name="Text Box 36"/>
          <p:cNvSpPr txBox="1">
            <a:spLocks noChangeArrowheads="1"/>
          </p:cNvSpPr>
          <p:nvPr/>
        </p:nvSpPr>
        <p:spPr bwMode="auto">
          <a:xfrm>
            <a:off x="467544" y="4437112"/>
            <a:ext cx="2700610" cy="461665"/>
          </a:xfrm>
          <a:prstGeom prst="rect">
            <a:avLst/>
          </a:prstGeom>
          <a:noFill/>
          <a:ln w="0" algn="ctr">
            <a:noFill/>
            <a:miter lim="800000"/>
            <a:headEnd/>
            <a:tailEnd/>
          </a:ln>
        </p:spPr>
        <p:txBody>
          <a:bodyPr wrap="square">
            <a:spAutoFit/>
          </a:bodyPr>
          <a:lstStyle/>
          <a:p>
            <a:pPr>
              <a:spcBef>
                <a:spcPct val="50000"/>
              </a:spcBef>
            </a:pPr>
            <a:r>
              <a:rPr lang="en-GB" sz="2400" b="1" dirty="0">
                <a:solidFill>
                  <a:srgbClr val="66FF33"/>
                </a:solidFill>
                <a:effectLst>
                  <a:outerShdw blurRad="38100" dist="38100" dir="2700000" algn="tl">
                    <a:srgbClr val="000000">
                      <a:alpha val="43137"/>
                    </a:srgbClr>
                  </a:outerShdw>
                </a:effectLst>
              </a:rPr>
              <a:t>Balancing </a:t>
            </a:r>
            <a:r>
              <a:rPr lang="en-GB" sz="2400" b="1" dirty="0" smtClean="0">
                <a:solidFill>
                  <a:srgbClr val="66FF33"/>
                </a:solidFill>
                <a:effectLst>
                  <a:outerShdw blurRad="38100" dist="38100" dir="2700000" algn="tl">
                    <a:srgbClr val="000000">
                      <a:alpha val="43137"/>
                    </a:srgbClr>
                  </a:outerShdw>
                </a:effectLst>
              </a:rPr>
              <a:t>force</a:t>
            </a:r>
            <a:endParaRPr lang="en-GB" sz="2400" b="1" dirty="0">
              <a:solidFill>
                <a:srgbClr val="66FF33"/>
              </a:solidFill>
              <a:effectLst>
                <a:outerShdw blurRad="38100" dist="38100" dir="2700000" algn="tl">
                  <a:srgbClr val="000000">
                    <a:alpha val="43137"/>
                  </a:srgbClr>
                </a:outerShdw>
              </a:effectLst>
            </a:endParaRPr>
          </a:p>
        </p:txBody>
      </p:sp>
      <p:sp>
        <p:nvSpPr>
          <p:cNvPr id="400421" name="Text Box 37"/>
          <p:cNvSpPr txBox="1">
            <a:spLocks noChangeArrowheads="1"/>
          </p:cNvSpPr>
          <p:nvPr/>
        </p:nvSpPr>
        <p:spPr bwMode="auto">
          <a:xfrm>
            <a:off x="827088" y="1663700"/>
            <a:ext cx="1439862" cy="461665"/>
          </a:xfrm>
          <a:prstGeom prst="rect">
            <a:avLst/>
          </a:prstGeom>
          <a:noFill/>
          <a:ln w="0" algn="ctr">
            <a:noFill/>
            <a:miter lim="800000"/>
            <a:headEnd/>
            <a:tailEnd/>
          </a:ln>
        </p:spPr>
        <p:txBody>
          <a:bodyPr>
            <a:spAutoFit/>
          </a:bodyPr>
          <a:lstStyle/>
          <a:p>
            <a:pPr>
              <a:spcBef>
                <a:spcPct val="50000"/>
              </a:spcBef>
            </a:pPr>
            <a:r>
              <a:rPr lang="en-GB" sz="2400" b="1" dirty="0">
                <a:solidFill>
                  <a:srgbClr val="FFFF00"/>
                </a:solidFill>
                <a:effectLst>
                  <a:outerShdw blurRad="38100" dist="38100" dir="2700000" algn="tl">
                    <a:srgbClr val="000000">
                      <a:alpha val="43137"/>
                    </a:srgbClr>
                  </a:outerShdw>
                </a:effectLst>
              </a:rPr>
              <a:t>Airflow</a:t>
            </a:r>
          </a:p>
        </p:txBody>
      </p:sp>
      <p:sp>
        <p:nvSpPr>
          <p:cNvPr id="36" name="TextBox 35"/>
          <p:cNvSpPr txBox="1"/>
          <p:nvPr/>
        </p:nvSpPr>
        <p:spPr>
          <a:xfrm>
            <a:off x="0" y="476672"/>
            <a:ext cx="9144000" cy="800219"/>
          </a:xfrm>
          <a:prstGeom prst="rect">
            <a:avLst/>
          </a:prstGeom>
          <a:noFill/>
        </p:spPr>
        <p:txBody>
          <a:bodyPr wrap="square" rtlCol="0">
            <a:spAutoFit/>
          </a:bodyPr>
          <a:lstStyle/>
          <a:p>
            <a:pPr algn="ctr"/>
            <a:r>
              <a:rPr lang="en-GB" sz="2800" b="1" dirty="0" smtClean="0">
                <a:solidFill>
                  <a:srgbClr val="FFFF00"/>
                </a:solidFill>
              </a:rPr>
              <a:t>A tail rotor is added to counter the torque reaction</a:t>
            </a:r>
          </a:p>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0414"/>
                                        </p:tgtEl>
                                        <p:attrNameLst>
                                          <p:attrName>style.visibility</p:attrName>
                                        </p:attrNameLst>
                                      </p:cBhvr>
                                      <p:to>
                                        <p:strVal val="visible"/>
                                      </p:to>
                                    </p:set>
                                    <p:animEffect transition="in" filter="fade">
                                      <p:cBhvr>
                                        <p:cTn id="7" dur="1000"/>
                                        <p:tgtEl>
                                          <p:spTgt spid="4004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repeatCount="indefinite" fill="hold" nodeType="clickEffect">
                                  <p:stCondLst>
                                    <p:cond delay="0"/>
                                  </p:stCondLst>
                                  <p:childTnLst>
                                    <p:animRot by="-21600000">
                                      <p:cBhvr>
                                        <p:cTn id="11" dur="2000" fill="hold"/>
                                        <p:tgtEl>
                                          <p:spTgt spid="5"/>
                                        </p:tgtEl>
                                        <p:attrNameLst>
                                          <p:attrName>r</p:attrName>
                                        </p:attrNameLst>
                                      </p:cBhvr>
                                    </p:animRot>
                                  </p:childTnLst>
                                </p:cTn>
                              </p:par>
                              <p:par>
                                <p:cTn id="12" presetID="22" presetClass="entr" presetSubtype="4" fill="hold" grpId="0" nodeType="withEffect">
                                  <p:stCondLst>
                                    <p:cond delay="0"/>
                                  </p:stCondLst>
                                  <p:childTnLst>
                                    <p:set>
                                      <p:cBhvr>
                                        <p:cTn id="13" dur="1" fill="hold">
                                          <p:stCondLst>
                                            <p:cond delay="0"/>
                                          </p:stCondLst>
                                        </p:cTn>
                                        <p:tgtEl>
                                          <p:spTgt spid="400416"/>
                                        </p:tgtEl>
                                        <p:attrNameLst>
                                          <p:attrName>style.visibility</p:attrName>
                                        </p:attrNameLst>
                                      </p:cBhvr>
                                      <p:to>
                                        <p:strVal val="visible"/>
                                      </p:to>
                                    </p:set>
                                    <p:animEffect transition="in" filter="wipe(down)">
                                      <p:cBhvr>
                                        <p:cTn id="14" dur="1000"/>
                                        <p:tgtEl>
                                          <p:spTgt spid="4004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00415"/>
                                        </p:tgtEl>
                                        <p:attrNameLst>
                                          <p:attrName>style.visibility</p:attrName>
                                        </p:attrNameLst>
                                      </p:cBhvr>
                                      <p:to>
                                        <p:strVal val="visible"/>
                                      </p:to>
                                    </p:set>
                                    <p:animEffect transition="in" filter="wipe(down)">
                                      <p:cBhvr>
                                        <p:cTn id="17" dur="1000"/>
                                        <p:tgtEl>
                                          <p:spTgt spid="400415"/>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400421">
                                            <p:txEl>
                                              <p:pRg st="0" end="0"/>
                                            </p:txEl>
                                          </p:spTgt>
                                        </p:tgtEl>
                                        <p:attrNameLst>
                                          <p:attrName>style.visibility</p:attrName>
                                        </p:attrNameLst>
                                      </p:cBhvr>
                                      <p:to>
                                        <p:strVal val="visible"/>
                                      </p:to>
                                    </p:set>
                                    <p:animEffect transition="in" filter="wipe(down)">
                                      <p:cBhvr>
                                        <p:cTn id="21" dur="1000"/>
                                        <p:tgtEl>
                                          <p:spTgt spid="40042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00419"/>
                                        </p:tgtEl>
                                        <p:attrNameLst>
                                          <p:attrName>style.visibility</p:attrName>
                                        </p:attrNameLst>
                                      </p:cBhvr>
                                      <p:to>
                                        <p:strVal val="visible"/>
                                      </p:to>
                                    </p:set>
                                    <p:animEffect transition="in" filter="wipe(up)">
                                      <p:cBhvr>
                                        <p:cTn id="26" dur="1000"/>
                                        <p:tgtEl>
                                          <p:spTgt spid="400419"/>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400420"/>
                                        </p:tgtEl>
                                        <p:attrNameLst>
                                          <p:attrName>style.visibility</p:attrName>
                                        </p:attrNameLst>
                                      </p:cBhvr>
                                      <p:to>
                                        <p:strVal val="visible"/>
                                      </p:to>
                                    </p:set>
                                    <p:animEffect transition="in" filter="wipe(up)">
                                      <p:cBhvr>
                                        <p:cTn id="30" dur="1000"/>
                                        <p:tgtEl>
                                          <p:spTgt spid="4004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00417">
                                            <p:txEl>
                                              <p:pRg st="0" end="0"/>
                                            </p:txEl>
                                          </p:spTgt>
                                        </p:tgtEl>
                                        <p:attrNameLst>
                                          <p:attrName>style.visibility</p:attrName>
                                        </p:attrNameLst>
                                      </p:cBhvr>
                                      <p:to>
                                        <p:strVal val="visible"/>
                                      </p:to>
                                    </p:set>
                                    <p:animEffect transition="in" filter="wipe(left)">
                                      <p:cBhvr>
                                        <p:cTn id="35" dur="1000"/>
                                        <p:tgtEl>
                                          <p:spTgt spid="4004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414" grpId="0" animBg="1"/>
      <p:bldP spid="400415" grpId="0" animBg="1"/>
      <p:bldP spid="400416" grpId="0" animBg="1"/>
      <p:bldP spid="400419" grpId="0" animBg="1"/>
      <p:bldP spid="40042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393518" y="430213"/>
            <a:ext cx="4356964" cy="699166"/>
          </a:xfrm>
          <a:noFill/>
        </p:spPr>
        <p:txBody>
          <a:bodyPr lIns="90488" tIns="44450" rIns="90488" bIns="44450"/>
          <a:lstStyle/>
          <a:p>
            <a:pPr algn="ctr"/>
            <a:r>
              <a:rPr lang="en-US" dirty="0" smtClean="0">
                <a:solidFill>
                  <a:srgbClr val="FFFF00"/>
                </a:solidFill>
                <a:latin typeface="Arial" charset="0"/>
              </a:rPr>
              <a:t>The yaw pedals</a:t>
            </a:r>
          </a:p>
        </p:txBody>
      </p:sp>
      <p:sp>
        <p:nvSpPr>
          <p:cNvPr id="390147" name="Rectangle 3"/>
          <p:cNvSpPr>
            <a:spLocks noChangeArrowheads="1"/>
          </p:cNvSpPr>
          <p:nvPr/>
        </p:nvSpPr>
        <p:spPr bwMode="auto">
          <a:xfrm>
            <a:off x="323528" y="1628800"/>
            <a:ext cx="3059832" cy="2151871"/>
          </a:xfrm>
          <a:prstGeom prst="rect">
            <a:avLst/>
          </a:prstGeom>
          <a:noFill/>
          <a:ln w="12700">
            <a:noFill/>
            <a:miter lim="800000"/>
            <a:headEnd/>
            <a:tailEnd/>
          </a:ln>
        </p:spPr>
        <p:txBody>
          <a:bodyPr wrap="square" lIns="90488" tIns="44450" rIns="90488" bIns="44450">
            <a:spAutoFit/>
          </a:bodyPr>
          <a:lstStyle/>
          <a:p>
            <a:pPr defTabSz="762000" eaLnBrk="0" hangingPunct="0"/>
            <a:r>
              <a:rPr lang="en-US" sz="2400" b="1" dirty="0">
                <a:solidFill>
                  <a:srgbClr val="FFFF00"/>
                </a:solidFill>
              </a:rPr>
              <a:t>Moving the </a:t>
            </a:r>
            <a:r>
              <a:rPr lang="en-US" sz="2400" b="1" dirty="0" smtClean="0">
                <a:solidFill>
                  <a:srgbClr val="FFFF00"/>
                </a:solidFill>
              </a:rPr>
              <a:t>yaw pedals will </a:t>
            </a:r>
            <a:r>
              <a:rPr lang="en-US" sz="2400" b="1" dirty="0">
                <a:solidFill>
                  <a:srgbClr val="FFFF00"/>
                </a:solidFill>
              </a:rPr>
              <a:t>alter </a:t>
            </a:r>
            <a:r>
              <a:rPr lang="en-US" sz="2400" b="1" dirty="0" smtClean="0">
                <a:solidFill>
                  <a:srgbClr val="FFFF00"/>
                </a:solidFill>
              </a:rPr>
              <a:t>the blade pitch equally </a:t>
            </a:r>
            <a:r>
              <a:rPr lang="en-US" sz="2400" b="1" dirty="0">
                <a:solidFill>
                  <a:srgbClr val="FFFF00"/>
                </a:solidFill>
              </a:rPr>
              <a:t>on all the </a:t>
            </a:r>
            <a:r>
              <a:rPr lang="en-US" sz="2400" b="1" dirty="0" smtClean="0">
                <a:solidFill>
                  <a:srgbClr val="FFFF00"/>
                </a:solidFill>
              </a:rPr>
              <a:t>tail rotor blades</a:t>
            </a:r>
            <a:endParaRPr lang="en-US" sz="2400" b="1" dirty="0">
              <a:solidFill>
                <a:srgbClr val="FFFF00"/>
              </a:solidFill>
            </a:endParaRPr>
          </a:p>
          <a:p>
            <a:pPr defTabSz="762000" eaLnBrk="0" hangingPunct="0">
              <a:lnSpc>
                <a:spcPct val="70000"/>
              </a:lnSpc>
            </a:pPr>
            <a:endParaRPr lang="en-US" sz="2000" dirty="0">
              <a:solidFill>
                <a:srgbClr val="00FFFF"/>
              </a:solidFill>
            </a:endParaRPr>
          </a:p>
        </p:txBody>
      </p:sp>
      <p:grpSp>
        <p:nvGrpSpPr>
          <p:cNvPr id="2" name="Group 4"/>
          <p:cNvGrpSpPr>
            <a:grpSpLocks/>
          </p:cNvGrpSpPr>
          <p:nvPr/>
        </p:nvGrpSpPr>
        <p:grpSpPr bwMode="auto">
          <a:xfrm>
            <a:off x="250825" y="3644900"/>
            <a:ext cx="3384550" cy="1893888"/>
            <a:chOff x="172" y="1570"/>
            <a:chExt cx="2132" cy="1193"/>
          </a:xfrm>
        </p:grpSpPr>
        <p:grpSp>
          <p:nvGrpSpPr>
            <p:cNvPr id="3" name="Group 5"/>
            <p:cNvGrpSpPr>
              <a:grpSpLocks/>
            </p:cNvGrpSpPr>
            <p:nvPr/>
          </p:nvGrpSpPr>
          <p:grpSpPr bwMode="auto">
            <a:xfrm>
              <a:off x="172" y="1570"/>
              <a:ext cx="2132" cy="1193"/>
              <a:chOff x="158" y="2192"/>
              <a:chExt cx="2132" cy="1193"/>
            </a:xfrm>
          </p:grpSpPr>
          <p:sp>
            <p:nvSpPr>
              <p:cNvPr id="37903" name="Rectangle 6"/>
              <p:cNvSpPr>
                <a:spLocks noChangeArrowheads="1"/>
              </p:cNvSpPr>
              <p:nvPr/>
            </p:nvSpPr>
            <p:spPr bwMode="auto">
              <a:xfrm>
                <a:off x="158" y="2205"/>
                <a:ext cx="2132" cy="1180"/>
              </a:xfrm>
              <a:prstGeom prst="rect">
                <a:avLst/>
              </a:prstGeom>
              <a:solidFill>
                <a:schemeClr val="accent1"/>
              </a:solidFill>
              <a:ln w="12700">
                <a:solidFill>
                  <a:schemeClr val="tx1"/>
                </a:solidFill>
                <a:miter lim="800000"/>
                <a:headEnd/>
                <a:tailEnd/>
              </a:ln>
            </p:spPr>
            <p:txBody>
              <a:bodyPr wrap="none" anchor="ctr"/>
              <a:lstStyle/>
              <a:p>
                <a:endParaRPr lang="en-GB"/>
              </a:p>
            </p:txBody>
          </p:sp>
          <p:sp>
            <p:nvSpPr>
              <p:cNvPr id="37904" name="Rectangle 7"/>
              <p:cNvSpPr>
                <a:spLocks noChangeArrowheads="1"/>
              </p:cNvSpPr>
              <p:nvPr/>
            </p:nvSpPr>
            <p:spPr bwMode="auto">
              <a:xfrm>
                <a:off x="1164" y="2750"/>
                <a:ext cx="46" cy="181"/>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37905" name="Rectangle 8"/>
              <p:cNvSpPr>
                <a:spLocks noChangeArrowheads="1"/>
              </p:cNvSpPr>
              <p:nvPr/>
            </p:nvSpPr>
            <p:spPr bwMode="auto">
              <a:xfrm>
                <a:off x="794" y="2704"/>
                <a:ext cx="771" cy="90"/>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37906" name="Oval 9"/>
              <p:cNvSpPr>
                <a:spLocks noChangeArrowheads="1"/>
              </p:cNvSpPr>
              <p:nvPr/>
            </p:nvSpPr>
            <p:spPr bwMode="auto">
              <a:xfrm rot="-289246">
                <a:off x="612" y="2478"/>
                <a:ext cx="272" cy="498"/>
              </a:xfrm>
              <a:prstGeom prst="ellipse">
                <a:avLst/>
              </a:prstGeom>
              <a:solidFill>
                <a:schemeClr val="folHlink"/>
              </a:solidFill>
              <a:ln w="12700">
                <a:solidFill>
                  <a:srgbClr val="000000"/>
                </a:solidFill>
                <a:round/>
                <a:headEnd/>
                <a:tailEnd/>
              </a:ln>
            </p:spPr>
            <p:txBody>
              <a:bodyPr wrap="none" anchor="ctr"/>
              <a:lstStyle/>
              <a:p>
                <a:endParaRPr lang="en-GB"/>
              </a:p>
            </p:txBody>
          </p:sp>
          <p:sp>
            <p:nvSpPr>
              <p:cNvPr id="37907" name="Oval 10"/>
              <p:cNvSpPr>
                <a:spLocks noChangeArrowheads="1"/>
              </p:cNvSpPr>
              <p:nvPr/>
            </p:nvSpPr>
            <p:spPr bwMode="auto">
              <a:xfrm rot="492545">
                <a:off x="1474" y="2478"/>
                <a:ext cx="272" cy="498"/>
              </a:xfrm>
              <a:prstGeom prst="ellipse">
                <a:avLst/>
              </a:prstGeom>
              <a:solidFill>
                <a:schemeClr val="folHlink"/>
              </a:solidFill>
              <a:ln w="12700">
                <a:solidFill>
                  <a:srgbClr val="000000"/>
                </a:solidFill>
                <a:round/>
                <a:headEnd/>
                <a:tailEnd/>
              </a:ln>
            </p:spPr>
            <p:txBody>
              <a:bodyPr wrap="none" anchor="ctr"/>
              <a:lstStyle/>
              <a:p>
                <a:endParaRPr lang="en-GB"/>
              </a:p>
            </p:txBody>
          </p:sp>
          <p:sp>
            <p:nvSpPr>
              <p:cNvPr id="37908" name="Rectangle 11"/>
              <p:cNvSpPr>
                <a:spLocks noChangeArrowheads="1"/>
              </p:cNvSpPr>
              <p:nvPr/>
            </p:nvSpPr>
            <p:spPr bwMode="auto">
              <a:xfrm rot="715064">
                <a:off x="980" y="2944"/>
                <a:ext cx="44" cy="439"/>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37909" name="Rectangle 12"/>
              <p:cNvSpPr>
                <a:spLocks noChangeArrowheads="1"/>
              </p:cNvSpPr>
              <p:nvPr/>
            </p:nvSpPr>
            <p:spPr bwMode="auto">
              <a:xfrm>
                <a:off x="1020" y="2931"/>
                <a:ext cx="318" cy="45"/>
              </a:xfrm>
              <a:prstGeom prst="rect">
                <a:avLst/>
              </a:prstGeom>
              <a:solidFill>
                <a:schemeClr val="folHlink"/>
              </a:solidFill>
              <a:ln w="12700">
                <a:solidFill>
                  <a:srgbClr val="000000"/>
                </a:solidFill>
                <a:miter lim="800000"/>
                <a:headEnd/>
                <a:tailEnd/>
              </a:ln>
            </p:spPr>
            <p:txBody>
              <a:bodyPr wrap="none" anchor="ctr"/>
              <a:lstStyle/>
              <a:p>
                <a:endParaRPr lang="en-GB"/>
              </a:p>
            </p:txBody>
          </p:sp>
          <p:sp>
            <p:nvSpPr>
              <p:cNvPr id="37910" name="Rectangle 13"/>
              <p:cNvSpPr>
                <a:spLocks noChangeArrowheads="1"/>
              </p:cNvSpPr>
              <p:nvPr/>
            </p:nvSpPr>
            <p:spPr bwMode="auto">
              <a:xfrm>
                <a:off x="614" y="2192"/>
                <a:ext cx="1132" cy="286"/>
              </a:xfrm>
              <a:prstGeom prst="rect">
                <a:avLst/>
              </a:prstGeom>
              <a:noFill/>
              <a:ln w="12700">
                <a:noFill/>
                <a:miter lim="800000"/>
                <a:headEnd/>
                <a:tailEnd/>
              </a:ln>
            </p:spPr>
            <p:txBody>
              <a:bodyPr wrap="none" lIns="90488" tIns="44450" rIns="90488" bIns="44450">
                <a:spAutoFit/>
              </a:bodyPr>
              <a:lstStyle/>
              <a:p>
                <a:pPr defTabSz="762000" eaLnBrk="0" hangingPunct="0"/>
                <a:r>
                  <a:rPr lang="en-US" b="1">
                    <a:solidFill>
                      <a:schemeClr val="tx2"/>
                    </a:solidFill>
                  </a:rPr>
                  <a:t>Yaw Pedals</a:t>
                </a:r>
              </a:p>
            </p:txBody>
          </p:sp>
        </p:grpSp>
        <p:grpSp>
          <p:nvGrpSpPr>
            <p:cNvPr id="4" name="Group 14"/>
            <p:cNvGrpSpPr>
              <a:grpSpLocks/>
            </p:cNvGrpSpPr>
            <p:nvPr/>
          </p:nvGrpSpPr>
          <p:grpSpPr bwMode="auto">
            <a:xfrm>
              <a:off x="476" y="2157"/>
              <a:ext cx="1406" cy="321"/>
              <a:chOff x="476" y="2157"/>
              <a:chExt cx="1406" cy="321"/>
            </a:xfrm>
          </p:grpSpPr>
          <p:sp>
            <p:nvSpPr>
              <p:cNvPr id="37901" name="Line 15"/>
              <p:cNvSpPr>
                <a:spLocks noChangeShapeType="1"/>
              </p:cNvSpPr>
              <p:nvPr/>
            </p:nvSpPr>
            <p:spPr bwMode="auto">
              <a:xfrm flipH="1">
                <a:off x="476" y="2160"/>
                <a:ext cx="272" cy="318"/>
              </a:xfrm>
              <a:prstGeom prst="line">
                <a:avLst/>
              </a:prstGeom>
              <a:noFill/>
              <a:ln w="38100">
                <a:solidFill>
                  <a:srgbClr val="000000"/>
                </a:solidFill>
                <a:round/>
                <a:headEnd type="triangle" w="med" len="med"/>
                <a:tailEnd/>
              </a:ln>
            </p:spPr>
            <p:txBody>
              <a:bodyPr/>
              <a:lstStyle/>
              <a:p>
                <a:endParaRPr lang="en-GB"/>
              </a:p>
            </p:txBody>
          </p:sp>
          <p:sp>
            <p:nvSpPr>
              <p:cNvPr id="37902" name="Line 16"/>
              <p:cNvSpPr>
                <a:spLocks noChangeShapeType="1"/>
              </p:cNvSpPr>
              <p:nvPr/>
            </p:nvSpPr>
            <p:spPr bwMode="auto">
              <a:xfrm>
                <a:off x="1610" y="2157"/>
                <a:ext cx="272" cy="318"/>
              </a:xfrm>
              <a:prstGeom prst="line">
                <a:avLst/>
              </a:prstGeom>
              <a:noFill/>
              <a:ln w="38100">
                <a:solidFill>
                  <a:srgbClr val="000000"/>
                </a:solidFill>
                <a:round/>
                <a:headEnd/>
                <a:tailEnd type="triangle" w="med" len="med"/>
              </a:ln>
            </p:spPr>
            <p:txBody>
              <a:bodyPr/>
              <a:lstStyle/>
              <a:p>
                <a:endParaRPr lang="en-GB"/>
              </a:p>
            </p:txBody>
          </p:sp>
        </p:grpSp>
      </p:grpSp>
      <p:grpSp>
        <p:nvGrpSpPr>
          <p:cNvPr id="5" name="Group 17"/>
          <p:cNvGrpSpPr>
            <a:grpSpLocks/>
          </p:cNvGrpSpPr>
          <p:nvPr/>
        </p:nvGrpSpPr>
        <p:grpSpPr bwMode="auto">
          <a:xfrm>
            <a:off x="3203575" y="1412875"/>
            <a:ext cx="5724525" cy="3182938"/>
            <a:chOff x="2390" y="1437"/>
            <a:chExt cx="3234" cy="1458"/>
          </a:xfrm>
        </p:grpSpPr>
        <p:pic>
          <p:nvPicPr>
            <p:cNvPr id="37897" name="Picture 18" descr="Tail Gearbox"/>
            <p:cNvPicPr>
              <a:picLocks noChangeAspect="1" noChangeArrowheads="1"/>
            </p:cNvPicPr>
            <p:nvPr/>
          </p:nvPicPr>
          <p:blipFill>
            <a:blip r:embed="rId3" cstate="print"/>
            <a:srcRect/>
            <a:stretch>
              <a:fillRect/>
            </a:stretch>
          </p:blipFill>
          <p:spPr bwMode="auto">
            <a:xfrm>
              <a:off x="2480" y="1437"/>
              <a:ext cx="3144" cy="1458"/>
            </a:xfrm>
            <a:prstGeom prst="rect">
              <a:avLst/>
            </a:prstGeom>
            <a:noFill/>
            <a:ln w="9525">
              <a:noFill/>
              <a:miter lim="800000"/>
              <a:headEnd/>
              <a:tailEnd/>
            </a:ln>
          </p:spPr>
        </p:pic>
        <p:sp>
          <p:nvSpPr>
            <p:cNvPr id="37898" name="Text Box 19"/>
            <p:cNvSpPr txBox="1">
              <a:spLocks noChangeArrowheads="1"/>
            </p:cNvSpPr>
            <p:nvPr/>
          </p:nvSpPr>
          <p:spPr bwMode="auto">
            <a:xfrm>
              <a:off x="2390" y="2680"/>
              <a:ext cx="768" cy="126"/>
            </a:xfrm>
            <a:prstGeom prst="rect">
              <a:avLst/>
            </a:prstGeom>
            <a:noFill/>
            <a:ln w="9525">
              <a:noFill/>
              <a:miter lim="800000"/>
              <a:headEnd/>
              <a:tailEnd/>
            </a:ln>
          </p:spPr>
          <p:txBody>
            <a:bodyPr>
              <a:spAutoFit/>
            </a:bodyPr>
            <a:lstStyle/>
            <a:p>
              <a:pPr defTabSz="762000" eaLnBrk="0" hangingPunct="0">
                <a:spcBef>
                  <a:spcPct val="50000"/>
                </a:spcBef>
              </a:pPr>
              <a:endParaRPr lang="en-GB" sz="1200">
                <a:solidFill>
                  <a:srgbClr val="000000"/>
                </a:solidFill>
              </a:endParaRPr>
            </a:p>
          </p:txBody>
        </p:sp>
      </p:grpSp>
      <p:sp>
        <p:nvSpPr>
          <p:cNvPr id="390164" name="Line 20"/>
          <p:cNvSpPr>
            <a:spLocks noChangeShapeType="1"/>
          </p:cNvSpPr>
          <p:nvPr/>
        </p:nvSpPr>
        <p:spPr bwMode="auto">
          <a:xfrm flipV="1">
            <a:off x="3203575" y="1989138"/>
            <a:ext cx="3455988" cy="504825"/>
          </a:xfrm>
          <a:prstGeom prst="line">
            <a:avLst/>
          </a:prstGeom>
          <a:noFill/>
          <a:ln w="63500">
            <a:solidFill>
              <a:srgbClr val="FF0000"/>
            </a:solidFill>
            <a:round/>
            <a:headEnd/>
            <a:tailEnd type="triangle" w="med" len="med"/>
          </a:ln>
        </p:spPr>
        <p:txBody>
          <a:bodyPr/>
          <a:lstStyle/>
          <a:p>
            <a:endParaRPr lang="en-GB"/>
          </a:p>
        </p:txBody>
      </p:sp>
      <p:sp>
        <p:nvSpPr>
          <p:cNvPr id="390167" name="Text Box 23"/>
          <p:cNvSpPr txBox="1">
            <a:spLocks noChangeArrowheads="1"/>
          </p:cNvSpPr>
          <p:nvPr/>
        </p:nvSpPr>
        <p:spPr bwMode="auto">
          <a:xfrm>
            <a:off x="3923928" y="4797152"/>
            <a:ext cx="5004494" cy="1200329"/>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FF00"/>
                </a:solidFill>
              </a:rPr>
              <a:t>The </a:t>
            </a:r>
            <a:r>
              <a:rPr lang="en-GB" sz="2400" b="1" dirty="0" smtClean="0">
                <a:solidFill>
                  <a:srgbClr val="FFFF00"/>
                </a:solidFill>
              </a:rPr>
              <a:t>yaw </a:t>
            </a:r>
            <a:r>
              <a:rPr lang="en-GB" sz="2400" b="1" dirty="0">
                <a:solidFill>
                  <a:srgbClr val="FFFF00"/>
                </a:solidFill>
              </a:rPr>
              <a:t>p</a:t>
            </a:r>
            <a:r>
              <a:rPr lang="en-GB" sz="2400" b="1" dirty="0" smtClean="0">
                <a:solidFill>
                  <a:srgbClr val="FFFF00"/>
                </a:solidFill>
              </a:rPr>
              <a:t>edals </a:t>
            </a:r>
            <a:r>
              <a:rPr lang="en-GB" sz="2400" b="1" dirty="0">
                <a:solidFill>
                  <a:srgbClr val="FFFF00"/>
                </a:solidFill>
              </a:rPr>
              <a:t>can also be used to turn (yaw) </a:t>
            </a:r>
            <a:r>
              <a:rPr lang="en-GB" sz="2400" b="1" dirty="0" smtClean="0">
                <a:solidFill>
                  <a:srgbClr val="FFFF00"/>
                </a:solidFill>
              </a:rPr>
              <a:t>the </a:t>
            </a:r>
            <a:r>
              <a:rPr lang="en-GB" sz="2400" b="1" dirty="0">
                <a:solidFill>
                  <a:srgbClr val="FFFF00"/>
                </a:solidFill>
              </a:rPr>
              <a:t>h</a:t>
            </a:r>
            <a:r>
              <a:rPr lang="en-GB" sz="2400" b="1" dirty="0" smtClean="0">
                <a:solidFill>
                  <a:srgbClr val="FFFF00"/>
                </a:solidFill>
              </a:rPr>
              <a:t>elicopter </a:t>
            </a:r>
            <a:r>
              <a:rPr lang="en-GB" sz="2400" b="1" dirty="0">
                <a:solidFill>
                  <a:srgbClr val="FFFF00"/>
                </a:solidFill>
              </a:rPr>
              <a:t>around the main </a:t>
            </a:r>
            <a:r>
              <a:rPr lang="en-GB" sz="2400" b="1" dirty="0" smtClean="0">
                <a:solidFill>
                  <a:srgbClr val="FFFF00"/>
                </a:solidFill>
              </a:rPr>
              <a:t>rotor</a:t>
            </a:r>
            <a:endParaRPr lang="en-GB" sz="2400" b="1" dirty="0">
              <a:solidFill>
                <a:srgbClr val="FFFF00"/>
              </a:solidFill>
            </a:endParaRPr>
          </a:p>
        </p:txBody>
      </p:sp>
      <p:sp>
        <p:nvSpPr>
          <p:cNvPr id="390168" name="Line 24"/>
          <p:cNvSpPr>
            <a:spLocks noChangeShapeType="1"/>
          </p:cNvSpPr>
          <p:nvPr/>
        </p:nvSpPr>
        <p:spPr bwMode="auto">
          <a:xfrm>
            <a:off x="3203575" y="2492375"/>
            <a:ext cx="3455988" cy="1800225"/>
          </a:xfrm>
          <a:prstGeom prst="line">
            <a:avLst/>
          </a:prstGeom>
          <a:noFill/>
          <a:ln w="63500">
            <a:solidFill>
              <a:srgbClr val="FF0000"/>
            </a:solidFill>
            <a:round/>
            <a:headEnd/>
            <a:tailEnd type="triangle" w="med" len="med"/>
          </a:ln>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0147">
                                            <p:txEl>
                                              <p:pRg st="0" end="0"/>
                                            </p:txEl>
                                          </p:spTgt>
                                        </p:tgtEl>
                                        <p:attrNameLst>
                                          <p:attrName>style.visibility</p:attrName>
                                        </p:attrNameLst>
                                      </p:cBhvr>
                                      <p:to>
                                        <p:strVal val="visible"/>
                                      </p:to>
                                    </p:set>
                                    <p:animEffect transition="in" filter="wipe(left)">
                                      <p:cBhvr>
                                        <p:cTn id="15" dur="1000"/>
                                        <p:tgtEl>
                                          <p:spTgt spid="390147">
                                            <p:txEl>
                                              <p:pRg st="0" end="0"/>
                                            </p:txEl>
                                          </p:spTgt>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90164"/>
                                        </p:tgtEl>
                                        <p:attrNameLst>
                                          <p:attrName>style.visibility</p:attrName>
                                        </p:attrNameLst>
                                      </p:cBhvr>
                                      <p:to>
                                        <p:strVal val="visible"/>
                                      </p:to>
                                    </p:set>
                                    <p:animEffect transition="in" filter="wipe(left)">
                                      <p:cBhvr>
                                        <p:cTn id="19" dur="1000"/>
                                        <p:tgtEl>
                                          <p:spTgt spid="39016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90168"/>
                                        </p:tgtEl>
                                        <p:attrNameLst>
                                          <p:attrName>style.visibility</p:attrName>
                                        </p:attrNameLst>
                                      </p:cBhvr>
                                      <p:to>
                                        <p:strVal val="visible"/>
                                      </p:to>
                                    </p:set>
                                    <p:animEffect transition="in" filter="wipe(left)">
                                      <p:cBhvr>
                                        <p:cTn id="22" dur="1000"/>
                                        <p:tgtEl>
                                          <p:spTgt spid="3901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0167">
                                            <p:txEl>
                                              <p:pRg st="0" end="0"/>
                                            </p:txEl>
                                          </p:spTgt>
                                        </p:tgtEl>
                                        <p:attrNameLst>
                                          <p:attrName>style.visibility</p:attrName>
                                        </p:attrNameLst>
                                      </p:cBhvr>
                                      <p:to>
                                        <p:strVal val="visible"/>
                                      </p:to>
                                    </p:set>
                                    <p:animEffect transition="in" filter="wipe(left)">
                                      <p:cBhvr>
                                        <p:cTn id="27" dur="1000"/>
                                        <p:tgtEl>
                                          <p:spTgt spid="3901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64" grpId="0" animBg="1"/>
      <p:bldP spid="39016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1412" name="Picture 4" descr="sikorsky-hh-60g-pave-hawk"/>
          <p:cNvPicPr>
            <a:picLocks noChangeAspect="1" noChangeArrowheads="1"/>
          </p:cNvPicPr>
          <p:nvPr/>
        </p:nvPicPr>
        <p:blipFill>
          <a:blip r:embed="rId2" cstate="print"/>
          <a:srcRect/>
          <a:stretch>
            <a:fillRect/>
          </a:stretch>
        </p:blipFill>
        <p:spPr bwMode="auto">
          <a:xfrm>
            <a:off x="3203848" y="260544"/>
            <a:ext cx="5782990" cy="2808094"/>
          </a:xfrm>
          <a:prstGeom prst="rect">
            <a:avLst/>
          </a:prstGeom>
          <a:noFill/>
          <a:ln w="9525">
            <a:noFill/>
            <a:miter lim="800000"/>
            <a:headEnd/>
            <a:tailEnd/>
          </a:ln>
        </p:spPr>
      </p:pic>
      <p:pic>
        <p:nvPicPr>
          <p:cNvPr id="401413" name="Picture 5" descr="westland-lynx-helicopter"/>
          <p:cNvPicPr>
            <a:picLocks noChangeAspect="1" noChangeArrowheads="1"/>
          </p:cNvPicPr>
          <p:nvPr/>
        </p:nvPicPr>
        <p:blipFill>
          <a:blip r:embed="rId3" cstate="print"/>
          <a:srcRect/>
          <a:stretch>
            <a:fillRect/>
          </a:stretch>
        </p:blipFill>
        <p:spPr bwMode="auto">
          <a:xfrm>
            <a:off x="3132138" y="3908425"/>
            <a:ext cx="5832475" cy="2833688"/>
          </a:xfrm>
          <a:prstGeom prst="rect">
            <a:avLst/>
          </a:prstGeom>
          <a:noFill/>
          <a:ln w="9525">
            <a:noFill/>
            <a:miter lim="800000"/>
            <a:headEnd/>
            <a:tailEnd/>
          </a:ln>
        </p:spPr>
      </p:pic>
      <p:pic>
        <p:nvPicPr>
          <p:cNvPr id="401414" name="Picture 6" descr="CH-46%20Sea%20Knight"/>
          <p:cNvPicPr>
            <a:picLocks noChangeAspect="1" noChangeArrowheads="1"/>
          </p:cNvPicPr>
          <p:nvPr/>
        </p:nvPicPr>
        <p:blipFill>
          <a:blip r:embed="rId4" cstate="print"/>
          <a:srcRect/>
          <a:stretch>
            <a:fillRect/>
          </a:stretch>
        </p:blipFill>
        <p:spPr bwMode="auto">
          <a:xfrm>
            <a:off x="179388" y="2559050"/>
            <a:ext cx="4608512" cy="2238375"/>
          </a:xfrm>
          <a:prstGeom prst="rect">
            <a:avLst/>
          </a:prstGeom>
          <a:noFill/>
          <a:ln w="9525">
            <a:noFill/>
            <a:miter lim="800000"/>
            <a:headEnd/>
            <a:tailEnd/>
          </a:ln>
        </p:spPr>
      </p:pic>
      <p:sp>
        <p:nvSpPr>
          <p:cNvPr id="38917" name="Text Box 7"/>
          <p:cNvSpPr txBox="1">
            <a:spLocks noChangeArrowheads="1"/>
          </p:cNvSpPr>
          <p:nvPr/>
        </p:nvSpPr>
        <p:spPr bwMode="auto">
          <a:xfrm>
            <a:off x="0" y="549275"/>
            <a:ext cx="3059832" cy="769441"/>
          </a:xfrm>
          <a:prstGeom prst="rect">
            <a:avLst/>
          </a:prstGeom>
          <a:noFill/>
          <a:ln w="0" algn="ctr">
            <a:noFill/>
            <a:miter lim="800000"/>
            <a:headEnd/>
            <a:tailEnd/>
          </a:ln>
        </p:spPr>
        <p:txBody>
          <a:bodyPr wrap="square">
            <a:spAutoFit/>
          </a:bodyPr>
          <a:lstStyle/>
          <a:p>
            <a:pPr algn="ctr">
              <a:spcBef>
                <a:spcPct val="50000"/>
              </a:spcBef>
            </a:pPr>
            <a:r>
              <a:rPr lang="en-GB" sz="4400" b="1" dirty="0">
                <a:solidFill>
                  <a:srgbClr val="FFFF00"/>
                </a:solidFill>
              </a:rPr>
              <a:t>Tail </a:t>
            </a:r>
            <a:r>
              <a:rPr lang="en-GB" sz="4400" b="1" dirty="0" smtClean="0">
                <a:solidFill>
                  <a:srgbClr val="FFFF00"/>
                </a:solidFill>
              </a:rPr>
              <a:t>rotors</a:t>
            </a:r>
            <a:endParaRPr lang="en-GB" sz="44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412"/>
                                        </p:tgtEl>
                                        <p:attrNameLst>
                                          <p:attrName>style.visibility</p:attrName>
                                        </p:attrNameLst>
                                      </p:cBhvr>
                                      <p:to>
                                        <p:strVal val="visible"/>
                                      </p:to>
                                    </p:set>
                                    <p:animEffect transition="in" filter="fade">
                                      <p:cBhvr>
                                        <p:cTn id="7" dur="1000"/>
                                        <p:tgtEl>
                                          <p:spTgt spid="401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1413"/>
                                        </p:tgtEl>
                                        <p:attrNameLst>
                                          <p:attrName>style.visibility</p:attrName>
                                        </p:attrNameLst>
                                      </p:cBhvr>
                                      <p:to>
                                        <p:strVal val="visible"/>
                                      </p:to>
                                    </p:set>
                                    <p:animEffect transition="in" filter="fade">
                                      <p:cBhvr>
                                        <p:cTn id="12" dur="1000"/>
                                        <p:tgtEl>
                                          <p:spTgt spid="4014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1414"/>
                                        </p:tgtEl>
                                        <p:attrNameLst>
                                          <p:attrName>style.visibility</p:attrName>
                                        </p:attrNameLst>
                                      </p:cBhvr>
                                      <p:to>
                                        <p:strVal val="visible"/>
                                      </p:to>
                                    </p:set>
                                    <p:animEffect transition="in" filter="fade">
                                      <p:cBhvr>
                                        <p:cTn id="17" dur="1000"/>
                                        <p:tgtEl>
                                          <p:spTgt spid="401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95536" y="2708920"/>
            <a:ext cx="6050054" cy="701731"/>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400" b="1" i="0" u="none" strike="noStrike" kern="0" cap="none" spc="0" normalizeH="0" baseline="0" noProof="0" dirty="0" smtClean="0">
                <a:ln>
                  <a:noFill/>
                </a:ln>
                <a:solidFill>
                  <a:srgbClr val="FFFF00"/>
                </a:solidFill>
                <a:effectLst/>
                <a:uLnTx/>
                <a:uFillTx/>
                <a:latin typeface="Arial" charset="0"/>
                <a:ea typeface="+mj-ea"/>
                <a:cs typeface="+mj-cs"/>
              </a:rPr>
              <a:t>Questions for you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808" name="Line 352"/>
          <p:cNvSpPr>
            <a:spLocks noChangeShapeType="1"/>
          </p:cNvSpPr>
          <p:nvPr/>
        </p:nvSpPr>
        <p:spPr bwMode="auto">
          <a:xfrm>
            <a:off x="2916238" y="3213100"/>
            <a:ext cx="5400675" cy="0"/>
          </a:xfrm>
          <a:prstGeom prst="line">
            <a:avLst/>
          </a:prstGeom>
          <a:noFill/>
          <a:ln w="101600">
            <a:solidFill>
              <a:srgbClr val="FFFF00"/>
            </a:solidFill>
            <a:round/>
            <a:headEnd/>
            <a:tailEnd/>
          </a:ln>
        </p:spPr>
        <p:txBody>
          <a:bodyPr/>
          <a:lstStyle/>
          <a:p>
            <a:endParaRPr lang="en-GB"/>
          </a:p>
        </p:txBody>
      </p:sp>
      <p:sp>
        <p:nvSpPr>
          <p:cNvPr id="403809" name="Rectangle 353"/>
          <p:cNvSpPr>
            <a:spLocks noChangeArrowheads="1"/>
          </p:cNvSpPr>
          <p:nvPr/>
        </p:nvSpPr>
        <p:spPr bwMode="auto">
          <a:xfrm>
            <a:off x="5468938" y="3068638"/>
            <a:ext cx="144462" cy="431800"/>
          </a:xfrm>
          <a:prstGeom prst="rect">
            <a:avLst/>
          </a:prstGeom>
          <a:solidFill>
            <a:schemeClr val="tx1"/>
          </a:solidFill>
          <a:ln w="0" algn="ctr">
            <a:solidFill>
              <a:schemeClr val="tx1"/>
            </a:solidFill>
            <a:miter lim="800000"/>
            <a:headEnd/>
            <a:tailEnd/>
          </a:ln>
        </p:spPr>
        <p:txBody>
          <a:bodyPr wrap="none" anchor="ctr"/>
          <a:lstStyle/>
          <a:p>
            <a:endParaRPr lang="en-GB"/>
          </a:p>
        </p:txBody>
      </p:sp>
      <p:sp>
        <p:nvSpPr>
          <p:cNvPr id="39940" name="Rectangle 2"/>
          <p:cNvSpPr>
            <a:spLocks noGrp="1" noChangeArrowheads="1"/>
          </p:cNvSpPr>
          <p:nvPr>
            <p:ph type="title"/>
          </p:nvPr>
        </p:nvSpPr>
        <p:spPr>
          <a:xfrm>
            <a:off x="290218" y="430213"/>
            <a:ext cx="8563563" cy="1311128"/>
          </a:xfrm>
        </p:spPr>
        <p:txBody>
          <a:bodyPr/>
          <a:lstStyle/>
          <a:p>
            <a:pPr algn="ctr"/>
            <a:r>
              <a:rPr lang="en-GB" dirty="0" smtClean="0">
                <a:solidFill>
                  <a:srgbClr val="FFFF00"/>
                </a:solidFill>
                <a:latin typeface="Arial" charset="0"/>
              </a:rPr>
              <a:t>How does a helicopter achieve </a:t>
            </a:r>
            <a:br>
              <a:rPr lang="en-GB" dirty="0" smtClean="0">
                <a:solidFill>
                  <a:srgbClr val="FFFF00"/>
                </a:solidFill>
                <a:latin typeface="Arial" charset="0"/>
              </a:rPr>
            </a:br>
            <a:r>
              <a:rPr lang="en-GB" dirty="0" smtClean="0">
                <a:solidFill>
                  <a:srgbClr val="FFFF00"/>
                </a:solidFill>
                <a:latin typeface="Arial" charset="0"/>
              </a:rPr>
              <a:t>horizontal flight?</a:t>
            </a:r>
          </a:p>
        </p:txBody>
      </p:sp>
      <p:grpSp>
        <p:nvGrpSpPr>
          <p:cNvPr id="2" name="Group 351"/>
          <p:cNvGrpSpPr>
            <a:grpSpLocks/>
          </p:cNvGrpSpPr>
          <p:nvPr/>
        </p:nvGrpSpPr>
        <p:grpSpPr bwMode="auto">
          <a:xfrm>
            <a:off x="1403350" y="2916238"/>
            <a:ext cx="6081713" cy="1974850"/>
            <a:chOff x="884" y="1837"/>
            <a:chExt cx="3831" cy="1244"/>
          </a:xfrm>
        </p:grpSpPr>
        <p:sp>
          <p:nvSpPr>
            <p:cNvPr id="39945" name="Freeform 9"/>
            <p:cNvSpPr>
              <a:spLocks/>
            </p:cNvSpPr>
            <p:nvPr/>
          </p:nvSpPr>
          <p:spPr bwMode="auto">
            <a:xfrm>
              <a:off x="1731" y="2317"/>
              <a:ext cx="2983" cy="654"/>
            </a:xfrm>
            <a:custGeom>
              <a:avLst/>
              <a:gdLst>
                <a:gd name="T0" fmla="*/ 1935 w 2983"/>
                <a:gd name="T1" fmla="*/ 49 h 654"/>
                <a:gd name="T2" fmla="*/ 1936 w 2983"/>
                <a:gd name="T3" fmla="*/ 38 h 654"/>
                <a:gd name="T4" fmla="*/ 1940 w 2983"/>
                <a:gd name="T5" fmla="*/ 29 h 654"/>
                <a:gd name="T6" fmla="*/ 1948 w 2983"/>
                <a:gd name="T7" fmla="*/ 22 h 654"/>
                <a:gd name="T8" fmla="*/ 1960 w 2983"/>
                <a:gd name="T9" fmla="*/ 17 h 654"/>
                <a:gd name="T10" fmla="*/ 1976 w 2983"/>
                <a:gd name="T11" fmla="*/ 12 h 654"/>
                <a:gd name="T12" fmla="*/ 1993 w 2983"/>
                <a:gd name="T13" fmla="*/ 8 h 654"/>
                <a:gd name="T14" fmla="*/ 2301 w 2983"/>
                <a:gd name="T15" fmla="*/ 5 h 654"/>
                <a:gd name="T16" fmla="*/ 2432 w 2983"/>
                <a:gd name="T17" fmla="*/ 26 h 654"/>
                <a:gd name="T18" fmla="*/ 2560 w 2983"/>
                <a:gd name="T19" fmla="*/ 59 h 654"/>
                <a:gd name="T20" fmla="*/ 2679 w 2983"/>
                <a:gd name="T21" fmla="*/ 105 h 654"/>
                <a:gd name="T22" fmla="*/ 2788 w 2983"/>
                <a:gd name="T23" fmla="*/ 164 h 654"/>
                <a:gd name="T24" fmla="*/ 2882 w 2983"/>
                <a:gd name="T25" fmla="*/ 235 h 654"/>
                <a:gd name="T26" fmla="*/ 2950 w 2983"/>
                <a:gd name="T27" fmla="*/ 304 h 654"/>
                <a:gd name="T28" fmla="*/ 2979 w 2983"/>
                <a:gd name="T29" fmla="*/ 362 h 654"/>
                <a:gd name="T30" fmla="*/ 2980 w 2983"/>
                <a:gd name="T31" fmla="*/ 423 h 654"/>
                <a:gd name="T32" fmla="*/ 2955 w 2983"/>
                <a:gd name="T33" fmla="*/ 480 h 654"/>
                <a:gd name="T34" fmla="*/ 2906 w 2983"/>
                <a:gd name="T35" fmla="*/ 533 h 654"/>
                <a:gd name="T36" fmla="*/ 2834 w 2983"/>
                <a:gd name="T37" fmla="*/ 575 h 654"/>
                <a:gd name="T38" fmla="*/ 2707 w 2983"/>
                <a:gd name="T39" fmla="*/ 614 h 654"/>
                <a:gd name="T40" fmla="*/ 2538 w 2983"/>
                <a:gd name="T41" fmla="*/ 642 h 654"/>
                <a:gd name="T42" fmla="*/ 2370 w 2983"/>
                <a:gd name="T43" fmla="*/ 652 h 654"/>
                <a:gd name="T44" fmla="*/ 2199 w 2983"/>
                <a:gd name="T45" fmla="*/ 652 h 654"/>
                <a:gd name="T46" fmla="*/ 2029 w 2983"/>
                <a:gd name="T47" fmla="*/ 646 h 654"/>
                <a:gd name="T48" fmla="*/ 1859 w 2983"/>
                <a:gd name="T49" fmla="*/ 638 h 654"/>
                <a:gd name="T50" fmla="*/ 1729 w 2983"/>
                <a:gd name="T51" fmla="*/ 631 h 654"/>
                <a:gd name="T52" fmla="*/ 1638 w 2983"/>
                <a:gd name="T53" fmla="*/ 619 h 654"/>
                <a:gd name="T54" fmla="*/ 1545 w 2983"/>
                <a:gd name="T55" fmla="*/ 601 h 654"/>
                <a:gd name="T56" fmla="*/ 1455 w 2983"/>
                <a:gd name="T57" fmla="*/ 577 h 654"/>
                <a:gd name="T58" fmla="*/ 1369 w 2983"/>
                <a:gd name="T59" fmla="*/ 546 h 654"/>
                <a:gd name="T60" fmla="*/ 1286 w 2983"/>
                <a:gd name="T61" fmla="*/ 509 h 654"/>
                <a:gd name="T62" fmla="*/ 0 w 2983"/>
                <a:gd name="T63" fmla="*/ 306 h 6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83"/>
                <a:gd name="T97" fmla="*/ 0 h 654"/>
                <a:gd name="T98" fmla="*/ 2983 w 2983"/>
                <a:gd name="T99" fmla="*/ 654 h 6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83" h="654">
                  <a:moveTo>
                    <a:pt x="1935" y="646"/>
                  </a:moveTo>
                  <a:lnTo>
                    <a:pt x="1935" y="49"/>
                  </a:lnTo>
                  <a:lnTo>
                    <a:pt x="1935" y="44"/>
                  </a:lnTo>
                  <a:lnTo>
                    <a:pt x="1936" y="38"/>
                  </a:lnTo>
                  <a:lnTo>
                    <a:pt x="1938" y="33"/>
                  </a:lnTo>
                  <a:lnTo>
                    <a:pt x="1940" y="29"/>
                  </a:lnTo>
                  <a:lnTo>
                    <a:pt x="1944" y="25"/>
                  </a:lnTo>
                  <a:lnTo>
                    <a:pt x="1948" y="22"/>
                  </a:lnTo>
                  <a:lnTo>
                    <a:pt x="1954" y="20"/>
                  </a:lnTo>
                  <a:lnTo>
                    <a:pt x="1960" y="17"/>
                  </a:lnTo>
                  <a:lnTo>
                    <a:pt x="1968" y="14"/>
                  </a:lnTo>
                  <a:lnTo>
                    <a:pt x="1976" y="12"/>
                  </a:lnTo>
                  <a:lnTo>
                    <a:pt x="1984" y="10"/>
                  </a:lnTo>
                  <a:lnTo>
                    <a:pt x="1993" y="8"/>
                  </a:lnTo>
                  <a:lnTo>
                    <a:pt x="2235" y="0"/>
                  </a:lnTo>
                  <a:lnTo>
                    <a:pt x="2301" y="5"/>
                  </a:lnTo>
                  <a:lnTo>
                    <a:pt x="2367" y="14"/>
                  </a:lnTo>
                  <a:lnTo>
                    <a:pt x="2432" y="26"/>
                  </a:lnTo>
                  <a:lnTo>
                    <a:pt x="2496" y="41"/>
                  </a:lnTo>
                  <a:lnTo>
                    <a:pt x="2560" y="59"/>
                  </a:lnTo>
                  <a:lnTo>
                    <a:pt x="2619" y="81"/>
                  </a:lnTo>
                  <a:lnTo>
                    <a:pt x="2679" y="105"/>
                  </a:lnTo>
                  <a:lnTo>
                    <a:pt x="2735" y="132"/>
                  </a:lnTo>
                  <a:lnTo>
                    <a:pt x="2788" y="164"/>
                  </a:lnTo>
                  <a:lnTo>
                    <a:pt x="2837" y="197"/>
                  </a:lnTo>
                  <a:lnTo>
                    <a:pt x="2882" y="235"/>
                  </a:lnTo>
                  <a:lnTo>
                    <a:pt x="2923" y="274"/>
                  </a:lnTo>
                  <a:lnTo>
                    <a:pt x="2950" y="304"/>
                  </a:lnTo>
                  <a:lnTo>
                    <a:pt x="2968" y="333"/>
                  </a:lnTo>
                  <a:lnTo>
                    <a:pt x="2979" y="362"/>
                  </a:lnTo>
                  <a:lnTo>
                    <a:pt x="2983" y="392"/>
                  </a:lnTo>
                  <a:lnTo>
                    <a:pt x="2980" y="423"/>
                  </a:lnTo>
                  <a:lnTo>
                    <a:pt x="2971" y="452"/>
                  </a:lnTo>
                  <a:lnTo>
                    <a:pt x="2955" y="480"/>
                  </a:lnTo>
                  <a:lnTo>
                    <a:pt x="2934" y="508"/>
                  </a:lnTo>
                  <a:lnTo>
                    <a:pt x="2906" y="533"/>
                  </a:lnTo>
                  <a:lnTo>
                    <a:pt x="2873" y="556"/>
                  </a:lnTo>
                  <a:lnTo>
                    <a:pt x="2834" y="575"/>
                  </a:lnTo>
                  <a:lnTo>
                    <a:pt x="2789" y="593"/>
                  </a:lnTo>
                  <a:lnTo>
                    <a:pt x="2707" y="614"/>
                  </a:lnTo>
                  <a:lnTo>
                    <a:pt x="2623" y="630"/>
                  </a:lnTo>
                  <a:lnTo>
                    <a:pt x="2538" y="642"/>
                  </a:lnTo>
                  <a:lnTo>
                    <a:pt x="2455" y="648"/>
                  </a:lnTo>
                  <a:lnTo>
                    <a:pt x="2370" y="652"/>
                  </a:lnTo>
                  <a:lnTo>
                    <a:pt x="2284" y="654"/>
                  </a:lnTo>
                  <a:lnTo>
                    <a:pt x="2199" y="652"/>
                  </a:lnTo>
                  <a:lnTo>
                    <a:pt x="2114" y="650"/>
                  </a:lnTo>
                  <a:lnTo>
                    <a:pt x="2029" y="646"/>
                  </a:lnTo>
                  <a:lnTo>
                    <a:pt x="1944" y="642"/>
                  </a:lnTo>
                  <a:lnTo>
                    <a:pt x="1859" y="638"/>
                  </a:lnTo>
                  <a:lnTo>
                    <a:pt x="1774" y="634"/>
                  </a:lnTo>
                  <a:lnTo>
                    <a:pt x="1729" y="631"/>
                  </a:lnTo>
                  <a:lnTo>
                    <a:pt x="1684" y="626"/>
                  </a:lnTo>
                  <a:lnTo>
                    <a:pt x="1638" y="619"/>
                  </a:lnTo>
                  <a:lnTo>
                    <a:pt x="1591" y="611"/>
                  </a:lnTo>
                  <a:lnTo>
                    <a:pt x="1545" y="601"/>
                  </a:lnTo>
                  <a:lnTo>
                    <a:pt x="1500" y="590"/>
                  </a:lnTo>
                  <a:lnTo>
                    <a:pt x="1455" y="577"/>
                  </a:lnTo>
                  <a:lnTo>
                    <a:pt x="1411" y="562"/>
                  </a:lnTo>
                  <a:lnTo>
                    <a:pt x="1369" y="546"/>
                  </a:lnTo>
                  <a:lnTo>
                    <a:pt x="1326" y="529"/>
                  </a:lnTo>
                  <a:lnTo>
                    <a:pt x="1286" y="509"/>
                  </a:lnTo>
                  <a:lnTo>
                    <a:pt x="1248" y="488"/>
                  </a:lnTo>
                  <a:lnTo>
                    <a:pt x="0" y="306"/>
                  </a:lnTo>
                </a:path>
              </a:pathLst>
            </a:custGeom>
            <a:noFill/>
            <a:ln w="25400">
              <a:solidFill>
                <a:schemeClr val="tx1"/>
              </a:solidFill>
              <a:prstDash val="solid"/>
              <a:round/>
              <a:headEnd/>
              <a:tailEnd/>
            </a:ln>
          </p:spPr>
          <p:txBody>
            <a:bodyPr/>
            <a:lstStyle/>
            <a:p>
              <a:endParaRPr lang="en-GB"/>
            </a:p>
          </p:txBody>
        </p:sp>
        <p:sp>
          <p:nvSpPr>
            <p:cNvPr id="39946" name="Freeform 10"/>
            <p:cNvSpPr>
              <a:spLocks/>
            </p:cNvSpPr>
            <p:nvPr/>
          </p:nvSpPr>
          <p:spPr bwMode="auto">
            <a:xfrm>
              <a:off x="3663" y="2361"/>
              <a:ext cx="6" cy="602"/>
            </a:xfrm>
            <a:custGeom>
              <a:avLst/>
              <a:gdLst>
                <a:gd name="T0" fmla="*/ 0 w 6"/>
                <a:gd name="T1" fmla="*/ 602 h 602"/>
                <a:gd name="T2" fmla="*/ 6 w 6"/>
                <a:gd name="T3" fmla="*/ 602 h 602"/>
                <a:gd name="T4" fmla="*/ 6 w 6"/>
                <a:gd name="T5" fmla="*/ 0 h 602"/>
                <a:gd name="T6" fmla="*/ 3 w 6"/>
                <a:gd name="T7" fmla="*/ 0 h 602"/>
                <a:gd name="T8" fmla="*/ 0 w 6"/>
                <a:gd name="T9" fmla="*/ 0 h 602"/>
                <a:gd name="T10" fmla="*/ 0 w 6"/>
                <a:gd name="T11" fmla="*/ 602 h 602"/>
                <a:gd name="T12" fmla="*/ 0 60000 65536"/>
                <a:gd name="T13" fmla="*/ 0 60000 65536"/>
                <a:gd name="T14" fmla="*/ 0 60000 65536"/>
                <a:gd name="T15" fmla="*/ 0 60000 65536"/>
                <a:gd name="T16" fmla="*/ 0 60000 65536"/>
                <a:gd name="T17" fmla="*/ 0 60000 65536"/>
                <a:gd name="T18" fmla="*/ 0 w 6"/>
                <a:gd name="T19" fmla="*/ 0 h 602"/>
                <a:gd name="T20" fmla="*/ 6 w 6"/>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6" h="602">
                  <a:moveTo>
                    <a:pt x="0" y="602"/>
                  </a:moveTo>
                  <a:lnTo>
                    <a:pt x="6" y="602"/>
                  </a:lnTo>
                  <a:lnTo>
                    <a:pt x="6" y="0"/>
                  </a:lnTo>
                  <a:lnTo>
                    <a:pt x="3" y="0"/>
                  </a:lnTo>
                  <a:lnTo>
                    <a:pt x="0" y="0"/>
                  </a:lnTo>
                  <a:lnTo>
                    <a:pt x="0" y="602"/>
                  </a:lnTo>
                  <a:close/>
                </a:path>
              </a:pathLst>
            </a:custGeom>
            <a:solidFill>
              <a:srgbClr val="000000"/>
            </a:solidFill>
            <a:ln w="25400">
              <a:solidFill>
                <a:schemeClr val="tx1"/>
              </a:solidFill>
              <a:round/>
              <a:headEnd/>
              <a:tailEnd/>
            </a:ln>
          </p:spPr>
          <p:txBody>
            <a:bodyPr/>
            <a:lstStyle/>
            <a:p>
              <a:endParaRPr lang="en-GB"/>
            </a:p>
          </p:txBody>
        </p:sp>
        <p:sp>
          <p:nvSpPr>
            <p:cNvPr id="39947" name="Freeform 11"/>
            <p:cNvSpPr>
              <a:spLocks/>
            </p:cNvSpPr>
            <p:nvPr/>
          </p:nvSpPr>
          <p:spPr bwMode="auto">
            <a:xfrm>
              <a:off x="3663" y="2338"/>
              <a:ext cx="18" cy="28"/>
            </a:xfrm>
            <a:custGeom>
              <a:avLst/>
              <a:gdLst>
                <a:gd name="T0" fmla="*/ 3 w 18"/>
                <a:gd name="T1" fmla="*/ 23 h 28"/>
                <a:gd name="T2" fmla="*/ 4 w 18"/>
                <a:gd name="T3" fmla="*/ 23 h 28"/>
                <a:gd name="T4" fmla="*/ 7 w 18"/>
                <a:gd name="T5" fmla="*/ 13 h 28"/>
                <a:gd name="T6" fmla="*/ 10 w 18"/>
                <a:gd name="T7" fmla="*/ 9 h 28"/>
                <a:gd name="T8" fmla="*/ 14 w 18"/>
                <a:gd name="T9" fmla="*/ 5 h 28"/>
                <a:gd name="T10" fmla="*/ 18 w 18"/>
                <a:gd name="T11" fmla="*/ 3 h 28"/>
                <a:gd name="T12" fmla="*/ 16 w 18"/>
                <a:gd name="T13" fmla="*/ 1 h 28"/>
                <a:gd name="T14" fmla="*/ 15 w 18"/>
                <a:gd name="T15" fmla="*/ 0 h 28"/>
                <a:gd name="T16" fmla="*/ 11 w 18"/>
                <a:gd name="T17" fmla="*/ 3 h 28"/>
                <a:gd name="T18" fmla="*/ 7 w 18"/>
                <a:gd name="T19" fmla="*/ 7 h 28"/>
                <a:gd name="T20" fmla="*/ 4 w 18"/>
                <a:gd name="T21" fmla="*/ 11 h 28"/>
                <a:gd name="T22" fmla="*/ 0 w 18"/>
                <a:gd name="T23" fmla="*/ 28 h 28"/>
                <a:gd name="T24" fmla="*/ 0 w 18"/>
                <a:gd name="T25" fmla="*/ 23 h 28"/>
                <a:gd name="T26" fmla="*/ 3 w 18"/>
                <a:gd name="T27" fmla="*/ 23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8"/>
                <a:gd name="T44" fmla="*/ 18 w 1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8">
                  <a:moveTo>
                    <a:pt x="3" y="23"/>
                  </a:moveTo>
                  <a:lnTo>
                    <a:pt x="4" y="23"/>
                  </a:lnTo>
                  <a:lnTo>
                    <a:pt x="7" y="13"/>
                  </a:lnTo>
                  <a:lnTo>
                    <a:pt x="10" y="9"/>
                  </a:lnTo>
                  <a:lnTo>
                    <a:pt x="14" y="5"/>
                  </a:lnTo>
                  <a:lnTo>
                    <a:pt x="18" y="3"/>
                  </a:lnTo>
                  <a:lnTo>
                    <a:pt x="16" y="1"/>
                  </a:lnTo>
                  <a:lnTo>
                    <a:pt x="15" y="0"/>
                  </a:lnTo>
                  <a:lnTo>
                    <a:pt x="11" y="3"/>
                  </a:lnTo>
                  <a:lnTo>
                    <a:pt x="7" y="7"/>
                  </a:lnTo>
                  <a:lnTo>
                    <a:pt x="4" y="11"/>
                  </a:lnTo>
                  <a:lnTo>
                    <a:pt x="0" y="28"/>
                  </a:lnTo>
                  <a:lnTo>
                    <a:pt x="0" y="23"/>
                  </a:lnTo>
                  <a:lnTo>
                    <a:pt x="3" y="23"/>
                  </a:lnTo>
                  <a:close/>
                </a:path>
              </a:pathLst>
            </a:custGeom>
            <a:solidFill>
              <a:srgbClr val="000000"/>
            </a:solidFill>
            <a:ln w="25400">
              <a:solidFill>
                <a:schemeClr val="tx1"/>
              </a:solidFill>
              <a:round/>
              <a:headEnd/>
              <a:tailEnd/>
            </a:ln>
          </p:spPr>
          <p:txBody>
            <a:bodyPr/>
            <a:lstStyle/>
            <a:p>
              <a:endParaRPr lang="en-GB"/>
            </a:p>
          </p:txBody>
        </p:sp>
        <p:sp>
          <p:nvSpPr>
            <p:cNvPr id="39948" name="Freeform 12"/>
            <p:cNvSpPr>
              <a:spLocks/>
            </p:cNvSpPr>
            <p:nvPr/>
          </p:nvSpPr>
          <p:spPr bwMode="auto">
            <a:xfrm>
              <a:off x="3674" y="2315"/>
              <a:ext cx="1041" cy="394"/>
            </a:xfrm>
            <a:custGeom>
              <a:avLst/>
              <a:gdLst>
                <a:gd name="T0" fmla="*/ 5 w 1041"/>
                <a:gd name="T1" fmla="*/ 24 h 394"/>
                <a:gd name="T2" fmla="*/ 5 w 1041"/>
                <a:gd name="T3" fmla="*/ 26 h 394"/>
                <a:gd name="T4" fmla="*/ 11 w 1041"/>
                <a:gd name="T5" fmla="*/ 23 h 394"/>
                <a:gd name="T6" fmla="*/ 17 w 1041"/>
                <a:gd name="T7" fmla="*/ 20 h 394"/>
                <a:gd name="T8" fmla="*/ 33 w 1041"/>
                <a:gd name="T9" fmla="*/ 15 h 394"/>
                <a:gd name="T10" fmla="*/ 41 w 1041"/>
                <a:gd name="T11" fmla="*/ 14 h 394"/>
                <a:gd name="T12" fmla="*/ 50 w 1041"/>
                <a:gd name="T13" fmla="*/ 11 h 394"/>
                <a:gd name="T14" fmla="*/ 292 w 1041"/>
                <a:gd name="T15" fmla="*/ 3 h 394"/>
                <a:gd name="T16" fmla="*/ 358 w 1041"/>
                <a:gd name="T17" fmla="*/ 8 h 394"/>
                <a:gd name="T18" fmla="*/ 424 w 1041"/>
                <a:gd name="T19" fmla="*/ 18 h 394"/>
                <a:gd name="T20" fmla="*/ 489 w 1041"/>
                <a:gd name="T21" fmla="*/ 30 h 394"/>
                <a:gd name="T22" fmla="*/ 553 w 1041"/>
                <a:gd name="T23" fmla="*/ 44 h 394"/>
                <a:gd name="T24" fmla="*/ 617 w 1041"/>
                <a:gd name="T25" fmla="*/ 63 h 394"/>
                <a:gd name="T26" fmla="*/ 676 w 1041"/>
                <a:gd name="T27" fmla="*/ 84 h 394"/>
                <a:gd name="T28" fmla="*/ 736 w 1041"/>
                <a:gd name="T29" fmla="*/ 108 h 394"/>
                <a:gd name="T30" fmla="*/ 784 w 1041"/>
                <a:gd name="T31" fmla="*/ 132 h 394"/>
                <a:gd name="T32" fmla="*/ 843 w 1041"/>
                <a:gd name="T33" fmla="*/ 168 h 394"/>
                <a:gd name="T34" fmla="*/ 893 w 1041"/>
                <a:gd name="T35" fmla="*/ 201 h 394"/>
                <a:gd name="T36" fmla="*/ 938 w 1041"/>
                <a:gd name="T37" fmla="*/ 238 h 394"/>
                <a:gd name="T38" fmla="*/ 979 w 1041"/>
                <a:gd name="T39" fmla="*/ 278 h 394"/>
                <a:gd name="T40" fmla="*/ 1005 w 1041"/>
                <a:gd name="T41" fmla="*/ 307 h 394"/>
                <a:gd name="T42" fmla="*/ 1024 w 1041"/>
                <a:gd name="T43" fmla="*/ 337 h 394"/>
                <a:gd name="T44" fmla="*/ 1034 w 1041"/>
                <a:gd name="T45" fmla="*/ 364 h 394"/>
                <a:gd name="T46" fmla="*/ 1038 w 1041"/>
                <a:gd name="T47" fmla="*/ 394 h 394"/>
                <a:gd name="T48" fmla="*/ 1041 w 1041"/>
                <a:gd name="T49" fmla="*/ 394 h 394"/>
                <a:gd name="T50" fmla="*/ 1037 w 1041"/>
                <a:gd name="T51" fmla="*/ 364 h 394"/>
                <a:gd name="T52" fmla="*/ 1026 w 1041"/>
                <a:gd name="T53" fmla="*/ 332 h 394"/>
                <a:gd name="T54" fmla="*/ 1008 w 1041"/>
                <a:gd name="T55" fmla="*/ 304 h 394"/>
                <a:gd name="T56" fmla="*/ 981 w 1041"/>
                <a:gd name="T57" fmla="*/ 275 h 394"/>
                <a:gd name="T58" fmla="*/ 940 w 1041"/>
                <a:gd name="T59" fmla="*/ 235 h 394"/>
                <a:gd name="T60" fmla="*/ 895 w 1041"/>
                <a:gd name="T61" fmla="*/ 198 h 394"/>
                <a:gd name="T62" fmla="*/ 846 w 1041"/>
                <a:gd name="T63" fmla="*/ 165 h 394"/>
                <a:gd name="T64" fmla="*/ 800 w 1041"/>
                <a:gd name="T65" fmla="*/ 137 h 394"/>
                <a:gd name="T66" fmla="*/ 736 w 1041"/>
                <a:gd name="T67" fmla="*/ 105 h 394"/>
                <a:gd name="T68" fmla="*/ 676 w 1041"/>
                <a:gd name="T69" fmla="*/ 81 h 394"/>
                <a:gd name="T70" fmla="*/ 617 w 1041"/>
                <a:gd name="T71" fmla="*/ 60 h 394"/>
                <a:gd name="T72" fmla="*/ 553 w 1041"/>
                <a:gd name="T73" fmla="*/ 42 h 394"/>
                <a:gd name="T74" fmla="*/ 489 w 1041"/>
                <a:gd name="T75" fmla="*/ 27 h 394"/>
                <a:gd name="T76" fmla="*/ 424 w 1041"/>
                <a:gd name="T77" fmla="*/ 15 h 394"/>
                <a:gd name="T78" fmla="*/ 358 w 1041"/>
                <a:gd name="T79" fmla="*/ 6 h 394"/>
                <a:gd name="T80" fmla="*/ 292 w 1041"/>
                <a:gd name="T81" fmla="*/ 0 h 394"/>
                <a:gd name="T82" fmla="*/ 50 w 1041"/>
                <a:gd name="T83" fmla="*/ 8 h 394"/>
                <a:gd name="T84" fmla="*/ 41 w 1041"/>
                <a:gd name="T85" fmla="*/ 11 h 394"/>
                <a:gd name="T86" fmla="*/ 33 w 1041"/>
                <a:gd name="T87" fmla="*/ 12 h 394"/>
                <a:gd name="T88" fmla="*/ 17 w 1041"/>
                <a:gd name="T89" fmla="*/ 18 h 394"/>
                <a:gd name="T90" fmla="*/ 11 w 1041"/>
                <a:gd name="T91" fmla="*/ 20 h 394"/>
                <a:gd name="T92" fmla="*/ 0 w 1041"/>
                <a:gd name="T93" fmla="*/ 26 h 394"/>
                <a:gd name="T94" fmla="*/ 4 w 1041"/>
                <a:gd name="T95" fmla="*/ 23 h 394"/>
                <a:gd name="T96" fmla="*/ 5 w 1041"/>
                <a:gd name="T97" fmla="*/ 24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1"/>
                <a:gd name="T148" fmla="*/ 0 h 394"/>
                <a:gd name="T149" fmla="*/ 1041 w 1041"/>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1" h="394">
                  <a:moveTo>
                    <a:pt x="5" y="24"/>
                  </a:moveTo>
                  <a:lnTo>
                    <a:pt x="5" y="26"/>
                  </a:lnTo>
                  <a:lnTo>
                    <a:pt x="11" y="23"/>
                  </a:lnTo>
                  <a:lnTo>
                    <a:pt x="17" y="20"/>
                  </a:lnTo>
                  <a:lnTo>
                    <a:pt x="33" y="15"/>
                  </a:lnTo>
                  <a:lnTo>
                    <a:pt x="41" y="14"/>
                  </a:lnTo>
                  <a:lnTo>
                    <a:pt x="50" y="11"/>
                  </a:lnTo>
                  <a:lnTo>
                    <a:pt x="292" y="3"/>
                  </a:lnTo>
                  <a:lnTo>
                    <a:pt x="358" y="8"/>
                  </a:lnTo>
                  <a:lnTo>
                    <a:pt x="424" y="18"/>
                  </a:lnTo>
                  <a:lnTo>
                    <a:pt x="489" y="30"/>
                  </a:lnTo>
                  <a:lnTo>
                    <a:pt x="553" y="44"/>
                  </a:lnTo>
                  <a:lnTo>
                    <a:pt x="617" y="63"/>
                  </a:lnTo>
                  <a:lnTo>
                    <a:pt x="676" y="84"/>
                  </a:lnTo>
                  <a:lnTo>
                    <a:pt x="736" y="108"/>
                  </a:lnTo>
                  <a:lnTo>
                    <a:pt x="784" y="132"/>
                  </a:lnTo>
                  <a:lnTo>
                    <a:pt x="843" y="168"/>
                  </a:lnTo>
                  <a:lnTo>
                    <a:pt x="893" y="201"/>
                  </a:lnTo>
                  <a:lnTo>
                    <a:pt x="938" y="238"/>
                  </a:lnTo>
                  <a:lnTo>
                    <a:pt x="979" y="278"/>
                  </a:lnTo>
                  <a:lnTo>
                    <a:pt x="1005" y="307"/>
                  </a:lnTo>
                  <a:lnTo>
                    <a:pt x="1024" y="337"/>
                  </a:lnTo>
                  <a:lnTo>
                    <a:pt x="1034" y="364"/>
                  </a:lnTo>
                  <a:lnTo>
                    <a:pt x="1038" y="394"/>
                  </a:lnTo>
                  <a:lnTo>
                    <a:pt x="1041" y="394"/>
                  </a:lnTo>
                  <a:lnTo>
                    <a:pt x="1037" y="364"/>
                  </a:lnTo>
                  <a:lnTo>
                    <a:pt x="1026" y="332"/>
                  </a:lnTo>
                  <a:lnTo>
                    <a:pt x="1008" y="304"/>
                  </a:lnTo>
                  <a:lnTo>
                    <a:pt x="981" y="275"/>
                  </a:lnTo>
                  <a:lnTo>
                    <a:pt x="940" y="235"/>
                  </a:lnTo>
                  <a:lnTo>
                    <a:pt x="895" y="198"/>
                  </a:lnTo>
                  <a:lnTo>
                    <a:pt x="846" y="165"/>
                  </a:lnTo>
                  <a:lnTo>
                    <a:pt x="800" y="137"/>
                  </a:lnTo>
                  <a:lnTo>
                    <a:pt x="736" y="105"/>
                  </a:lnTo>
                  <a:lnTo>
                    <a:pt x="676" y="81"/>
                  </a:lnTo>
                  <a:lnTo>
                    <a:pt x="617" y="60"/>
                  </a:lnTo>
                  <a:lnTo>
                    <a:pt x="553" y="42"/>
                  </a:lnTo>
                  <a:lnTo>
                    <a:pt x="489" y="27"/>
                  </a:lnTo>
                  <a:lnTo>
                    <a:pt x="424" y="15"/>
                  </a:lnTo>
                  <a:lnTo>
                    <a:pt x="358" y="6"/>
                  </a:lnTo>
                  <a:lnTo>
                    <a:pt x="292" y="0"/>
                  </a:lnTo>
                  <a:lnTo>
                    <a:pt x="50" y="8"/>
                  </a:lnTo>
                  <a:lnTo>
                    <a:pt x="41" y="11"/>
                  </a:lnTo>
                  <a:lnTo>
                    <a:pt x="33" y="12"/>
                  </a:lnTo>
                  <a:lnTo>
                    <a:pt x="17" y="18"/>
                  </a:lnTo>
                  <a:lnTo>
                    <a:pt x="11" y="20"/>
                  </a:lnTo>
                  <a:lnTo>
                    <a:pt x="0" y="26"/>
                  </a:lnTo>
                  <a:lnTo>
                    <a:pt x="4" y="23"/>
                  </a:lnTo>
                  <a:lnTo>
                    <a:pt x="5" y="24"/>
                  </a:lnTo>
                  <a:close/>
                </a:path>
              </a:pathLst>
            </a:custGeom>
            <a:solidFill>
              <a:srgbClr val="000000"/>
            </a:solidFill>
            <a:ln w="25400">
              <a:solidFill>
                <a:schemeClr val="tx1"/>
              </a:solidFill>
              <a:round/>
              <a:headEnd/>
              <a:tailEnd/>
            </a:ln>
          </p:spPr>
          <p:txBody>
            <a:bodyPr/>
            <a:lstStyle/>
            <a:p>
              <a:endParaRPr lang="en-GB"/>
            </a:p>
          </p:txBody>
        </p:sp>
        <p:sp>
          <p:nvSpPr>
            <p:cNvPr id="39949" name="Freeform 13"/>
            <p:cNvSpPr>
              <a:spLocks/>
            </p:cNvSpPr>
            <p:nvPr/>
          </p:nvSpPr>
          <p:spPr bwMode="auto">
            <a:xfrm>
              <a:off x="1731" y="2622"/>
              <a:ext cx="2984" cy="350"/>
            </a:xfrm>
            <a:custGeom>
              <a:avLst/>
              <a:gdLst>
                <a:gd name="T0" fmla="*/ 2981 w 2984"/>
                <a:gd name="T1" fmla="*/ 87 h 350"/>
                <a:gd name="T2" fmla="*/ 2979 w 2984"/>
                <a:gd name="T3" fmla="*/ 118 h 350"/>
                <a:gd name="T4" fmla="*/ 2969 w 2984"/>
                <a:gd name="T5" fmla="*/ 147 h 350"/>
                <a:gd name="T6" fmla="*/ 2956 w 2984"/>
                <a:gd name="T7" fmla="*/ 170 h 350"/>
                <a:gd name="T8" fmla="*/ 2932 w 2984"/>
                <a:gd name="T9" fmla="*/ 201 h 350"/>
                <a:gd name="T10" fmla="*/ 2904 w 2984"/>
                <a:gd name="T11" fmla="*/ 227 h 350"/>
                <a:gd name="T12" fmla="*/ 2867 w 2984"/>
                <a:gd name="T13" fmla="*/ 252 h 350"/>
                <a:gd name="T14" fmla="*/ 2834 w 2984"/>
                <a:gd name="T15" fmla="*/ 269 h 350"/>
                <a:gd name="T16" fmla="*/ 2789 w 2984"/>
                <a:gd name="T17" fmla="*/ 286 h 350"/>
                <a:gd name="T18" fmla="*/ 2707 w 2984"/>
                <a:gd name="T19" fmla="*/ 308 h 350"/>
                <a:gd name="T20" fmla="*/ 2623 w 2984"/>
                <a:gd name="T21" fmla="*/ 323 h 350"/>
                <a:gd name="T22" fmla="*/ 2538 w 2984"/>
                <a:gd name="T23" fmla="*/ 335 h 350"/>
                <a:gd name="T24" fmla="*/ 2455 w 2984"/>
                <a:gd name="T25" fmla="*/ 342 h 350"/>
                <a:gd name="T26" fmla="*/ 2370 w 2984"/>
                <a:gd name="T27" fmla="*/ 346 h 350"/>
                <a:gd name="T28" fmla="*/ 2284 w 2984"/>
                <a:gd name="T29" fmla="*/ 347 h 350"/>
                <a:gd name="T30" fmla="*/ 2199 w 2984"/>
                <a:gd name="T31" fmla="*/ 346 h 350"/>
                <a:gd name="T32" fmla="*/ 2114 w 2984"/>
                <a:gd name="T33" fmla="*/ 343 h 350"/>
                <a:gd name="T34" fmla="*/ 1774 w 2984"/>
                <a:gd name="T35" fmla="*/ 327 h 350"/>
                <a:gd name="T36" fmla="*/ 1729 w 2984"/>
                <a:gd name="T37" fmla="*/ 325 h 350"/>
                <a:gd name="T38" fmla="*/ 1684 w 2984"/>
                <a:gd name="T39" fmla="*/ 319 h 350"/>
                <a:gd name="T40" fmla="*/ 1638 w 2984"/>
                <a:gd name="T41" fmla="*/ 313 h 350"/>
                <a:gd name="T42" fmla="*/ 1591 w 2984"/>
                <a:gd name="T43" fmla="*/ 305 h 350"/>
                <a:gd name="T44" fmla="*/ 1545 w 2984"/>
                <a:gd name="T45" fmla="*/ 294 h 350"/>
                <a:gd name="T46" fmla="*/ 1500 w 2984"/>
                <a:gd name="T47" fmla="*/ 284 h 350"/>
                <a:gd name="T48" fmla="*/ 1455 w 2984"/>
                <a:gd name="T49" fmla="*/ 270 h 350"/>
                <a:gd name="T50" fmla="*/ 1411 w 2984"/>
                <a:gd name="T51" fmla="*/ 256 h 350"/>
                <a:gd name="T52" fmla="*/ 1369 w 2984"/>
                <a:gd name="T53" fmla="*/ 240 h 350"/>
                <a:gd name="T54" fmla="*/ 1326 w 2984"/>
                <a:gd name="T55" fmla="*/ 223 h 350"/>
                <a:gd name="T56" fmla="*/ 1286 w 2984"/>
                <a:gd name="T57" fmla="*/ 203 h 350"/>
                <a:gd name="T58" fmla="*/ 1248 w 2984"/>
                <a:gd name="T59" fmla="*/ 182 h 350"/>
                <a:gd name="T60" fmla="*/ 0 w 2984"/>
                <a:gd name="T61" fmla="*/ 0 h 350"/>
                <a:gd name="T62" fmla="*/ 0 w 2984"/>
                <a:gd name="T63" fmla="*/ 2 h 350"/>
                <a:gd name="T64" fmla="*/ 1248 w 2984"/>
                <a:gd name="T65" fmla="*/ 184 h 350"/>
                <a:gd name="T66" fmla="*/ 1286 w 2984"/>
                <a:gd name="T67" fmla="*/ 205 h 350"/>
                <a:gd name="T68" fmla="*/ 1326 w 2984"/>
                <a:gd name="T69" fmla="*/ 225 h 350"/>
                <a:gd name="T70" fmla="*/ 1369 w 2984"/>
                <a:gd name="T71" fmla="*/ 243 h 350"/>
                <a:gd name="T72" fmla="*/ 1411 w 2984"/>
                <a:gd name="T73" fmla="*/ 258 h 350"/>
                <a:gd name="T74" fmla="*/ 1455 w 2984"/>
                <a:gd name="T75" fmla="*/ 273 h 350"/>
                <a:gd name="T76" fmla="*/ 1500 w 2984"/>
                <a:gd name="T77" fmla="*/ 286 h 350"/>
                <a:gd name="T78" fmla="*/ 1545 w 2984"/>
                <a:gd name="T79" fmla="*/ 297 h 350"/>
                <a:gd name="T80" fmla="*/ 1591 w 2984"/>
                <a:gd name="T81" fmla="*/ 308 h 350"/>
                <a:gd name="T82" fmla="*/ 1638 w 2984"/>
                <a:gd name="T83" fmla="*/ 316 h 350"/>
                <a:gd name="T84" fmla="*/ 1684 w 2984"/>
                <a:gd name="T85" fmla="*/ 322 h 350"/>
                <a:gd name="T86" fmla="*/ 1729 w 2984"/>
                <a:gd name="T87" fmla="*/ 327 h 350"/>
                <a:gd name="T88" fmla="*/ 1774 w 2984"/>
                <a:gd name="T89" fmla="*/ 330 h 350"/>
                <a:gd name="T90" fmla="*/ 2114 w 2984"/>
                <a:gd name="T91" fmla="*/ 346 h 350"/>
                <a:gd name="T92" fmla="*/ 2199 w 2984"/>
                <a:gd name="T93" fmla="*/ 349 h 350"/>
                <a:gd name="T94" fmla="*/ 2284 w 2984"/>
                <a:gd name="T95" fmla="*/ 350 h 350"/>
                <a:gd name="T96" fmla="*/ 2370 w 2984"/>
                <a:gd name="T97" fmla="*/ 349 h 350"/>
                <a:gd name="T98" fmla="*/ 2455 w 2984"/>
                <a:gd name="T99" fmla="*/ 345 h 350"/>
                <a:gd name="T100" fmla="*/ 2538 w 2984"/>
                <a:gd name="T101" fmla="*/ 338 h 350"/>
                <a:gd name="T102" fmla="*/ 2623 w 2984"/>
                <a:gd name="T103" fmla="*/ 326 h 350"/>
                <a:gd name="T104" fmla="*/ 2707 w 2984"/>
                <a:gd name="T105" fmla="*/ 310 h 350"/>
                <a:gd name="T106" fmla="*/ 2789 w 2984"/>
                <a:gd name="T107" fmla="*/ 289 h 350"/>
                <a:gd name="T108" fmla="*/ 2834 w 2984"/>
                <a:gd name="T109" fmla="*/ 272 h 350"/>
                <a:gd name="T110" fmla="*/ 2878 w 2984"/>
                <a:gd name="T111" fmla="*/ 249 h 350"/>
                <a:gd name="T112" fmla="*/ 2907 w 2984"/>
                <a:gd name="T113" fmla="*/ 229 h 350"/>
                <a:gd name="T114" fmla="*/ 2935 w 2984"/>
                <a:gd name="T115" fmla="*/ 204 h 350"/>
                <a:gd name="T116" fmla="*/ 2954 w 2984"/>
                <a:gd name="T117" fmla="*/ 180 h 350"/>
                <a:gd name="T118" fmla="*/ 2972 w 2984"/>
                <a:gd name="T119" fmla="*/ 147 h 350"/>
                <a:gd name="T120" fmla="*/ 2981 w 2984"/>
                <a:gd name="T121" fmla="*/ 118 h 350"/>
                <a:gd name="T122" fmla="*/ 2984 w 2984"/>
                <a:gd name="T123" fmla="*/ 87 h 350"/>
                <a:gd name="T124" fmla="*/ 2981 w 2984"/>
                <a:gd name="T125" fmla="*/ 87 h 3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84"/>
                <a:gd name="T190" fmla="*/ 0 h 350"/>
                <a:gd name="T191" fmla="*/ 2984 w 2984"/>
                <a:gd name="T192" fmla="*/ 350 h 3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84" h="350">
                  <a:moveTo>
                    <a:pt x="2981" y="87"/>
                  </a:moveTo>
                  <a:lnTo>
                    <a:pt x="2979" y="118"/>
                  </a:lnTo>
                  <a:lnTo>
                    <a:pt x="2969" y="147"/>
                  </a:lnTo>
                  <a:lnTo>
                    <a:pt x="2956" y="170"/>
                  </a:lnTo>
                  <a:lnTo>
                    <a:pt x="2932" y="201"/>
                  </a:lnTo>
                  <a:lnTo>
                    <a:pt x="2904" y="227"/>
                  </a:lnTo>
                  <a:lnTo>
                    <a:pt x="2867" y="252"/>
                  </a:lnTo>
                  <a:lnTo>
                    <a:pt x="2834" y="269"/>
                  </a:lnTo>
                  <a:lnTo>
                    <a:pt x="2789" y="286"/>
                  </a:lnTo>
                  <a:lnTo>
                    <a:pt x="2707" y="308"/>
                  </a:lnTo>
                  <a:lnTo>
                    <a:pt x="2623" y="323"/>
                  </a:lnTo>
                  <a:lnTo>
                    <a:pt x="2538" y="335"/>
                  </a:lnTo>
                  <a:lnTo>
                    <a:pt x="2455" y="342"/>
                  </a:lnTo>
                  <a:lnTo>
                    <a:pt x="2370" y="346"/>
                  </a:lnTo>
                  <a:lnTo>
                    <a:pt x="2284" y="347"/>
                  </a:lnTo>
                  <a:lnTo>
                    <a:pt x="2199" y="346"/>
                  </a:lnTo>
                  <a:lnTo>
                    <a:pt x="2114" y="343"/>
                  </a:lnTo>
                  <a:lnTo>
                    <a:pt x="1774" y="327"/>
                  </a:lnTo>
                  <a:lnTo>
                    <a:pt x="1729" y="325"/>
                  </a:lnTo>
                  <a:lnTo>
                    <a:pt x="1684" y="319"/>
                  </a:lnTo>
                  <a:lnTo>
                    <a:pt x="1638" y="313"/>
                  </a:lnTo>
                  <a:lnTo>
                    <a:pt x="1591" y="305"/>
                  </a:lnTo>
                  <a:lnTo>
                    <a:pt x="1545" y="294"/>
                  </a:lnTo>
                  <a:lnTo>
                    <a:pt x="1500" y="284"/>
                  </a:lnTo>
                  <a:lnTo>
                    <a:pt x="1455" y="270"/>
                  </a:lnTo>
                  <a:lnTo>
                    <a:pt x="1411" y="256"/>
                  </a:lnTo>
                  <a:lnTo>
                    <a:pt x="1369" y="240"/>
                  </a:lnTo>
                  <a:lnTo>
                    <a:pt x="1326" y="223"/>
                  </a:lnTo>
                  <a:lnTo>
                    <a:pt x="1286" y="203"/>
                  </a:lnTo>
                  <a:lnTo>
                    <a:pt x="1248" y="182"/>
                  </a:lnTo>
                  <a:lnTo>
                    <a:pt x="0" y="0"/>
                  </a:lnTo>
                  <a:lnTo>
                    <a:pt x="0" y="2"/>
                  </a:lnTo>
                  <a:lnTo>
                    <a:pt x="1248" y="184"/>
                  </a:lnTo>
                  <a:lnTo>
                    <a:pt x="1286" y="205"/>
                  </a:lnTo>
                  <a:lnTo>
                    <a:pt x="1326" y="225"/>
                  </a:lnTo>
                  <a:lnTo>
                    <a:pt x="1369" y="243"/>
                  </a:lnTo>
                  <a:lnTo>
                    <a:pt x="1411" y="258"/>
                  </a:lnTo>
                  <a:lnTo>
                    <a:pt x="1455" y="273"/>
                  </a:lnTo>
                  <a:lnTo>
                    <a:pt x="1500" y="286"/>
                  </a:lnTo>
                  <a:lnTo>
                    <a:pt x="1545" y="297"/>
                  </a:lnTo>
                  <a:lnTo>
                    <a:pt x="1591" y="308"/>
                  </a:lnTo>
                  <a:lnTo>
                    <a:pt x="1638" y="316"/>
                  </a:lnTo>
                  <a:lnTo>
                    <a:pt x="1684" y="322"/>
                  </a:lnTo>
                  <a:lnTo>
                    <a:pt x="1729" y="327"/>
                  </a:lnTo>
                  <a:lnTo>
                    <a:pt x="1774" y="330"/>
                  </a:lnTo>
                  <a:lnTo>
                    <a:pt x="2114" y="346"/>
                  </a:lnTo>
                  <a:lnTo>
                    <a:pt x="2199" y="349"/>
                  </a:lnTo>
                  <a:lnTo>
                    <a:pt x="2284" y="350"/>
                  </a:lnTo>
                  <a:lnTo>
                    <a:pt x="2370" y="349"/>
                  </a:lnTo>
                  <a:lnTo>
                    <a:pt x="2455" y="345"/>
                  </a:lnTo>
                  <a:lnTo>
                    <a:pt x="2538" y="338"/>
                  </a:lnTo>
                  <a:lnTo>
                    <a:pt x="2623" y="326"/>
                  </a:lnTo>
                  <a:lnTo>
                    <a:pt x="2707" y="310"/>
                  </a:lnTo>
                  <a:lnTo>
                    <a:pt x="2789" y="289"/>
                  </a:lnTo>
                  <a:lnTo>
                    <a:pt x="2834" y="272"/>
                  </a:lnTo>
                  <a:lnTo>
                    <a:pt x="2878" y="249"/>
                  </a:lnTo>
                  <a:lnTo>
                    <a:pt x="2907" y="229"/>
                  </a:lnTo>
                  <a:lnTo>
                    <a:pt x="2935" y="204"/>
                  </a:lnTo>
                  <a:lnTo>
                    <a:pt x="2954" y="180"/>
                  </a:lnTo>
                  <a:lnTo>
                    <a:pt x="2972" y="147"/>
                  </a:lnTo>
                  <a:lnTo>
                    <a:pt x="2981" y="118"/>
                  </a:lnTo>
                  <a:lnTo>
                    <a:pt x="2984" y="87"/>
                  </a:lnTo>
                  <a:lnTo>
                    <a:pt x="2981" y="87"/>
                  </a:lnTo>
                  <a:close/>
                </a:path>
              </a:pathLst>
            </a:custGeom>
            <a:solidFill>
              <a:srgbClr val="000000"/>
            </a:solidFill>
            <a:ln w="25400">
              <a:solidFill>
                <a:schemeClr val="tx1"/>
              </a:solidFill>
              <a:round/>
              <a:headEnd/>
              <a:tailEnd/>
            </a:ln>
          </p:spPr>
          <p:txBody>
            <a:bodyPr/>
            <a:lstStyle/>
            <a:p>
              <a:endParaRPr lang="en-GB"/>
            </a:p>
          </p:txBody>
        </p:sp>
        <p:sp>
          <p:nvSpPr>
            <p:cNvPr id="39950" name="Line 14"/>
            <p:cNvSpPr>
              <a:spLocks noChangeShapeType="1"/>
            </p:cNvSpPr>
            <p:nvPr/>
          </p:nvSpPr>
          <p:spPr bwMode="auto">
            <a:xfrm>
              <a:off x="4264" y="2367"/>
              <a:ext cx="203" cy="556"/>
            </a:xfrm>
            <a:prstGeom prst="line">
              <a:avLst/>
            </a:prstGeom>
            <a:noFill/>
            <a:ln w="25400">
              <a:solidFill>
                <a:schemeClr val="tx1"/>
              </a:solidFill>
              <a:round/>
              <a:headEnd/>
              <a:tailEnd/>
            </a:ln>
          </p:spPr>
          <p:txBody>
            <a:bodyPr/>
            <a:lstStyle/>
            <a:p>
              <a:endParaRPr lang="en-GB"/>
            </a:p>
          </p:txBody>
        </p:sp>
        <p:sp>
          <p:nvSpPr>
            <p:cNvPr id="39951" name="Freeform 15"/>
            <p:cNvSpPr>
              <a:spLocks/>
            </p:cNvSpPr>
            <p:nvPr/>
          </p:nvSpPr>
          <p:spPr bwMode="auto">
            <a:xfrm>
              <a:off x="4263" y="2367"/>
              <a:ext cx="205" cy="556"/>
            </a:xfrm>
            <a:custGeom>
              <a:avLst/>
              <a:gdLst>
                <a:gd name="T0" fmla="*/ 2 w 205"/>
                <a:gd name="T1" fmla="*/ 0 h 556"/>
                <a:gd name="T2" fmla="*/ 0 w 205"/>
                <a:gd name="T3" fmla="*/ 0 h 556"/>
                <a:gd name="T4" fmla="*/ 203 w 205"/>
                <a:gd name="T5" fmla="*/ 556 h 556"/>
                <a:gd name="T6" fmla="*/ 205 w 205"/>
                <a:gd name="T7" fmla="*/ 556 h 556"/>
                <a:gd name="T8" fmla="*/ 2 w 205"/>
                <a:gd name="T9" fmla="*/ 0 h 556"/>
                <a:gd name="T10" fmla="*/ 0 60000 65536"/>
                <a:gd name="T11" fmla="*/ 0 60000 65536"/>
                <a:gd name="T12" fmla="*/ 0 60000 65536"/>
                <a:gd name="T13" fmla="*/ 0 60000 65536"/>
                <a:gd name="T14" fmla="*/ 0 60000 65536"/>
                <a:gd name="T15" fmla="*/ 0 w 205"/>
                <a:gd name="T16" fmla="*/ 0 h 556"/>
                <a:gd name="T17" fmla="*/ 205 w 205"/>
                <a:gd name="T18" fmla="*/ 556 h 556"/>
              </a:gdLst>
              <a:ahLst/>
              <a:cxnLst>
                <a:cxn ang="T10">
                  <a:pos x="T0" y="T1"/>
                </a:cxn>
                <a:cxn ang="T11">
                  <a:pos x="T2" y="T3"/>
                </a:cxn>
                <a:cxn ang="T12">
                  <a:pos x="T4" y="T5"/>
                </a:cxn>
                <a:cxn ang="T13">
                  <a:pos x="T6" y="T7"/>
                </a:cxn>
                <a:cxn ang="T14">
                  <a:pos x="T8" y="T9"/>
                </a:cxn>
              </a:cxnLst>
              <a:rect l="T15" t="T16" r="T17" b="T18"/>
              <a:pathLst>
                <a:path w="205" h="556">
                  <a:moveTo>
                    <a:pt x="2" y="0"/>
                  </a:moveTo>
                  <a:lnTo>
                    <a:pt x="0" y="0"/>
                  </a:lnTo>
                  <a:lnTo>
                    <a:pt x="203" y="556"/>
                  </a:lnTo>
                  <a:lnTo>
                    <a:pt x="205" y="556"/>
                  </a:lnTo>
                  <a:lnTo>
                    <a:pt x="2" y="0"/>
                  </a:lnTo>
                  <a:close/>
                </a:path>
              </a:pathLst>
            </a:custGeom>
            <a:solidFill>
              <a:srgbClr val="000000"/>
            </a:solidFill>
            <a:ln w="25400">
              <a:solidFill>
                <a:schemeClr val="tx1"/>
              </a:solidFill>
              <a:round/>
              <a:headEnd/>
              <a:tailEnd/>
            </a:ln>
          </p:spPr>
          <p:txBody>
            <a:bodyPr/>
            <a:lstStyle/>
            <a:p>
              <a:endParaRPr lang="en-GB"/>
            </a:p>
          </p:txBody>
        </p:sp>
        <p:sp>
          <p:nvSpPr>
            <p:cNvPr id="39952" name="Line 16"/>
            <p:cNvSpPr>
              <a:spLocks noChangeShapeType="1"/>
            </p:cNvSpPr>
            <p:nvPr/>
          </p:nvSpPr>
          <p:spPr bwMode="auto">
            <a:xfrm flipH="1" flipV="1">
              <a:off x="3333" y="2846"/>
              <a:ext cx="1109" cy="8"/>
            </a:xfrm>
            <a:prstGeom prst="line">
              <a:avLst/>
            </a:prstGeom>
            <a:noFill/>
            <a:ln w="25400">
              <a:solidFill>
                <a:schemeClr val="tx1"/>
              </a:solidFill>
              <a:round/>
              <a:headEnd/>
              <a:tailEnd/>
            </a:ln>
          </p:spPr>
          <p:txBody>
            <a:bodyPr/>
            <a:lstStyle/>
            <a:p>
              <a:endParaRPr lang="en-GB"/>
            </a:p>
          </p:txBody>
        </p:sp>
        <p:sp>
          <p:nvSpPr>
            <p:cNvPr id="39953" name="Freeform 17"/>
            <p:cNvSpPr>
              <a:spLocks/>
            </p:cNvSpPr>
            <p:nvPr/>
          </p:nvSpPr>
          <p:spPr bwMode="auto">
            <a:xfrm>
              <a:off x="3333" y="2845"/>
              <a:ext cx="1109" cy="10"/>
            </a:xfrm>
            <a:custGeom>
              <a:avLst/>
              <a:gdLst>
                <a:gd name="T0" fmla="*/ 1109 w 1109"/>
                <a:gd name="T1" fmla="*/ 10 h 10"/>
                <a:gd name="T2" fmla="*/ 1109 w 1109"/>
                <a:gd name="T3" fmla="*/ 8 h 10"/>
                <a:gd name="T4" fmla="*/ 0 w 1109"/>
                <a:gd name="T5" fmla="*/ 0 h 10"/>
                <a:gd name="T6" fmla="*/ 0 w 1109"/>
                <a:gd name="T7" fmla="*/ 2 h 10"/>
                <a:gd name="T8" fmla="*/ 1109 w 1109"/>
                <a:gd name="T9" fmla="*/ 10 h 10"/>
                <a:gd name="T10" fmla="*/ 0 60000 65536"/>
                <a:gd name="T11" fmla="*/ 0 60000 65536"/>
                <a:gd name="T12" fmla="*/ 0 60000 65536"/>
                <a:gd name="T13" fmla="*/ 0 60000 65536"/>
                <a:gd name="T14" fmla="*/ 0 60000 65536"/>
                <a:gd name="T15" fmla="*/ 0 w 1109"/>
                <a:gd name="T16" fmla="*/ 0 h 10"/>
                <a:gd name="T17" fmla="*/ 1109 w 1109"/>
                <a:gd name="T18" fmla="*/ 10 h 10"/>
              </a:gdLst>
              <a:ahLst/>
              <a:cxnLst>
                <a:cxn ang="T10">
                  <a:pos x="T0" y="T1"/>
                </a:cxn>
                <a:cxn ang="T11">
                  <a:pos x="T2" y="T3"/>
                </a:cxn>
                <a:cxn ang="T12">
                  <a:pos x="T4" y="T5"/>
                </a:cxn>
                <a:cxn ang="T13">
                  <a:pos x="T6" y="T7"/>
                </a:cxn>
                <a:cxn ang="T14">
                  <a:pos x="T8" y="T9"/>
                </a:cxn>
              </a:cxnLst>
              <a:rect l="T15" t="T16" r="T17" b="T18"/>
              <a:pathLst>
                <a:path w="1109" h="10">
                  <a:moveTo>
                    <a:pt x="1109" y="10"/>
                  </a:moveTo>
                  <a:lnTo>
                    <a:pt x="1109" y="8"/>
                  </a:lnTo>
                  <a:lnTo>
                    <a:pt x="0" y="0"/>
                  </a:lnTo>
                  <a:lnTo>
                    <a:pt x="0" y="2"/>
                  </a:lnTo>
                  <a:lnTo>
                    <a:pt x="1109" y="10"/>
                  </a:lnTo>
                  <a:close/>
                </a:path>
              </a:pathLst>
            </a:custGeom>
            <a:solidFill>
              <a:srgbClr val="000000"/>
            </a:solidFill>
            <a:ln w="25400">
              <a:solidFill>
                <a:schemeClr val="tx1"/>
              </a:solidFill>
              <a:round/>
              <a:headEnd/>
              <a:tailEnd/>
            </a:ln>
          </p:spPr>
          <p:txBody>
            <a:bodyPr/>
            <a:lstStyle/>
            <a:p>
              <a:endParaRPr lang="en-GB"/>
            </a:p>
          </p:txBody>
        </p:sp>
        <p:sp>
          <p:nvSpPr>
            <p:cNvPr id="39954" name="Freeform 18"/>
            <p:cNvSpPr>
              <a:spLocks/>
            </p:cNvSpPr>
            <p:nvPr/>
          </p:nvSpPr>
          <p:spPr bwMode="auto">
            <a:xfrm>
              <a:off x="3905" y="2395"/>
              <a:ext cx="392" cy="212"/>
            </a:xfrm>
            <a:custGeom>
              <a:avLst/>
              <a:gdLst>
                <a:gd name="T0" fmla="*/ 388 w 392"/>
                <a:gd name="T1" fmla="*/ 166 h 212"/>
                <a:gd name="T2" fmla="*/ 346 w 392"/>
                <a:gd name="T3" fmla="*/ 56 h 212"/>
                <a:gd name="T4" fmla="*/ 335 w 392"/>
                <a:gd name="T5" fmla="*/ 45 h 212"/>
                <a:gd name="T6" fmla="*/ 318 w 392"/>
                <a:gd name="T7" fmla="*/ 36 h 212"/>
                <a:gd name="T8" fmla="*/ 297 w 392"/>
                <a:gd name="T9" fmla="*/ 28 h 212"/>
                <a:gd name="T10" fmla="*/ 270 w 392"/>
                <a:gd name="T11" fmla="*/ 21 h 212"/>
                <a:gd name="T12" fmla="*/ 241 w 392"/>
                <a:gd name="T13" fmla="*/ 16 h 212"/>
                <a:gd name="T14" fmla="*/ 208 w 392"/>
                <a:gd name="T15" fmla="*/ 11 h 212"/>
                <a:gd name="T16" fmla="*/ 175 w 392"/>
                <a:gd name="T17" fmla="*/ 8 h 212"/>
                <a:gd name="T18" fmla="*/ 142 w 392"/>
                <a:gd name="T19" fmla="*/ 5 h 212"/>
                <a:gd name="T20" fmla="*/ 107 w 392"/>
                <a:gd name="T21" fmla="*/ 3 h 212"/>
                <a:gd name="T22" fmla="*/ 75 w 392"/>
                <a:gd name="T23" fmla="*/ 1 h 212"/>
                <a:gd name="T24" fmla="*/ 46 w 392"/>
                <a:gd name="T25" fmla="*/ 1 h 212"/>
                <a:gd name="T26" fmla="*/ 18 w 392"/>
                <a:gd name="T27" fmla="*/ 0 h 212"/>
                <a:gd name="T28" fmla="*/ 14 w 392"/>
                <a:gd name="T29" fmla="*/ 1 h 212"/>
                <a:gd name="T30" fmla="*/ 12 w 392"/>
                <a:gd name="T31" fmla="*/ 1 h 212"/>
                <a:gd name="T32" fmla="*/ 9 w 392"/>
                <a:gd name="T33" fmla="*/ 3 h 212"/>
                <a:gd name="T34" fmla="*/ 6 w 392"/>
                <a:gd name="T35" fmla="*/ 4 h 212"/>
                <a:gd name="T36" fmla="*/ 4 w 392"/>
                <a:gd name="T37" fmla="*/ 7 h 212"/>
                <a:gd name="T38" fmla="*/ 2 w 392"/>
                <a:gd name="T39" fmla="*/ 9 h 212"/>
                <a:gd name="T40" fmla="*/ 1 w 392"/>
                <a:gd name="T41" fmla="*/ 12 h 212"/>
                <a:gd name="T42" fmla="*/ 0 w 392"/>
                <a:gd name="T43" fmla="*/ 16 h 212"/>
                <a:gd name="T44" fmla="*/ 0 w 392"/>
                <a:gd name="T45" fmla="*/ 19 h 212"/>
                <a:gd name="T46" fmla="*/ 0 w 392"/>
                <a:gd name="T47" fmla="*/ 21 h 212"/>
                <a:gd name="T48" fmla="*/ 0 w 392"/>
                <a:gd name="T49" fmla="*/ 24 h 212"/>
                <a:gd name="T50" fmla="*/ 0 w 392"/>
                <a:gd name="T51" fmla="*/ 27 h 212"/>
                <a:gd name="T52" fmla="*/ 16 w 392"/>
                <a:gd name="T53" fmla="*/ 178 h 212"/>
                <a:gd name="T54" fmla="*/ 18 w 392"/>
                <a:gd name="T55" fmla="*/ 183 h 212"/>
                <a:gd name="T56" fmla="*/ 21 w 392"/>
                <a:gd name="T57" fmla="*/ 187 h 212"/>
                <a:gd name="T58" fmla="*/ 22 w 392"/>
                <a:gd name="T59" fmla="*/ 191 h 212"/>
                <a:gd name="T60" fmla="*/ 25 w 392"/>
                <a:gd name="T61" fmla="*/ 195 h 212"/>
                <a:gd name="T62" fmla="*/ 28 w 392"/>
                <a:gd name="T63" fmla="*/ 198 h 212"/>
                <a:gd name="T64" fmla="*/ 30 w 392"/>
                <a:gd name="T65" fmla="*/ 200 h 212"/>
                <a:gd name="T66" fmla="*/ 33 w 392"/>
                <a:gd name="T67" fmla="*/ 203 h 212"/>
                <a:gd name="T68" fmla="*/ 35 w 392"/>
                <a:gd name="T69" fmla="*/ 204 h 212"/>
                <a:gd name="T70" fmla="*/ 38 w 392"/>
                <a:gd name="T71" fmla="*/ 206 h 212"/>
                <a:gd name="T72" fmla="*/ 42 w 392"/>
                <a:gd name="T73" fmla="*/ 207 h 212"/>
                <a:gd name="T74" fmla="*/ 46 w 392"/>
                <a:gd name="T75" fmla="*/ 208 h 212"/>
                <a:gd name="T76" fmla="*/ 49 w 392"/>
                <a:gd name="T77" fmla="*/ 207 h 212"/>
                <a:gd name="T78" fmla="*/ 364 w 392"/>
                <a:gd name="T79" fmla="*/ 212 h 212"/>
                <a:gd name="T80" fmla="*/ 371 w 392"/>
                <a:gd name="T81" fmla="*/ 212 h 212"/>
                <a:gd name="T82" fmla="*/ 376 w 392"/>
                <a:gd name="T83" fmla="*/ 211 h 212"/>
                <a:gd name="T84" fmla="*/ 382 w 392"/>
                <a:gd name="T85" fmla="*/ 208 h 212"/>
                <a:gd name="T86" fmla="*/ 386 w 392"/>
                <a:gd name="T87" fmla="*/ 206 h 212"/>
                <a:gd name="T88" fmla="*/ 388 w 392"/>
                <a:gd name="T89" fmla="*/ 203 h 212"/>
                <a:gd name="T90" fmla="*/ 391 w 392"/>
                <a:gd name="T91" fmla="*/ 200 h 212"/>
                <a:gd name="T92" fmla="*/ 392 w 392"/>
                <a:gd name="T93" fmla="*/ 196 h 212"/>
                <a:gd name="T94" fmla="*/ 392 w 392"/>
                <a:gd name="T95" fmla="*/ 192 h 212"/>
                <a:gd name="T96" fmla="*/ 392 w 392"/>
                <a:gd name="T97" fmla="*/ 187 h 212"/>
                <a:gd name="T98" fmla="*/ 392 w 392"/>
                <a:gd name="T99" fmla="*/ 180 h 212"/>
                <a:gd name="T100" fmla="*/ 391 w 392"/>
                <a:gd name="T101" fmla="*/ 174 h 212"/>
                <a:gd name="T102" fmla="*/ 388 w 392"/>
                <a:gd name="T103" fmla="*/ 166 h 212"/>
                <a:gd name="T104" fmla="*/ 388 w 392"/>
                <a:gd name="T105" fmla="*/ 16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2"/>
                <a:gd name="T160" fmla="*/ 0 h 212"/>
                <a:gd name="T161" fmla="*/ 392 w 392"/>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2" h="212">
                  <a:moveTo>
                    <a:pt x="388" y="166"/>
                  </a:moveTo>
                  <a:lnTo>
                    <a:pt x="346" y="56"/>
                  </a:lnTo>
                  <a:lnTo>
                    <a:pt x="335" y="45"/>
                  </a:lnTo>
                  <a:lnTo>
                    <a:pt x="318" y="36"/>
                  </a:lnTo>
                  <a:lnTo>
                    <a:pt x="297" y="28"/>
                  </a:lnTo>
                  <a:lnTo>
                    <a:pt x="270" y="21"/>
                  </a:lnTo>
                  <a:lnTo>
                    <a:pt x="241" y="16"/>
                  </a:lnTo>
                  <a:lnTo>
                    <a:pt x="208" y="11"/>
                  </a:lnTo>
                  <a:lnTo>
                    <a:pt x="175" y="8"/>
                  </a:lnTo>
                  <a:lnTo>
                    <a:pt x="142" y="5"/>
                  </a:lnTo>
                  <a:lnTo>
                    <a:pt x="107" y="3"/>
                  </a:lnTo>
                  <a:lnTo>
                    <a:pt x="75" y="1"/>
                  </a:lnTo>
                  <a:lnTo>
                    <a:pt x="46" y="1"/>
                  </a:lnTo>
                  <a:lnTo>
                    <a:pt x="18" y="0"/>
                  </a:lnTo>
                  <a:lnTo>
                    <a:pt x="14" y="1"/>
                  </a:lnTo>
                  <a:lnTo>
                    <a:pt x="12" y="1"/>
                  </a:lnTo>
                  <a:lnTo>
                    <a:pt x="9" y="3"/>
                  </a:lnTo>
                  <a:lnTo>
                    <a:pt x="6" y="4"/>
                  </a:lnTo>
                  <a:lnTo>
                    <a:pt x="4" y="7"/>
                  </a:lnTo>
                  <a:lnTo>
                    <a:pt x="2" y="9"/>
                  </a:lnTo>
                  <a:lnTo>
                    <a:pt x="1" y="12"/>
                  </a:lnTo>
                  <a:lnTo>
                    <a:pt x="0" y="16"/>
                  </a:lnTo>
                  <a:lnTo>
                    <a:pt x="0" y="19"/>
                  </a:lnTo>
                  <a:lnTo>
                    <a:pt x="0" y="21"/>
                  </a:lnTo>
                  <a:lnTo>
                    <a:pt x="0" y="24"/>
                  </a:lnTo>
                  <a:lnTo>
                    <a:pt x="0" y="27"/>
                  </a:lnTo>
                  <a:lnTo>
                    <a:pt x="16" y="178"/>
                  </a:lnTo>
                  <a:lnTo>
                    <a:pt x="18" y="183"/>
                  </a:lnTo>
                  <a:lnTo>
                    <a:pt x="21" y="187"/>
                  </a:lnTo>
                  <a:lnTo>
                    <a:pt x="22" y="191"/>
                  </a:lnTo>
                  <a:lnTo>
                    <a:pt x="25" y="195"/>
                  </a:lnTo>
                  <a:lnTo>
                    <a:pt x="28" y="198"/>
                  </a:lnTo>
                  <a:lnTo>
                    <a:pt x="30" y="200"/>
                  </a:lnTo>
                  <a:lnTo>
                    <a:pt x="33" y="203"/>
                  </a:lnTo>
                  <a:lnTo>
                    <a:pt x="35" y="204"/>
                  </a:lnTo>
                  <a:lnTo>
                    <a:pt x="38" y="206"/>
                  </a:lnTo>
                  <a:lnTo>
                    <a:pt x="42" y="207"/>
                  </a:lnTo>
                  <a:lnTo>
                    <a:pt x="46" y="208"/>
                  </a:lnTo>
                  <a:lnTo>
                    <a:pt x="49" y="207"/>
                  </a:lnTo>
                  <a:lnTo>
                    <a:pt x="364" y="212"/>
                  </a:lnTo>
                  <a:lnTo>
                    <a:pt x="371" y="212"/>
                  </a:lnTo>
                  <a:lnTo>
                    <a:pt x="376" y="211"/>
                  </a:lnTo>
                  <a:lnTo>
                    <a:pt x="382" y="208"/>
                  </a:lnTo>
                  <a:lnTo>
                    <a:pt x="386" y="206"/>
                  </a:lnTo>
                  <a:lnTo>
                    <a:pt x="388" y="203"/>
                  </a:lnTo>
                  <a:lnTo>
                    <a:pt x="391" y="200"/>
                  </a:lnTo>
                  <a:lnTo>
                    <a:pt x="392" y="196"/>
                  </a:lnTo>
                  <a:lnTo>
                    <a:pt x="392" y="192"/>
                  </a:lnTo>
                  <a:lnTo>
                    <a:pt x="392" y="187"/>
                  </a:lnTo>
                  <a:lnTo>
                    <a:pt x="392" y="180"/>
                  </a:lnTo>
                  <a:lnTo>
                    <a:pt x="391" y="174"/>
                  </a:lnTo>
                  <a:lnTo>
                    <a:pt x="388" y="166"/>
                  </a:lnTo>
                </a:path>
              </a:pathLst>
            </a:custGeom>
            <a:noFill/>
            <a:ln w="25400">
              <a:solidFill>
                <a:schemeClr val="tx1"/>
              </a:solidFill>
              <a:prstDash val="solid"/>
              <a:round/>
              <a:headEnd/>
              <a:tailEnd/>
            </a:ln>
          </p:spPr>
          <p:txBody>
            <a:bodyPr/>
            <a:lstStyle/>
            <a:p>
              <a:endParaRPr lang="en-GB"/>
            </a:p>
          </p:txBody>
        </p:sp>
        <p:sp>
          <p:nvSpPr>
            <p:cNvPr id="39955" name="Freeform 19"/>
            <p:cNvSpPr>
              <a:spLocks/>
            </p:cNvSpPr>
            <p:nvPr/>
          </p:nvSpPr>
          <p:spPr bwMode="auto">
            <a:xfrm>
              <a:off x="3980" y="2395"/>
              <a:ext cx="315" cy="166"/>
            </a:xfrm>
            <a:custGeom>
              <a:avLst/>
              <a:gdLst>
                <a:gd name="T0" fmla="*/ 312 w 315"/>
                <a:gd name="T1" fmla="*/ 166 h 166"/>
                <a:gd name="T2" fmla="*/ 315 w 315"/>
                <a:gd name="T3" fmla="*/ 166 h 166"/>
                <a:gd name="T4" fmla="*/ 272 w 315"/>
                <a:gd name="T5" fmla="*/ 54 h 166"/>
                <a:gd name="T6" fmla="*/ 263 w 315"/>
                <a:gd name="T7" fmla="*/ 45 h 166"/>
                <a:gd name="T8" fmla="*/ 243 w 315"/>
                <a:gd name="T9" fmla="*/ 35 h 166"/>
                <a:gd name="T10" fmla="*/ 222 w 315"/>
                <a:gd name="T11" fmla="*/ 27 h 166"/>
                <a:gd name="T12" fmla="*/ 195 w 315"/>
                <a:gd name="T13" fmla="*/ 20 h 166"/>
                <a:gd name="T14" fmla="*/ 166 w 315"/>
                <a:gd name="T15" fmla="*/ 15 h 166"/>
                <a:gd name="T16" fmla="*/ 133 w 315"/>
                <a:gd name="T17" fmla="*/ 9 h 166"/>
                <a:gd name="T18" fmla="*/ 67 w 315"/>
                <a:gd name="T19" fmla="*/ 4 h 166"/>
                <a:gd name="T20" fmla="*/ 32 w 315"/>
                <a:gd name="T21" fmla="*/ 1 h 166"/>
                <a:gd name="T22" fmla="*/ 0 w 315"/>
                <a:gd name="T23" fmla="*/ 0 h 166"/>
                <a:gd name="T24" fmla="*/ 0 w 315"/>
                <a:gd name="T25" fmla="*/ 1 h 166"/>
                <a:gd name="T26" fmla="*/ 0 w 315"/>
                <a:gd name="T27" fmla="*/ 3 h 166"/>
                <a:gd name="T28" fmla="*/ 32 w 315"/>
                <a:gd name="T29" fmla="*/ 4 h 166"/>
                <a:gd name="T30" fmla="*/ 67 w 315"/>
                <a:gd name="T31" fmla="*/ 7 h 166"/>
                <a:gd name="T32" fmla="*/ 133 w 315"/>
                <a:gd name="T33" fmla="*/ 12 h 166"/>
                <a:gd name="T34" fmla="*/ 166 w 315"/>
                <a:gd name="T35" fmla="*/ 17 h 166"/>
                <a:gd name="T36" fmla="*/ 195 w 315"/>
                <a:gd name="T37" fmla="*/ 23 h 166"/>
                <a:gd name="T38" fmla="*/ 222 w 315"/>
                <a:gd name="T39" fmla="*/ 29 h 166"/>
                <a:gd name="T40" fmla="*/ 243 w 315"/>
                <a:gd name="T41" fmla="*/ 37 h 166"/>
                <a:gd name="T42" fmla="*/ 258 w 315"/>
                <a:gd name="T43" fmla="*/ 45 h 166"/>
                <a:gd name="T44" fmla="*/ 270 w 315"/>
                <a:gd name="T45" fmla="*/ 57 h 166"/>
                <a:gd name="T46" fmla="*/ 312 w 315"/>
                <a:gd name="T47" fmla="*/ 166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5"/>
                <a:gd name="T73" fmla="*/ 0 h 166"/>
                <a:gd name="T74" fmla="*/ 315 w 315"/>
                <a:gd name="T75" fmla="*/ 166 h 1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5" h="166">
                  <a:moveTo>
                    <a:pt x="312" y="166"/>
                  </a:moveTo>
                  <a:lnTo>
                    <a:pt x="315" y="166"/>
                  </a:lnTo>
                  <a:lnTo>
                    <a:pt x="272" y="54"/>
                  </a:lnTo>
                  <a:lnTo>
                    <a:pt x="263" y="45"/>
                  </a:lnTo>
                  <a:lnTo>
                    <a:pt x="243" y="35"/>
                  </a:lnTo>
                  <a:lnTo>
                    <a:pt x="222" y="27"/>
                  </a:lnTo>
                  <a:lnTo>
                    <a:pt x="195" y="20"/>
                  </a:lnTo>
                  <a:lnTo>
                    <a:pt x="166" y="15"/>
                  </a:lnTo>
                  <a:lnTo>
                    <a:pt x="133" y="9"/>
                  </a:lnTo>
                  <a:lnTo>
                    <a:pt x="67" y="4"/>
                  </a:lnTo>
                  <a:lnTo>
                    <a:pt x="32" y="1"/>
                  </a:lnTo>
                  <a:lnTo>
                    <a:pt x="0" y="0"/>
                  </a:lnTo>
                  <a:lnTo>
                    <a:pt x="0" y="1"/>
                  </a:lnTo>
                  <a:lnTo>
                    <a:pt x="0" y="3"/>
                  </a:lnTo>
                  <a:lnTo>
                    <a:pt x="32" y="4"/>
                  </a:lnTo>
                  <a:lnTo>
                    <a:pt x="67" y="7"/>
                  </a:lnTo>
                  <a:lnTo>
                    <a:pt x="133" y="12"/>
                  </a:lnTo>
                  <a:lnTo>
                    <a:pt x="166" y="17"/>
                  </a:lnTo>
                  <a:lnTo>
                    <a:pt x="195" y="23"/>
                  </a:lnTo>
                  <a:lnTo>
                    <a:pt x="222" y="29"/>
                  </a:lnTo>
                  <a:lnTo>
                    <a:pt x="243" y="37"/>
                  </a:lnTo>
                  <a:lnTo>
                    <a:pt x="258" y="45"/>
                  </a:lnTo>
                  <a:lnTo>
                    <a:pt x="270" y="57"/>
                  </a:lnTo>
                  <a:lnTo>
                    <a:pt x="312" y="166"/>
                  </a:lnTo>
                  <a:close/>
                </a:path>
              </a:pathLst>
            </a:custGeom>
            <a:solidFill>
              <a:srgbClr val="000000"/>
            </a:solidFill>
            <a:ln w="25400">
              <a:solidFill>
                <a:schemeClr val="tx1"/>
              </a:solidFill>
              <a:round/>
              <a:headEnd/>
              <a:tailEnd/>
            </a:ln>
          </p:spPr>
          <p:txBody>
            <a:bodyPr/>
            <a:lstStyle/>
            <a:p>
              <a:endParaRPr lang="en-GB"/>
            </a:p>
          </p:txBody>
        </p:sp>
        <p:sp>
          <p:nvSpPr>
            <p:cNvPr id="39956" name="Freeform 20"/>
            <p:cNvSpPr>
              <a:spLocks/>
            </p:cNvSpPr>
            <p:nvPr/>
          </p:nvSpPr>
          <p:spPr bwMode="auto">
            <a:xfrm>
              <a:off x="3919" y="2394"/>
              <a:ext cx="61" cy="5"/>
            </a:xfrm>
            <a:custGeom>
              <a:avLst/>
              <a:gdLst>
                <a:gd name="T0" fmla="*/ 61 w 61"/>
                <a:gd name="T1" fmla="*/ 1 h 5"/>
                <a:gd name="T2" fmla="*/ 29 w 61"/>
                <a:gd name="T3" fmla="*/ 0 h 5"/>
                <a:gd name="T4" fmla="*/ 6 w 61"/>
                <a:gd name="T5" fmla="*/ 0 h 5"/>
                <a:gd name="T6" fmla="*/ 4 w 61"/>
                <a:gd name="T7" fmla="*/ 0 h 5"/>
                <a:gd name="T8" fmla="*/ 0 w 61"/>
                <a:gd name="T9" fmla="*/ 1 h 5"/>
                <a:gd name="T10" fmla="*/ 0 w 61"/>
                <a:gd name="T11" fmla="*/ 2 h 5"/>
                <a:gd name="T12" fmla="*/ 0 w 61"/>
                <a:gd name="T13" fmla="*/ 4 h 5"/>
                <a:gd name="T14" fmla="*/ 4 w 61"/>
                <a:gd name="T15" fmla="*/ 2 h 5"/>
                <a:gd name="T16" fmla="*/ 59 w 61"/>
                <a:gd name="T17" fmla="*/ 5 h 5"/>
                <a:gd name="T18" fmla="*/ 61 w 61"/>
                <a:gd name="T19" fmla="*/ 5 h 5"/>
                <a:gd name="T20" fmla="*/ 61 w 61"/>
                <a:gd name="T21" fmla="*/ 2 h 5"/>
                <a:gd name="T22" fmla="*/ 61 w 61"/>
                <a:gd name="T23" fmla="*/ 1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5"/>
                <a:gd name="T38" fmla="*/ 61 w 61"/>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5">
                  <a:moveTo>
                    <a:pt x="61" y="1"/>
                  </a:moveTo>
                  <a:lnTo>
                    <a:pt x="29" y="0"/>
                  </a:lnTo>
                  <a:lnTo>
                    <a:pt x="6" y="0"/>
                  </a:lnTo>
                  <a:lnTo>
                    <a:pt x="4" y="0"/>
                  </a:lnTo>
                  <a:lnTo>
                    <a:pt x="0" y="1"/>
                  </a:lnTo>
                  <a:lnTo>
                    <a:pt x="0" y="2"/>
                  </a:lnTo>
                  <a:lnTo>
                    <a:pt x="0" y="4"/>
                  </a:lnTo>
                  <a:lnTo>
                    <a:pt x="4" y="2"/>
                  </a:lnTo>
                  <a:lnTo>
                    <a:pt x="59" y="5"/>
                  </a:lnTo>
                  <a:lnTo>
                    <a:pt x="61" y="5"/>
                  </a:lnTo>
                  <a:lnTo>
                    <a:pt x="61" y="2"/>
                  </a:lnTo>
                  <a:lnTo>
                    <a:pt x="61" y="1"/>
                  </a:lnTo>
                  <a:close/>
                </a:path>
              </a:pathLst>
            </a:custGeom>
            <a:solidFill>
              <a:srgbClr val="000000"/>
            </a:solidFill>
            <a:ln w="25400">
              <a:solidFill>
                <a:schemeClr val="tx1"/>
              </a:solidFill>
              <a:round/>
              <a:headEnd/>
              <a:tailEnd/>
            </a:ln>
          </p:spPr>
          <p:txBody>
            <a:bodyPr/>
            <a:lstStyle/>
            <a:p>
              <a:endParaRPr lang="en-GB"/>
            </a:p>
          </p:txBody>
        </p:sp>
        <p:sp>
          <p:nvSpPr>
            <p:cNvPr id="39957" name="Freeform 21"/>
            <p:cNvSpPr>
              <a:spLocks/>
            </p:cNvSpPr>
            <p:nvPr/>
          </p:nvSpPr>
          <p:spPr bwMode="auto">
            <a:xfrm>
              <a:off x="3915" y="2394"/>
              <a:ext cx="4" cy="5"/>
            </a:xfrm>
            <a:custGeom>
              <a:avLst/>
              <a:gdLst>
                <a:gd name="T0" fmla="*/ 4 w 4"/>
                <a:gd name="T1" fmla="*/ 2 h 5"/>
                <a:gd name="T2" fmla="*/ 4 w 4"/>
                <a:gd name="T3" fmla="*/ 0 h 5"/>
                <a:gd name="T4" fmla="*/ 2 w 4"/>
                <a:gd name="T5" fmla="*/ 0 h 5"/>
                <a:gd name="T6" fmla="*/ 2 w 4"/>
                <a:gd name="T7" fmla="*/ 2 h 5"/>
                <a:gd name="T8" fmla="*/ 2 w 4"/>
                <a:gd name="T9" fmla="*/ 5 h 5"/>
                <a:gd name="T10" fmla="*/ 0 w 4"/>
                <a:gd name="T11" fmla="*/ 5 h 5"/>
                <a:gd name="T12" fmla="*/ 4 w 4"/>
                <a:gd name="T13" fmla="*/ 4 h 5"/>
                <a:gd name="T14" fmla="*/ 4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2"/>
                  </a:moveTo>
                  <a:lnTo>
                    <a:pt x="4" y="0"/>
                  </a:lnTo>
                  <a:lnTo>
                    <a:pt x="2" y="0"/>
                  </a:lnTo>
                  <a:lnTo>
                    <a:pt x="2" y="2"/>
                  </a:lnTo>
                  <a:lnTo>
                    <a:pt x="2" y="5"/>
                  </a:lnTo>
                  <a:lnTo>
                    <a:pt x="0" y="5"/>
                  </a:lnTo>
                  <a:lnTo>
                    <a:pt x="4" y="4"/>
                  </a:lnTo>
                  <a:lnTo>
                    <a:pt x="4" y="2"/>
                  </a:lnTo>
                  <a:close/>
                </a:path>
              </a:pathLst>
            </a:custGeom>
            <a:solidFill>
              <a:srgbClr val="000000"/>
            </a:solidFill>
            <a:ln w="25400">
              <a:solidFill>
                <a:schemeClr val="tx1"/>
              </a:solidFill>
              <a:round/>
              <a:headEnd/>
              <a:tailEnd/>
            </a:ln>
          </p:spPr>
          <p:txBody>
            <a:bodyPr/>
            <a:lstStyle/>
            <a:p>
              <a:endParaRPr lang="en-GB"/>
            </a:p>
          </p:txBody>
        </p:sp>
        <p:sp>
          <p:nvSpPr>
            <p:cNvPr id="39958" name="Freeform 22"/>
            <p:cNvSpPr>
              <a:spLocks/>
            </p:cNvSpPr>
            <p:nvPr/>
          </p:nvSpPr>
          <p:spPr bwMode="auto">
            <a:xfrm>
              <a:off x="3911" y="2394"/>
              <a:ext cx="8" cy="6"/>
            </a:xfrm>
            <a:custGeom>
              <a:avLst/>
              <a:gdLst>
                <a:gd name="T0" fmla="*/ 6 w 8"/>
                <a:gd name="T1" fmla="*/ 0 h 6"/>
                <a:gd name="T2" fmla="*/ 8 w 8"/>
                <a:gd name="T3" fmla="*/ 0 h 6"/>
                <a:gd name="T4" fmla="*/ 0 w 8"/>
                <a:gd name="T5" fmla="*/ 4 h 6"/>
                <a:gd name="T6" fmla="*/ 0 w 8"/>
                <a:gd name="T7" fmla="*/ 5 h 6"/>
                <a:gd name="T8" fmla="*/ 0 w 8"/>
                <a:gd name="T9" fmla="*/ 6 h 6"/>
                <a:gd name="T10" fmla="*/ 6 w 8"/>
                <a:gd name="T11" fmla="*/ 4 h 6"/>
                <a:gd name="T12" fmla="*/ 6 w 8"/>
                <a:gd name="T13" fmla="*/ 2 h 6"/>
                <a:gd name="T14" fmla="*/ 6 w 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6" y="0"/>
                  </a:moveTo>
                  <a:lnTo>
                    <a:pt x="8" y="0"/>
                  </a:lnTo>
                  <a:lnTo>
                    <a:pt x="0" y="4"/>
                  </a:lnTo>
                  <a:lnTo>
                    <a:pt x="0" y="5"/>
                  </a:lnTo>
                  <a:lnTo>
                    <a:pt x="0" y="6"/>
                  </a:lnTo>
                  <a:lnTo>
                    <a:pt x="6" y="4"/>
                  </a:lnTo>
                  <a:lnTo>
                    <a:pt x="6" y="2"/>
                  </a:lnTo>
                  <a:lnTo>
                    <a:pt x="6" y="0"/>
                  </a:lnTo>
                  <a:close/>
                </a:path>
              </a:pathLst>
            </a:custGeom>
            <a:solidFill>
              <a:srgbClr val="000000"/>
            </a:solidFill>
            <a:ln w="25400">
              <a:solidFill>
                <a:schemeClr val="tx1"/>
              </a:solidFill>
              <a:round/>
              <a:headEnd/>
              <a:tailEnd/>
            </a:ln>
          </p:spPr>
          <p:txBody>
            <a:bodyPr/>
            <a:lstStyle/>
            <a:p>
              <a:endParaRPr lang="en-GB"/>
            </a:p>
          </p:txBody>
        </p:sp>
        <p:sp>
          <p:nvSpPr>
            <p:cNvPr id="39959" name="Freeform 23"/>
            <p:cNvSpPr>
              <a:spLocks/>
            </p:cNvSpPr>
            <p:nvPr/>
          </p:nvSpPr>
          <p:spPr bwMode="auto">
            <a:xfrm>
              <a:off x="3907" y="2398"/>
              <a:ext cx="6" cy="5"/>
            </a:xfrm>
            <a:custGeom>
              <a:avLst/>
              <a:gdLst>
                <a:gd name="T0" fmla="*/ 4 w 6"/>
                <a:gd name="T1" fmla="*/ 0 h 5"/>
                <a:gd name="T2" fmla="*/ 2 w 6"/>
                <a:gd name="T3" fmla="*/ 1 h 5"/>
                <a:gd name="T4" fmla="*/ 0 w 6"/>
                <a:gd name="T5" fmla="*/ 2 h 5"/>
                <a:gd name="T6" fmla="*/ 2 w 6"/>
                <a:gd name="T7" fmla="*/ 4 h 5"/>
                <a:gd name="T8" fmla="*/ 3 w 6"/>
                <a:gd name="T9" fmla="*/ 5 h 5"/>
                <a:gd name="T10" fmla="*/ 6 w 6"/>
                <a:gd name="T11" fmla="*/ 2 h 5"/>
                <a:gd name="T12" fmla="*/ 4 w 6"/>
                <a:gd name="T13" fmla="*/ 1 h 5"/>
                <a:gd name="T14" fmla="*/ 4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4" y="0"/>
                  </a:moveTo>
                  <a:lnTo>
                    <a:pt x="2" y="1"/>
                  </a:lnTo>
                  <a:lnTo>
                    <a:pt x="0" y="2"/>
                  </a:lnTo>
                  <a:lnTo>
                    <a:pt x="2" y="4"/>
                  </a:lnTo>
                  <a:lnTo>
                    <a:pt x="3" y="5"/>
                  </a:lnTo>
                  <a:lnTo>
                    <a:pt x="6" y="2"/>
                  </a:lnTo>
                  <a:lnTo>
                    <a:pt x="4" y="1"/>
                  </a:lnTo>
                  <a:lnTo>
                    <a:pt x="4" y="0"/>
                  </a:lnTo>
                  <a:close/>
                </a:path>
              </a:pathLst>
            </a:custGeom>
            <a:solidFill>
              <a:srgbClr val="000000"/>
            </a:solidFill>
            <a:ln w="25400">
              <a:solidFill>
                <a:schemeClr val="tx1"/>
              </a:solidFill>
              <a:round/>
              <a:headEnd/>
              <a:tailEnd/>
            </a:ln>
          </p:spPr>
          <p:txBody>
            <a:bodyPr/>
            <a:lstStyle/>
            <a:p>
              <a:endParaRPr lang="en-GB"/>
            </a:p>
          </p:txBody>
        </p:sp>
        <p:sp>
          <p:nvSpPr>
            <p:cNvPr id="39960" name="Freeform 24"/>
            <p:cNvSpPr>
              <a:spLocks/>
            </p:cNvSpPr>
            <p:nvPr/>
          </p:nvSpPr>
          <p:spPr bwMode="auto">
            <a:xfrm>
              <a:off x="3903" y="2399"/>
              <a:ext cx="7" cy="12"/>
            </a:xfrm>
            <a:custGeom>
              <a:avLst/>
              <a:gdLst>
                <a:gd name="T0" fmla="*/ 4 w 7"/>
                <a:gd name="T1" fmla="*/ 1 h 12"/>
                <a:gd name="T2" fmla="*/ 6 w 7"/>
                <a:gd name="T3" fmla="*/ 0 h 12"/>
                <a:gd name="T4" fmla="*/ 2 w 7"/>
                <a:gd name="T5" fmla="*/ 8 h 12"/>
                <a:gd name="T6" fmla="*/ 0 w 7"/>
                <a:gd name="T7" fmla="*/ 12 h 12"/>
                <a:gd name="T8" fmla="*/ 2 w 7"/>
                <a:gd name="T9" fmla="*/ 12 h 12"/>
                <a:gd name="T10" fmla="*/ 3 w 7"/>
                <a:gd name="T11" fmla="*/ 12 h 12"/>
                <a:gd name="T12" fmla="*/ 4 w 7"/>
                <a:gd name="T13" fmla="*/ 8 h 12"/>
                <a:gd name="T14" fmla="*/ 7 w 7"/>
                <a:gd name="T15" fmla="*/ 3 h 12"/>
                <a:gd name="T16" fmla="*/ 6 w 7"/>
                <a:gd name="T17" fmla="*/ 3 h 12"/>
                <a:gd name="T18" fmla="*/ 4 w 7"/>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2"/>
                <a:gd name="T32" fmla="*/ 7 w 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2">
                  <a:moveTo>
                    <a:pt x="4" y="1"/>
                  </a:moveTo>
                  <a:lnTo>
                    <a:pt x="6" y="0"/>
                  </a:lnTo>
                  <a:lnTo>
                    <a:pt x="2" y="8"/>
                  </a:lnTo>
                  <a:lnTo>
                    <a:pt x="0" y="12"/>
                  </a:lnTo>
                  <a:lnTo>
                    <a:pt x="2" y="12"/>
                  </a:lnTo>
                  <a:lnTo>
                    <a:pt x="3" y="12"/>
                  </a:lnTo>
                  <a:lnTo>
                    <a:pt x="4" y="8"/>
                  </a:lnTo>
                  <a:lnTo>
                    <a:pt x="7" y="3"/>
                  </a:lnTo>
                  <a:lnTo>
                    <a:pt x="6" y="3"/>
                  </a:lnTo>
                  <a:lnTo>
                    <a:pt x="4" y="1"/>
                  </a:lnTo>
                  <a:close/>
                </a:path>
              </a:pathLst>
            </a:custGeom>
            <a:solidFill>
              <a:srgbClr val="000000"/>
            </a:solidFill>
            <a:ln w="25400">
              <a:solidFill>
                <a:schemeClr val="tx1"/>
              </a:solidFill>
              <a:round/>
              <a:headEnd/>
              <a:tailEnd/>
            </a:ln>
          </p:spPr>
          <p:txBody>
            <a:bodyPr/>
            <a:lstStyle/>
            <a:p>
              <a:endParaRPr lang="en-GB"/>
            </a:p>
          </p:txBody>
        </p:sp>
        <p:sp>
          <p:nvSpPr>
            <p:cNvPr id="39961" name="Freeform 25"/>
            <p:cNvSpPr>
              <a:spLocks/>
            </p:cNvSpPr>
            <p:nvPr/>
          </p:nvSpPr>
          <p:spPr bwMode="auto">
            <a:xfrm>
              <a:off x="3902" y="2410"/>
              <a:ext cx="20" cy="163"/>
            </a:xfrm>
            <a:custGeom>
              <a:avLst/>
              <a:gdLst>
                <a:gd name="T0" fmla="*/ 1 w 20"/>
                <a:gd name="T1" fmla="*/ 1 h 163"/>
                <a:gd name="T2" fmla="*/ 0 w 20"/>
                <a:gd name="T3" fmla="*/ 5 h 163"/>
                <a:gd name="T4" fmla="*/ 0 w 20"/>
                <a:gd name="T5" fmla="*/ 0 h 163"/>
                <a:gd name="T6" fmla="*/ 17 w 20"/>
                <a:gd name="T7" fmla="*/ 163 h 163"/>
                <a:gd name="T8" fmla="*/ 20 w 20"/>
                <a:gd name="T9" fmla="*/ 163 h 163"/>
                <a:gd name="T10" fmla="*/ 5 w 20"/>
                <a:gd name="T11" fmla="*/ 23 h 163"/>
                <a:gd name="T12" fmla="*/ 5 w 20"/>
                <a:gd name="T13" fmla="*/ 1 h 163"/>
                <a:gd name="T14" fmla="*/ 3 w 20"/>
                <a:gd name="T15" fmla="*/ 1 h 163"/>
                <a:gd name="T16" fmla="*/ 1 w 20"/>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3"/>
                <a:gd name="T29" fmla="*/ 20 w 20"/>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3">
                  <a:moveTo>
                    <a:pt x="1" y="1"/>
                  </a:moveTo>
                  <a:lnTo>
                    <a:pt x="0" y="5"/>
                  </a:lnTo>
                  <a:lnTo>
                    <a:pt x="0" y="0"/>
                  </a:lnTo>
                  <a:lnTo>
                    <a:pt x="17" y="163"/>
                  </a:lnTo>
                  <a:lnTo>
                    <a:pt x="20" y="163"/>
                  </a:lnTo>
                  <a:lnTo>
                    <a:pt x="5" y="23"/>
                  </a:lnTo>
                  <a:lnTo>
                    <a:pt x="5" y="1"/>
                  </a:lnTo>
                  <a:lnTo>
                    <a:pt x="3" y="1"/>
                  </a:lnTo>
                  <a:lnTo>
                    <a:pt x="1" y="1"/>
                  </a:lnTo>
                  <a:close/>
                </a:path>
              </a:pathLst>
            </a:custGeom>
            <a:solidFill>
              <a:srgbClr val="000000"/>
            </a:solidFill>
            <a:ln w="25400">
              <a:solidFill>
                <a:schemeClr val="tx1"/>
              </a:solidFill>
              <a:round/>
              <a:headEnd/>
              <a:tailEnd/>
            </a:ln>
          </p:spPr>
          <p:txBody>
            <a:bodyPr/>
            <a:lstStyle/>
            <a:p>
              <a:endParaRPr lang="en-GB"/>
            </a:p>
          </p:txBody>
        </p:sp>
        <p:sp>
          <p:nvSpPr>
            <p:cNvPr id="39962" name="Freeform 26"/>
            <p:cNvSpPr>
              <a:spLocks/>
            </p:cNvSpPr>
            <p:nvPr/>
          </p:nvSpPr>
          <p:spPr bwMode="auto">
            <a:xfrm>
              <a:off x="3919" y="2573"/>
              <a:ext cx="6" cy="5"/>
            </a:xfrm>
            <a:custGeom>
              <a:avLst/>
              <a:gdLst>
                <a:gd name="T0" fmla="*/ 0 w 6"/>
                <a:gd name="T1" fmla="*/ 0 h 5"/>
                <a:gd name="T2" fmla="*/ 3 w 6"/>
                <a:gd name="T3" fmla="*/ 5 h 5"/>
                <a:gd name="T4" fmla="*/ 4 w 6"/>
                <a:gd name="T5" fmla="*/ 5 h 5"/>
                <a:gd name="T6" fmla="*/ 6 w 6"/>
                <a:gd name="T7" fmla="*/ 5 h 5"/>
                <a:gd name="T8" fmla="*/ 3 w 6"/>
                <a:gd name="T9" fmla="*/ 0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0"/>
                  </a:moveTo>
                  <a:lnTo>
                    <a:pt x="3" y="5"/>
                  </a:lnTo>
                  <a:lnTo>
                    <a:pt x="4" y="5"/>
                  </a:lnTo>
                  <a:lnTo>
                    <a:pt x="6" y="5"/>
                  </a:lnTo>
                  <a:lnTo>
                    <a:pt x="3" y="0"/>
                  </a:lnTo>
                  <a:lnTo>
                    <a:pt x="0" y="0"/>
                  </a:lnTo>
                  <a:close/>
                </a:path>
              </a:pathLst>
            </a:custGeom>
            <a:solidFill>
              <a:srgbClr val="000000"/>
            </a:solidFill>
            <a:ln w="25400">
              <a:solidFill>
                <a:schemeClr val="tx1"/>
              </a:solidFill>
              <a:round/>
              <a:headEnd/>
              <a:tailEnd/>
            </a:ln>
          </p:spPr>
          <p:txBody>
            <a:bodyPr/>
            <a:lstStyle/>
            <a:p>
              <a:endParaRPr lang="en-GB"/>
            </a:p>
          </p:txBody>
        </p:sp>
        <p:sp>
          <p:nvSpPr>
            <p:cNvPr id="39963" name="Freeform 27"/>
            <p:cNvSpPr>
              <a:spLocks/>
            </p:cNvSpPr>
            <p:nvPr/>
          </p:nvSpPr>
          <p:spPr bwMode="auto">
            <a:xfrm>
              <a:off x="3922" y="2577"/>
              <a:ext cx="17" cy="22"/>
            </a:xfrm>
            <a:custGeom>
              <a:avLst/>
              <a:gdLst>
                <a:gd name="T0" fmla="*/ 0 w 17"/>
                <a:gd name="T1" fmla="*/ 1 h 22"/>
                <a:gd name="T2" fmla="*/ 3 w 17"/>
                <a:gd name="T3" fmla="*/ 6 h 22"/>
                <a:gd name="T4" fmla="*/ 3 w 17"/>
                <a:gd name="T5" fmla="*/ 8 h 22"/>
                <a:gd name="T6" fmla="*/ 4 w 17"/>
                <a:gd name="T7" fmla="*/ 12 h 22"/>
                <a:gd name="T8" fmla="*/ 7 w 17"/>
                <a:gd name="T9" fmla="*/ 14 h 22"/>
                <a:gd name="T10" fmla="*/ 15 w 17"/>
                <a:gd name="T11" fmla="*/ 22 h 22"/>
                <a:gd name="T12" fmla="*/ 16 w 17"/>
                <a:gd name="T13" fmla="*/ 21 h 22"/>
                <a:gd name="T14" fmla="*/ 17 w 17"/>
                <a:gd name="T15" fmla="*/ 20 h 22"/>
                <a:gd name="T16" fmla="*/ 9 w 17"/>
                <a:gd name="T17" fmla="*/ 12 h 22"/>
                <a:gd name="T18" fmla="*/ 7 w 17"/>
                <a:gd name="T19" fmla="*/ 6 h 22"/>
                <a:gd name="T20" fmla="*/ 5 w 17"/>
                <a:gd name="T21" fmla="*/ 2 h 22"/>
                <a:gd name="T22" fmla="*/ 3 w 17"/>
                <a:gd name="T23" fmla="*/ 0 h 22"/>
                <a:gd name="T24" fmla="*/ 1 w 17"/>
                <a:gd name="T25" fmla="*/ 1 h 22"/>
                <a:gd name="T26" fmla="*/ 0 w 17"/>
                <a:gd name="T27" fmla="*/ 1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2"/>
                <a:gd name="T44" fmla="*/ 17 w 17"/>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2">
                  <a:moveTo>
                    <a:pt x="0" y="1"/>
                  </a:moveTo>
                  <a:lnTo>
                    <a:pt x="3" y="6"/>
                  </a:lnTo>
                  <a:lnTo>
                    <a:pt x="3" y="8"/>
                  </a:lnTo>
                  <a:lnTo>
                    <a:pt x="4" y="12"/>
                  </a:lnTo>
                  <a:lnTo>
                    <a:pt x="7" y="14"/>
                  </a:lnTo>
                  <a:lnTo>
                    <a:pt x="15" y="22"/>
                  </a:lnTo>
                  <a:lnTo>
                    <a:pt x="16" y="21"/>
                  </a:lnTo>
                  <a:lnTo>
                    <a:pt x="17" y="20"/>
                  </a:lnTo>
                  <a:lnTo>
                    <a:pt x="9" y="12"/>
                  </a:lnTo>
                  <a:lnTo>
                    <a:pt x="7" y="6"/>
                  </a:lnTo>
                  <a:lnTo>
                    <a:pt x="5" y="2"/>
                  </a:lnTo>
                  <a:lnTo>
                    <a:pt x="3" y="0"/>
                  </a:lnTo>
                  <a:lnTo>
                    <a:pt x="1" y="1"/>
                  </a:lnTo>
                  <a:lnTo>
                    <a:pt x="0" y="1"/>
                  </a:lnTo>
                  <a:close/>
                </a:path>
              </a:pathLst>
            </a:custGeom>
            <a:solidFill>
              <a:srgbClr val="000000"/>
            </a:solidFill>
            <a:ln w="25400">
              <a:solidFill>
                <a:schemeClr val="tx1"/>
              </a:solidFill>
              <a:round/>
              <a:headEnd/>
              <a:tailEnd/>
            </a:ln>
          </p:spPr>
          <p:txBody>
            <a:bodyPr/>
            <a:lstStyle/>
            <a:p>
              <a:endParaRPr lang="en-GB"/>
            </a:p>
          </p:txBody>
        </p:sp>
        <p:sp>
          <p:nvSpPr>
            <p:cNvPr id="39964" name="Freeform 28"/>
            <p:cNvSpPr>
              <a:spLocks/>
            </p:cNvSpPr>
            <p:nvPr/>
          </p:nvSpPr>
          <p:spPr bwMode="auto">
            <a:xfrm>
              <a:off x="3935" y="2597"/>
              <a:ext cx="413" cy="13"/>
            </a:xfrm>
            <a:custGeom>
              <a:avLst/>
              <a:gdLst>
                <a:gd name="T0" fmla="*/ 2 w 413"/>
                <a:gd name="T1" fmla="*/ 2 h 13"/>
                <a:gd name="T2" fmla="*/ 0 w 413"/>
                <a:gd name="T3" fmla="*/ 1 h 13"/>
                <a:gd name="T4" fmla="*/ 8 w 413"/>
                <a:gd name="T5" fmla="*/ 5 h 13"/>
                <a:gd name="T6" fmla="*/ 16 w 413"/>
                <a:gd name="T7" fmla="*/ 8 h 13"/>
                <a:gd name="T8" fmla="*/ 19 w 413"/>
                <a:gd name="T9" fmla="*/ 6 h 13"/>
                <a:gd name="T10" fmla="*/ 413 w 413"/>
                <a:gd name="T11" fmla="*/ 13 h 13"/>
                <a:gd name="T12" fmla="*/ 341 w 413"/>
                <a:gd name="T13" fmla="*/ 13 h 13"/>
                <a:gd name="T14" fmla="*/ 341 w 413"/>
                <a:gd name="T15" fmla="*/ 10 h 13"/>
                <a:gd name="T16" fmla="*/ 341 w 413"/>
                <a:gd name="T17" fmla="*/ 8 h 13"/>
                <a:gd name="T18" fmla="*/ 256 w 413"/>
                <a:gd name="T19" fmla="*/ 8 h 13"/>
                <a:gd name="T20" fmla="*/ 19 w 413"/>
                <a:gd name="T21" fmla="*/ 4 h 13"/>
                <a:gd name="T22" fmla="*/ 16 w 413"/>
                <a:gd name="T23" fmla="*/ 5 h 13"/>
                <a:gd name="T24" fmla="*/ 8 w 413"/>
                <a:gd name="T25" fmla="*/ 2 h 13"/>
                <a:gd name="T26" fmla="*/ 3 w 413"/>
                <a:gd name="T27" fmla="*/ 0 h 13"/>
                <a:gd name="T28" fmla="*/ 3 w 413"/>
                <a:gd name="T29" fmla="*/ 1 h 13"/>
                <a:gd name="T30" fmla="*/ 2 w 413"/>
                <a:gd name="T31" fmla="*/ 2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3"/>
                <a:gd name="T49" fmla="*/ 0 h 13"/>
                <a:gd name="T50" fmla="*/ 413 w 4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3" h="13">
                  <a:moveTo>
                    <a:pt x="2" y="2"/>
                  </a:moveTo>
                  <a:lnTo>
                    <a:pt x="0" y="1"/>
                  </a:lnTo>
                  <a:lnTo>
                    <a:pt x="8" y="5"/>
                  </a:lnTo>
                  <a:lnTo>
                    <a:pt x="16" y="8"/>
                  </a:lnTo>
                  <a:lnTo>
                    <a:pt x="19" y="6"/>
                  </a:lnTo>
                  <a:lnTo>
                    <a:pt x="413" y="13"/>
                  </a:lnTo>
                  <a:lnTo>
                    <a:pt x="341" y="13"/>
                  </a:lnTo>
                  <a:lnTo>
                    <a:pt x="341" y="10"/>
                  </a:lnTo>
                  <a:lnTo>
                    <a:pt x="341" y="8"/>
                  </a:lnTo>
                  <a:lnTo>
                    <a:pt x="256" y="8"/>
                  </a:lnTo>
                  <a:lnTo>
                    <a:pt x="19" y="4"/>
                  </a:lnTo>
                  <a:lnTo>
                    <a:pt x="16" y="5"/>
                  </a:lnTo>
                  <a:lnTo>
                    <a:pt x="8" y="2"/>
                  </a:lnTo>
                  <a:lnTo>
                    <a:pt x="3" y="0"/>
                  </a:lnTo>
                  <a:lnTo>
                    <a:pt x="3" y="1"/>
                  </a:lnTo>
                  <a:lnTo>
                    <a:pt x="2" y="2"/>
                  </a:lnTo>
                  <a:close/>
                </a:path>
              </a:pathLst>
            </a:custGeom>
            <a:solidFill>
              <a:srgbClr val="000000"/>
            </a:solidFill>
            <a:ln w="25400">
              <a:solidFill>
                <a:schemeClr val="tx1"/>
              </a:solidFill>
              <a:round/>
              <a:headEnd/>
              <a:tailEnd/>
            </a:ln>
          </p:spPr>
          <p:txBody>
            <a:bodyPr/>
            <a:lstStyle/>
            <a:p>
              <a:endParaRPr lang="en-GB"/>
            </a:p>
          </p:txBody>
        </p:sp>
        <p:sp>
          <p:nvSpPr>
            <p:cNvPr id="39965" name="Freeform 29"/>
            <p:cNvSpPr>
              <a:spLocks/>
            </p:cNvSpPr>
            <p:nvPr/>
          </p:nvSpPr>
          <p:spPr bwMode="auto">
            <a:xfrm>
              <a:off x="4271" y="2602"/>
              <a:ext cx="16" cy="8"/>
            </a:xfrm>
            <a:custGeom>
              <a:avLst/>
              <a:gdLst>
                <a:gd name="T0" fmla="*/ 5 w 16"/>
                <a:gd name="T1" fmla="*/ 8 h 8"/>
                <a:gd name="T2" fmla="*/ 0 w 16"/>
                <a:gd name="T3" fmla="*/ 8 h 8"/>
                <a:gd name="T4" fmla="*/ 10 w 16"/>
                <a:gd name="T5" fmla="*/ 5 h 8"/>
                <a:gd name="T6" fmla="*/ 16 w 16"/>
                <a:gd name="T7" fmla="*/ 3 h 8"/>
                <a:gd name="T8" fmla="*/ 16 w 16"/>
                <a:gd name="T9" fmla="*/ 1 h 8"/>
                <a:gd name="T10" fmla="*/ 16 w 16"/>
                <a:gd name="T11" fmla="*/ 0 h 8"/>
                <a:gd name="T12" fmla="*/ 10 w 16"/>
                <a:gd name="T13" fmla="*/ 3 h 8"/>
                <a:gd name="T14" fmla="*/ 5 w 16"/>
                <a:gd name="T15" fmla="*/ 4 h 8"/>
                <a:gd name="T16" fmla="*/ 5 w 16"/>
                <a:gd name="T17" fmla="*/ 5 h 8"/>
                <a:gd name="T18" fmla="*/ 5 w 16"/>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
                <a:gd name="T32" fmla="*/ 16 w 1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
                  <a:moveTo>
                    <a:pt x="5" y="8"/>
                  </a:moveTo>
                  <a:lnTo>
                    <a:pt x="0" y="8"/>
                  </a:lnTo>
                  <a:lnTo>
                    <a:pt x="10" y="5"/>
                  </a:lnTo>
                  <a:lnTo>
                    <a:pt x="16" y="3"/>
                  </a:lnTo>
                  <a:lnTo>
                    <a:pt x="16" y="1"/>
                  </a:lnTo>
                  <a:lnTo>
                    <a:pt x="16" y="0"/>
                  </a:lnTo>
                  <a:lnTo>
                    <a:pt x="10" y="3"/>
                  </a:lnTo>
                  <a:lnTo>
                    <a:pt x="5" y="4"/>
                  </a:lnTo>
                  <a:lnTo>
                    <a:pt x="5" y="5"/>
                  </a:lnTo>
                  <a:lnTo>
                    <a:pt x="5" y="8"/>
                  </a:lnTo>
                  <a:close/>
                </a:path>
              </a:pathLst>
            </a:custGeom>
            <a:solidFill>
              <a:srgbClr val="000000"/>
            </a:solidFill>
            <a:ln w="25400">
              <a:solidFill>
                <a:schemeClr val="tx1"/>
              </a:solidFill>
              <a:round/>
              <a:headEnd/>
              <a:tailEnd/>
            </a:ln>
          </p:spPr>
          <p:txBody>
            <a:bodyPr/>
            <a:lstStyle/>
            <a:p>
              <a:endParaRPr lang="en-GB"/>
            </a:p>
          </p:txBody>
        </p:sp>
        <p:sp>
          <p:nvSpPr>
            <p:cNvPr id="39966" name="Freeform 30"/>
            <p:cNvSpPr>
              <a:spLocks/>
            </p:cNvSpPr>
            <p:nvPr/>
          </p:nvSpPr>
          <p:spPr bwMode="auto">
            <a:xfrm>
              <a:off x="4285" y="2591"/>
              <a:ext cx="14" cy="14"/>
            </a:xfrm>
            <a:custGeom>
              <a:avLst/>
              <a:gdLst>
                <a:gd name="T0" fmla="*/ 2 w 14"/>
                <a:gd name="T1" fmla="*/ 14 h 14"/>
                <a:gd name="T2" fmla="*/ 7 w 14"/>
                <a:gd name="T3" fmla="*/ 11 h 14"/>
                <a:gd name="T4" fmla="*/ 7 w 14"/>
                <a:gd name="T5" fmla="*/ 11 h 14"/>
                <a:gd name="T6" fmla="*/ 12 w 14"/>
                <a:gd name="T7" fmla="*/ 6 h 14"/>
                <a:gd name="T8" fmla="*/ 14 w 14"/>
                <a:gd name="T9" fmla="*/ 0 h 14"/>
                <a:gd name="T10" fmla="*/ 12 w 14"/>
                <a:gd name="T11" fmla="*/ 0 h 14"/>
                <a:gd name="T12" fmla="*/ 11 w 14"/>
                <a:gd name="T13" fmla="*/ 0 h 14"/>
                <a:gd name="T14" fmla="*/ 10 w 14"/>
                <a:gd name="T15" fmla="*/ 3 h 14"/>
                <a:gd name="T16" fmla="*/ 4 w 14"/>
                <a:gd name="T17" fmla="*/ 8 h 14"/>
                <a:gd name="T18" fmla="*/ 0 w 14"/>
                <a:gd name="T19" fmla="*/ 11 h 14"/>
                <a:gd name="T20" fmla="*/ 2 w 14"/>
                <a:gd name="T21" fmla="*/ 12 h 14"/>
                <a:gd name="T22" fmla="*/ 2 w 14"/>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4"/>
                <a:gd name="T38" fmla="*/ 14 w 14"/>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4">
                  <a:moveTo>
                    <a:pt x="2" y="14"/>
                  </a:moveTo>
                  <a:lnTo>
                    <a:pt x="7" y="11"/>
                  </a:lnTo>
                  <a:lnTo>
                    <a:pt x="12" y="6"/>
                  </a:lnTo>
                  <a:lnTo>
                    <a:pt x="14" y="0"/>
                  </a:lnTo>
                  <a:lnTo>
                    <a:pt x="12" y="0"/>
                  </a:lnTo>
                  <a:lnTo>
                    <a:pt x="11" y="0"/>
                  </a:lnTo>
                  <a:lnTo>
                    <a:pt x="10" y="3"/>
                  </a:lnTo>
                  <a:lnTo>
                    <a:pt x="4" y="8"/>
                  </a:lnTo>
                  <a:lnTo>
                    <a:pt x="0" y="11"/>
                  </a:lnTo>
                  <a:lnTo>
                    <a:pt x="2" y="12"/>
                  </a:lnTo>
                  <a:lnTo>
                    <a:pt x="2" y="14"/>
                  </a:lnTo>
                  <a:close/>
                </a:path>
              </a:pathLst>
            </a:custGeom>
            <a:solidFill>
              <a:srgbClr val="000000"/>
            </a:solidFill>
            <a:ln w="25400">
              <a:solidFill>
                <a:schemeClr val="tx1"/>
              </a:solidFill>
              <a:round/>
              <a:headEnd/>
              <a:tailEnd/>
            </a:ln>
          </p:spPr>
          <p:txBody>
            <a:bodyPr/>
            <a:lstStyle/>
            <a:p>
              <a:endParaRPr lang="en-GB"/>
            </a:p>
          </p:txBody>
        </p:sp>
        <p:sp>
          <p:nvSpPr>
            <p:cNvPr id="39967" name="Freeform 31"/>
            <p:cNvSpPr>
              <a:spLocks/>
            </p:cNvSpPr>
            <p:nvPr/>
          </p:nvSpPr>
          <p:spPr bwMode="auto">
            <a:xfrm>
              <a:off x="4295" y="2575"/>
              <a:ext cx="5" cy="16"/>
            </a:xfrm>
            <a:custGeom>
              <a:avLst/>
              <a:gdLst>
                <a:gd name="T0" fmla="*/ 4 w 5"/>
                <a:gd name="T1" fmla="*/ 16 h 16"/>
                <a:gd name="T2" fmla="*/ 5 w 5"/>
                <a:gd name="T3" fmla="*/ 12 h 16"/>
                <a:gd name="T4" fmla="*/ 5 w 5"/>
                <a:gd name="T5" fmla="*/ 0 h 16"/>
                <a:gd name="T6" fmla="*/ 2 w 5"/>
                <a:gd name="T7" fmla="*/ 0 h 16"/>
                <a:gd name="T8" fmla="*/ 0 w 5"/>
                <a:gd name="T9" fmla="*/ 0 h 16"/>
                <a:gd name="T10" fmla="*/ 0 w 5"/>
                <a:gd name="T11" fmla="*/ 16 h 16"/>
                <a:gd name="T12" fmla="*/ 2 w 5"/>
                <a:gd name="T13" fmla="*/ 16 h 16"/>
                <a:gd name="T14" fmla="*/ 4 w 5"/>
                <a:gd name="T15" fmla="*/ 16 h 1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6"/>
                <a:gd name="T26" fmla="*/ 5 w 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6">
                  <a:moveTo>
                    <a:pt x="4" y="16"/>
                  </a:moveTo>
                  <a:lnTo>
                    <a:pt x="5" y="12"/>
                  </a:lnTo>
                  <a:lnTo>
                    <a:pt x="5" y="0"/>
                  </a:lnTo>
                  <a:lnTo>
                    <a:pt x="2" y="0"/>
                  </a:lnTo>
                  <a:lnTo>
                    <a:pt x="0" y="0"/>
                  </a:lnTo>
                  <a:lnTo>
                    <a:pt x="0" y="16"/>
                  </a:lnTo>
                  <a:lnTo>
                    <a:pt x="2" y="16"/>
                  </a:lnTo>
                  <a:lnTo>
                    <a:pt x="4" y="16"/>
                  </a:lnTo>
                  <a:close/>
                </a:path>
              </a:pathLst>
            </a:custGeom>
            <a:solidFill>
              <a:srgbClr val="000000"/>
            </a:solidFill>
            <a:ln w="25400">
              <a:solidFill>
                <a:schemeClr val="tx1"/>
              </a:solidFill>
              <a:round/>
              <a:headEnd/>
              <a:tailEnd/>
            </a:ln>
          </p:spPr>
          <p:txBody>
            <a:bodyPr/>
            <a:lstStyle/>
            <a:p>
              <a:endParaRPr lang="en-GB"/>
            </a:p>
          </p:txBody>
        </p:sp>
        <p:sp>
          <p:nvSpPr>
            <p:cNvPr id="39968" name="Freeform 32"/>
            <p:cNvSpPr>
              <a:spLocks/>
            </p:cNvSpPr>
            <p:nvPr/>
          </p:nvSpPr>
          <p:spPr bwMode="auto">
            <a:xfrm>
              <a:off x="4295" y="2569"/>
              <a:ext cx="5" cy="13"/>
            </a:xfrm>
            <a:custGeom>
              <a:avLst/>
              <a:gdLst>
                <a:gd name="T0" fmla="*/ 5 w 5"/>
                <a:gd name="T1" fmla="*/ 6 h 13"/>
                <a:gd name="T2" fmla="*/ 5 w 5"/>
                <a:gd name="T3" fmla="*/ 13 h 13"/>
                <a:gd name="T4" fmla="*/ 2 w 5"/>
                <a:gd name="T5" fmla="*/ 0 h 13"/>
                <a:gd name="T6" fmla="*/ 0 w 5"/>
                <a:gd name="T7" fmla="*/ 0 h 13"/>
                <a:gd name="T8" fmla="*/ 1 w 5"/>
                <a:gd name="T9" fmla="*/ 6 h 13"/>
                <a:gd name="T10" fmla="*/ 2 w 5"/>
                <a:gd name="T11" fmla="*/ 6 h 13"/>
                <a:gd name="T12" fmla="*/ 5 w 5"/>
                <a:gd name="T13" fmla="*/ 6 h 13"/>
                <a:gd name="T14" fmla="*/ 0 60000 65536"/>
                <a:gd name="T15" fmla="*/ 0 60000 65536"/>
                <a:gd name="T16" fmla="*/ 0 60000 65536"/>
                <a:gd name="T17" fmla="*/ 0 60000 65536"/>
                <a:gd name="T18" fmla="*/ 0 60000 65536"/>
                <a:gd name="T19" fmla="*/ 0 60000 65536"/>
                <a:gd name="T20" fmla="*/ 0 60000 65536"/>
                <a:gd name="T21" fmla="*/ 0 w 5"/>
                <a:gd name="T22" fmla="*/ 0 h 13"/>
                <a:gd name="T23" fmla="*/ 5 w 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3">
                  <a:moveTo>
                    <a:pt x="5" y="6"/>
                  </a:moveTo>
                  <a:lnTo>
                    <a:pt x="5" y="13"/>
                  </a:lnTo>
                  <a:lnTo>
                    <a:pt x="2" y="0"/>
                  </a:lnTo>
                  <a:lnTo>
                    <a:pt x="0" y="0"/>
                  </a:lnTo>
                  <a:lnTo>
                    <a:pt x="1" y="6"/>
                  </a:lnTo>
                  <a:lnTo>
                    <a:pt x="2" y="6"/>
                  </a:lnTo>
                  <a:lnTo>
                    <a:pt x="5" y="6"/>
                  </a:lnTo>
                  <a:close/>
                </a:path>
              </a:pathLst>
            </a:custGeom>
            <a:solidFill>
              <a:srgbClr val="000000"/>
            </a:solidFill>
            <a:ln w="25400">
              <a:solidFill>
                <a:schemeClr val="tx1"/>
              </a:solidFill>
              <a:round/>
              <a:headEnd/>
              <a:tailEnd/>
            </a:ln>
          </p:spPr>
          <p:txBody>
            <a:bodyPr/>
            <a:lstStyle/>
            <a:p>
              <a:endParaRPr lang="en-GB"/>
            </a:p>
          </p:txBody>
        </p:sp>
        <p:sp>
          <p:nvSpPr>
            <p:cNvPr id="39969" name="Freeform 33"/>
            <p:cNvSpPr>
              <a:spLocks/>
            </p:cNvSpPr>
            <p:nvPr/>
          </p:nvSpPr>
          <p:spPr bwMode="auto">
            <a:xfrm>
              <a:off x="4292" y="2561"/>
              <a:ext cx="5" cy="8"/>
            </a:xfrm>
            <a:custGeom>
              <a:avLst/>
              <a:gdLst>
                <a:gd name="T0" fmla="*/ 5 w 5"/>
                <a:gd name="T1" fmla="*/ 8 h 8"/>
                <a:gd name="T2" fmla="*/ 3 w 5"/>
                <a:gd name="T3" fmla="*/ 0 h 8"/>
                <a:gd name="T4" fmla="*/ 3 w 5"/>
                <a:gd name="T5" fmla="*/ 0 h 8"/>
                <a:gd name="T6" fmla="*/ 0 w 5"/>
                <a:gd name="T7" fmla="*/ 0 h 8"/>
                <a:gd name="T8" fmla="*/ 3 w 5"/>
                <a:gd name="T9" fmla="*/ 8 h 8"/>
                <a:gd name="T10" fmla="*/ 5 w 5"/>
                <a:gd name="T11" fmla="*/ 8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5" y="8"/>
                  </a:moveTo>
                  <a:lnTo>
                    <a:pt x="3" y="0"/>
                  </a:lnTo>
                  <a:lnTo>
                    <a:pt x="0" y="0"/>
                  </a:lnTo>
                  <a:lnTo>
                    <a:pt x="3" y="8"/>
                  </a:lnTo>
                  <a:lnTo>
                    <a:pt x="5" y="8"/>
                  </a:lnTo>
                  <a:close/>
                </a:path>
              </a:pathLst>
            </a:custGeom>
            <a:solidFill>
              <a:srgbClr val="000000"/>
            </a:solidFill>
            <a:ln w="25400">
              <a:solidFill>
                <a:schemeClr val="tx1"/>
              </a:solidFill>
              <a:round/>
              <a:headEnd/>
              <a:tailEnd/>
            </a:ln>
          </p:spPr>
          <p:txBody>
            <a:bodyPr/>
            <a:lstStyle/>
            <a:p>
              <a:endParaRPr lang="en-GB"/>
            </a:p>
          </p:txBody>
        </p:sp>
        <p:sp>
          <p:nvSpPr>
            <p:cNvPr id="39970" name="Freeform 34"/>
            <p:cNvSpPr>
              <a:spLocks/>
            </p:cNvSpPr>
            <p:nvPr/>
          </p:nvSpPr>
          <p:spPr bwMode="auto">
            <a:xfrm>
              <a:off x="3930" y="2632"/>
              <a:ext cx="440" cy="185"/>
            </a:xfrm>
            <a:custGeom>
              <a:avLst/>
              <a:gdLst>
                <a:gd name="T0" fmla="*/ 395 w 440"/>
                <a:gd name="T1" fmla="*/ 23 h 185"/>
                <a:gd name="T2" fmla="*/ 395 w 440"/>
                <a:gd name="T3" fmla="*/ 20 h 185"/>
                <a:gd name="T4" fmla="*/ 394 w 440"/>
                <a:gd name="T5" fmla="*/ 18 h 185"/>
                <a:gd name="T6" fmla="*/ 391 w 440"/>
                <a:gd name="T7" fmla="*/ 15 h 185"/>
                <a:gd name="T8" fmla="*/ 390 w 440"/>
                <a:gd name="T9" fmla="*/ 12 h 185"/>
                <a:gd name="T10" fmla="*/ 387 w 440"/>
                <a:gd name="T11" fmla="*/ 11 h 185"/>
                <a:gd name="T12" fmla="*/ 383 w 440"/>
                <a:gd name="T13" fmla="*/ 8 h 185"/>
                <a:gd name="T14" fmla="*/ 381 w 440"/>
                <a:gd name="T15" fmla="*/ 7 h 185"/>
                <a:gd name="T16" fmla="*/ 377 w 440"/>
                <a:gd name="T17" fmla="*/ 4 h 185"/>
                <a:gd name="T18" fmla="*/ 373 w 440"/>
                <a:gd name="T19" fmla="*/ 3 h 185"/>
                <a:gd name="T20" fmla="*/ 367 w 440"/>
                <a:gd name="T21" fmla="*/ 2 h 185"/>
                <a:gd name="T22" fmla="*/ 362 w 440"/>
                <a:gd name="T23" fmla="*/ 2 h 185"/>
                <a:gd name="T24" fmla="*/ 355 w 440"/>
                <a:gd name="T25" fmla="*/ 0 h 185"/>
                <a:gd name="T26" fmla="*/ 18 w 440"/>
                <a:gd name="T27" fmla="*/ 0 h 185"/>
                <a:gd name="T28" fmla="*/ 16 w 440"/>
                <a:gd name="T29" fmla="*/ 0 h 185"/>
                <a:gd name="T30" fmla="*/ 13 w 440"/>
                <a:gd name="T31" fmla="*/ 0 h 185"/>
                <a:gd name="T32" fmla="*/ 10 w 440"/>
                <a:gd name="T33" fmla="*/ 2 h 185"/>
                <a:gd name="T34" fmla="*/ 8 w 440"/>
                <a:gd name="T35" fmla="*/ 2 h 185"/>
                <a:gd name="T36" fmla="*/ 5 w 440"/>
                <a:gd name="T37" fmla="*/ 3 h 185"/>
                <a:gd name="T38" fmla="*/ 4 w 440"/>
                <a:gd name="T39" fmla="*/ 3 h 185"/>
                <a:gd name="T40" fmla="*/ 3 w 440"/>
                <a:gd name="T41" fmla="*/ 4 h 185"/>
                <a:gd name="T42" fmla="*/ 1 w 440"/>
                <a:gd name="T43" fmla="*/ 7 h 185"/>
                <a:gd name="T44" fmla="*/ 0 w 440"/>
                <a:gd name="T45" fmla="*/ 8 h 185"/>
                <a:gd name="T46" fmla="*/ 0 w 440"/>
                <a:gd name="T47" fmla="*/ 10 h 185"/>
                <a:gd name="T48" fmla="*/ 0 w 440"/>
                <a:gd name="T49" fmla="*/ 12 h 185"/>
                <a:gd name="T50" fmla="*/ 0 w 440"/>
                <a:gd name="T51" fmla="*/ 14 h 185"/>
                <a:gd name="T52" fmla="*/ 20 w 440"/>
                <a:gd name="T53" fmla="*/ 161 h 185"/>
                <a:gd name="T54" fmla="*/ 21 w 440"/>
                <a:gd name="T55" fmla="*/ 164 h 185"/>
                <a:gd name="T56" fmla="*/ 22 w 440"/>
                <a:gd name="T57" fmla="*/ 166 h 185"/>
                <a:gd name="T58" fmla="*/ 24 w 440"/>
                <a:gd name="T59" fmla="*/ 169 h 185"/>
                <a:gd name="T60" fmla="*/ 25 w 440"/>
                <a:gd name="T61" fmla="*/ 172 h 185"/>
                <a:gd name="T62" fmla="*/ 26 w 440"/>
                <a:gd name="T63" fmla="*/ 174 h 185"/>
                <a:gd name="T64" fmla="*/ 28 w 440"/>
                <a:gd name="T65" fmla="*/ 176 h 185"/>
                <a:gd name="T66" fmla="*/ 29 w 440"/>
                <a:gd name="T67" fmla="*/ 178 h 185"/>
                <a:gd name="T68" fmla="*/ 32 w 440"/>
                <a:gd name="T69" fmla="*/ 180 h 185"/>
                <a:gd name="T70" fmla="*/ 33 w 440"/>
                <a:gd name="T71" fmla="*/ 181 h 185"/>
                <a:gd name="T72" fmla="*/ 36 w 440"/>
                <a:gd name="T73" fmla="*/ 181 h 185"/>
                <a:gd name="T74" fmla="*/ 38 w 440"/>
                <a:gd name="T75" fmla="*/ 182 h 185"/>
                <a:gd name="T76" fmla="*/ 41 w 440"/>
                <a:gd name="T77" fmla="*/ 181 h 185"/>
                <a:gd name="T78" fmla="*/ 416 w 440"/>
                <a:gd name="T79" fmla="*/ 185 h 185"/>
                <a:gd name="T80" fmla="*/ 422 w 440"/>
                <a:gd name="T81" fmla="*/ 183 h 185"/>
                <a:gd name="T82" fmla="*/ 426 w 440"/>
                <a:gd name="T83" fmla="*/ 182 h 185"/>
                <a:gd name="T84" fmla="*/ 428 w 440"/>
                <a:gd name="T85" fmla="*/ 180 h 185"/>
                <a:gd name="T86" fmla="*/ 432 w 440"/>
                <a:gd name="T87" fmla="*/ 177 h 185"/>
                <a:gd name="T88" fmla="*/ 435 w 440"/>
                <a:gd name="T89" fmla="*/ 174 h 185"/>
                <a:gd name="T90" fmla="*/ 436 w 440"/>
                <a:gd name="T91" fmla="*/ 172 h 185"/>
                <a:gd name="T92" fmla="*/ 438 w 440"/>
                <a:gd name="T93" fmla="*/ 169 h 185"/>
                <a:gd name="T94" fmla="*/ 439 w 440"/>
                <a:gd name="T95" fmla="*/ 165 h 185"/>
                <a:gd name="T96" fmla="*/ 440 w 440"/>
                <a:gd name="T97" fmla="*/ 162 h 185"/>
                <a:gd name="T98" fmla="*/ 440 w 440"/>
                <a:gd name="T99" fmla="*/ 160 h 185"/>
                <a:gd name="T100" fmla="*/ 439 w 440"/>
                <a:gd name="T101" fmla="*/ 157 h 185"/>
                <a:gd name="T102" fmla="*/ 438 w 440"/>
                <a:gd name="T103" fmla="*/ 153 h 185"/>
                <a:gd name="T104" fmla="*/ 395 w 440"/>
                <a:gd name="T105" fmla="*/ 23 h 185"/>
                <a:gd name="T106" fmla="*/ 395 w 440"/>
                <a:gd name="T107" fmla="*/ 23 h 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0"/>
                <a:gd name="T163" fmla="*/ 0 h 185"/>
                <a:gd name="T164" fmla="*/ 440 w 440"/>
                <a:gd name="T165" fmla="*/ 185 h 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0" h="185">
                  <a:moveTo>
                    <a:pt x="395" y="23"/>
                  </a:moveTo>
                  <a:lnTo>
                    <a:pt x="395" y="20"/>
                  </a:lnTo>
                  <a:lnTo>
                    <a:pt x="394" y="18"/>
                  </a:lnTo>
                  <a:lnTo>
                    <a:pt x="391" y="15"/>
                  </a:lnTo>
                  <a:lnTo>
                    <a:pt x="390" y="12"/>
                  </a:lnTo>
                  <a:lnTo>
                    <a:pt x="387" y="11"/>
                  </a:lnTo>
                  <a:lnTo>
                    <a:pt x="383" y="8"/>
                  </a:lnTo>
                  <a:lnTo>
                    <a:pt x="381" y="7"/>
                  </a:lnTo>
                  <a:lnTo>
                    <a:pt x="377" y="4"/>
                  </a:lnTo>
                  <a:lnTo>
                    <a:pt x="373" y="3"/>
                  </a:lnTo>
                  <a:lnTo>
                    <a:pt x="367" y="2"/>
                  </a:lnTo>
                  <a:lnTo>
                    <a:pt x="362" y="2"/>
                  </a:lnTo>
                  <a:lnTo>
                    <a:pt x="355" y="0"/>
                  </a:lnTo>
                  <a:lnTo>
                    <a:pt x="18" y="0"/>
                  </a:lnTo>
                  <a:lnTo>
                    <a:pt x="16" y="0"/>
                  </a:lnTo>
                  <a:lnTo>
                    <a:pt x="13" y="0"/>
                  </a:lnTo>
                  <a:lnTo>
                    <a:pt x="10" y="2"/>
                  </a:lnTo>
                  <a:lnTo>
                    <a:pt x="8" y="2"/>
                  </a:lnTo>
                  <a:lnTo>
                    <a:pt x="5" y="3"/>
                  </a:lnTo>
                  <a:lnTo>
                    <a:pt x="4" y="3"/>
                  </a:lnTo>
                  <a:lnTo>
                    <a:pt x="3" y="4"/>
                  </a:lnTo>
                  <a:lnTo>
                    <a:pt x="1" y="7"/>
                  </a:lnTo>
                  <a:lnTo>
                    <a:pt x="0" y="8"/>
                  </a:lnTo>
                  <a:lnTo>
                    <a:pt x="0" y="10"/>
                  </a:lnTo>
                  <a:lnTo>
                    <a:pt x="0" y="12"/>
                  </a:lnTo>
                  <a:lnTo>
                    <a:pt x="0" y="14"/>
                  </a:lnTo>
                  <a:lnTo>
                    <a:pt x="20" y="161"/>
                  </a:lnTo>
                  <a:lnTo>
                    <a:pt x="21" y="164"/>
                  </a:lnTo>
                  <a:lnTo>
                    <a:pt x="22" y="166"/>
                  </a:lnTo>
                  <a:lnTo>
                    <a:pt x="24" y="169"/>
                  </a:lnTo>
                  <a:lnTo>
                    <a:pt x="25" y="172"/>
                  </a:lnTo>
                  <a:lnTo>
                    <a:pt x="26" y="174"/>
                  </a:lnTo>
                  <a:lnTo>
                    <a:pt x="28" y="176"/>
                  </a:lnTo>
                  <a:lnTo>
                    <a:pt x="29" y="178"/>
                  </a:lnTo>
                  <a:lnTo>
                    <a:pt x="32" y="180"/>
                  </a:lnTo>
                  <a:lnTo>
                    <a:pt x="33" y="181"/>
                  </a:lnTo>
                  <a:lnTo>
                    <a:pt x="36" y="181"/>
                  </a:lnTo>
                  <a:lnTo>
                    <a:pt x="38" y="182"/>
                  </a:lnTo>
                  <a:lnTo>
                    <a:pt x="41" y="181"/>
                  </a:lnTo>
                  <a:lnTo>
                    <a:pt x="416" y="185"/>
                  </a:lnTo>
                  <a:lnTo>
                    <a:pt x="422" y="183"/>
                  </a:lnTo>
                  <a:lnTo>
                    <a:pt x="426" y="182"/>
                  </a:lnTo>
                  <a:lnTo>
                    <a:pt x="428" y="180"/>
                  </a:lnTo>
                  <a:lnTo>
                    <a:pt x="432" y="177"/>
                  </a:lnTo>
                  <a:lnTo>
                    <a:pt x="435" y="174"/>
                  </a:lnTo>
                  <a:lnTo>
                    <a:pt x="436" y="172"/>
                  </a:lnTo>
                  <a:lnTo>
                    <a:pt x="438" y="169"/>
                  </a:lnTo>
                  <a:lnTo>
                    <a:pt x="439" y="165"/>
                  </a:lnTo>
                  <a:lnTo>
                    <a:pt x="440" y="162"/>
                  </a:lnTo>
                  <a:lnTo>
                    <a:pt x="440" y="160"/>
                  </a:lnTo>
                  <a:lnTo>
                    <a:pt x="439" y="157"/>
                  </a:lnTo>
                  <a:lnTo>
                    <a:pt x="438" y="153"/>
                  </a:lnTo>
                  <a:lnTo>
                    <a:pt x="395" y="23"/>
                  </a:lnTo>
                </a:path>
              </a:pathLst>
            </a:custGeom>
            <a:noFill/>
            <a:ln w="25400">
              <a:solidFill>
                <a:schemeClr val="tx1"/>
              </a:solidFill>
              <a:prstDash val="solid"/>
              <a:round/>
              <a:headEnd/>
              <a:tailEnd/>
            </a:ln>
          </p:spPr>
          <p:txBody>
            <a:bodyPr/>
            <a:lstStyle/>
            <a:p>
              <a:endParaRPr lang="en-GB"/>
            </a:p>
          </p:txBody>
        </p:sp>
        <p:sp>
          <p:nvSpPr>
            <p:cNvPr id="39971" name="Freeform 35"/>
            <p:cNvSpPr>
              <a:spLocks/>
            </p:cNvSpPr>
            <p:nvPr/>
          </p:nvSpPr>
          <p:spPr bwMode="auto">
            <a:xfrm>
              <a:off x="4322" y="2652"/>
              <a:ext cx="6" cy="3"/>
            </a:xfrm>
            <a:custGeom>
              <a:avLst/>
              <a:gdLst>
                <a:gd name="T0" fmla="*/ 0 w 6"/>
                <a:gd name="T1" fmla="*/ 3 h 3"/>
                <a:gd name="T2" fmla="*/ 6 w 6"/>
                <a:gd name="T3" fmla="*/ 3 h 3"/>
                <a:gd name="T4" fmla="*/ 6 w 6"/>
                <a:gd name="T5" fmla="*/ 0 h 3"/>
                <a:gd name="T6" fmla="*/ 3 w 6"/>
                <a:gd name="T7" fmla="*/ 0 h 3"/>
                <a:gd name="T8" fmla="*/ 0 w 6"/>
                <a:gd name="T9" fmla="*/ 0 h 3"/>
                <a:gd name="T10" fmla="*/ 0 w 6"/>
                <a:gd name="T11" fmla="*/ 3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3"/>
                  </a:moveTo>
                  <a:lnTo>
                    <a:pt x="6" y="3"/>
                  </a:lnTo>
                  <a:lnTo>
                    <a:pt x="6" y="0"/>
                  </a:lnTo>
                  <a:lnTo>
                    <a:pt x="3" y="0"/>
                  </a:lnTo>
                  <a:lnTo>
                    <a:pt x="0" y="0"/>
                  </a:lnTo>
                  <a:lnTo>
                    <a:pt x="0" y="3"/>
                  </a:lnTo>
                  <a:close/>
                </a:path>
              </a:pathLst>
            </a:custGeom>
            <a:solidFill>
              <a:srgbClr val="000000"/>
            </a:solidFill>
            <a:ln w="25400">
              <a:solidFill>
                <a:schemeClr val="tx1"/>
              </a:solidFill>
              <a:round/>
              <a:headEnd/>
              <a:tailEnd/>
            </a:ln>
          </p:spPr>
          <p:txBody>
            <a:bodyPr/>
            <a:lstStyle/>
            <a:p>
              <a:endParaRPr lang="en-GB"/>
            </a:p>
          </p:txBody>
        </p:sp>
        <p:sp>
          <p:nvSpPr>
            <p:cNvPr id="39972" name="Freeform 36"/>
            <p:cNvSpPr>
              <a:spLocks/>
            </p:cNvSpPr>
            <p:nvPr/>
          </p:nvSpPr>
          <p:spPr bwMode="auto">
            <a:xfrm>
              <a:off x="4322" y="2650"/>
              <a:ext cx="6" cy="5"/>
            </a:xfrm>
            <a:custGeom>
              <a:avLst/>
              <a:gdLst>
                <a:gd name="T0" fmla="*/ 6 w 6"/>
                <a:gd name="T1" fmla="*/ 2 h 5"/>
                <a:gd name="T2" fmla="*/ 6 w 6"/>
                <a:gd name="T3" fmla="*/ 5 h 5"/>
                <a:gd name="T4" fmla="*/ 3 w 6"/>
                <a:gd name="T5" fmla="*/ 0 h 5"/>
                <a:gd name="T6" fmla="*/ 2 w 6"/>
                <a:gd name="T7" fmla="*/ 0 h 5"/>
                <a:gd name="T8" fmla="*/ 0 w 6"/>
                <a:gd name="T9" fmla="*/ 0 h 5"/>
                <a:gd name="T10" fmla="*/ 2 w 6"/>
                <a:gd name="T11" fmla="*/ 2 h 5"/>
                <a:gd name="T12" fmla="*/ 3 w 6"/>
                <a:gd name="T13" fmla="*/ 2 h 5"/>
                <a:gd name="T14" fmla="*/ 6 w 6"/>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2"/>
                  </a:moveTo>
                  <a:lnTo>
                    <a:pt x="6" y="5"/>
                  </a:lnTo>
                  <a:lnTo>
                    <a:pt x="3" y="0"/>
                  </a:lnTo>
                  <a:lnTo>
                    <a:pt x="2" y="0"/>
                  </a:lnTo>
                  <a:lnTo>
                    <a:pt x="0" y="0"/>
                  </a:lnTo>
                  <a:lnTo>
                    <a:pt x="2" y="2"/>
                  </a:lnTo>
                  <a:lnTo>
                    <a:pt x="3" y="2"/>
                  </a:lnTo>
                  <a:lnTo>
                    <a:pt x="6" y="2"/>
                  </a:lnTo>
                  <a:close/>
                </a:path>
              </a:pathLst>
            </a:custGeom>
            <a:solidFill>
              <a:srgbClr val="000000"/>
            </a:solidFill>
            <a:ln w="25400">
              <a:solidFill>
                <a:schemeClr val="tx1"/>
              </a:solidFill>
              <a:round/>
              <a:headEnd/>
              <a:tailEnd/>
            </a:ln>
          </p:spPr>
          <p:txBody>
            <a:bodyPr/>
            <a:lstStyle/>
            <a:p>
              <a:endParaRPr lang="en-GB"/>
            </a:p>
          </p:txBody>
        </p:sp>
        <p:sp>
          <p:nvSpPr>
            <p:cNvPr id="39973" name="Freeform 37"/>
            <p:cNvSpPr>
              <a:spLocks/>
            </p:cNvSpPr>
            <p:nvPr/>
          </p:nvSpPr>
          <p:spPr bwMode="auto">
            <a:xfrm>
              <a:off x="4320" y="2646"/>
              <a:ext cx="5" cy="5"/>
            </a:xfrm>
            <a:custGeom>
              <a:avLst/>
              <a:gdLst>
                <a:gd name="T0" fmla="*/ 5 w 5"/>
                <a:gd name="T1" fmla="*/ 4 h 5"/>
                <a:gd name="T2" fmla="*/ 4 w 5"/>
                <a:gd name="T3" fmla="*/ 1 h 5"/>
                <a:gd name="T4" fmla="*/ 2 w 5"/>
                <a:gd name="T5" fmla="*/ 0 h 5"/>
                <a:gd name="T6" fmla="*/ 1 w 5"/>
                <a:gd name="T7" fmla="*/ 1 h 5"/>
                <a:gd name="T8" fmla="*/ 0 w 5"/>
                <a:gd name="T9" fmla="*/ 2 h 5"/>
                <a:gd name="T10" fmla="*/ 2 w 5"/>
                <a:gd name="T11" fmla="*/ 5 h 5"/>
                <a:gd name="T12" fmla="*/ 4 w 5"/>
                <a:gd name="T13" fmla="*/ 4 h 5"/>
                <a:gd name="T14" fmla="*/ 5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4"/>
                  </a:moveTo>
                  <a:lnTo>
                    <a:pt x="4" y="1"/>
                  </a:lnTo>
                  <a:lnTo>
                    <a:pt x="2" y="0"/>
                  </a:lnTo>
                  <a:lnTo>
                    <a:pt x="1" y="1"/>
                  </a:lnTo>
                  <a:lnTo>
                    <a:pt x="0" y="2"/>
                  </a:lnTo>
                  <a:lnTo>
                    <a:pt x="2" y="5"/>
                  </a:lnTo>
                  <a:lnTo>
                    <a:pt x="4" y="4"/>
                  </a:lnTo>
                  <a:lnTo>
                    <a:pt x="5" y="4"/>
                  </a:lnTo>
                  <a:close/>
                </a:path>
              </a:pathLst>
            </a:custGeom>
            <a:solidFill>
              <a:srgbClr val="000000"/>
            </a:solidFill>
            <a:ln w="25400">
              <a:solidFill>
                <a:schemeClr val="tx1"/>
              </a:solidFill>
              <a:round/>
              <a:headEnd/>
              <a:tailEnd/>
            </a:ln>
          </p:spPr>
          <p:txBody>
            <a:bodyPr/>
            <a:lstStyle/>
            <a:p>
              <a:endParaRPr lang="en-GB"/>
            </a:p>
          </p:txBody>
        </p:sp>
        <p:sp>
          <p:nvSpPr>
            <p:cNvPr id="39974" name="Freeform 38"/>
            <p:cNvSpPr>
              <a:spLocks/>
            </p:cNvSpPr>
            <p:nvPr/>
          </p:nvSpPr>
          <p:spPr bwMode="auto">
            <a:xfrm>
              <a:off x="4317" y="2642"/>
              <a:ext cx="5" cy="8"/>
            </a:xfrm>
            <a:custGeom>
              <a:avLst/>
              <a:gdLst>
                <a:gd name="T0" fmla="*/ 4 w 5"/>
                <a:gd name="T1" fmla="*/ 5 h 8"/>
                <a:gd name="T2" fmla="*/ 5 w 5"/>
                <a:gd name="T3" fmla="*/ 5 h 8"/>
                <a:gd name="T4" fmla="*/ 4 w 5"/>
                <a:gd name="T5" fmla="*/ 2 h 8"/>
                <a:gd name="T6" fmla="*/ 0 w 5"/>
                <a:gd name="T7" fmla="*/ 0 h 8"/>
                <a:gd name="T8" fmla="*/ 0 w 5"/>
                <a:gd name="T9" fmla="*/ 1 h 8"/>
                <a:gd name="T10" fmla="*/ 0 w 5"/>
                <a:gd name="T11" fmla="*/ 2 h 8"/>
                <a:gd name="T12" fmla="*/ 2 w 5"/>
                <a:gd name="T13" fmla="*/ 2 h 8"/>
                <a:gd name="T14" fmla="*/ 4 w 5"/>
                <a:gd name="T15" fmla="*/ 8 h 8"/>
                <a:gd name="T16" fmla="*/ 3 w 5"/>
                <a:gd name="T17" fmla="*/ 6 h 8"/>
                <a:gd name="T18" fmla="*/ 4 w 5"/>
                <a:gd name="T19" fmla="*/ 5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
                <a:gd name="T32" fmla="*/ 5 w 5"/>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
                  <a:moveTo>
                    <a:pt x="4" y="5"/>
                  </a:moveTo>
                  <a:lnTo>
                    <a:pt x="5" y="5"/>
                  </a:lnTo>
                  <a:lnTo>
                    <a:pt x="4" y="2"/>
                  </a:lnTo>
                  <a:lnTo>
                    <a:pt x="0" y="0"/>
                  </a:lnTo>
                  <a:lnTo>
                    <a:pt x="0" y="1"/>
                  </a:lnTo>
                  <a:lnTo>
                    <a:pt x="0" y="2"/>
                  </a:lnTo>
                  <a:lnTo>
                    <a:pt x="2" y="2"/>
                  </a:lnTo>
                  <a:lnTo>
                    <a:pt x="4" y="8"/>
                  </a:lnTo>
                  <a:lnTo>
                    <a:pt x="3" y="6"/>
                  </a:lnTo>
                  <a:lnTo>
                    <a:pt x="4" y="5"/>
                  </a:lnTo>
                  <a:close/>
                </a:path>
              </a:pathLst>
            </a:custGeom>
            <a:solidFill>
              <a:srgbClr val="000000"/>
            </a:solidFill>
            <a:ln w="25400">
              <a:solidFill>
                <a:schemeClr val="tx1"/>
              </a:solidFill>
              <a:round/>
              <a:headEnd/>
              <a:tailEnd/>
            </a:ln>
          </p:spPr>
          <p:txBody>
            <a:bodyPr/>
            <a:lstStyle/>
            <a:p>
              <a:endParaRPr lang="en-GB"/>
            </a:p>
          </p:txBody>
        </p:sp>
        <p:sp>
          <p:nvSpPr>
            <p:cNvPr id="39975" name="Freeform 39"/>
            <p:cNvSpPr>
              <a:spLocks/>
            </p:cNvSpPr>
            <p:nvPr/>
          </p:nvSpPr>
          <p:spPr bwMode="auto">
            <a:xfrm>
              <a:off x="4312" y="2639"/>
              <a:ext cx="7" cy="5"/>
            </a:xfrm>
            <a:custGeom>
              <a:avLst/>
              <a:gdLst>
                <a:gd name="T0" fmla="*/ 5 w 7"/>
                <a:gd name="T1" fmla="*/ 4 h 5"/>
                <a:gd name="T2" fmla="*/ 7 w 7"/>
                <a:gd name="T3" fmla="*/ 3 h 5"/>
                <a:gd name="T4" fmla="*/ 3 w 7"/>
                <a:gd name="T5" fmla="*/ 0 h 5"/>
                <a:gd name="T6" fmla="*/ 1 w 7"/>
                <a:gd name="T7" fmla="*/ 1 h 5"/>
                <a:gd name="T8" fmla="*/ 0 w 7"/>
                <a:gd name="T9" fmla="*/ 3 h 5"/>
                <a:gd name="T10" fmla="*/ 0 w 7"/>
                <a:gd name="T11" fmla="*/ 3 h 5"/>
                <a:gd name="T12" fmla="*/ 5 w 7"/>
                <a:gd name="T13" fmla="*/ 5 h 5"/>
                <a:gd name="T14" fmla="*/ 5 w 7"/>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5" y="4"/>
                  </a:moveTo>
                  <a:lnTo>
                    <a:pt x="7" y="3"/>
                  </a:lnTo>
                  <a:lnTo>
                    <a:pt x="3" y="0"/>
                  </a:lnTo>
                  <a:lnTo>
                    <a:pt x="1" y="1"/>
                  </a:lnTo>
                  <a:lnTo>
                    <a:pt x="0" y="3"/>
                  </a:lnTo>
                  <a:lnTo>
                    <a:pt x="5" y="5"/>
                  </a:lnTo>
                  <a:lnTo>
                    <a:pt x="5" y="4"/>
                  </a:lnTo>
                  <a:close/>
                </a:path>
              </a:pathLst>
            </a:custGeom>
            <a:solidFill>
              <a:srgbClr val="000000"/>
            </a:solidFill>
            <a:ln w="25400">
              <a:solidFill>
                <a:schemeClr val="tx1"/>
              </a:solidFill>
              <a:round/>
              <a:headEnd/>
              <a:tailEnd/>
            </a:ln>
          </p:spPr>
          <p:txBody>
            <a:bodyPr/>
            <a:lstStyle/>
            <a:p>
              <a:endParaRPr lang="en-GB"/>
            </a:p>
          </p:txBody>
        </p:sp>
        <p:sp>
          <p:nvSpPr>
            <p:cNvPr id="39976" name="Freeform 40"/>
            <p:cNvSpPr>
              <a:spLocks/>
            </p:cNvSpPr>
            <p:nvPr/>
          </p:nvSpPr>
          <p:spPr bwMode="auto">
            <a:xfrm>
              <a:off x="4311" y="2638"/>
              <a:ext cx="8" cy="4"/>
            </a:xfrm>
            <a:custGeom>
              <a:avLst/>
              <a:gdLst>
                <a:gd name="T0" fmla="*/ 4 w 8"/>
                <a:gd name="T1" fmla="*/ 1 h 4"/>
                <a:gd name="T2" fmla="*/ 8 w 8"/>
                <a:gd name="T3" fmla="*/ 4 h 4"/>
                <a:gd name="T4" fmla="*/ 0 w 8"/>
                <a:gd name="T5" fmla="*/ 0 h 4"/>
                <a:gd name="T6" fmla="*/ 0 w 8"/>
                <a:gd name="T7" fmla="*/ 1 h 4"/>
                <a:gd name="T8" fmla="*/ 0 w 8"/>
                <a:gd name="T9" fmla="*/ 2 h 4"/>
                <a:gd name="T10" fmla="*/ 2 w 8"/>
                <a:gd name="T11" fmla="*/ 4 h 4"/>
                <a:gd name="T12" fmla="*/ 2 w 8"/>
                <a:gd name="T13" fmla="*/ 2 h 4"/>
                <a:gd name="T14" fmla="*/ 4 w 8"/>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4" y="1"/>
                  </a:moveTo>
                  <a:lnTo>
                    <a:pt x="8" y="4"/>
                  </a:lnTo>
                  <a:lnTo>
                    <a:pt x="0" y="0"/>
                  </a:lnTo>
                  <a:lnTo>
                    <a:pt x="0" y="1"/>
                  </a:lnTo>
                  <a:lnTo>
                    <a:pt x="0" y="2"/>
                  </a:lnTo>
                  <a:lnTo>
                    <a:pt x="2" y="4"/>
                  </a:lnTo>
                  <a:lnTo>
                    <a:pt x="2" y="2"/>
                  </a:lnTo>
                  <a:lnTo>
                    <a:pt x="4" y="1"/>
                  </a:lnTo>
                  <a:close/>
                </a:path>
              </a:pathLst>
            </a:custGeom>
            <a:solidFill>
              <a:srgbClr val="000000"/>
            </a:solidFill>
            <a:ln w="25400">
              <a:solidFill>
                <a:schemeClr val="tx1"/>
              </a:solidFill>
              <a:round/>
              <a:headEnd/>
              <a:tailEnd/>
            </a:ln>
          </p:spPr>
          <p:txBody>
            <a:bodyPr/>
            <a:lstStyle/>
            <a:p>
              <a:endParaRPr lang="en-GB"/>
            </a:p>
          </p:txBody>
        </p:sp>
        <p:sp>
          <p:nvSpPr>
            <p:cNvPr id="39977" name="Freeform 41"/>
            <p:cNvSpPr>
              <a:spLocks/>
            </p:cNvSpPr>
            <p:nvPr/>
          </p:nvSpPr>
          <p:spPr bwMode="auto">
            <a:xfrm>
              <a:off x="4297" y="2632"/>
              <a:ext cx="15" cy="8"/>
            </a:xfrm>
            <a:custGeom>
              <a:avLst/>
              <a:gdLst>
                <a:gd name="T0" fmla="*/ 14 w 15"/>
                <a:gd name="T1" fmla="*/ 7 h 8"/>
                <a:gd name="T2" fmla="*/ 15 w 15"/>
                <a:gd name="T3" fmla="*/ 6 h 8"/>
                <a:gd name="T4" fmla="*/ 12 w 15"/>
                <a:gd name="T5" fmla="*/ 3 h 8"/>
                <a:gd name="T6" fmla="*/ 6 w 15"/>
                <a:gd name="T7" fmla="*/ 2 h 8"/>
                <a:gd name="T8" fmla="*/ 0 w 15"/>
                <a:gd name="T9" fmla="*/ 0 h 8"/>
                <a:gd name="T10" fmla="*/ 0 w 15"/>
                <a:gd name="T11" fmla="*/ 2 h 8"/>
                <a:gd name="T12" fmla="*/ 0 w 15"/>
                <a:gd name="T13" fmla="*/ 3 h 8"/>
                <a:gd name="T14" fmla="*/ 6 w 15"/>
                <a:gd name="T15" fmla="*/ 4 h 8"/>
                <a:gd name="T16" fmla="*/ 7 w 15"/>
                <a:gd name="T17" fmla="*/ 6 h 8"/>
                <a:gd name="T18" fmla="*/ 8 w 15"/>
                <a:gd name="T19" fmla="*/ 6 h 8"/>
                <a:gd name="T20" fmla="*/ 14 w 15"/>
                <a:gd name="T21" fmla="*/ 8 h 8"/>
                <a:gd name="T22" fmla="*/ 14 w 15"/>
                <a:gd name="T23" fmla="*/ 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8"/>
                <a:gd name="T38" fmla="*/ 15 w 1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8">
                  <a:moveTo>
                    <a:pt x="14" y="7"/>
                  </a:moveTo>
                  <a:lnTo>
                    <a:pt x="15" y="6"/>
                  </a:lnTo>
                  <a:lnTo>
                    <a:pt x="12" y="3"/>
                  </a:lnTo>
                  <a:lnTo>
                    <a:pt x="6" y="2"/>
                  </a:lnTo>
                  <a:lnTo>
                    <a:pt x="0" y="0"/>
                  </a:lnTo>
                  <a:lnTo>
                    <a:pt x="0" y="2"/>
                  </a:lnTo>
                  <a:lnTo>
                    <a:pt x="0" y="3"/>
                  </a:lnTo>
                  <a:lnTo>
                    <a:pt x="6" y="4"/>
                  </a:lnTo>
                  <a:lnTo>
                    <a:pt x="7" y="6"/>
                  </a:lnTo>
                  <a:lnTo>
                    <a:pt x="8" y="6"/>
                  </a:lnTo>
                  <a:lnTo>
                    <a:pt x="14" y="8"/>
                  </a:lnTo>
                  <a:lnTo>
                    <a:pt x="14" y="7"/>
                  </a:lnTo>
                  <a:close/>
                </a:path>
              </a:pathLst>
            </a:custGeom>
            <a:solidFill>
              <a:srgbClr val="000000"/>
            </a:solidFill>
            <a:ln w="25400">
              <a:solidFill>
                <a:schemeClr val="tx1"/>
              </a:solidFill>
              <a:round/>
              <a:headEnd/>
              <a:tailEnd/>
            </a:ln>
          </p:spPr>
          <p:txBody>
            <a:bodyPr/>
            <a:lstStyle/>
            <a:p>
              <a:endParaRPr lang="en-GB"/>
            </a:p>
          </p:txBody>
        </p:sp>
        <p:sp>
          <p:nvSpPr>
            <p:cNvPr id="39978" name="Freeform 42"/>
            <p:cNvSpPr>
              <a:spLocks/>
            </p:cNvSpPr>
            <p:nvPr/>
          </p:nvSpPr>
          <p:spPr bwMode="auto">
            <a:xfrm>
              <a:off x="4292" y="2631"/>
              <a:ext cx="5" cy="5"/>
            </a:xfrm>
            <a:custGeom>
              <a:avLst/>
              <a:gdLst>
                <a:gd name="T0" fmla="*/ 5 w 5"/>
                <a:gd name="T1" fmla="*/ 1 h 5"/>
                <a:gd name="T2" fmla="*/ 0 w 5"/>
                <a:gd name="T3" fmla="*/ 0 h 5"/>
                <a:gd name="T4" fmla="*/ 0 w 5"/>
                <a:gd name="T5" fmla="*/ 0 h 5"/>
                <a:gd name="T6" fmla="*/ 0 w 5"/>
                <a:gd name="T7" fmla="*/ 3 h 5"/>
                <a:gd name="T8" fmla="*/ 0 w 5"/>
                <a:gd name="T9" fmla="*/ 5 h 5"/>
                <a:gd name="T10" fmla="*/ 5 w 5"/>
                <a:gd name="T11" fmla="*/ 5 h 5"/>
                <a:gd name="T12" fmla="*/ 5 w 5"/>
                <a:gd name="T13" fmla="*/ 3 h 5"/>
                <a:gd name="T14" fmla="*/ 5 w 5"/>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1"/>
                  </a:moveTo>
                  <a:lnTo>
                    <a:pt x="0" y="0"/>
                  </a:lnTo>
                  <a:lnTo>
                    <a:pt x="0" y="3"/>
                  </a:lnTo>
                  <a:lnTo>
                    <a:pt x="0" y="5"/>
                  </a:lnTo>
                  <a:lnTo>
                    <a:pt x="5" y="5"/>
                  </a:lnTo>
                  <a:lnTo>
                    <a:pt x="5" y="3"/>
                  </a:lnTo>
                  <a:lnTo>
                    <a:pt x="5" y="1"/>
                  </a:lnTo>
                  <a:close/>
                </a:path>
              </a:pathLst>
            </a:custGeom>
            <a:solidFill>
              <a:srgbClr val="000000"/>
            </a:solidFill>
            <a:ln w="25400">
              <a:solidFill>
                <a:schemeClr val="tx1"/>
              </a:solidFill>
              <a:round/>
              <a:headEnd/>
              <a:tailEnd/>
            </a:ln>
          </p:spPr>
          <p:txBody>
            <a:bodyPr/>
            <a:lstStyle/>
            <a:p>
              <a:endParaRPr lang="en-GB"/>
            </a:p>
          </p:txBody>
        </p:sp>
        <p:sp>
          <p:nvSpPr>
            <p:cNvPr id="39979" name="Freeform 43"/>
            <p:cNvSpPr>
              <a:spLocks/>
            </p:cNvSpPr>
            <p:nvPr/>
          </p:nvSpPr>
          <p:spPr bwMode="auto">
            <a:xfrm>
              <a:off x="3943" y="2630"/>
              <a:ext cx="356" cy="6"/>
            </a:xfrm>
            <a:custGeom>
              <a:avLst/>
              <a:gdLst>
                <a:gd name="T0" fmla="*/ 349 w 356"/>
                <a:gd name="T1" fmla="*/ 4 h 6"/>
                <a:gd name="T2" fmla="*/ 349 w 356"/>
                <a:gd name="T3" fmla="*/ 2 h 6"/>
                <a:gd name="T4" fmla="*/ 342 w 356"/>
                <a:gd name="T5" fmla="*/ 1 h 6"/>
                <a:gd name="T6" fmla="*/ 0 w 356"/>
                <a:gd name="T7" fmla="*/ 0 h 6"/>
                <a:gd name="T8" fmla="*/ 0 w 356"/>
                <a:gd name="T9" fmla="*/ 2 h 6"/>
                <a:gd name="T10" fmla="*/ 0 w 356"/>
                <a:gd name="T11" fmla="*/ 5 h 6"/>
                <a:gd name="T12" fmla="*/ 342 w 356"/>
                <a:gd name="T13" fmla="*/ 4 h 6"/>
                <a:gd name="T14" fmla="*/ 356 w 356"/>
                <a:gd name="T15" fmla="*/ 6 h 6"/>
                <a:gd name="T16" fmla="*/ 349 w 356"/>
                <a:gd name="T17" fmla="*/ 6 h 6"/>
                <a:gd name="T18" fmla="*/ 349 w 356"/>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6"/>
                <a:gd name="T31" fmla="*/ 0 h 6"/>
                <a:gd name="T32" fmla="*/ 356 w 35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6" h="6">
                  <a:moveTo>
                    <a:pt x="349" y="4"/>
                  </a:moveTo>
                  <a:lnTo>
                    <a:pt x="349" y="2"/>
                  </a:lnTo>
                  <a:lnTo>
                    <a:pt x="342" y="1"/>
                  </a:lnTo>
                  <a:lnTo>
                    <a:pt x="0" y="0"/>
                  </a:lnTo>
                  <a:lnTo>
                    <a:pt x="0" y="2"/>
                  </a:lnTo>
                  <a:lnTo>
                    <a:pt x="0" y="5"/>
                  </a:lnTo>
                  <a:lnTo>
                    <a:pt x="342" y="4"/>
                  </a:lnTo>
                  <a:lnTo>
                    <a:pt x="356" y="6"/>
                  </a:lnTo>
                  <a:lnTo>
                    <a:pt x="349" y="6"/>
                  </a:lnTo>
                  <a:lnTo>
                    <a:pt x="349" y="4"/>
                  </a:lnTo>
                  <a:close/>
                </a:path>
              </a:pathLst>
            </a:custGeom>
            <a:solidFill>
              <a:srgbClr val="000000"/>
            </a:solidFill>
            <a:ln w="25400">
              <a:solidFill>
                <a:schemeClr val="tx1"/>
              </a:solidFill>
              <a:round/>
              <a:headEnd/>
              <a:tailEnd/>
            </a:ln>
          </p:spPr>
          <p:txBody>
            <a:bodyPr/>
            <a:lstStyle/>
            <a:p>
              <a:endParaRPr lang="en-GB"/>
            </a:p>
          </p:txBody>
        </p:sp>
        <p:sp>
          <p:nvSpPr>
            <p:cNvPr id="39980" name="Freeform 44"/>
            <p:cNvSpPr>
              <a:spLocks/>
            </p:cNvSpPr>
            <p:nvPr/>
          </p:nvSpPr>
          <p:spPr bwMode="auto">
            <a:xfrm>
              <a:off x="3940" y="2630"/>
              <a:ext cx="6" cy="5"/>
            </a:xfrm>
            <a:custGeom>
              <a:avLst/>
              <a:gdLst>
                <a:gd name="T0" fmla="*/ 3 w 6"/>
                <a:gd name="T1" fmla="*/ 0 h 5"/>
                <a:gd name="T2" fmla="*/ 6 w 6"/>
                <a:gd name="T3" fmla="*/ 0 h 5"/>
                <a:gd name="T4" fmla="*/ 0 w 6"/>
                <a:gd name="T5" fmla="*/ 2 h 5"/>
                <a:gd name="T6" fmla="*/ 0 w 6"/>
                <a:gd name="T7" fmla="*/ 4 h 5"/>
                <a:gd name="T8" fmla="*/ 0 w 6"/>
                <a:gd name="T9" fmla="*/ 5 h 5"/>
                <a:gd name="T10" fmla="*/ 3 w 6"/>
                <a:gd name="T11" fmla="*/ 4 h 5"/>
                <a:gd name="T12" fmla="*/ 3 w 6"/>
                <a:gd name="T13" fmla="*/ 2 h 5"/>
                <a:gd name="T14" fmla="*/ 3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3" y="0"/>
                  </a:moveTo>
                  <a:lnTo>
                    <a:pt x="6" y="0"/>
                  </a:lnTo>
                  <a:lnTo>
                    <a:pt x="0" y="2"/>
                  </a:lnTo>
                  <a:lnTo>
                    <a:pt x="0" y="4"/>
                  </a:lnTo>
                  <a:lnTo>
                    <a:pt x="0" y="5"/>
                  </a:lnTo>
                  <a:lnTo>
                    <a:pt x="3" y="4"/>
                  </a:lnTo>
                  <a:lnTo>
                    <a:pt x="3" y="2"/>
                  </a:lnTo>
                  <a:lnTo>
                    <a:pt x="3" y="0"/>
                  </a:lnTo>
                  <a:close/>
                </a:path>
              </a:pathLst>
            </a:custGeom>
            <a:solidFill>
              <a:srgbClr val="000000"/>
            </a:solidFill>
            <a:ln w="25400">
              <a:solidFill>
                <a:schemeClr val="tx1"/>
              </a:solidFill>
              <a:round/>
              <a:headEnd/>
              <a:tailEnd/>
            </a:ln>
          </p:spPr>
          <p:txBody>
            <a:bodyPr/>
            <a:lstStyle/>
            <a:p>
              <a:endParaRPr lang="en-GB"/>
            </a:p>
          </p:txBody>
        </p:sp>
        <p:sp>
          <p:nvSpPr>
            <p:cNvPr id="39981" name="Freeform 45"/>
            <p:cNvSpPr>
              <a:spLocks/>
            </p:cNvSpPr>
            <p:nvPr/>
          </p:nvSpPr>
          <p:spPr bwMode="auto">
            <a:xfrm>
              <a:off x="3938" y="2631"/>
              <a:ext cx="2" cy="5"/>
            </a:xfrm>
            <a:custGeom>
              <a:avLst/>
              <a:gdLst>
                <a:gd name="T0" fmla="*/ 2 w 2"/>
                <a:gd name="T1" fmla="*/ 3 h 5"/>
                <a:gd name="T2" fmla="*/ 2 w 2"/>
                <a:gd name="T3" fmla="*/ 0 h 5"/>
                <a:gd name="T4" fmla="*/ 0 w 2"/>
                <a:gd name="T5" fmla="*/ 0 h 5"/>
                <a:gd name="T6" fmla="*/ 0 w 2"/>
                <a:gd name="T7" fmla="*/ 3 h 5"/>
                <a:gd name="T8" fmla="*/ 0 w 2"/>
                <a:gd name="T9" fmla="*/ 5 h 5"/>
                <a:gd name="T10" fmla="*/ 0 w 2"/>
                <a:gd name="T11" fmla="*/ 5 h 5"/>
                <a:gd name="T12" fmla="*/ 2 w 2"/>
                <a:gd name="T13" fmla="*/ 4 h 5"/>
                <a:gd name="T14" fmla="*/ 2 w 2"/>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5"/>
                <a:gd name="T26" fmla="*/ 2 w 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5">
                  <a:moveTo>
                    <a:pt x="2" y="3"/>
                  </a:moveTo>
                  <a:lnTo>
                    <a:pt x="2" y="0"/>
                  </a:lnTo>
                  <a:lnTo>
                    <a:pt x="0" y="0"/>
                  </a:lnTo>
                  <a:lnTo>
                    <a:pt x="0" y="3"/>
                  </a:lnTo>
                  <a:lnTo>
                    <a:pt x="0" y="5"/>
                  </a:lnTo>
                  <a:lnTo>
                    <a:pt x="2" y="4"/>
                  </a:lnTo>
                  <a:lnTo>
                    <a:pt x="2" y="3"/>
                  </a:lnTo>
                  <a:close/>
                </a:path>
              </a:pathLst>
            </a:custGeom>
            <a:solidFill>
              <a:srgbClr val="000000"/>
            </a:solidFill>
            <a:ln w="25400">
              <a:solidFill>
                <a:schemeClr val="tx1"/>
              </a:solidFill>
              <a:round/>
              <a:headEnd/>
              <a:tailEnd/>
            </a:ln>
          </p:spPr>
          <p:txBody>
            <a:bodyPr/>
            <a:lstStyle/>
            <a:p>
              <a:endParaRPr lang="en-GB"/>
            </a:p>
          </p:txBody>
        </p:sp>
        <p:sp>
          <p:nvSpPr>
            <p:cNvPr id="39982" name="Freeform 46"/>
            <p:cNvSpPr>
              <a:spLocks/>
            </p:cNvSpPr>
            <p:nvPr/>
          </p:nvSpPr>
          <p:spPr bwMode="auto">
            <a:xfrm>
              <a:off x="3935" y="2631"/>
              <a:ext cx="5" cy="5"/>
            </a:xfrm>
            <a:custGeom>
              <a:avLst/>
              <a:gdLst>
                <a:gd name="T0" fmla="*/ 3 w 5"/>
                <a:gd name="T1" fmla="*/ 0 h 5"/>
                <a:gd name="T2" fmla="*/ 5 w 5"/>
                <a:gd name="T3" fmla="*/ 0 h 5"/>
                <a:gd name="T4" fmla="*/ 0 w 5"/>
                <a:gd name="T5" fmla="*/ 3 h 5"/>
                <a:gd name="T6" fmla="*/ 0 w 5"/>
                <a:gd name="T7" fmla="*/ 4 h 5"/>
                <a:gd name="T8" fmla="*/ 0 w 5"/>
                <a:gd name="T9" fmla="*/ 5 h 5"/>
                <a:gd name="T10" fmla="*/ 3 w 5"/>
                <a:gd name="T11" fmla="*/ 4 h 5"/>
                <a:gd name="T12" fmla="*/ 3 w 5"/>
                <a:gd name="T13" fmla="*/ 3 h 5"/>
                <a:gd name="T14" fmla="*/ 3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0"/>
                  </a:moveTo>
                  <a:lnTo>
                    <a:pt x="5" y="0"/>
                  </a:lnTo>
                  <a:lnTo>
                    <a:pt x="0" y="3"/>
                  </a:lnTo>
                  <a:lnTo>
                    <a:pt x="0" y="4"/>
                  </a:lnTo>
                  <a:lnTo>
                    <a:pt x="0" y="5"/>
                  </a:lnTo>
                  <a:lnTo>
                    <a:pt x="3" y="4"/>
                  </a:lnTo>
                  <a:lnTo>
                    <a:pt x="3" y="3"/>
                  </a:lnTo>
                  <a:lnTo>
                    <a:pt x="3" y="0"/>
                  </a:lnTo>
                  <a:close/>
                </a:path>
              </a:pathLst>
            </a:custGeom>
            <a:solidFill>
              <a:srgbClr val="000000"/>
            </a:solidFill>
            <a:ln w="25400">
              <a:solidFill>
                <a:schemeClr val="tx1"/>
              </a:solidFill>
              <a:round/>
              <a:headEnd/>
              <a:tailEnd/>
            </a:ln>
          </p:spPr>
          <p:txBody>
            <a:bodyPr/>
            <a:lstStyle/>
            <a:p>
              <a:endParaRPr lang="en-GB"/>
            </a:p>
          </p:txBody>
        </p:sp>
        <p:sp>
          <p:nvSpPr>
            <p:cNvPr id="39983" name="Freeform 47"/>
            <p:cNvSpPr>
              <a:spLocks/>
            </p:cNvSpPr>
            <p:nvPr/>
          </p:nvSpPr>
          <p:spPr bwMode="auto">
            <a:xfrm>
              <a:off x="3933" y="2632"/>
              <a:ext cx="2" cy="6"/>
            </a:xfrm>
            <a:custGeom>
              <a:avLst/>
              <a:gdLst>
                <a:gd name="T0" fmla="*/ 2 w 2"/>
                <a:gd name="T1" fmla="*/ 3 h 6"/>
                <a:gd name="T2" fmla="*/ 2 w 2"/>
                <a:gd name="T3" fmla="*/ 0 h 6"/>
                <a:gd name="T4" fmla="*/ 1 w 2"/>
                <a:gd name="T5" fmla="*/ 0 h 6"/>
                <a:gd name="T6" fmla="*/ 1 w 2"/>
                <a:gd name="T7" fmla="*/ 3 h 6"/>
                <a:gd name="T8" fmla="*/ 1 w 2"/>
                <a:gd name="T9" fmla="*/ 6 h 6"/>
                <a:gd name="T10" fmla="*/ 0 w 2"/>
                <a:gd name="T11" fmla="*/ 6 h 6"/>
                <a:gd name="T12" fmla="*/ 2 w 2"/>
                <a:gd name="T13" fmla="*/ 4 h 6"/>
                <a:gd name="T14" fmla="*/ 2 w 2"/>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2" y="3"/>
                  </a:moveTo>
                  <a:lnTo>
                    <a:pt x="2" y="0"/>
                  </a:lnTo>
                  <a:lnTo>
                    <a:pt x="1" y="0"/>
                  </a:lnTo>
                  <a:lnTo>
                    <a:pt x="1" y="3"/>
                  </a:lnTo>
                  <a:lnTo>
                    <a:pt x="1" y="6"/>
                  </a:lnTo>
                  <a:lnTo>
                    <a:pt x="0" y="6"/>
                  </a:lnTo>
                  <a:lnTo>
                    <a:pt x="2" y="4"/>
                  </a:lnTo>
                  <a:lnTo>
                    <a:pt x="2" y="3"/>
                  </a:lnTo>
                  <a:close/>
                </a:path>
              </a:pathLst>
            </a:custGeom>
            <a:solidFill>
              <a:srgbClr val="000000"/>
            </a:solidFill>
            <a:ln w="25400">
              <a:solidFill>
                <a:schemeClr val="tx1"/>
              </a:solidFill>
              <a:round/>
              <a:headEnd/>
              <a:tailEnd/>
            </a:ln>
          </p:spPr>
          <p:txBody>
            <a:bodyPr/>
            <a:lstStyle/>
            <a:p>
              <a:endParaRPr lang="en-GB"/>
            </a:p>
          </p:txBody>
        </p:sp>
        <p:sp>
          <p:nvSpPr>
            <p:cNvPr id="39984" name="Freeform 48"/>
            <p:cNvSpPr>
              <a:spLocks/>
            </p:cNvSpPr>
            <p:nvPr/>
          </p:nvSpPr>
          <p:spPr bwMode="auto">
            <a:xfrm>
              <a:off x="3931" y="2632"/>
              <a:ext cx="4" cy="6"/>
            </a:xfrm>
            <a:custGeom>
              <a:avLst/>
              <a:gdLst>
                <a:gd name="T0" fmla="*/ 3 w 4"/>
                <a:gd name="T1" fmla="*/ 0 h 6"/>
                <a:gd name="T2" fmla="*/ 3 w 4"/>
                <a:gd name="T3" fmla="*/ 0 h 6"/>
                <a:gd name="T4" fmla="*/ 0 w 4"/>
                <a:gd name="T5" fmla="*/ 3 h 6"/>
                <a:gd name="T6" fmla="*/ 2 w 4"/>
                <a:gd name="T7" fmla="*/ 4 h 6"/>
                <a:gd name="T8" fmla="*/ 3 w 4"/>
                <a:gd name="T9" fmla="*/ 6 h 6"/>
                <a:gd name="T10" fmla="*/ 4 w 4"/>
                <a:gd name="T11" fmla="*/ 4 h 6"/>
                <a:gd name="T12" fmla="*/ 3 w 4"/>
                <a:gd name="T13" fmla="*/ 3 h 6"/>
                <a:gd name="T14" fmla="*/ 3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3" y="0"/>
                  </a:moveTo>
                  <a:lnTo>
                    <a:pt x="3" y="0"/>
                  </a:lnTo>
                  <a:lnTo>
                    <a:pt x="0" y="3"/>
                  </a:lnTo>
                  <a:lnTo>
                    <a:pt x="2" y="4"/>
                  </a:lnTo>
                  <a:lnTo>
                    <a:pt x="3" y="6"/>
                  </a:lnTo>
                  <a:lnTo>
                    <a:pt x="4" y="4"/>
                  </a:lnTo>
                  <a:lnTo>
                    <a:pt x="3" y="3"/>
                  </a:lnTo>
                  <a:lnTo>
                    <a:pt x="3" y="0"/>
                  </a:lnTo>
                  <a:close/>
                </a:path>
              </a:pathLst>
            </a:custGeom>
            <a:solidFill>
              <a:srgbClr val="000000"/>
            </a:solidFill>
            <a:ln w="25400">
              <a:solidFill>
                <a:schemeClr val="tx1"/>
              </a:solidFill>
              <a:round/>
              <a:headEnd/>
              <a:tailEnd/>
            </a:ln>
          </p:spPr>
          <p:txBody>
            <a:bodyPr/>
            <a:lstStyle/>
            <a:p>
              <a:endParaRPr lang="en-GB"/>
            </a:p>
          </p:txBody>
        </p:sp>
        <p:sp>
          <p:nvSpPr>
            <p:cNvPr id="39985" name="Freeform 49"/>
            <p:cNvSpPr>
              <a:spLocks/>
            </p:cNvSpPr>
            <p:nvPr/>
          </p:nvSpPr>
          <p:spPr bwMode="auto">
            <a:xfrm>
              <a:off x="3930" y="2634"/>
              <a:ext cx="4" cy="5"/>
            </a:xfrm>
            <a:custGeom>
              <a:avLst/>
              <a:gdLst>
                <a:gd name="T0" fmla="*/ 1 w 4"/>
                <a:gd name="T1" fmla="*/ 1 h 5"/>
                <a:gd name="T2" fmla="*/ 3 w 4"/>
                <a:gd name="T3" fmla="*/ 0 h 5"/>
                <a:gd name="T4" fmla="*/ 0 w 4"/>
                <a:gd name="T5" fmla="*/ 5 h 5"/>
                <a:gd name="T6" fmla="*/ 1 w 4"/>
                <a:gd name="T7" fmla="*/ 5 h 5"/>
                <a:gd name="T8" fmla="*/ 3 w 4"/>
                <a:gd name="T9" fmla="*/ 5 h 5"/>
                <a:gd name="T10" fmla="*/ 4 w 4"/>
                <a:gd name="T11" fmla="*/ 2 h 5"/>
                <a:gd name="T12" fmla="*/ 3 w 4"/>
                <a:gd name="T13" fmla="*/ 2 h 5"/>
                <a:gd name="T14" fmla="*/ 1 w 4"/>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1" y="1"/>
                  </a:moveTo>
                  <a:lnTo>
                    <a:pt x="3" y="0"/>
                  </a:lnTo>
                  <a:lnTo>
                    <a:pt x="0" y="5"/>
                  </a:lnTo>
                  <a:lnTo>
                    <a:pt x="1" y="5"/>
                  </a:lnTo>
                  <a:lnTo>
                    <a:pt x="3" y="5"/>
                  </a:lnTo>
                  <a:lnTo>
                    <a:pt x="4" y="2"/>
                  </a:lnTo>
                  <a:lnTo>
                    <a:pt x="3" y="2"/>
                  </a:lnTo>
                  <a:lnTo>
                    <a:pt x="1" y="1"/>
                  </a:lnTo>
                  <a:close/>
                </a:path>
              </a:pathLst>
            </a:custGeom>
            <a:solidFill>
              <a:srgbClr val="000000"/>
            </a:solidFill>
            <a:ln w="25400">
              <a:solidFill>
                <a:schemeClr val="tx1"/>
              </a:solidFill>
              <a:round/>
              <a:headEnd/>
              <a:tailEnd/>
            </a:ln>
          </p:spPr>
          <p:txBody>
            <a:bodyPr/>
            <a:lstStyle/>
            <a:p>
              <a:endParaRPr lang="en-GB"/>
            </a:p>
          </p:txBody>
        </p:sp>
        <p:sp>
          <p:nvSpPr>
            <p:cNvPr id="39986" name="Freeform 50"/>
            <p:cNvSpPr>
              <a:spLocks/>
            </p:cNvSpPr>
            <p:nvPr/>
          </p:nvSpPr>
          <p:spPr bwMode="auto">
            <a:xfrm>
              <a:off x="3929" y="2638"/>
              <a:ext cx="4" cy="4"/>
            </a:xfrm>
            <a:custGeom>
              <a:avLst/>
              <a:gdLst>
                <a:gd name="T0" fmla="*/ 2 w 4"/>
                <a:gd name="T1" fmla="*/ 1 h 4"/>
                <a:gd name="T2" fmla="*/ 1 w 4"/>
                <a:gd name="T3" fmla="*/ 0 h 4"/>
                <a:gd name="T4" fmla="*/ 0 w 4"/>
                <a:gd name="T5" fmla="*/ 1 h 4"/>
                <a:gd name="T6" fmla="*/ 1 w 4"/>
                <a:gd name="T7" fmla="*/ 2 h 4"/>
                <a:gd name="T8" fmla="*/ 2 w 4"/>
                <a:gd name="T9" fmla="*/ 4 h 4"/>
                <a:gd name="T10" fmla="*/ 2 w 4"/>
                <a:gd name="T11" fmla="*/ 4 h 4"/>
                <a:gd name="T12" fmla="*/ 4 w 4"/>
                <a:gd name="T13" fmla="*/ 1 h 4"/>
                <a:gd name="T14" fmla="*/ 2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1"/>
                  </a:moveTo>
                  <a:lnTo>
                    <a:pt x="1" y="0"/>
                  </a:lnTo>
                  <a:lnTo>
                    <a:pt x="0" y="1"/>
                  </a:lnTo>
                  <a:lnTo>
                    <a:pt x="1" y="2"/>
                  </a:lnTo>
                  <a:lnTo>
                    <a:pt x="2" y="4"/>
                  </a:lnTo>
                  <a:lnTo>
                    <a:pt x="4" y="1"/>
                  </a:lnTo>
                  <a:lnTo>
                    <a:pt x="2" y="1"/>
                  </a:lnTo>
                  <a:close/>
                </a:path>
              </a:pathLst>
            </a:custGeom>
            <a:solidFill>
              <a:srgbClr val="000000"/>
            </a:solidFill>
            <a:ln w="25400">
              <a:solidFill>
                <a:schemeClr val="tx1"/>
              </a:solidFill>
              <a:round/>
              <a:headEnd/>
              <a:tailEnd/>
            </a:ln>
          </p:spPr>
          <p:txBody>
            <a:bodyPr/>
            <a:lstStyle/>
            <a:p>
              <a:endParaRPr lang="en-GB"/>
            </a:p>
          </p:txBody>
        </p:sp>
        <p:sp>
          <p:nvSpPr>
            <p:cNvPr id="39987" name="Freeform 51"/>
            <p:cNvSpPr>
              <a:spLocks/>
            </p:cNvSpPr>
            <p:nvPr/>
          </p:nvSpPr>
          <p:spPr bwMode="auto">
            <a:xfrm>
              <a:off x="3927" y="2639"/>
              <a:ext cx="6" cy="1"/>
            </a:xfrm>
            <a:custGeom>
              <a:avLst/>
              <a:gdLst>
                <a:gd name="T0" fmla="*/ 2 w 6"/>
                <a:gd name="T1" fmla="*/ 0 h 1"/>
                <a:gd name="T2" fmla="*/ 0 w 6"/>
                <a:gd name="T3" fmla="*/ 1 h 1"/>
                <a:gd name="T4" fmla="*/ 6 w 6"/>
                <a:gd name="T5" fmla="*/ 1 h 1"/>
                <a:gd name="T6" fmla="*/ 3 w 6"/>
                <a:gd name="T7" fmla="*/ 1 h 1"/>
                <a:gd name="T8" fmla="*/ 2 w 6"/>
                <a:gd name="T9" fmla="*/ 0 h 1"/>
                <a:gd name="T10" fmla="*/ 0 60000 65536"/>
                <a:gd name="T11" fmla="*/ 0 60000 65536"/>
                <a:gd name="T12" fmla="*/ 0 60000 65536"/>
                <a:gd name="T13" fmla="*/ 0 60000 65536"/>
                <a:gd name="T14" fmla="*/ 0 60000 65536"/>
                <a:gd name="T15" fmla="*/ 0 w 6"/>
                <a:gd name="T16" fmla="*/ 0 h 1"/>
                <a:gd name="T17" fmla="*/ 6 w 6"/>
                <a:gd name="T18" fmla="*/ 1 h 1"/>
              </a:gdLst>
              <a:ahLst/>
              <a:cxnLst>
                <a:cxn ang="T10">
                  <a:pos x="T0" y="T1"/>
                </a:cxn>
                <a:cxn ang="T11">
                  <a:pos x="T2" y="T3"/>
                </a:cxn>
                <a:cxn ang="T12">
                  <a:pos x="T4" y="T5"/>
                </a:cxn>
                <a:cxn ang="T13">
                  <a:pos x="T6" y="T7"/>
                </a:cxn>
                <a:cxn ang="T14">
                  <a:pos x="T8" y="T9"/>
                </a:cxn>
              </a:cxnLst>
              <a:rect l="T15" t="T16" r="T17" b="T18"/>
              <a:pathLst>
                <a:path w="6" h="1">
                  <a:moveTo>
                    <a:pt x="2" y="0"/>
                  </a:moveTo>
                  <a:lnTo>
                    <a:pt x="0" y="1"/>
                  </a:lnTo>
                  <a:lnTo>
                    <a:pt x="6" y="1"/>
                  </a:lnTo>
                  <a:lnTo>
                    <a:pt x="3" y="1"/>
                  </a:lnTo>
                  <a:lnTo>
                    <a:pt x="2" y="0"/>
                  </a:lnTo>
                  <a:close/>
                </a:path>
              </a:pathLst>
            </a:custGeom>
            <a:solidFill>
              <a:srgbClr val="000000"/>
            </a:solidFill>
            <a:ln w="25400">
              <a:solidFill>
                <a:schemeClr val="tx1"/>
              </a:solidFill>
              <a:round/>
              <a:headEnd/>
              <a:tailEnd/>
            </a:ln>
          </p:spPr>
          <p:txBody>
            <a:bodyPr/>
            <a:lstStyle/>
            <a:p>
              <a:endParaRPr lang="en-GB"/>
            </a:p>
          </p:txBody>
        </p:sp>
        <p:sp>
          <p:nvSpPr>
            <p:cNvPr id="39988" name="Freeform 52"/>
            <p:cNvSpPr>
              <a:spLocks/>
            </p:cNvSpPr>
            <p:nvPr/>
          </p:nvSpPr>
          <p:spPr bwMode="auto">
            <a:xfrm>
              <a:off x="3927" y="2636"/>
              <a:ext cx="31" cy="170"/>
            </a:xfrm>
            <a:custGeom>
              <a:avLst/>
              <a:gdLst>
                <a:gd name="T0" fmla="*/ 0 w 31"/>
                <a:gd name="T1" fmla="*/ 4 h 170"/>
                <a:gd name="T2" fmla="*/ 0 w 31"/>
                <a:gd name="T3" fmla="*/ 0 h 170"/>
                <a:gd name="T4" fmla="*/ 21 w 31"/>
                <a:gd name="T5" fmla="*/ 157 h 170"/>
                <a:gd name="T6" fmla="*/ 28 w 31"/>
                <a:gd name="T7" fmla="*/ 170 h 170"/>
                <a:gd name="T8" fmla="*/ 29 w 31"/>
                <a:gd name="T9" fmla="*/ 170 h 170"/>
                <a:gd name="T10" fmla="*/ 31 w 31"/>
                <a:gd name="T11" fmla="*/ 170 h 170"/>
                <a:gd name="T12" fmla="*/ 24 w 31"/>
                <a:gd name="T13" fmla="*/ 157 h 170"/>
                <a:gd name="T14" fmla="*/ 6 w 31"/>
                <a:gd name="T15" fmla="*/ 19 h 170"/>
                <a:gd name="T16" fmla="*/ 6 w 31"/>
                <a:gd name="T17" fmla="*/ 4 h 170"/>
                <a:gd name="T18" fmla="*/ 0 w 31"/>
                <a:gd name="T19" fmla="*/ 4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70"/>
                <a:gd name="T32" fmla="*/ 31 w 31"/>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70">
                  <a:moveTo>
                    <a:pt x="0" y="4"/>
                  </a:moveTo>
                  <a:lnTo>
                    <a:pt x="0" y="0"/>
                  </a:lnTo>
                  <a:lnTo>
                    <a:pt x="21" y="157"/>
                  </a:lnTo>
                  <a:lnTo>
                    <a:pt x="28" y="170"/>
                  </a:lnTo>
                  <a:lnTo>
                    <a:pt x="29" y="170"/>
                  </a:lnTo>
                  <a:lnTo>
                    <a:pt x="31" y="170"/>
                  </a:lnTo>
                  <a:lnTo>
                    <a:pt x="24" y="157"/>
                  </a:lnTo>
                  <a:lnTo>
                    <a:pt x="6" y="19"/>
                  </a:lnTo>
                  <a:lnTo>
                    <a:pt x="6" y="4"/>
                  </a:lnTo>
                  <a:lnTo>
                    <a:pt x="0" y="4"/>
                  </a:lnTo>
                  <a:close/>
                </a:path>
              </a:pathLst>
            </a:custGeom>
            <a:solidFill>
              <a:srgbClr val="000000"/>
            </a:solidFill>
            <a:ln w="25400">
              <a:solidFill>
                <a:schemeClr val="tx1"/>
              </a:solidFill>
              <a:round/>
              <a:headEnd/>
              <a:tailEnd/>
            </a:ln>
          </p:spPr>
          <p:txBody>
            <a:bodyPr/>
            <a:lstStyle/>
            <a:p>
              <a:endParaRPr lang="en-GB"/>
            </a:p>
          </p:txBody>
        </p:sp>
        <p:sp>
          <p:nvSpPr>
            <p:cNvPr id="39989" name="Freeform 53"/>
            <p:cNvSpPr>
              <a:spLocks/>
            </p:cNvSpPr>
            <p:nvPr/>
          </p:nvSpPr>
          <p:spPr bwMode="auto">
            <a:xfrm>
              <a:off x="3955" y="2805"/>
              <a:ext cx="4" cy="4"/>
            </a:xfrm>
            <a:custGeom>
              <a:avLst/>
              <a:gdLst>
                <a:gd name="T0" fmla="*/ 0 w 4"/>
                <a:gd name="T1" fmla="*/ 1 h 4"/>
                <a:gd name="T2" fmla="*/ 1 w 4"/>
                <a:gd name="T3" fmla="*/ 4 h 4"/>
                <a:gd name="T4" fmla="*/ 1 w 4"/>
                <a:gd name="T5" fmla="*/ 4 h 4"/>
                <a:gd name="T6" fmla="*/ 3 w 4"/>
                <a:gd name="T7" fmla="*/ 3 h 4"/>
                <a:gd name="T8" fmla="*/ 4 w 4"/>
                <a:gd name="T9" fmla="*/ 1 h 4"/>
                <a:gd name="T10" fmla="*/ 3 w 4"/>
                <a:gd name="T11" fmla="*/ 0 h 4"/>
                <a:gd name="T12" fmla="*/ 1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1"/>
                  </a:moveTo>
                  <a:lnTo>
                    <a:pt x="1" y="4"/>
                  </a:lnTo>
                  <a:lnTo>
                    <a:pt x="3" y="3"/>
                  </a:lnTo>
                  <a:lnTo>
                    <a:pt x="4" y="1"/>
                  </a:lnTo>
                  <a:lnTo>
                    <a:pt x="3" y="0"/>
                  </a:lnTo>
                  <a:lnTo>
                    <a:pt x="1" y="1"/>
                  </a:lnTo>
                  <a:lnTo>
                    <a:pt x="0" y="1"/>
                  </a:lnTo>
                  <a:close/>
                </a:path>
              </a:pathLst>
            </a:custGeom>
            <a:solidFill>
              <a:srgbClr val="000000"/>
            </a:solidFill>
            <a:ln w="25400">
              <a:solidFill>
                <a:schemeClr val="tx1"/>
              </a:solidFill>
              <a:round/>
              <a:headEnd/>
              <a:tailEnd/>
            </a:ln>
          </p:spPr>
          <p:txBody>
            <a:bodyPr/>
            <a:lstStyle/>
            <a:p>
              <a:endParaRPr lang="en-GB"/>
            </a:p>
          </p:txBody>
        </p:sp>
        <p:sp>
          <p:nvSpPr>
            <p:cNvPr id="39990" name="Freeform 54"/>
            <p:cNvSpPr>
              <a:spLocks/>
            </p:cNvSpPr>
            <p:nvPr/>
          </p:nvSpPr>
          <p:spPr bwMode="auto">
            <a:xfrm>
              <a:off x="3956" y="2805"/>
              <a:ext cx="6" cy="8"/>
            </a:xfrm>
            <a:custGeom>
              <a:avLst/>
              <a:gdLst>
                <a:gd name="T0" fmla="*/ 2 w 6"/>
                <a:gd name="T1" fmla="*/ 3 h 8"/>
                <a:gd name="T2" fmla="*/ 0 w 6"/>
                <a:gd name="T3" fmla="*/ 3 h 8"/>
                <a:gd name="T4" fmla="*/ 2 w 6"/>
                <a:gd name="T5" fmla="*/ 5 h 8"/>
                <a:gd name="T6" fmla="*/ 6 w 6"/>
                <a:gd name="T7" fmla="*/ 8 h 8"/>
                <a:gd name="T8" fmla="*/ 6 w 6"/>
                <a:gd name="T9" fmla="*/ 7 h 8"/>
                <a:gd name="T10" fmla="*/ 6 w 6"/>
                <a:gd name="T11" fmla="*/ 5 h 8"/>
                <a:gd name="T12" fmla="*/ 4 w 6"/>
                <a:gd name="T13" fmla="*/ 5 h 8"/>
                <a:gd name="T14" fmla="*/ 2 w 6"/>
                <a:gd name="T15" fmla="*/ 0 h 8"/>
                <a:gd name="T16" fmla="*/ 3 w 6"/>
                <a:gd name="T17" fmla="*/ 1 h 8"/>
                <a:gd name="T18" fmla="*/ 2 w 6"/>
                <a:gd name="T19" fmla="*/ 3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2" y="3"/>
                  </a:moveTo>
                  <a:lnTo>
                    <a:pt x="0" y="3"/>
                  </a:lnTo>
                  <a:lnTo>
                    <a:pt x="2" y="5"/>
                  </a:lnTo>
                  <a:lnTo>
                    <a:pt x="6" y="8"/>
                  </a:lnTo>
                  <a:lnTo>
                    <a:pt x="6" y="7"/>
                  </a:lnTo>
                  <a:lnTo>
                    <a:pt x="6" y="5"/>
                  </a:lnTo>
                  <a:lnTo>
                    <a:pt x="4" y="5"/>
                  </a:lnTo>
                  <a:lnTo>
                    <a:pt x="2" y="0"/>
                  </a:lnTo>
                  <a:lnTo>
                    <a:pt x="3" y="1"/>
                  </a:lnTo>
                  <a:lnTo>
                    <a:pt x="2" y="3"/>
                  </a:lnTo>
                  <a:close/>
                </a:path>
              </a:pathLst>
            </a:custGeom>
            <a:solidFill>
              <a:srgbClr val="000000"/>
            </a:solidFill>
            <a:ln w="25400">
              <a:solidFill>
                <a:schemeClr val="tx1"/>
              </a:solidFill>
              <a:round/>
              <a:headEnd/>
              <a:tailEnd/>
            </a:ln>
          </p:spPr>
          <p:txBody>
            <a:bodyPr/>
            <a:lstStyle/>
            <a:p>
              <a:endParaRPr lang="en-GB"/>
            </a:p>
          </p:txBody>
        </p:sp>
        <p:sp>
          <p:nvSpPr>
            <p:cNvPr id="39991" name="Freeform 55"/>
            <p:cNvSpPr>
              <a:spLocks/>
            </p:cNvSpPr>
            <p:nvPr/>
          </p:nvSpPr>
          <p:spPr bwMode="auto">
            <a:xfrm>
              <a:off x="3960" y="2810"/>
              <a:ext cx="4" cy="4"/>
            </a:xfrm>
            <a:custGeom>
              <a:avLst/>
              <a:gdLst>
                <a:gd name="T0" fmla="*/ 2 w 4"/>
                <a:gd name="T1" fmla="*/ 2 h 4"/>
                <a:gd name="T2" fmla="*/ 0 w 4"/>
                <a:gd name="T3" fmla="*/ 3 h 4"/>
                <a:gd name="T4" fmla="*/ 2 w 4"/>
                <a:gd name="T5" fmla="*/ 4 h 4"/>
                <a:gd name="T6" fmla="*/ 3 w 4"/>
                <a:gd name="T7" fmla="*/ 3 h 4"/>
                <a:gd name="T8" fmla="*/ 4 w 4"/>
                <a:gd name="T9" fmla="*/ 2 h 4"/>
                <a:gd name="T10" fmla="*/ 4 w 4"/>
                <a:gd name="T11" fmla="*/ 2 h 4"/>
                <a:gd name="T12" fmla="*/ 2 w 4"/>
                <a:gd name="T13" fmla="*/ 0 h 4"/>
                <a:gd name="T14" fmla="*/ 2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2"/>
                  </a:moveTo>
                  <a:lnTo>
                    <a:pt x="0" y="3"/>
                  </a:lnTo>
                  <a:lnTo>
                    <a:pt x="2" y="4"/>
                  </a:lnTo>
                  <a:lnTo>
                    <a:pt x="3" y="3"/>
                  </a:lnTo>
                  <a:lnTo>
                    <a:pt x="4" y="2"/>
                  </a:lnTo>
                  <a:lnTo>
                    <a:pt x="2" y="0"/>
                  </a:lnTo>
                  <a:lnTo>
                    <a:pt x="2" y="2"/>
                  </a:lnTo>
                  <a:close/>
                </a:path>
              </a:pathLst>
            </a:custGeom>
            <a:solidFill>
              <a:srgbClr val="000000"/>
            </a:solidFill>
            <a:ln w="25400">
              <a:solidFill>
                <a:schemeClr val="tx1"/>
              </a:solidFill>
              <a:round/>
              <a:headEnd/>
              <a:tailEnd/>
            </a:ln>
          </p:spPr>
          <p:txBody>
            <a:bodyPr/>
            <a:lstStyle/>
            <a:p>
              <a:endParaRPr lang="en-GB"/>
            </a:p>
          </p:txBody>
        </p:sp>
        <p:sp>
          <p:nvSpPr>
            <p:cNvPr id="39992" name="Freeform 56"/>
            <p:cNvSpPr>
              <a:spLocks/>
            </p:cNvSpPr>
            <p:nvPr/>
          </p:nvSpPr>
          <p:spPr bwMode="auto">
            <a:xfrm>
              <a:off x="3962" y="2810"/>
              <a:ext cx="4" cy="5"/>
            </a:xfrm>
            <a:custGeom>
              <a:avLst/>
              <a:gdLst>
                <a:gd name="T0" fmla="*/ 0 w 4"/>
                <a:gd name="T1" fmla="*/ 4 h 5"/>
                <a:gd name="T2" fmla="*/ 1 w 4"/>
                <a:gd name="T3" fmla="*/ 5 h 5"/>
                <a:gd name="T4" fmla="*/ 4 w 4"/>
                <a:gd name="T5" fmla="*/ 5 h 5"/>
                <a:gd name="T6" fmla="*/ 4 w 4"/>
                <a:gd name="T7" fmla="*/ 3 h 5"/>
                <a:gd name="T8" fmla="*/ 4 w 4"/>
                <a:gd name="T9" fmla="*/ 0 h 5"/>
                <a:gd name="T10" fmla="*/ 1 w 4"/>
                <a:gd name="T11" fmla="*/ 0 h 5"/>
                <a:gd name="T12" fmla="*/ 1 w 4"/>
                <a:gd name="T13" fmla="*/ 3 h 5"/>
                <a:gd name="T14" fmla="*/ 0 w 4"/>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0" y="4"/>
                  </a:moveTo>
                  <a:lnTo>
                    <a:pt x="1" y="5"/>
                  </a:lnTo>
                  <a:lnTo>
                    <a:pt x="4" y="5"/>
                  </a:lnTo>
                  <a:lnTo>
                    <a:pt x="4" y="3"/>
                  </a:lnTo>
                  <a:lnTo>
                    <a:pt x="4" y="0"/>
                  </a:lnTo>
                  <a:lnTo>
                    <a:pt x="1" y="0"/>
                  </a:lnTo>
                  <a:lnTo>
                    <a:pt x="1" y="3"/>
                  </a:lnTo>
                  <a:lnTo>
                    <a:pt x="0" y="4"/>
                  </a:lnTo>
                  <a:close/>
                </a:path>
              </a:pathLst>
            </a:custGeom>
            <a:solidFill>
              <a:srgbClr val="000000"/>
            </a:solidFill>
            <a:ln w="25400">
              <a:solidFill>
                <a:schemeClr val="tx1"/>
              </a:solidFill>
              <a:round/>
              <a:headEnd/>
              <a:tailEnd/>
            </a:ln>
          </p:spPr>
          <p:txBody>
            <a:bodyPr/>
            <a:lstStyle/>
            <a:p>
              <a:endParaRPr lang="en-GB"/>
            </a:p>
          </p:txBody>
        </p:sp>
        <p:sp>
          <p:nvSpPr>
            <p:cNvPr id="39993" name="Freeform 57"/>
            <p:cNvSpPr>
              <a:spLocks/>
            </p:cNvSpPr>
            <p:nvPr/>
          </p:nvSpPr>
          <p:spPr bwMode="auto">
            <a:xfrm>
              <a:off x="3963" y="2805"/>
              <a:ext cx="403" cy="13"/>
            </a:xfrm>
            <a:custGeom>
              <a:avLst/>
              <a:gdLst>
                <a:gd name="T0" fmla="*/ 3 w 403"/>
                <a:gd name="T1" fmla="*/ 8 h 13"/>
                <a:gd name="T2" fmla="*/ 3 w 403"/>
                <a:gd name="T3" fmla="*/ 9 h 13"/>
                <a:gd name="T4" fmla="*/ 5 w 403"/>
                <a:gd name="T5" fmla="*/ 10 h 13"/>
                <a:gd name="T6" fmla="*/ 8 w 403"/>
                <a:gd name="T7" fmla="*/ 9 h 13"/>
                <a:gd name="T8" fmla="*/ 383 w 403"/>
                <a:gd name="T9" fmla="*/ 13 h 13"/>
                <a:gd name="T10" fmla="*/ 389 w 403"/>
                <a:gd name="T11" fmla="*/ 12 h 13"/>
                <a:gd name="T12" fmla="*/ 394 w 403"/>
                <a:gd name="T13" fmla="*/ 10 h 13"/>
                <a:gd name="T14" fmla="*/ 397 w 403"/>
                <a:gd name="T15" fmla="*/ 8 h 13"/>
                <a:gd name="T16" fmla="*/ 401 w 403"/>
                <a:gd name="T17" fmla="*/ 5 h 13"/>
                <a:gd name="T18" fmla="*/ 403 w 403"/>
                <a:gd name="T19" fmla="*/ 3 h 13"/>
                <a:gd name="T20" fmla="*/ 402 w 403"/>
                <a:gd name="T21" fmla="*/ 1 h 13"/>
                <a:gd name="T22" fmla="*/ 401 w 403"/>
                <a:gd name="T23" fmla="*/ 0 h 13"/>
                <a:gd name="T24" fmla="*/ 398 w 403"/>
                <a:gd name="T25" fmla="*/ 3 h 13"/>
                <a:gd name="T26" fmla="*/ 394 w 403"/>
                <a:gd name="T27" fmla="*/ 5 h 13"/>
                <a:gd name="T28" fmla="*/ 391 w 403"/>
                <a:gd name="T29" fmla="*/ 8 h 13"/>
                <a:gd name="T30" fmla="*/ 389 w 403"/>
                <a:gd name="T31" fmla="*/ 9 h 13"/>
                <a:gd name="T32" fmla="*/ 383 w 403"/>
                <a:gd name="T33" fmla="*/ 10 h 13"/>
                <a:gd name="T34" fmla="*/ 8 w 403"/>
                <a:gd name="T35" fmla="*/ 7 h 13"/>
                <a:gd name="T36" fmla="*/ 5 w 403"/>
                <a:gd name="T37" fmla="*/ 8 h 13"/>
                <a:gd name="T38" fmla="*/ 0 w 403"/>
                <a:gd name="T39" fmla="*/ 5 h 13"/>
                <a:gd name="T40" fmla="*/ 3 w 403"/>
                <a:gd name="T41" fmla="*/ 5 h 13"/>
                <a:gd name="T42" fmla="*/ 3 w 403"/>
                <a:gd name="T43" fmla="*/ 8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3"/>
                <a:gd name="T67" fmla="*/ 0 h 13"/>
                <a:gd name="T68" fmla="*/ 403 w 403"/>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3" h="13">
                  <a:moveTo>
                    <a:pt x="3" y="8"/>
                  </a:moveTo>
                  <a:lnTo>
                    <a:pt x="3" y="9"/>
                  </a:lnTo>
                  <a:lnTo>
                    <a:pt x="5" y="10"/>
                  </a:lnTo>
                  <a:lnTo>
                    <a:pt x="8" y="9"/>
                  </a:lnTo>
                  <a:lnTo>
                    <a:pt x="383" y="13"/>
                  </a:lnTo>
                  <a:lnTo>
                    <a:pt x="389" y="12"/>
                  </a:lnTo>
                  <a:lnTo>
                    <a:pt x="394" y="10"/>
                  </a:lnTo>
                  <a:lnTo>
                    <a:pt x="397" y="8"/>
                  </a:lnTo>
                  <a:lnTo>
                    <a:pt x="401" y="5"/>
                  </a:lnTo>
                  <a:lnTo>
                    <a:pt x="403" y="3"/>
                  </a:lnTo>
                  <a:lnTo>
                    <a:pt x="402" y="1"/>
                  </a:lnTo>
                  <a:lnTo>
                    <a:pt x="401" y="0"/>
                  </a:lnTo>
                  <a:lnTo>
                    <a:pt x="398" y="3"/>
                  </a:lnTo>
                  <a:lnTo>
                    <a:pt x="394" y="5"/>
                  </a:lnTo>
                  <a:lnTo>
                    <a:pt x="391" y="8"/>
                  </a:lnTo>
                  <a:lnTo>
                    <a:pt x="389" y="9"/>
                  </a:lnTo>
                  <a:lnTo>
                    <a:pt x="383" y="10"/>
                  </a:lnTo>
                  <a:lnTo>
                    <a:pt x="8" y="7"/>
                  </a:lnTo>
                  <a:lnTo>
                    <a:pt x="5" y="8"/>
                  </a:lnTo>
                  <a:lnTo>
                    <a:pt x="0" y="5"/>
                  </a:lnTo>
                  <a:lnTo>
                    <a:pt x="3" y="5"/>
                  </a:lnTo>
                  <a:lnTo>
                    <a:pt x="3" y="8"/>
                  </a:lnTo>
                  <a:close/>
                </a:path>
              </a:pathLst>
            </a:custGeom>
            <a:solidFill>
              <a:srgbClr val="000000"/>
            </a:solidFill>
            <a:ln w="25400">
              <a:solidFill>
                <a:schemeClr val="tx1"/>
              </a:solidFill>
              <a:round/>
              <a:headEnd/>
              <a:tailEnd/>
            </a:ln>
          </p:spPr>
          <p:txBody>
            <a:bodyPr/>
            <a:lstStyle/>
            <a:p>
              <a:endParaRPr lang="en-GB"/>
            </a:p>
          </p:txBody>
        </p:sp>
        <p:sp>
          <p:nvSpPr>
            <p:cNvPr id="39994" name="Freeform 58"/>
            <p:cNvSpPr>
              <a:spLocks/>
            </p:cNvSpPr>
            <p:nvPr/>
          </p:nvSpPr>
          <p:spPr bwMode="auto">
            <a:xfrm>
              <a:off x="4364" y="2794"/>
              <a:ext cx="8" cy="15"/>
            </a:xfrm>
            <a:custGeom>
              <a:avLst/>
              <a:gdLst>
                <a:gd name="T0" fmla="*/ 2 w 8"/>
                <a:gd name="T1" fmla="*/ 14 h 15"/>
                <a:gd name="T2" fmla="*/ 1 w 8"/>
                <a:gd name="T3" fmla="*/ 15 h 15"/>
                <a:gd name="T4" fmla="*/ 5 w 8"/>
                <a:gd name="T5" fmla="*/ 7 h 15"/>
                <a:gd name="T6" fmla="*/ 6 w 8"/>
                <a:gd name="T7" fmla="*/ 3 h 15"/>
                <a:gd name="T8" fmla="*/ 8 w 8"/>
                <a:gd name="T9" fmla="*/ 0 h 15"/>
                <a:gd name="T10" fmla="*/ 6 w 8"/>
                <a:gd name="T11" fmla="*/ 0 h 15"/>
                <a:gd name="T12" fmla="*/ 5 w 8"/>
                <a:gd name="T13" fmla="*/ 0 h 15"/>
                <a:gd name="T14" fmla="*/ 4 w 8"/>
                <a:gd name="T15" fmla="*/ 3 h 15"/>
                <a:gd name="T16" fmla="*/ 2 w 8"/>
                <a:gd name="T17" fmla="*/ 7 h 15"/>
                <a:gd name="T18" fmla="*/ 0 w 8"/>
                <a:gd name="T19" fmla="*/ 12 h 15"/>
                <a:gd name="T20" fmla="*/ 1 w 8"/>
                <a:gd name="T21" fmla="*/ 12 h 15"/>
                <a:gd name="T22" fmla="*/ 2 w 8"/>
                <a:gd name="T23" fmla="*/ 14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5"/>
                <a:gd name="T38" fmla="*/ 8 w 8"/>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5">
                  <a:moveTo>
                    <a:pt x="2" y="14"/>
                  </a:moveTo>
                  <a:lnTo>
                    <a:pt x="1" y="15"/>
                  </a:lnTo>
                  <a:lnTo>
                    <a:pt x="5" y="7"/>
                  </a:lnTo>
                  <a:lnTo>
                    <a:pt x="6" y="3"/>
                  </a:lnTo>
                  <a:lnTo>
                    <a:pt x="8" y="0"/>
                  </a:lnTo>
                  <a:lnTo>
                    <a:pt x="6" y="0"/>
                  </a:lnTo>
                  <a:lnTo>
                    <a:pt x="5" y="0"/>
                  </a:lnTo>
                  <a:lnTo>
                    <a:pt x="4" y="3"/>
                  </a:lnTo>
                  <a:lnTo>
                    <a:pt x="2" y="7"/>
                  </a:lnTo>
                  <a:lnTo>
                    <a:pt x="0" y="12"/>
                  </a:lnTo>
                  <a:lnTo>
                    <a:pt x="1" y="12"/>
                  </a:lnTo>
                  <a:lnTo>
                    <a:pt x="2" y="14"/>
                  </a:lnTo>
                  <a:close/>
                </a:path>
              </a:pathLst>
            </a:custGeom>
            <a:solidFill>
              <a:srgbClr val="000000"/>
            </a:solidFill>
            <a:ln w="25400">
              <a:solidFill>
                <a:schemeClr val="tx1"/>
              </a:solidFill>
              <a:round/>
              <a:headEnd/>
              <a:tailEnd/>
            </a:ln>
          </p:spPr>
          <p:txBody>
            <a:bodyPr/>
            <a:lstStyle/>
            <a:p>
              <a:endParaRPr lang="en-GB"/>
            </a:p>
          </p:txBody>
        </p:sp>
        <p:sp>
          <p:nvSpPr>
            <p:cNvPr id="39995" name="Freeform 59"/>
            <p:cNvSpPr>
              <a:spLocks/>
            </p:cNvSpPr>
            <p:nvPr/>
          </p:nvSpPr>
          <p:spPr bwMode="auto">
            <a:xfrm>
              <a:off x="4368" y="2792"/>
              <a:ext cx="5" cy="2"/>
            </a:xfrm>
            <a:custGeom>
              <a:avLst/>
              <a:gdLst>
                <a:gd name="T0" fmla="*/ 4 w 5"/>
                <a:gd name="T1" fmla="*/ 2 h 2"/>
                <a:gd name="T2" fmla="*/ 5 w 5"/>
                <a:gd name="T3" fmla="*/ 0 h 2"/>
                <a:gd name="T4" fmla="*/ 0 w 5"/>
                <a:gd name="T5" fmla="*/ 2 h 2"/>
                <a:gd name="T6" fmla="*/ 2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2"/>
                  </a:moveTo>
                  <a:lnTo>
                    <a:pt x="5" y="0"/>
                  </a:lnTo>
                  <a:lnTo>
                    <a:pt x="0" y="2"/>
                  </a:lnTo>
                  <a:lnTo>
                    <a:pt x="2" y="2"/>
                  </a:lnTo>
                  <a:lnTo>
                    <a:pt x="4" y="2"/>
                  </a:lnTo>
                  <a:close/>
                </a:path>
              </a:pathLst>
            </a:custGeom>
            <a:solidFill>
              <a:srgbClr val="000000"/>
            </a:solidFill>
            <a:ln w="25400">
              <a:solidFill>
                <a:schemeClr val="tx1"/>
              </a:solidFill>
              <a:round/>
              <a:headEnd/>
              <a:tailEnd/>
            </a:ln>
          </p:spPr>
          <p:txBody>
            <a:bodyPr/>
            <a:lstStyle/>
            <a:p>
              <a:endParaRPr lang="en-GB"/>
            </a:p>
          </p:txBody>
        </p:sp>
        <p:sp>
          <p:nvSpPr>
            <p:cNvPr id="39996" name="Freeform 60"/>
            <p:cNvSpPr>
              <a:spLocks/>
            </p:cNvSpPr>
            <p:nvPr/>
          </p:nvSpPr>
          <p:spPr bwMode="auto">
            <a:xfrm>
              <a:off x="4368" y="2792"/>
              <a:ext cx="5" cy="2"/>
            </a:xfrm>
            <a:custGeom>
              <a:avLst/>
              <a:gdLst>
                <a:gd name="T0" fmla="*/ 5 w 5"/>
                <a:gd name="T1" fmla="*/ 0 h 2"/>
                <a:gd name="T2" fmla="*/ 5 w 5"/>
                <a:gd name="T3" fmla="*/ 0 h 2"/>
                <a:gd name="T4" fmla="*/ 2 w 5"/>
                <a:gd name="T5" fmla="*/ 0 h 2"/>
                <a:gd name="T6" fmla="*/ 0 w 5"/>
                <a:gd name="T7" fmla="*/ 0 h 2"/>
                <a:gd name="T8" fmla="*/ 0 w 5"/>
                <a:gd name="T9" fmla="*/ 2 h 2"/>
                <a:gd name="T10" fmla="*/ 5 w 5"/>
                <a:gd name="T11" fmla="*/ 0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5" y="0"/>
                  </a:moveTo>
                  <a:lnTo>
                    <a:pt x="5" y="0"/>
                  </a:lnTo>
                  <a:lnTo>
                    <a:pt x="2" y="0"/>
                  </a:lnTo>
                  <a:lnTo>
                    <a:pt x="0" y="0"/>
                  </a:lnTo>
                  <a:lnTo>
                    <a:pt x="0" y="2"/>
                  </a:lnTo>
                  <a:lnTo>
                    <a:pt x="5" y="0"/>
                  </a:lnTo>
                  <a:close/>
                </a:path>
              </a:pathLst>
            </a:custGeom>
            <a:solidFill>
              <a:srgbClr val="000000"/>
            </a:solidFill>
            <a:ln w="25400">
              <a:solidFill>
                <a:schemeClr val="tx1"/>
              </a:solidFill>
              <a:round/>
              <a:headEnd/>
              <a:tailEnd/>
            </a:ln>
          </p:spPr>
          <p:txBody>
            <a:bodyPr/>
            <a:lstStyle/>
            <a:p>
              <a:endParaRPr lang="en-GB"/>
            </a:p>
          </p:txBody>
        </p:sp>
        <p:sp>
          <p:nvSpPr>
            <p:cNvPr id="39997" name="Freeform 61"/>
            <p:cNvSpPr>
              <a:spLocks/>
            </p:cNvSpPr>
            <p:nvPr/>
          </p:nvSpPr>
          <p:spPr bwMode="auto">
            <a:xfrm>
              <a:off x="4322" y="2651"/>
              <a:ext cx="51" cy="143"/>
            </a:xfrm>
            <a:custGeom>
              <a:avLst/>
              <a:gdLst>
                <a:gd name="T0" fmla="*/ 51 w 51"/>
                <a:gd name="T1" fmla="*/ 141 h 143"/>
                <a:gd name="T2" fmla="*/ 51 w 51"/>
                <a:gd name="T3" fmla="*/ 143 h 143"/>
                <a:gd name="T4" fmla="*/ 48 w 51"/>
                <a:gd name="T5" fmla="*/ 138 h 143"/>
                <a:gd name="T6" fmla="*/ 47 w 51"/>
                <a:gd name="T7" fmla="*/ 134 h 143"/>
                <a:gd name="T8" fmla="*/ 6 w 51"/>
                <a:gd name="T9" fmla="*/ 8 h 143"/>
                <a:gd name="T10" fmla="*/ 0 w 51"/>
                <a:gd name="T11" fmla="*/ 4 h 143"/>
                <a:gd name="T12" fmla="*/ 0 w 51"/>
                <a:gd name="T13" fmla="*/ 0 h 143"/>
                <a:gd name="T14" fmla="*/ 44 w 51"/>
                <a:gd name="T15" fmla="*/ 134 h 143"/>
                <a:gd name="T16" fmla="*/ 46 w 51"/>
                <a:gd name="T17" fmla="*/ 138 h 143"/>
                <a:gd name="T18" fmla="*/ 47 w 51"/>
                <a:gd name="T19" fmla="*/ 141 h 143"/>
                <a:gd name="T20" fmla="*/ 48 w 51"/>
                <a:gd name="T21" fmla="*/ 141 h 143"/>
                <a:gd name="T22" fmla="*/ 51 w 51"/>
                <a:gd name="T23" fmla="*/ 141 h 1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143"/>
                <a:gd name="T38" fmla="*/ 51 w 51"/>
                <a:gd name="T39" fmla="*/ 143 h 1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143">
                  <a:moveTo>
                    <a:pt x="51" y="141"/>
                  </a:moveTo>
                  <a:lnTo>
                    <a:pt x="51" y="143"/>
                  </a:lnTo>
                  <a:lnTo>
                    <a:pt x="48" y="138"/>
                  </a:lnTo>
                  <a:lnTo>
                    <a:pt x="47" y="134"/>
                  </a:lnTo>
                  <a:lnTo>
                    <a:pt x="6" y="8"/>
                  </a:lnTo>
                  <a:lnTo>
                    <a:pt x="0" y="4"/>
                  </a:lnTo>
                  <a:lnTo>
                    <a:pt x="0" y="0"/>
                  </a:lnTo>
                  <a:lnTo>
                    <a:pt x="44" y="134"/>
                  </a:lnTo>
                  <a:lnTo>
                    <a:pt x="46" y="138"/>
                  </a:lnTo>
                  <a:lnTo>
                    <a:pt x="47" y="141"/>
                  </a:lnTo>
                  <a:lnTo>
                    <a:pt x="48" y="141"/>
                  </a:lnTo>
                  <a:lnTo>
                    <a:pt x="51" y="141"/>
                  </a:lnTo>
                  <a:close/>
                </a:path>
              </a:pathLst>
            </a:custGeom>
            <a:solidFill>
              <a:srgbClr val="000000"/>
            </a:solidFill>
            <a:ln w="25400">
              <a:solidFill>
                <a:schemeClr val="tx1"/>
              </a:solidFill>
              <a:round/>
              <a:headEnd/>
              <a:tailEnd/>
            </a:ln>
          </p:spPr>
          <p:txBody>
            <a:bodyPr/>
            <a:lstStyle/>
            <a:p>
              <a:endParaRPr lang="en-GB"/>
            </a:p>
          </p:txBody>
        </p:sp>
        <p:sp>
          <p:nvSpPr>
            <p:cNvPr id="39998" name="Freeform 62"/>
            <p:cNvSpPr>
              <a:spLocks/>
            </p:cNvSpPr>
            <p:nvPr/>
          </p:nvSpPr>
          <p:spPr bwMode="auto">
            <a:xfrm>
              <a:off x="3667" y="2357"/>
              <a:ext cx="569" cy="46"/>
            </a:xfrm>
            <a:custGeom>
              <a:avLst/>
              <a:gdLst>
                <a:gd name="T0" fmla="*/ 564 w 569"/>
                <a:gd name="T1" fmla="*/ 0 h 46"/>
                <a:gd name="T2" fmla="*/ 569 w 569"/>
                <a:gd name="T3" fmla="*/ 46 h 46"/>
                <a:gd name="T4" fmla="*/ 522 w 569"/>
                <a:gd name="T5" fmla="*/ 35 h 46"/>
                <a:gd name="T6" fmla="*/ 471 w 569"/>
                <a:gd name="T7" fmla="*/ 26 h 46"/>
                <a:gd name="T8" fmla="*/ 419 w 569"/>
                <a:gd name="T9" fmla="*/ 18 h 46"/>
                <a:gd name="T10" fmla="*/ 368 w 569"/>
                <a:gd name="T11" fmla="*/ 13 h 46"/>
                <a:gd name="T12" fmla="*/ 316 w 569"/>
                <a:gd name="T13" fmla="*/ 9 h 46"/>
                <a:gd name="T14" fmla="*/ 263 w 569"/>
                <a:gd name="T15" fmla="*/ 6 h 46"/>
                <a:gd name="T16" fmla="*/ 212 w 569"/>
                <a:gd name="T17" fmla="*/ 5 h 46"/>
                <a:gd name="T18" fmla="*/ 165 w 569"/>
                <a:gd name="T19" fmla="*/ 5 h 46"/>
                <a:gd name="T20" fmla="*/ 118 w 569"/>
                <a:gd name="T21" fmla="*/ 5 h 46"/>
                <a:gd name="T22" fmla="*/ 75 w 569"/>
                <a:gd name="T23" fmla="*/ 8 h 46"/>
                <a:gd name="T24" fmla="*/ 36 w 569"/>
                <a:gd name="T25" fmla="*/ 9 h 46"/>
                <a:gd name="T26" fmla="*/ 0 w 569"/>
                <a:gd name="T27" fmla="*/ 11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9"/>
                <a:gd name="T43" fmla="*/ 0 h 46"/>
                <a:gd name="T44" fmla="*/ 569 w 569"/>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9" h="46">
                  <a:moveTo>
                    <a:pt x="564" y="0"/>
                  </a:moveTo>
                  <a:lnTo>
                    <a:pt x="569" y="46"/>
                  </a:lnTo>
                  <a:lnTo>
                    <a:pt x="522" y="35"/>
                  </a:lnTo>
                  <a:lnTo>
                    <a:pt x="471" y="26"/>
                  </a:lnTo>
                  <a:lnTo>
                    <a:pt x="419" y="18"/>
                  </a:lnTo>
                  <a:lnTo>
                    <a:pt x="368" y="13"/>
                  </a:lnTo>
                  <a:lnTo>
                    <a:pt x="316" y="9"/>
                  </a:lnTo>
                  <a:lnTo>
                    <a:pt x="263" y="6"/>
                  </a:lnTo>
                  <a:lnTo>
                    <a:pt x="212" y="5"/>
                  </a:lnTo>
                  <a:lnTo>
                    <a:pt x="165" y="5"/>
                  </a:lnTo>
                  <a:lnTo>
                    <a:pt x="118" y="5"/>
                  </a:lnTo>
                  <a:lnTo>
                    <a:pt x="75" y="8"/>
                  </a:lnTo>
                  <a:lnTo>
                    <a:pt x="36" y="9"/>
                  </a:lnTo>
                  <a:lnTo>
                    <a:pt x="0" y="11"/>
                  </a:lnTo>
                </a:path>
              </a:pathLst>
            </a:custGeom>
            <a:noFill/>
            <a:ln w="25400">
              <a:solidFill>
                <a:schemeClr val="tx1"/>
              </a:solidFill>
              <a:prstDash val="solid"/>
              <a:round/>
              <a:headEnd/>
              <a:tailEnd/>
            </a:ln>
          </p:spPr>
          <p:txBody>
            <a:bodyPr/>
            <a:lstStyle/>
            <a:p>
              <a:endParaRPr lang="en-GB"/>
            </a:p>
          </p:txBody>
        </p:sp>
        <p:sp>
          <p:nvSpPr>
            <p:cNvPr id="39999" name="Freeform 63"/>
            <p:cNvSpPr>
              <a:spLocks/>
            </p:cNvSpPr>
            <p:nvPr/>
          </p:nvSpPr>
          <p:spPr bwMode="auto">
            <a:xfrm>
              <a:off x="3879" y="2357"/>
              <a:ext cx="359" cy="47"/>
            </a:xfrm>
            <a:custGeom>
              <a:avLst/>
              <a:gdLst>
                <a:gd name="T0" fmla="*/ 353 w 359"/>
                <a:gd name="T1" fmla="*/ 0 h 47"/>
                <a:gd name="T2" fmla="*/ 351 w 359"/>
                <a:gd name="T3" fmla="*/ 0 h 47"/>
                <a:gd name="T4" fmla="*/ 356 w 359"/>
                <a:gd name="T5" fmla="*/ 45 h 47"/>
                <a:gd name="T6" fmla="*/ 310 w 359"/>
                <a:gd name="T7" fmla="*/ 34 h 47"/>
                <a:gd name="T8" fmla="*/ 259 w 359"/>
                <a:gd name="T9" fmla="*/ 25 h 47"/>
                <a:gd name="T10" fmla="*/ 207 w 359"/>
                <a:gd name="T11" fmla="*/ 17 h 47"/>
                <a:gd name="T12" fmla="*/ 156 w 359"/>
                <a:gd name="T13" fmla="*/ 11 h 47"/>
                <a:gd name="T14" fmla="*/ 104 w 359"/>
                <a:gd name="T15" fmla="*/ 8 h 47"/>
                <a:gd name="T16" fmla="*/ 51 w 359"/>
                <a:gd name="T17" fmla="*/ 5 h 47"/>
                <a:gd name="T18" fmla="*/ 0 w 359"/>
                <a:gd name="T19" fmla="*/ 4 h 47"/>
                <a:gd name="T20" fmla="*/ 0 w 359"/>
                <a:gd name="T21" fmla="*/ 5 h 47"/>
                <a:gd name="T22" fmla="*/ 0 w 359"/>
                <a:gd name="T23" fmla="*/ 6 h 47"/>
                <a:gd name="T24" fmla="*/ 51 w 359"/>
                <a:gd name="T25" fmla="*/ 8 h 47"/>
                <a:gd name="T26" fmla="*/ 104 w 359"/>
                <a:gd name="T27" fmla="*/ 10 h 47"/>
                <a:gd name="T28" fmla="*/ 156 w 359"/>
                <a:gd name="T29" fmla="*/ 14 h 47"/>
                <a:gd name="T30" fmla="*/ 207 w 359"/>
                <a:gd name="T31" fmla="*/ 19 h 47"/>
                <a:gd name="T32" fmla="*/ 259 w 359"/>
                <a:gd name="T33" fmla="*/ 27 h 47"/>
                <a:gd name="T34" fmla="*/ 310 w 359"/>
                <a:gd name="T35" fmla="*/ 37 h 47"/>
                <a:gd name="T36" fmla="*/ 359 w 359"/>
                <a:gd name="T37" fmla="*/ 47 h 47"/>
                <a:gd name="T38" fmla="*/ 353 w 359"/>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9"/>
                <a:gd name="T61" fmla="*/ 0 h 47"/>
                <a:gd name="T62" fmla="*/ 359 w 359"/>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9" h="47">
                  <a:moveTo>
                    <a:pt x="353" y="0"/>
                  </a:moveTo>
                  <a:lnTo>
                    <a:pt x="351" y="0"/>
                  </a:lnTo>
                  <a:lnTo>
                    <a:pt x="356" y="45"/>
                  </a:lnTo>
                  <a:lnTo>
                    <a:pt x="310" y="34"/>
                  </a:lnTo>
                  <a:lnTo>
                    <a:pt x="259" y="25"/>
                  </a:lnTo>
                  <a:lnTo>
                    <a:pt x="207" y="17"/>
                  </a:lnTo>
                  <a:lnTo>
                    <a:pt x="156" y="11"/>
                  </a:lnTo>
                  <a:lnTo>
                    <a:pt x="104" y="8"/>
                  </a:lnTo>
                  <a:lnTo>
                    <a:pt x="51" y="5"/>
                  </a:lnTo>
                  <a:lnTo>
                    <a:pt x="0" y="4"/>
                  </a:lnTo>
                  <a:lnTo>
                    <a:pt x="0" y="5"/>
                  </a:lnTo>
                  <a:lnTo>
                    <a:pt x="0" y="6"/>
                  </a:lnTo>
                  <a:lnTo>
                    <a:pt x="51" y="8"/>
                  </a:lnTo>
                  <a:lnTo>
                    <a:pt x="104" y="10"/>
                  </a:lnTo>
                  <a:lnTo>
                    <a:pt x="156" y="14"/>
                  </a:lnTo>
                  <a:lnTo>
                    <a:pt x="207" y="19"/>
                  </a:lnTo>
                  <a:lnTo>
                    <a:pt x="259" y="27"/>
                  </a:lnTo>
                  <a:lnTo>
                    <a:pt x="310" y="37"/>
                  </a:lnTo>
                  <a:lnTo>
                    <a:pt x="359" y="47"/>
                  </a:lnTo>
                  <a:lnTo>
                    <a:pt x="353" y="0"/>
                  </a:lnTo>
                  <a:close/>
                </a:path>
              </a:pathLst>
            </a:custGeom>
            <a:solidFill>
              <a:srgbClr val="000000"/>
            </a:solidFill>
            <a:ln w="25400">
              <a:solidFill>
                <a:schemeClr val="tx1"/>
              </a:solidFill>
              <a:round/>
              <a:headEnd/>
              <a:tailEnd/>
            </a:ln>
          </p:spPr>
          <p:txBody>
            <a:bodyPr/>
            <a:lstStyle/>
            <a:p>
              <a:endParaRPr lang="en-GB"/>
            </a:p>
          </p:txBody>
        </p:sp>
        <p:sp>
          <p:nvSpPr>
            <p:cNvPr id="40000" name="Freeform 64"/>
            <p:cNvSpPr>
              <a:spLocks/>
            </p:cNvSpPr>
            <p:nvPr/>
          </p:nvSpPr>
          <p:spPr bwMode="auto">
            <a:xfrm>
              <a:off x="3667" y="2359"/>
              <a:ext cx="212" cy="11"/>
            </a:xfrm>
            <a:custGeom>
              <a:avLst/>
              <a:gdLst>
                <a:gd name="T0" fmla="*/ 212 w 212"/>
                <a:gd name="T1" fmla="*/ 2 h 11"/>
                <a:gd name="T2" fmla="*/ 162 w 212"/>
                <a:gd name="T3" fmla="*/ 0 h 11"/>
                <a:gd name="T4" fmla="*/ 140 w 212"/>
                <a:gd name="T5" fmla="*/ 0 h 11"/>
                <a:gd name="T6" fmla="*/ 75 w 212"/>
                <a:gd name="T7" fmla="*/ 4 h 11"/>
                <a:gd name="T8" fmla="*/ 36 w 212"/>
                <a:gd name="T9" fmla="*/ 6 h 11"/>
                <a:gd name="T10" fmla="*/ 0 w 212"/>
                <a:gd name="T11" fmla="*/ 8 h 11"/>
                <a:gd name="T12" fmla="*/ 0 w 212"/>
                <a:gd name="T13" fmla="*/ 11 h 11"/>
                <a:gd name="T14" fmla="*/ 36 w 212"/>
                <a:gd name="T15" fmla="*/ 8 h 11"/>
                <a:gd name="T16" fmla="*/ 75 w 212"/>
                <a:gd name="T17" fmla="*/ 7 h 11"/>
                <a:gd name="T18" fmla="*/ 97 w 212"/>
                <a:gd name="T19" fmla="*/ 6 h 11"/>
                <a:gd name="T20" fmla="*/ 212 w 212"/>
                <a:gd name="T21" fmla="*/ 6 h 11"/>
                <a:gd name="T22" fmla="*/ 212 w 212"/>
                <a:gd name="T23" fmla="*/ 3 h 11"/>
                <a:gd name="T24" fmla="*/ 212 w 212"/>
                <a:gd name="T25" fmla="*/ 2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11"/>
                <a:gd name="T41" fmla="*/ 212 w 212"/>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11">
                  <a:moveTo>
                    <a:pt x="212" y="2"/>
                  </a:moveTo>
                  <a:lnTo>
                    <a:pt x="162" y="0"/>
                  </a:lnTo>
                  <a:lnTo>
                    <a:pt x="140" y="0"/>
                  </a:lnTo>
                  <a:lnTo>
                    <a:pt x="75" y="4"/>
                  </a:lnTo>
                  <a:lnTo>
                    <a:pt x="36" y="6"/>
                  </a:lnTo>
                  <a:lnTo>
                    <a:pt x="0" y="8"/>
                  </a:lnTo>
                  <a:lnTo>
                    <a:pt x="0" y="11"/>
                  </a:lnTo>
                  <a:lnTo>
                    <a:pt x="36" y="8"/>
                  </a:lnTo>
                  <a:lnTo>
                    <a:pt x="75" y="7"/>
                  </a:lnTo>
                  <a:lnTo>
                    <a:pt x="97" y="6"/>
                  </a:lnTo>
                  <a:lnTo>
                    <a:pt x="212" y="6"/>
                  </a:lnTo>
                  <a:lnTo>
                    <a:pt x="212" y="3"/>
                  </a:lnTo>
                  <a:lnTo>
                    <a:pt x="212" y="2"/>
                  </a:lnTo>
                  <a:close/>
                </a:path>
              </a:pathLst>
            </a:custGeom>
            <a:solidFill>
              <a:srgbClr val="000000"/>
            </a:solidFill>
            <a:ln w="25400">
              <a:solidFill>
                <a:schemeClr val="tx1"/>
              </a:solidFill>
              <a:round/>
              <a:headEnd/>
              <a:tailEnd/>
            </a:ln>
          </p:spPr>
          <p:txBody>
            <a:bodyPr/>
            <a:lstStyle/>
            <a:p>
              <a:endParaRPr lang="en-GB"/>
            </a:p>
          </p:txBody>
        </p:sp>
        <p:sp>
          <p:nvSpPr>
            <p:cNvPr id="40001" name="Freeform 65"/>
            <p:cNvSpPr>
              <a:spLocks/>
            </p:cNvSpPr>
            <p:nvPr/>
          </p:nvSpPr>
          <p:spPr bwMode="auto">
            <a:xfrm>
              <a:off x="3692" y="2390"/>
              <a:ext cx="169" cy="215"/>
            </a:xfrm>
            <a:custGeom>
              <a:avLst/>
              <a:gdLst>
                <a:gd name="T0" fmla="*/ 149 w 169"/>
                <a:gd name="T1" fmla="*/ 24 h 215"/>
                <a:gd name="T2" fmla="*/ 149 w 169"/>
                <a:gd name="T3" fmla="*/ 21 h 215"/>
                <a:gd name="T4" fmla="*/ 149 w 169"/>
                <a:gd name="T5" fmla="*/ 18 h 215"/>
                <a:gd name="T6" fmla="*/ 149 w 169"/>
                <a:gd name="T7" fmla="*/ 16 h 215"/>
                <a:gd name="T8" fmla="*/ 149 w 169"/>
                <a:gd name="T9" fmla="*/ 14 h 215"/>
                <a:gd name="T10" fmla="*/ 148 w 169"/>
                <a:gd name="T11" fmla="*/ 12 h 215"/>
                <a:gd name="T12" fmla="*/ 146 w 169"/>
                <a:gd name="T13" fmla="*/ 9 h 215"/>
                <a:gd name="T14" fmla="*/ 145 w 169"/>
                <a:gd name="T15" fmla="*/ 6 h 215"/>
                <a:gd name="T16" fmla="*/ 142 w 169"/>
                <a:gd name="T17" fmla="*/ 5 h 215"/>
                <a:gd name="T18" fmla="*/ 140 w 169"/>
                <a:gd name="T19" fmla="*/ 4 h 215"/>
                <a:gd name="T20" fmla="*/ 137 w 169"/>
                <a:gd name="T21" fmla="*/ 2 h 215"/>
                <a:gd name="T22" fmla="*/ 133 w 169"/>
                <a:gd name="T23" fmla="*/ 1 h 215"/>
                <a:gd name="T24" fmla="*/ 128 w 169"/>
                <a:gd name="T25" fmla="*/ 0 h 215"/>
                <a:gd name="T26" fmla="*/ 24 w 169"/>
                <a:gd name="T27" fmla="*/ 5 h 215"/>
                <a:gd name="T28" fmla="*/ 20 w 169"/>
                <a:gd name="T29" fmla="*/ 6 h 215"/>
                <a:gd name="T30" fmla="*/ 18 w 169"/>
                <a:gd name="T31" fmla="*/ 6 h 215"/>
                <a:gd name="T32" fmla="*/ 14 w 169"/>
                <a:gd name="T33" fmla="*/ 8 h 215"/>
                <a:gd name="T34" fmla="*/ 11 w 169"/>
                <a:gd name="T35" fmla="*/ 9 h 215"/>
                <a:gd name="T36" fmla="*/ 8 w 169"/>
                <a:gd name="T37" fmla="*/ 10 h 215"/>
                <a:gd name="T38" fmla="*/ 6 w 169"/>
                <a:gd name="T39" fmla="*/ 13 h 215"/>
                <a:gd name="T40" fmla="*/ 4 w 169"/>
                <a:gd name="T41" fmla="*/ 14 h 215"/>
                <a:gd name="T42" fmla="*/ 3 w 169"/>
                <a:gd name="T43" fmla="*/ 17 h 215"/>
                <a:gd name="T44" fmla="*/ 2 w 169"/>
                <a:gd name="T45" fmla="*/ 21 h 215"/>
                <a:gd name="T46" fmla="*/ 2 w 169"/>
                <a:gd name="T47" fmla="*/ 24 h 215"/>
                <a:gd name="T48" fmla="*/ 0 w 169"/>
                <a:gd name="T49" fmla="*/ 28 h 215"/>
                <a:gd name="T50" fmla="*/ 0 w 169"/>
                <a:gd name="T51" fmla="*/ 32 h 215"/>
                <a:gd name="T52" fmla="*/ 3 w 169"/>
                <a:gd name="T53" fmla="*/ 188 h 215"/>
                <a:gd name="T54" fmla="*/ 4 w 169"/>
                <a:gd name="T55" fmla="*/ 193 h 215"/>
                <a:gd name="T56" fmla="*/ 4 w 169"/>
                <a:gd name="T57" fmla="*/ 196 h 215"/>
                <a:gd name="T58" fmla="*/ 6 w 169"/>
                <a:gd name="T59" fmla="*/ 200 h 215"/>
                <a:gd name="T60" fmla="*/ 7 w 169"/>
                <a:gd name="T61" fmla="*/ 203 h 215"/>
                <a:gd name="T62" fmla="*/ 8 w 169"/>
                <a:gd name="T63" fmla="*/ 204 h 215"/>
                <a:gd name="T64" fmla="*/ 10 w 169"/>
                <a:gd name="T65" fmla="*/ 207 h 215"/>
                <a:gd name="T66" fmla="*/ 11 w 169"/>
                <a:gd name="T67" fmla="*/ 208 h 215"/>
                <a:gd name="T68" fmla="*/ 14 w 169"/>
                <a:gd name="T69" fmla="*/ 209 h 215"/>
                <a:gd name="T70" fmla="*/ 15 w 169"/>
                <a:gd name="T71" fmla="*/ 211 h 215"/>
                <a:gd name="T72" fmla="*/ 18 w 169"/>
                <a:gd name="T73" fmla="*/ 211 h 215"/>
                <a:gd name="T74" fmla="*/ 20 w 169"/>
                <a:gd name="T75" fmla="*/ 212 h 215"/>
                <a:gd name="T76" fmla="*/ 22 w 169"/>
                <a:gd name="T77" fmla="*/ 212 h 215"/>
                <a:gd name="T78" fmla="*/ 145 w 169"/>
                <a:gd name="T79" fmla="*/ 215 h 215"/>
                <a:gd name="T80" fmla="*/ 149 w 169"/>
                <a:gd name="T81" fmla="*/ 215 h 215"/>
                <a:gd name="T82" fmla="*/ 152 w 169"/>
                <a:gd name="T83" fmla="*/ 215 h 215"/>
                <a:gd name="T84" fmla="*/ 156 w 169"/>
                <a:gd name="T85" fmla="*/ 213 h 215"/>
                <a:gd name="T86" fmla="*/ 158 w 169"/>
                <a:gd name="T87" fmla="*/ 212 h 215"/>
                <a:gd name="T88" fmla="*/ 160 w 169"/>
                <a:gd name="T89" fmla="*/ 209 h 215"/>
                <a:gd name="T90" fmla="*/ 162 w 169"/>
                <a:gd name="T91" fmla="*/ 208 h 215"/>
                <a:gd name="T92" fmla="*/ 165 w 169"/>
                <a:gd name="T93" fmla="*/ 205 h 215"/>
                <a:gd name="T94" fmla="*/ 166 w 169"/>
                <a:gd name="T95" fmla="*/ 203 h 215"/>
                <a:gd name="T96" fmla="*/ 168 w 169"/>
                <a:gd name="T97" fmla="*/ 200 h 215"/>
                <a:gd name="T98" fmla="*/ 168 w 169"/>
                <a:gd name="T99" fmla="*/ 197 h 215"/>
                <a:gd name="T100" fmla="*/ 169 w 169"/>
                <a:gd name="T101" fmla="*/ 193 h 215"/>
                <a:gd name="T102" fmla="*/ 168 w 169"/>
                <a:gd name="T103" fmla="*/ 189 h 215"/>
                <a:gd name="T104" fmla="*/ 149 w 169"/>
                <a:gd name="T105" fmla="*/ 24 h 215"/>
                <a:gd name="T106" fmla="*/ 149 w 169"/>
                <a:gd name="T107" fmla="*/ 24 h 2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215"/>
                <a:gd name="T164" fmla="*/ 169 w 169"/>
                <a:gd name="T165" fmla="*/ 215 h 2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215">
                  <a:moveTo>
                    <a:pt x="149" y="24"/>
                  </a:moveTo>
                  <a:lnTo>
                    <a:pt x="149" y="21"/>
                  </a:lnTo>
                  <a:lnTo>
                    <a:pt x="149" y="18"/>
                  </a:lnTo>
                  <a:lnTo>
                    <a:pt x="149" y="16"/>
                  </a:lnTo>
                  <a:lnTo>
                    <a:pt x="149" y="14"/>
                  </a:lnTo>
                  <a:lnTo>
                    <a:pt x="148" y="12"/>
                  </a:lnTo>
                  <a:lnTo>
                    <a:pt x="146" y="9"/>
                  </a:lnTo>
                  <a:lnTo>
                    <a:pt x="145" y="6"/>
                  </a:lnTo>
                  <a:lnTo>
                    <a:pt x="142" y="5"/>
                  </a:lnTo>
                  <a:lnTo>
                    <a:pt x="140" y="4"/>
                  </a:lnTo>
                  <a:lnTo>
                    <a:pt x="137" y="2"/>
                  </a:lnTo>
                  <a:lnTo>
                    <a:pt x="133" y="1"/>
                  </a:lnTo>
                  <a:lnTo>
                    <a:pt x="128" y="0"/>
                  </a:lnTo>
                  <a:lnTo>
                    <a:pt x="24" y="5"/>
                  </a:lnTo>
                  <a:lnTo>
                    <a:pt x="20" y="6"/>
                  </a:lnTo>
                  <a:lnTo>
                    <a:pt x="18" y="6"/>
                  </a:lnTo>
                  <a:lnTo>
                    <a:pt x="14" y="8"/>
                  </a:lnTo>
                  <a:lnTo>
                    <a:pt x="11" y="9"/>
                  </a:lnTo>
                  <a:lnTo>
                    <a:pt x="8" y="10"/>
                  </a:lnTo>
                  <a:lnTo>
                    <a:pt x="6" y="13"/>
                  </a:lnTo>
                  <a:lnTo>
                    <a:pt x="4" y="14"/>
                  </a:lnTo>
                  <a:lnTo>
                    <a:pt x="3" y="17"/>
                  </a:lnTo>
                  <a:lnTo>
                    <a:pt x="2" y="21"/>
                  </a:lnTo>
                  <a:lnTo>
                    <a:pt x="2" y="24"/>
                  </a:lnTo>
                  <a:lnTo>
                    <a:pt x="0" y="28"/>
                  </a:lnTo>
                  <a:lnTo>
                    <a:pt x="0" y="32"/>
                  </a:lnTo>
                  <a:lnTo>
                    <a:pt x="3" y="188"/>
                  </a:lnTo>
                  <a:lnTo>
                    <a:pt x="4" y="193"/>
                  </a:lnTo>
                  <a:lnTo>
                    <a:pt x="4" y="196"/>
                  </a:lnTo>
                  <a:lnTo>
                    <a:pt x="6" y="200"/>
                  </a:lnTo>
                  <a:lnTo>
                    <a:pt x="7" y="203"/>
                  </a:lnTo>
                  <a:lnTo>
                    <a:pt x="8" y="204"/>
                  </a:lnTo>
                  <a:lnTo>
                    <a:pt x="10" y="207"/>
                  </a:lnTo>
                  <a:lnTo>
                    <a:pt x="11" y="208"/>
                  </a:lnTo>
                  <a:lnTo>
                    <a:pt x="14" y="209"/>
                  </a:lnTo>
                  <a:lnTo>
                    <a:pt x="15" y="211"/>
                  </a:lnTo>
                  <a:lnTo>
                    <a:pt x="18" y="211"/>
                  </a:lnTo>
                  <a:lnTo>
                    <a:pt x="20" y="212"/>
                  </a:lnTo>
                  <a:lnTo>
                    <a:pt x="22" y="212"/>
                  </a:lnTo>
                  <a:lnTo>
                    <a:pt x="145" y="215"/>
                  </a:lnTo>
                  <a:lnTo>
                    <a:pt x="149" y="215"/>
                  </a:lnTo>
                  <a:lnTo>
                    <a:pt x="152" y="215"/>
                  </a:lnTo>
                  <a:lnTo>
                    <a:pt x="156" y="213"/>
                  </a:lnTo>
                  <a:lnTo>
                    <a:pt x="158" y="212"/>
                  </a:lnTo>
                  <a:lnTo>
                    <a:pt x="160" y="209"/>
                  </a:lnTo>
                  <a:lnTo>
                    <a:pt x="162" y="208"/>
                  </a:lnTo>
                  <a:lnTo>
                    <a:pt x="165" y="205"/>
                  </a:lnTo>
                  <a:lnTo>
                    <a:pt x="166" y="203"/>
                  </a:lnTo>
                  <a:lnTo>
                    <a:pt x="168" y="200"/>
                  </a:lnTo>
                  <a:lnTo>
                    <a:pt x="168" y="197"/>
                  </a:lnTo>
                  <a:lnTo>
                    <a:pt x="169" y="193"/>
                  </a:lnTo>
                  <a:lnTo>
                    <a:pt x="168" y="189"/>
                  </a:lnTo>
                  <a:lnTo>
                    <a:pt x="149" y="24"/>
                  </a:lnTo>
                </a:path>
              </a:pathLst>
            </a:custGeom>
            <a:noFill/>
            <a:ln w="25400">
              <a:solidFill>
                <a:schemeClr val="tx1"/>
              </a:solidFill>
              <a:prstDash val="solid"/>
              <a:round/>
              <a:headEnd/>
              <a:tailEnd/>
            </a:ln>
          </p:spPr>
          <p:txBody>
            <a:bodyPr/>
            <a:lstStyle/>
            <a:p>
              <a:endParaRPr lang="en-GB"/>
            </a:p>
          </p:txBody>
        </p:sp>
        <p:sp>
          <p:nvSpPr>
            <p:cNvPr id="40002" name="Freeform 66"/>
            <p:cNvSpPr>
              <a:spLocks/>
            </p:cNvSpPr>
            <p:nvPr/>
          </p:nvSpPr>
          <p:spPr bwMode="auto">
            <a:xfrm>
              <a:off x="3838" y="2404"/>
              <a:ext cx="6" cy="10"/>
            </a:xfrm>
            <a:custGeom>
              <a:avLst/>
              <a:gdLst>
                <a:gd name="T0" fmla="*/ 0 w 6"/>
                <a:gd name="T1" fmla="*/ 10 h 10"/>
                <a:gd name="T2" fmla="*/ 6 w 6"/>
                <a:gd name="T3" fmla="*/ 10 h 10"/>
                <a:gd name="T4" fmla="*/ 6 w 6"/>
                <a:gd name="T5" fmla="*/ 0 h 10"/>
                <a:gd name="T6" fmla="*/ 3 w 6"/>
                <a:gd name="T7" fmla="*/ 0 h 10"/>
                <a:gd name="T8" fmla="*/ 0 w 6"/>
                <a:gd name="T9" fmla="*/ 0 h 10"/>
                <a:gd name="T10" fmla="*/ 0 w 6"/>
                <a:gd name="T11" fmla="*/ 10 h 10"/>
                <a:gd name="T12" fmla="*/ 0 60000 65536"/>
                <a:gd name="T13" fmla="*/ 0 60000 65536"/>
                <a:gd name="T14" fmla="*/ 0 60000 65536"/>
                <a:gd name="T15" fmla="*/ 0 60000 65536"/>
                <a:gd name="T16" fmla="*/ 0 60000 65536"/>
                <a:gd name="T17" fmla="*/ 0 60000 65536"/>
                <a:gd name="T18" fmla="*/ 0 w 6"/>
                <a:gd name="T19" fmla="*/ 0 h 10"/>
                <a:gd name="T20" fmla="*/ 6 w 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 h="10">
                  <a:moveTo>
                    <a:pt x="0" y="10"/>
                  </a:moveTo>
                  <a:lnTo>
                    <a:pt x="6" y="10"/>
                  </a:lnTo>
                  <a:lnTo>
                    <a:pt x="6" y="0"/>
                  </a:lnTo>
                  <a:lnTo>
                    <a:pt x="3" y="0"/>
                  </a:lnTo>
                  <a:lnTo>
                    <a:pt x="0" y="0"/>
                  </a:lnTo>
                  <a:lnTo>
                    <a:pt x="0" y="10"/>
                  </a:lnTo>
                  <a:close/>
                </a:path>
              </a:pathLst>
            </a:custGeom>
            <a:solidFill>
              <a:srgbClr val="000000"/>
            </a:solidFill>
            <a:ln w="25400">
              <a:solidFill>
                <a:schemeClr val="tx1"/>
              </a:solidFill>
              <a:round/>
              <a:headEnd/>
              <a:tailEnd/>
            </a:ln>
          </p:spPr>
          <p:txBody>
            <a:bodyPr/>
            <a:lstStyle/>
            <a:p>
              <a:endParaRPr lang="en-GB"/>
            </a:p>
          </p:txBody>
        </p:sp>
        <p:sp>
          <p:nvSpPr>
            <p:cNvPr id="40003" name="Freeform 67"/>
            <p:cNvSpPr>
              <a:spLocks/>
            </p:cNvSpPr>
            <p:nvPr/>
          </p:nvSpPr>
          <p:spPr bwMode="auto">
            <a:xfrm>
              <a:off x="3712" y="2388"/>
              <a:ext cx="132" cy="19"/>
            </a:xfrm>
            <a:custGeom>
              <a:avLst/>
              <a:gdLst>
                <a:gd name="T0" fmla="*/ 132 w 132"/>
                <a:gd name="T1" fmla="*/ 16 h 19"/>
                <a:gd name="T2" fmla="*/ 132 w 132"/>
                <a:gd name="T3" fmla="*/ 19 h 19"/>
                <a:gd name="T4" fmla="*/ 126 w 132"/>
                <a:gd name="T5" fmla="*/ 8 h 19"/>
                <a:gd name="T6" fmla="*/ 117 w 132"/>
                <a:gd name="T7" fmla="*/ 3 h 19"/>
                <a:gd name="T8" fmla="*/ 113 w 132"/>
                <a:gd name="T9" fmla="*/ 2 h 19"/>
                <a:gd name="T10" fmla="*/ 108 w 132"/>
                <a:gd name="T11" fmla="*/ 0 h 19"/>
                <a:gd name="T12" fmla="*/ 4 w 132"/>
                <a:gd name="T13" fmla="*/ 6 h 19"/>
                <a:gd name="T14" fmla="*/ 0 w 132"/>
                <a:gd name="T15" fmla="*/ 7 h 19"/>
                <a:gd name="T16" fmla="*/ 0 w 132"/>
                <a:gd name="T17" fmla="*/ 8 h 19"/>
                <a:gd name="T18" fmla="*/ 0 w 132"/>
                <a:gd name="T19" fmla="*/ 10 h 19"/>
                <a:gd name="T20" fmla="*/ 4 w 132"/>
                <a:gd name="T21" fmla="*/ 8 h 19"/>
                <a:gd name="T22" fmla="*/ 108 w 132"/>
                <a:gd name="T23" fmla="*/ 3 h 19"/>
                <a:gd name="T24" fmla="*/ 113 w 132"/>
                <a:gd name="T25" fmla="*/ 4 h 19"/>
                <a:gd name="T26" fmla="*/ 117 w 132"/>
                <a:gd name="T27" fmla="*/ 6 h 19"/>
                <a:gd name="T28" fmla="*/ 124 w 132"/>
                <a:gd name="T29" fmla="*/ 8 h 19"/>
                <a:gd name="T30" fmla="*/ 128 w 132"/>
                <a:gd name="T31" fmla="*/ 16 h 19"/>
                <a:gd name="T32" fmla="*/ 129 w 132"/>
                <a:gd name="T33" fmla="*/ 16 h 19"/>
                <a:gd name="T34" fmla="*/ 132 w 132"/>
                <a:gd name="T35" fmla="*/ 16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9"/>
                <a:gd name="T56" fmla="*/ 132 w 132"/>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9">
                  <a:moveTo>
                    <a:pt x="132" y="16"/>
                  </a:moveTo>
                  <a:lnTo>
                    <a:pt x="132" y="19"/>
                  </a:lnTo>
                  <a:lnTo>
                    <a:pt x="126" y="8"/>
                  </a:lnTo>
                  <a:lnTo>
                    <a:pt x="117" y="3"/>
                  </a:lnTo>
                  <a:lnTo>
                    <a:pt x="113" y="2"/>
                  </a:lnTo>
                  <a:lnTo>
                    <a:pt x="108" y="0"/>
                  </a:lnTo>
                  <a:lnTo>
                    <a:pt x="4" y="6"/>
                  </a:lnTo>
                  <a:lnTo>
                    <a:pt x="0" y="7"/>
                  </a:lnTo>
                  <a:lnTo>
                    <a:pt x="0" y="8"/>
                  </a:lnTo>
                  <a:lnTo>
                    <a:pt x="0" y="10"/>
                  </a:lnTo>
                  <a:lnTo>
                    <a:pt x="4" y="8"/>
                  </a:lnTo>
                  <a:lnTo>
                    <a:pt x="108" y="3"/>
                  </a:lnTo>
                  <a:lnTo>
                    <a:pt x="113" y="4"/>
                  </a:lnTo>
                  <a:lnTo>
                    <a:pt x="117" y="6"/>
                  </a:lnTo>
                  <a:lnTo>
                    <a:pt x="124" y="8"/>
                  </a:lnTo>
                  <a:lnTo>
                    <a:pt x="128" y="16"/>
                  </a:lnTo>
                  <a:lnTo>
                    <a:pt x="129" y="16"/>
                  </a:lnTo>
                  <a:lnTo>
                    <a:pt x="132" y="16"/>
                  </a:lnTo>
                  <a:close/>
                </a:path>
              </a:pathLst>
            </a:custGeom>
            <a:solidFill>
              <a:srgbClr val="000000"/>
            </a:solidFill>
            <a:ln w="25400">
              <a:solidFill>
                <a:schemeClr val="tx1"/>
              </a:solidFill>
              <a:round/>
              <a:headEnd/>
              <a:tailEnd/>
            </a:ln>
          </p:spPr>
          <p:txBody>
            <a:bodyPr/>
            <a:lstStyle/>
            <a:p>
              <a:endParaRPr lang="en-GB"/>
            </a:p>
          </p:txBody>
        </p:sp>
        <p:sp>
          <p:nvSpPr>
            <p:cNvPr id="40004" name="Freeform 68"/>
            <p:cNvSpPr>
              <a:spLocks/>
            </p:cNvSpPr>
            <p:nvPr/>
          </p:nvSpPr>
          <p:spPr bwMode="auto">
            <a:xfrm>
              <a:off x="3708" y="2394"/>
              <a:ext cx="4" cy="5"/>
            </a:xfrm>
            <a:custGeom>
              <a:avLst/>
              <a:gdLst>
                <a:gd name="T0" fmla="*/ 4 w 4"/>
                <a:gd name="T1" fmla="*/ 2 h 5"/>
                <a:gd name="T2" fmla="*/ 4 w 4"/>
                <a:gd name="T3" fmla="*/ 0 h 5"/>
                <a:gd name="T4" fmla="*/ 2 w 4"/>
                <a:gd name="T5" fmla="*/ 0 h 5"/>
                <a:gd name="T6" fmla="*/ 2 w 4"/>
                <a:gd name="T7" fmla="*/ 2 h 5"/>
                <a:gd name="T8" fmla="*/ 2 w 4"/>
                <a:gd name="T9" fmla="*/ 5 h 5"/>
                <a:gd name="T10" fmla="*/ 0 w 4"/>
                <a:gd name="T11" fmla="*/ 5 h 5"/>
                <a:gd name="T12" fmla="*/ 4 w 4"/>
                <a:gd name="T13" fmla="*/ 4 h 5"/>
                <a:gd name="T14" fmla="*/ 4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2"/>
                  </a:moveTo>
                  <a:lnTo>
                    <a:pt x="4" y="0"/>
                  </a:lnTo>
                  <a:lnTo>
                    <a:pt x="2" y="0"/>
                  </a:lnTo>
                  <a:lnTo>
                    <a:pt x="2" y="2"/>
                  </a:lnTo>
                  <a:lnTo>
                    <a:pt x="2" y="5"/>
                  </a:lnTo>
                  <a:lnTo>
                    <a:pt x="0" y="5"/>
                  </a:lnTo>
                  <a:lnTo>
                    <a:pt x="4" y="4"/>
                  </a:lnTo>
                  <a:lnTo>
                    <a:pt x="4" y="2"/>
                  </a:lnTo>
                  <a:close/>
                </a:path>
              </a:pathLst>
            </a:custGeom>
            <a:solidFill>
              <a:srgbClr val="000000"/>
            </a:solidFill>
            <a:ln w="25400">
              <a:solidFill>
                <a:schemeClr val="tx1"/>
              </a:solidFill>
              <a:round/>
              <a:headEnd/>
              <a:tailEnd/>
            </a:ln>
          </p:spPr>
          <p:txBody>
            <a:bodyPr/>
            <a:lstStyle/>
            <a:p>
              <a:endParaRPr lang="en-GB"/>
            </a:p>
          </p:txBody>
        </p:sp>
        <p:sp>
          <p:nvSpPr>
            <p:cNvPr id="40005" name="Freeform 69"/>
            <p:cNvSpPr>
              <a:spLocks/>
            </p:cNvSpPr>
            <p:nvPr/>
          </p:nvSpPr>
          <p:spPr bwMode="auto">
            <a:xfrm>
              <a:off x="3700" y="2394"/>
              <a:ext cx="14" cy="8"/>
            </a:xfrm>
            <a:custGeom>
              <a:avLst/>
              <a:gdLst>
                <a:gd name="T0" fmla="*/ 10 w 14"/>
                <a:gd name="T1" fmla="*/ 0 h 8"/>
                <a:gd name="T2" fmla="*/ 14 w 14"/>
                <a:gd name="T3" fmla="*/ 0 h 8"/>
                <a:gd name="T4" fmla="*/ 6 w 14"/>
                <a:gd name="T5" fmla="*/ 2 h 8"/>
                <a:gd name="T6" fmla="*/ 0 w 14"/>
                <a:gd name="T7" fmla="*/ 5 h 8"/>
                <a:gd name="T8" fmla="*/ 0 w 14"/>
                <a:gd name="T9" fmla="*/ 6 h 8"/>
                <a:gd name="T10" fmla="*/ 0 w 14"/>
                <a:gd name="T11" fmla="*/ 8 h 8"/>
                <a:gd name="T12" fmla="*/ 6 w 14"/>
                <a:gd name="T13" fmla="*/ 5 h 8"/>
                <a:gd name="T14" fmla="*/ 10 w 14"/>
                <a:gd name="T15" fmla="*/ 4 h 8"/>
                <a:gd name="T16" fmla="*/ 10 w 14"/>
                <a:gd name="T17" fmla="*/ 2 h 8"/>
                <a:gd name="T18" fmla="*/ 10 w 1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10" y="0"/>
                  </a:moveTo>
                  <a:lnTo>
                    <a:pt x="14" y="0"/>
                  </a:lnTo>
                  <a:lnTo>
                    <a:pt x="6" y="2"/>
                  </a:lnTo>
                  <a:lnTo>
                    <a:pt x="0" y="5"/>
                  </a:lnTo>
                  <a:lnTo>
                    <a:pt x="0" y="6"/>
                  </a:lnTo>
                  <a:lnTo>
                    <a:pt x="0" y="8"/>
                  </a:lnTo>
                  <a:lnTo>
                    <a:pt x="6" y="5"/>
                  </a:lnTo>
                  <a:lnTo>
                    <a:pt x="10" y="4"/>
                  </a:lnTo>
                  <a:lnTo>
                    <a:pt x="10" y="2"/>
                  </a:lnTo>
                  <a:lnTo>
                    <a:pt x="10" y="0"/>
                  </a:lnTo>
                  <a:close/>
                </a:path>
              </a:pathLst>
            </a:custGeom>
            <a:solidFill>
              <a:srgbClr val="000000"/>
            </a:solidFill>
            <a:ln w="25400">
              <a:solidFill>
                <a:schemeClr val="tx1"/>
              </a:solidFill>
              <a:round/>
              <a:headEnd/>
              <a:tailEnd/>
            </a:ln>
          </p:spPr>
          <p:txBody>
            <a:bodyPr/>
            <a:lstStyle/>
            <a:p>
              <a:endParaRPr lang="en-GB"/>
            </a:p>
          </p:txBody>
        </p:sp>
        <p:sp>
          <p:nvSpPr>
            <p:cNvPr id="40006" name="Freeform 70"/>
            <p:cNvSpPr>
              <a:spLocks/>
            </p:cNvSpPr>
            <p:nvPr/>
          </p:nvSpPr>
          <p:spPr bwMode="auto">
            <a:xfrm>
              <a:off x="3695" y="2399"/>
              <a:ext cx="7" cy="7"/>
            </a:xfrm>
            <a:custGeom>
              <a:avLst/>
              <a:gdLst>
                <a:gd name="T0" fmla="*/ 5 w 7"/>
                <a:gd name="T1" fmla="*/ 0 h 7"/>
                <a:gd name="T2" fmla="*/ 3 w 7"/>
                <a:gd name="T3" fmla="*/ 1 h 7"/>
                <a:gd name="T4" fmla="*/ 0 w 7"/>
                <a:gd name="T5" fmla="*/ 4 h 7"/>
                <a:gd name="T6" fmla="*/ 1 w 7"/>
                <a:gd name="T7" fmla="*/ 5 h 7"/>
                <a:gd name="T8" fmla="*/ 3 w 7"/>
                <a:gd name="T9" fmla="*/ 7 h 7"/>
                <a:gd name="T10" fmla="*/ 7 w 7"/>
                <a:gd name="T11" fmla="*/ 3 h 7"/>
                <a:gd name="T12" fmla="*/ 5 w 7"/>
                <a:gd name="T13" fmla="*/ 1 h 7"/>
                <a:gd name="T14" fmla="*/ 5 w 7"/>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5" y="0"/>
                  </a:moveTo>
                  <a:lnTo>
                    <a:pt x="3" y="1"/>
                  </a:lnTo>
                  <a:lnTo>
                    <a:pt x="0" y="4"/>
                  </a:lnTo>
                  <a:lnTo>
                    <a:pt x="1" y="5"/>
                  </a:lnTo>
                  <a:lnTo>
                    <a:pt x="3" y="7"/>
                  </a:lnTo>
                  <a:lnTo>
                    <a:pt x="7" y="3"/>
                  </a:lnTo>
                  <a:lnTo>
                    <a:pt x="5" y="1"/>
                  </a:lnTo>
                  <a:lnTo>
                    <a:pt x="5" y="0"/>
                  </a:lnTo>
                  <a:close/>
                </a:path>
              </a:pathLst>
            </a:custGeom>
            <a:solidFill>
              <a:srgbClr val="000000"/>
            </a:solidFill>
            <a:ln w="25400">
              <a:solidFill>
                <a:schemeClr val="tx1"/>
              </a:solidFill>
              <a:round/>
              <a:headEnd/>
              <a:tailEnd/>
            </a:ln>
          </p:spPr>
          <p:txBody>
            <a:bodyPr/>
            <a:lstStyle/>
            <a:p>
              <a:endParaRPr lang="en-GB"/>
            </a:p>
          </p:txBody>
        </p:sp>
        <p:sp>
          <p:nvSpPr>
            <p:cNvPr id="40007" name="Freeform 71"/>
            <p:cNvSpPr>
              <a:spLocks/>
            </p:cNvSpPr>
            <p:nvPr/>
          </p:nvSpPr>
          <p:spPr bwMode="auto">
            <a:xfrm>
              <a:off x="3692" y="2402"/>
              <a:ext cx="6" cy="9"/>
            </a:xfrm>
            <a:custGeom>
              <a:avLst/>
              <a:gdLst>
                <a:gd name="T0" fmla="*/ 3 w 6"/>
                <a:gd name="T1" fmla="*/ 1 h 9"/>
                <a:gd name="T2" fmla="*/ 4 w 6"/>
                <a:gd name="T3" fmla="*/ 0 h 9"/>
                <a:gd name="T4" fmla="*/ 2 w 6"/>
                <a:gd name="T5" fmla="*/ 5 h 9"/>
                <a:gd name="T6" fmla="*/ 0 w 6"/>
                <a:gd name="T7" fmla="*/ 9 h 9"/>
                <a:gd name="T8" fmla="*/ 2 w 6"/>
                <a:gd name="T9" fmla="*/ 9 h 9"/>
                <a:gd name="T10" fmla="*/ 3 w 6"/>
                <a:gd name="T11" fmla="*/ 9 h 9"/>
                <a:gd name="T12" fmla="*/ 4 w 6"/>
                <a:gd name="T13" fmla="*/ 5 h 9"/>
                <a:gd name="T14" fmla="*/ 6 w 6"/>
                <a:gd name="T15" fmla="*/ 2 h 9"/>
                <a:gd name="T16" fmla="*/ 4 w 6"/>
                <a:gd name="T17" fmla="*/ 2 h 9"/>
                <a:gd name="T18" fmla="*/ 3 w 6"/>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1"/>
                  </a:moveTo>
                  <a:lnTo>
                    <a:pt x="4" y="0"/>
                  </a:lnTo>
                  <a:lnTo>
                    <a:pt x="2" y="5"/>
                  </a:lnTo>
                  <a:lnTo>
                    <a:pt x="0" y="9"/>
                  </a:lnTo>
                  <a:lnTo>
                    <a:pt x="2" y="9"/>
                  </a:lnTo>
                  <a:lnTo>
                    <a:pt x="3" y="9"/>
                  </a:lnTo>
                  <a:lnTo>
                    <a:pt x="4" y="5"/>
                  </a:lnTo>
                  <a:lnTo>
                    <a:pt x="6" y="2"/>
                  </a:lnTo>
                  <a:lnTo>
                    <a:pt x="4" y="2"/>
                  </a:lnTo>
                  <a:lnTo>
                    <a:pt x="3" y="1"/>
                  </a:lnTo>
                  <a:close/>
                </a:path>
              </a:pathLst>
            </a:custGeom>
            <a:solidFill>
              <a:srgbClr val="000000"/>
            </a:solidFill>
            <a:ln w="25400">
              <a:solidFill>
                <a:schemeClr val="tx1"/>
              </a:solidFill>
              <a:round/>
              <a:headEnd/>
              <a:tailEnd/>
            </a:ln>
          </p:spPr>
          <p:txBody>
            <a:bodyPr/>
            <a:lstStyle/>
            <a:p>
              <a:endParaRPr lang="en-GB"/>
            </a:p>
          </p:txBody>
        </p:sp>
        <p:sp>
          <p:nvSpPr>
            <p:cNvPr id="40008" name="Freeform 72"/>
            <p:cNvSpPr>
              <a:spLocks/>
            </p:cNvSpPr>
            <p:nvPr/>
          </p:nvSpPr>
          <p:spPr bwMode="auto">
            <a:xfrm>
              <a:off x="3691" y="2411"/>
              <a:ext cx="5" cy="4"/>
            </a:xfrm>
            <a:custGeom>
              <a:avLst/>
              <a:gdLst>
                <a:gd name="T0" fmla="*/ 1 w 5"/>
                <a:gd name="T1" fmla="*/ 0 h 4"/>
                <a:gd name="T2" fmla="*/ 0 w 5"/>
                <a:gd name="T3" fmla="*/ 4 h 4"/>
                <a:gd name="T4" fmla="*/ 5 w 5"/>
                <a:gd name="T5" fmla="*/ 0 h 4"/>
                <a:gd name="T6" fmla="*/ 3 w 5"/>
                <a:gd name="T7" fmla="*/ 0 h 4"/>
                <a:gd name="T8" fmla="*/ 1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0"/>
                  </a:moveTo>
                  <a:lnTo>
                    <a:pt x="0" y="4"/>
                  </a:lnTo>
                  <a:lnTo>
                    <a:pt x="5" y="0"/>
                  </a:lnTo>
                  <a:lnTo>
                    <a:pt x="3" y="0"/>
                  </a:lnTo>
                  <a:lnTo>
                    <a:pt x="1" y="0"/>
                  </a:lnTo>
                  <a:close/>
                </a:path>
              </a:pathLst>
            </a:custGeom>
            <a:solidFill>
              <a:srgbClr val="000000"/>
            </a:solidFill>
            <a:ln w="25400">
              <a:solidFill>
                <a:schemeClr val="tx1"/>
              </a:solidFill>
              <a:round/>
              <a:headEnd/>
              <a:tailEnd/>
            </a:ln>
          </p:spPr>
          <p:txBody>
            <a:bodyPr/>
            <a:lstStyle/>
            <a:p>
              <a:endParaRPr lang="en-GB"/>
            </a:p>
          </p:txBody>
        </p:sp>
        <p:sp>
          <p:nvSpPr>
            <p:cNvPr id="40009" name="Freeform 73"/>
            <p:cNvSpPr>
              <a:spLocks/>
            </p:cNvSpPr>
            <p:nvPr/>
          </p:nvSpPr>
          <p:spPr bwMode="auto">
            <a:xfrm>
              <a:off x="3691" y="2411"/>
              <a:ext cx="5" cy="4"/>
            </a:xfrm>
            <a:custGeom>
              <a:avLst/>
              <a:gdLst>
                <a:gd name="T0" fmla="*/ 0 w 5"/>
                <a:gd name="T1" fmla="*/ 4 h 4"/>
                <a:gd name="T2" fmla="*/ 0 w 5"/>
                <a:gd name="T3" fmla="*/ 3 h 4"/>
                <a:gd name="T4" fmla="*/ 3 w 5"/>
                <a:gd name="T5" fmla="*/ 3 h 4"/>
                <a:gd name="T6" fmla="*/ 5 w 5"/>
                <a:gd name="T7" fmla="*/ 3 h 4"/>
                <a:gd name="T8" fmla="*/ 5 w 5"/>
                <a:gd name="T9" fmla="*/ 0 h 4"/>
                <a:gd name="T10" fmla="*/ 0 w 5"/>
                <a:gd name="T11" fmla="*/ 4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4"/>
                  </a:moveTo>
                  <a:lnTo>
                    <a:pt x="0" y="3"/>
                  </a:lnTo>
                  <a:lnTo>
                    <a:pt x="3" y="3"/>
                  </a:lnTo>
                  <a:lnTo>
                    <a:pt x="5" y="3"/>
                  </a:lnTo>
                  <a:lnTo>
                    <a:pt x="5" y="0"/>
                  </a:lnTo>
                  <a:lnTo>
                    <a:pt x="0" y="4"/>
                  </a:lnTo>
                  <a:close/>
                </a:path>
              </a:pathLst>
            </a:custGeom>
            <a:solidFill>
              <a:srgbClr val="000000"/>
            </a:solidFill>
            <a:ln w="25400">
              <a:solidFill>
                <a:schemeClr val="tx1"/>
              </a:solidFill>
              <a:round/>
              <a:headEnd/>
              <a:tailEnd/>
            </a:ln>
          </p:spPr>
          <p:txBody>
            <a:bodyPr/>
            <a:lstStyle/>
            <a:p>
              <a:endParaRPr lang="en-GB"/>
            </a:p>
          </p:txBody>
        </p:sp>
        <p:sp>
          <p:nvSpPr>
            <p:cNvPr id="40010" name="Freeform 74"/>
            <p:cNvSpPr>
              <a:spLocks/>
            </p:cNvSpPr>
            <p:nvPr/>
          </p:nvSpPr>
          <p:spPr bwMode="auto">
            <a:xfrm>
              <a:off x="3691" y="2410"/>
              <a:ext cx="5" cy="8"/>
            </a:xfrm>
            <a:custGeom>
              <a:avLst/>
              <a:gdLst>
                <a:gd name="T0" fmla="*/ 3 w 5"/>
                <a:gd name="T1" fmla="*/ 4 h 8"/>
                <a:gd name="T2" fmla="*/ 1 w 5"/>
                <a:gd name="T3" fmla="*/ 4 h 8"/>
                <a:gd name="T4" fmla="*/ 0 w 5"/>
                <a:gd name="T5" fmla="*/ 8 h 8"/>
                <a:gd name="T6" fmla="*/ 1 w 5"/>
                <a:gd name="T7" fmla="*/ 8 h 8"/>
                <a:gd name="T8" fmla="*/ 3 w 5"/>
                <a:gd name="T9" fmla="*/ 8 h 8"/>
                <a:gd name="T10" fmla="*/ 5 w 5"/>
                <a:gd name="T11" fmla="*/ 0 h 8"/>
                <a:gd name="T12" fmla="*/ 5 w 5"/>
                <a:gd name="T13" fmla="*/ 4 h 8"/>
                <a:gd name="T14" fmla="*/ 3 w 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3" y="4"/>
                  </a:moveTo>
                  <a:lnTo>
                    <a:pt x="1" y="4"/>
                  </a:lnTo>
                  <a:lnTo>
                    <a:pt x="0" y="8"/>
                  </a:lnTo>
                  <a:lnTo>
                    <a:pt x="1" y="8"/>
                  </a:lnTo>
                  <a:lnTo>
                    <a:pt x="3" y="8"/>
                  </a:lnTo>
                  <a:lnTo>
                    <a:pt x="5" y="0"/>
                  </a:lnTo>
                  <a:lnTo>
                    <a:pt x="5" y="4"/>
                  </a:lnTo>
                  <a:lnTo>
                    <a:pt x="3" y="4"/>
                  </a:lnTo>
                  <a:close/>
                </a:path>
              </a:pathLst>
            </a:custGeom>
            <a:solidFill>
              <a:srgbClr val="000000"/>
            </a:solidFill>
            <a:ln w="25400">
              <a:solidFill>
                <a:schemeClr val="tx1"/>
              </a:solidFill>
              <a:round/>
              <a:headEnd/>
              <a:tailEnd/>
            </a:ln>
          </p:spPr>
          <p:txBody>
            <a:bodyPr/>
            <a:lstStyle/>
            <a:p>
              <a:endParaRPr lang="en-GB"/>
            </a:p>
          </p:txBody>
        </p:sp>
        <p:sp>
          <p:nvSpPr>
            <p:cNvPr id="40011" name="Freeform 75"/>
            <p:cNvSpPr>
              <a:spLocks/>
            </p:cNvSpPr>
            <p:nvPr/>
          </p:nvSpPr>
          <p:spPr bwMode="auto">
            <a:xfrm>
              <a:off x="3690" y="2345"/>
              <a:ext cx="8" cy="238"/>
            </a:xfrm>
            <a:custGeom>
              <a:avLst/>
              <a:gdLst>
                <a:gd name="T0" fmla="*/ 1 w 8"/>
                <a:gd name="T1" fmla="*/ 73 h 238"/>
                <a:gd name="T2" fmla="*/ 0 w 8"/>
                <a:gd name="T3" fmla="*/ 77 h 238"/>
                <a:gd name="T4" fmla="*/ 0 w 8"/>
                <a:gd name="T5" fmla="*/ 0 h 238"/>
                <a:gd name="T6" fmla="*/ 4 w 8"/>
                <a:gd name="T7" fmla="*/ 233 h 238"/>
                <a:gd name="T8" fmla="*/ 5 w 8"/>
                <a:gd name="T9" fmla="*/ 238 h 238"/>
                <a:gd name="T10" fmla="*/ 6 w 8"/>
                <a:gd name="T11" fmla="*/ 238 h 238"/>
                <a:gd name="T12" fmla="*/ 8 w 8"/>
                <a:gd name="T13" fmla="*/ 238 h 238"/>
                <a:gd name="T14" fmla="*/ 6 w 8"/>
                <a:gd name="T15" fmla="*/ 233 h 238"/>
                <a:gd name="T16" fmla="*/ 5 w 8"/>
                <a:gd name="T17" fmla="*/ 153 h 238"/>
                <a:gd name="T18" fmla="*/ 5 w 8"/>
                <a:gd name="T19" fmla="*/ 73 h 238"/>
                <a:gd name="T20" fmla="*/ 2 w 8"/>
                <a:gd name="T21" fmla="*/ 73 h 238"/>
                <a:gd name="T22" fmla="*/ 1 w 8"/>
                <a:gd name="T23" fmla="*/ 73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238"/>
                <a:gd name="T38" fmla="*/ 8 w 8"/>
                <a:gd name="T39" fmla="*/ 238 h 2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238">
                  <a:moveTo>
                    <a:pt x="1" y="73"/>
                  </a:moveTo>
                  <a:lnTo>
                    <a:pt x="0" y="77"/>
                  </a:lnTo>
                  <a:lnTo>
                    <a:pt x="0" y="0"/>
                  </a:lnTo>
                  <a:lnTo>
                    <a:pt x="4" y="233"/>
                  </a:lnTo>
                  <a:lnTo>
                    <a:pt x="5" y="238"/>
                  </a:lnTo>
                  <a:lnTo>
                    <a:pt x="6" y="238"/>
                  </a:lnTo>
                  <a:lnTo>
                    <a:pt x="8" y="238"/>
                  </a:lnTo>
                  <a:lnTo>
                    <a:pt x="6" y="233"/>
                  </a:lnTo>
                  <a:lnTo>
                    <a:pt x="5" y="153"/>
                  </a:lnTo>
                  <a:lnTo>
                    <a:pt x="5" y="73"/>
                  </a:lnTo>
                  <a:lnTo>
                    <a:pt x="2" y="73"/>
                  </a:lnTo>
                  <a:lnTo>
                    <a:pt x="1" y="73"/>
                  </a:lnTo>
                  <a:close/>
                </a:path>
              </a:pathLst>
            </a:custGeom>
            <a:solidFill>
              <a:srgbClr val="000000"/>
            </a:solidFill>
            <a:ln w="25400">
              <a:solidFill>
                <a:schemeClr val="tx1"/>
              </a:solidFill>
              <a:round/>
              <a:headEnd/>
              <a:tailEnd/>
            </a:ln>
          </p:spPr>
          <p:txBody>
            <a:bodyPr/>
            <a:lstStyle/>
            <a:p>
              <a:endParaRPr lang="en-GB"/>
            </a:p>
          </p:txBody>
        </p:sp>
        <p:sp>
          <p:nvSpPr>
            <p:cNvPr id="40012" name="Freeform 76"/>
            <p:cNvSpPr>
              <a:spLocks/>
            </p:cNvSpPr>
            <p:nvPr/>
          </p:nvSpPr>
          <p:spPr bwMode="auto">
            <a:xfrm>
              <a:off x="3694" y="2583"/>
              <a:ext cx="5" cy="6"/>
            </a:xfrm>
            <a:custGeom>
              <a:avLst/>
              <a:gdLst>
                <a:gd name="T0" fmla="*/ 2 w 5"/>
                <a:gd name="T1" fmla="*/ 0 h 6"/>
                <a:gd name="T2" fmla="*/ 0 w 5"/>
                <a:gd name="T3" fmla="*/ 0 h 6"/>
                <a:gd name="T4" fmla="*/ 0 w 5"/>
                <a:gd name="T5" fmla="*/ 3 h 6"/>
                <a:gd name="T6" fmla="*/ 2 w 5"/>
                <a:gd name="T7" fmla="*/ 3 h 6"/>
                <a:gd name="T8" fmla="*/ 5 w 5"/>
                <a:gd name="T9" fmla="*/ 3 h 6"/>
                <a:gd name="T10" fmla="*/ 5 w 5"/>
                <a:gd name="T11" fmla="*/ 6 h 6"/>
                <a:gd name="T12" fmla="*/ 4 w 5"/>
                <a:gd name="T13" fmla="*/ 0 h 6"/>
                <a:gd name="T14" fmla="*/ 2 w 5"/>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0"/>
                  </a:moveTo>
                  <a:lnTo>
                    <a:pt x="0" y="0"/>
                  </a:lnTo>
                  <a:lnTo>
                    <a:pt x="0" y="3"/>
                  </a:lnTo>
                  <a:lnTo>
                    <a:pt x="2" y="3"/>
                  </a:lnTo>
                  <a:lnTo>
                    <a:pt x="5" y="3"/>
                  </a:lnTo>
                  <a:lnTo>
                    <a:pt x="5" y="6"/>
                  </a:lnTo>
                  <a:lnTo>
                    <a:pt x="4" y="0"/>
                  </a:lnTo>
                  <a:lnTo>
                    <a:pt x="2" y="0"/>
                  </a:lnTo>
                  <a:close/>
                </a:path>
              </a:pathLst>
            </a:custGeom>
            <a:solidFill>
              <a:srgbClr val="000000"/>
            </a:solidFill>
            <a:ln w="25400">
              <a:solidFill>
                <a:schemeClr val="tx1"/>
              </a:solidFill>
              <a:round/>
              <a:headEnd/>
              <a:tailEnd/>
            </a:ln>
          </p:spPr>
          <p:txBody>
            <a:bodyPr/>
            <a:lstStyle/>
            <a:p>
              <a:endParaRPr lang="en-GB"/>
            </a:p>
          </p:txBody>
        </p:sp>
        <p:sp>
          <p:nvSpPr>
            <p:cNvPr id="40013" name="Freeform 77"/>
            <p:cNvSpPr>
              <a:spLocks/>
            </p:cNvSpPr>
            <p:nvPr/>
          </p:nvSpPr>
          <p:spPr bwMode="auto">
            <a:xfrm>
              <a:off x="3694" y="2582"/>
              <a:ext cx="6" cy="11"/>
            </a:xfrm>
            <a:custGeom>
              <a:avLst/>
              <a:gdLst>
                <a:gd name="T0" fmla="*/ 0 w 6"/>
                <a:gd name="T1" fmla="*/ 4 h 11"/>
                <a:gd name="T2" fmla="*/ 0 w 6"/>
                <a:gd name="T3" fmla="*/ 0 h 11"/>
                <a:gd name="T4" fmla="*/ 2 w 6"/>
                <a:gd name="T5" fmla="*/ 8 h 11"/>
                <a:gd name="T6" fmla="*/ 4 w 6"/>
                <a:gd name="T7" fmla="*/ 11 h 11"/>
                <a:gd name="T8" fmla="*/ 5 w 6"/>
                <a:gd name="T9" fmla="*/ 11 h 11"/>
                <a:gd name="T10" fmla="*/ 6 w 6"/>
                <a:gd name="T11" fmla="*/ 11 h 11"/>
                <a:gd name="T12" fmla="*/ 5 w 6"/>
                <a:gd name="T13" fmla="*/ 8 h 11"/>
                <a:gd name="T14" fmla="*/ 4 w 6"/>
                <a:gd name="T15" fmla="*/ 4 h 11"/>
                <a:gd name="T16" fmla="*/ 2 w 6"/>
                <a:gd name="T17" fmla="*/ 4 h 11"/>
                <a:gd name="T18" fmla="*/ 0 w 6"/>
                <a:gd name="T19" fmla="*/ 4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1"/>
                <a:gd name="T32" fmla="*/ 6 w 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1">
                  <a:moveTo>
                    <a:pt x="0" y="4"/>
                  </a:moveTo>
                  <a:lnTo>
                    <a:pt x="0" y="0"/>
                  </a:lnTo>
                  <a:lnTo>
                    <a:pt x="2" y="8"/>
                  </a:lnTo>
                  <a:lnTo>
                    <a:pt x="4" y="11"/>
                  </a:lnTo>
                  <a:lnTo>
                    <a:pt x="5" y="11"/>
                  </a:lnTo>
                  <a:lnTo>
                    <a:pt x="6" y="11"/>
                  </a:lnTo>
                  <a:lnTo>
                    <a:pt x="5" y="8"/>
                  </a:lnTo>
                  <a:lnTo>
                    <a:pt x="4" y="4"/>
                  </a:lnTo>
                  <a:lnTo>
                    <a:pt x="2" y="4"/>
                  </a:lnTo>
                  <a:lnTo>
                    <a:pt x="0" y="4"/>
                  </a:lnTo>
                  <a:close/>
                </a:path>
              </a:pathLst>
            </a:custGeom>
            <a:solidFill>
              <a:srgbClr val="000000"/>
            </a:solidFill>
            <a:ln w="25400">
              <a:solidFill>
                <a:schemeClr val="tx1"/>
              </a:solidFill>
              <a:round/>
              <a:headEnd/>
              <a:tailEnd/>
            </a:ln>
          </p:spPr>
          <p:txBody>
            <a:bodyPr/>
            <a:lstStyle/>
            <a:p>
              <a:endParaRPr lang="en-GB"/>
            </a:p>
          </p:txBody>
        </p:sp>
        <p:sp>
          <p:nvSpPr>
            <p:cNvPr id="40014" name="Freeform 78"/>
            <p:cNvSpPr>
              <a:spLocks/>
            </p:cNvSpPr>
            <p:nvPr/>
          </p:nvSpPr>
          <p:spPr bwMode="auto">
            <a:xfrm>
              <a:off x="3698" y="2591"/>
              <a:ext cx="4" cy="4"/>
            </a:xfrm>
            <a:custGeom>
              <a:avLst/>
              <a:gdLst>
                <a:gd name="T0" fmla="*/ 0 w 4"/>
                <a:gd name="T1" fmla="*/ 2 h 4"/>
                <a:gd name="T2" fmla="*/ 1 w 4"/>
                <a:gd name="T3" fmla="*/ 4 h 4"/>
                <a:gd name="T4" fmla="*/ 1 w 4"/>
                <a:gd name="T5" fmla="*/ 4 h 4"/>
                <a:gd name="T6" fmla="*/ 2 w 4"/>
                <a:gd name="T7" fmla="*/ 3 h 4"/>
                <a:gd name="T8" fmla="*/ 4 w 4"/>
                <a:gd name="T9" fmla="*/ 2 h 4"/>
                <a:gd name="T10" fmla="*/ 2 w 4"/>
                <a:gd name="T11" fmla="*/ 0 h 4"/>
                <a:gd name="T12" fmla="*/ 1 w 4"/>
                <a:gd name="T13" fmla="*/ 2 h 4"/>
                <a:gd name="T14" fmla="*/ 0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2"/>
                  </a:moveTo>
                  <a:lnTo>
                    <a:pt x="1" y="4"/>
                  </a:lnTo>
                  <a:lnTo>
                    <a:pt x="2" y="3"/>
                  </a:lnTo>
                  <a:lnTo>
                    <a:pt x="4" y="2"/>
                  </a:lnTo>
                  <a:lnTo>
                    <a:pt x="2" y="0"/>
                  </a:lnTo>
                  <a:lnTo>
                    <a:pt x="1" y="2"/>
                  </a:lnTo>
                  <a:lnTo>
                    <a:pt x="0" y="2"/>
                  </a:lnTo>
                  <a:close/>
                </a:path>
              </a:pathLst>
            </a:custGeom>
            <a:solidFill>
              <a:srgbClr val="000000"/>
            </a:solidFill>
            <a:ln w="25400">
              <a:solidFill>
                <a:schemeClr val="tx1"/>
              </a:solidFill>
              <a:round/>
              <a:headEnd/>
              <a:tailEnd/>
            </a:ln>
          </p:spPr>
          <p:txBody>
            <a:bodyPr/>
            <a:lstStyle/>
            <a:p>
              <a:endParaRPr lang="en-GB"/>
            </a:p>
          </p:txBody>
        </p:sp>
        <p:sp>
          <p:nvSpPr>
            <p:cNvPr id="40015" name="Freeform 79"/>
            <p:cNvSpPr>
              <a:spLocks/>
            </p:cNvSpPr>
            <p:nvPr/>
          </p:nvSpPr>
          <p:spPr bwMode="auto">
            <a:xfrm>
              <a:off x="3699" y="2591"/>
              <a:ext cx="4" cy="6"/>
            </a:xfrm>
            <a:custGeom>
              <a:avLst/>
              <a:gdLst>
                <a:gd name="T0" fmla="*/ 1 w 4"/>
                <a:gd name="T1" fmla="*/ 3 h 6"/>
                <a:gd name="T2" fmla="*/ 0 w 4"/>
                <a:gd name="T3" fmla="*/ 3 h 6"/>
                <a:gd name="T4" fmla="*/ 1 w 4"/>
                <a:gd name="T5" fmla="*/ 6 h 6"/>
                <a:gd name="T6" fmla="*/ 3 w 4"/>
                <a:gd name="T7" fmla="*/ 6 h 6"/>
                <a:gd name="T8" fmla="*/ 4 w 4"/>
                <a:gd name="T9" fmla="*/ 6 h 6"/>
                <a:gd name="T10" fmla="*/ 1 w 4"/>
                <a:gd name="T11" fmla="*/ 0 h 6"/>
                <a:gd name="T12" fmla="*/ 3 w 4"/>
                <a:gd name="T13" fmla="*/ 2 h 6"/>
                <a:gd name="T14" fmla="*/ 1 w 4"/>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1" y="3"/>
                  </a:moveTo>
                  <a:lnTo>
                    <a:pt x="0" y="3"/>
                  </a:lnTo>
                  <a:lnTo>
                    <a:pt x="1" y="6"/>
                  </a:lnTo>
                  <a:lnTo>
                    <a:pt x="3" y="6"/>
                  </a:lnTo>
                  <a:lnTo>
                    <a:pt x="4" y="6"/>
                  </a:lnTo>
                  <a:lnTo>
                    <a:pt x="1" y="0"/>
                  </a:lnTo>
                  <a:lnTo>
                    <a:pt x="3" y="2"/>
                  </a:lnTo>
                  <a:lnTo>
                    <a:pt x="1" y="3"/>
                  </a:lnTo>
                  <a:close/>
                </a:path>
              </a:pathLst>
            </a:custGeom>
            <a:solidFill>
              <a:srgbClr val="000000"/>
            </a:solidFill>
            <a:ln w="25400">
              <a:solidFill>
                <a:schemeClr val="tx1"/>
              </a:solidFill>
              <a:round/>
              <a:headEnd/>
              <a:tailEnd/>
            </a:ln>
          </p:spPr>
          <p:txBody>
            <a:bodyPr/>
            <a:lstStyle/>
            <a:p>
              <a:endParaRPr lang="en-GB"/>
            </a:p>
          </p:txBody>
        </p:sp>
        <p:sp>
          <p:nvSpPr>
            <p:cNvPr id="40016" name="Freeform 80"/>
            <p:cNvSpPr>
              <a:spLocks/>
            </p:cNvSpPr>
            <p:nvPr/>
          </p:nvSpPr>
          <p:spPr bwMode="auto">
            <a:xfrm>
              <a:off x="3700" y="2595"/>
              <a:ext cx="4" cy="4"/>
            </a:xfrm>
            <a:custGeom>
              <a:avLst/>
              <a:gdLst>
                <a:gd name="T0" fmla="*/ 0 w 4"/>
                <a:gd name="T1" fmla="*/ 2 h 4"/>
                <a:gd name="T2" fmla="*/ 2 w 4"/>
                <a:gd name="T3" fmla="*/ 4 h 4"/>
                <a:gd name="T4" fmla="*/ 2 w 4"/>
                <a:gd name="T5" fmla="*/ 4 h 4"/>
                <a:gd name="T6" fmla="*/ 3 w 4"/>
                <a:gd name="T7" fmla="*/ 3 h 4"/>
                <a:gd name="T8" fmla="*/ 4 w 4"/>
                <a:gd name="T9" fmla="*/ 2 h 4"/>
                <a:gd name="T10" fmla="*/ 3 w 4"/>
                <a:gd name="T11" fmla="*/ 0 h 4"/>
                <a:gd name="T12" fmla="*/ 2 w 4"/>
                <a:gd name="T13" fmla="*/ 2 h 4"/>
                <a:gd name="T14" fmla="*/ 0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2"/>
                  </a:moveTo>
                  <a:lnTo>
                    <a:pt x="2" y="4"/>
                  </a:lnTo>
                  <a:lnTo>
                    <a:pt x="3" y="3"/>
                  </a:lnTo>
                  <a:lnTo>
                    <a:pt x="4" y="2"/>
                  </a:lnTo>
                  <a:lnTo>
                    <a:pt x="3" y="0"/>
                  </a:lnTo>
                  <a:lnTo>
                    <a:pt x="2" y="2"/>
                  </a:lnTo>
                  <a:lnTo>
                    <a:pt x="0" y="2"/>
                  </a:lnTo>
                  <a:close/>
                </a:path>
              </a:pathLst>
            </a:custGeom>
            <a:solidFill>
              <a:srgbClr val="000000"/>
            </a:solidFill>
            <a:ln w="25400">
              <a:solidFill>
                <a:schemeClr val="tx1"/>
              </a:solidFill>
              <a:round/>
              <a:headEnd/>
              <a:tailEnd/>
            </a:ln>
          </p:spPr>
          <p:txBody>
            <a:bodyPr/>
            <a:lstStyle/>
            <a:p>
              <a:endParaRPr lang="en-GB"/>
            </a:p>
          </p:txBody>
        </p:sp>
        <p:sp>
          <p:nvSpPr>
            <p:cNvPr id="40017" name="Freeform 81"/>
            <p:cNvSpPr>
              <a:spLocks/>
            </p:cNvSpPr>
            <p:nvPr/>
          </p:nvSpPr>
          <p:spPr bwMode="auto">
            <a:xfrm>
              <a:off x="3700" y="2597"/>
              <a:ext cx="6" cy="4"/>
            </a:xfrm>
            <a:custGeom>
              <a:avLst/>
              <a:gdLst>
                <a:gd name="T0" fmla="*/ 2 w 6"/>
                <a:gd name="T1" fmla="*/ 2 h 4"/>
                <a:gd name="T2" fmla="*/ 0 w 6"/>
                <a:gd name="T3" fmla="*/ 1 h 4"/>
                <a:gd name="T4" fmla="*/ 6 w 6"/>
                <a:gd name="T5" fmla="*/ 4 h 4"/>
                <a:gd name="T6" fmla="*/ 6 w 6"/>
                <a:gd name="T7" fmla="*/ 2 h 4"/>
                <a:gd name="T8" fmla="*/ 6 w 6"/>
                <a:gd name="T9" fmla="*/ 1 h 4"/>
                <a:gd name="T10" fmla="*/ 3 w 6"/>
                <a:gd name="T11" fmla="*/ 0 h 4"/>
                <a:gd name="T12" fmla="*/ 3 w 6"/>
                <a:gd name="T13" fmla="*/ 1 h 4"/>
                <a:gd name="T14" fmla="*/ 2 w 6"/>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2" y="2"/>
                  </a:moveTo>
                  <a:lnTo>
                    <a:pt x="0" y="1"/>
                  </a:lnTo>
                  <a:lnTo>
                    <a:pt x="6" y="4"/>
                  </a:lnTo>
                  <a:lnTo>
                    <a:pt x="6" y="2"/>
                  </a:lnTo>
                  <a:lnTo>
                    <a:pt x="6" y="1"/>
                  </a:lnTo>
                  <a:lnTo>
                    <a:pt x="3" y="0"/>
                  </a:lnTo>
                  <a:lnTo>
                    <a:pt x="3" y="1"/>
                  </a:lnTo>
                  <a:lnTo>
                    <a:pt x="2" y="2"/>
                  </a:lnTo>
                  <a:close/>
                </a:path>
              </a:pathLst>
            </a:custGeom>
            <a:solidFill>
              <a:srgbClr val="000000"/>
            </a:solidFill>
            <a:ln w="25400">
              <a:solidFill>
                <a:schemeClr val="tx1"/>
              </a:solidFill>
              <a:round/>
              <a:headEnd/>
              <a:tailEnd/>
            </a:ln>
          </p:spPr>
          <p:txBody>
            <a:bodyPr/>
            <a:lstStyle/>
            <a:p>
              <a:endParaRPr lang="en-GB"/>
            </a:p>
          </p:txBody>
        </p:sp>
        <p:sp>
          <p:nvSpPr>
            <p:cNvPr id="40018" name="Freeform 82"/>
            <p:cNvSpPr>
              <a:spLocks/>
            </p:cNvSpPr>
            <p:nvPr/>
          </p:nvSpPr>
          <p:spPr bwMode="auto">
            <a:xfrm>
              <a:off x="3704" y="2598"/>
              <a:ext cx="4" cy="4"/>
            </a:xfrm>
            <a:custGeom>
              <a:avLst/>
              <a:gdLst>
                <a:gd name="T0" fmla="*/ 2 w 4"/>
                <a:gd name="T1" fmla="*/ 1 h 4"/>
                <a:gd name="T2" fmla="*/ 0 w 4"/>
                <a:gd name="T3" fmla="*/ 3 h 4"/>
                <a:gd name="T4" fmla="*/ 2 w 4"/>
                <a:gd name="T5" fmla="*/ 4 h 4"/>
                <a:gd name="T6" fmla="*/ 3 w 4"/>
                <a:gd name="T7" fmla="*/ 3 h 4"/>
                <a:gd name="T8" fmla="*/ 4 w 4"/>
                <a:gd name="T9" fmla="*/ 1 h 4"/>
                <a:gd name="T10" fmla="*/ 4 w 4"/>
                <a:gd name="T11" fmla="*/ 1 h 4"/>
                <a:gd name="T12" fmla="*/ 2 w 4"/>
                <a:gd name="T13" fmla="*/ 0 h 4"/>
                <a:gd name="T14" fmla="*/ 2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1"/>
                  </a:moveTo>
                  <a:lnTo>
                    <a:pt x="0" y="3"/>
                  </a:lnTo>
                  <a:lnTo>
                    <a:pt x="2" y="4"/>
                  </a:lnTo>
                  <a:lnTo>
                    <a:pt x="3" y="3"/>
                  </a:lnTo>
                  <a:lnTo>
                    <a:pt x="4" y="1"/>
                  </a:lnTo>
                  <a:lnTo>
                    <a:pt x="2" y="0"/>
                  </a:lnTo>
                  <a:lnTo>
                    <a:pt x="2" y="1"/>
                  </a:lnTo>
                  <a:close/>
                </a:path>
              </a:pathLst>
            </a:custGeom>
            <a:solidFill>
              <a:srgbClr val="000000"/>
            </a:solidFill>
            <a:ln w="25400">
              <a:solidFill>
                <a:schemeClr val="tx1"/>
              </a:solidFill>
              <a:round/>
              <a:headEnd/>
              <a:tailEnd/>
            </a:ln>
          </p:spPr>
          <p:txBody>
            <a:bodyPr/>
            <a:lstStyle/>
            <a:p>
              <a:endParaRPr lang="en-GB"/>
            </a:p>
          </p:txBody>
        </p:sp>
        <p:sp>
          <p:nvSpPr>
            <p:cNvPr id="40019" name="Freeform 83"/>
            <p:cNvSpPr>
              <a:spLocks/>
            </p:cNvSpPr>
            <p:nvPr/>
          </p:nvSpPr>
          <p:spPr bwMode="auto">
            <a:xfrm>
              <a:off x="3706" y="2598"/>
              <a:ext cx="4" cy="5"/>
            </a:xfrm>
            <a:custGeom>
              <a:avLst/>
              <a:gdLst>
                <a:gd name="T0" fmla="*/ 0 w 4"/>
                <a:gd name="T1" fmla="*/ 4 h 5"/>
                <a:gd name="T2" fmla="*/ 1 w 4"/>
                <a:gd name="T3" fmla="*/ 5 h 5"/>
                <a:gd name="T4" fmla="*/ 4 w 4"/>
                <a:gd name="T5" fmla="*/ 5 h 5"/>
                <a:gd name="T6" fmla="*/ 4 w 4"/>
                <a:gd name="T7" fmla="*/ 3 h 5"/>
                <a:gd name="T8" fmla="*/ 4 w 4"/>
                <a:gd name="T9" fmla="*/ 0 h 5"/>
                <a:gd name="T10" fmla="*/ 1 w 4"/>
                <a:gd name="T11" fmla="*/ 0 h 5"/>
                <a:gd name="T12" fmla="*/ 1 w 4"/>
                <a:gd name="T13" fmla="*/ 3 h 5"/>
                <a:gd name="T14" fmla="*/ 0 w 4"/>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0" y="4"/>
                  </a:moveTo>
                  <a:lnTo>
                    <a:pt x="1" y="5"/>
                  </a:lnTo>
                  <a:lnTo>
                    <a:pt x="4" y="5"/>
                  </a:lnTo>
                  <a:lnTo>
                    <a:pt x="4" y="3"/>
                  </a:lnTo>
                  <a:lnTo>
                    <a:pt x="4" y="0"/>
                  </a:lnTo>
                  <a:lnTo>
                    <a:pt x="1" y="0"/>
                  </a:lnTo>
                  <a:lnTo>
                    <a:pt x="1" y="3"/>
                  </a:lnTo>
                  <a:lnTo>
                    <a:pt x="0" y="4"/>
                  </a:lnTo>
                  <a:close/>
                </a:path>
              </a:pathLst>
            </a:custGeom>
            <a:solidFill>
              <a:srgbClr val="000000"/>
            </a:solidFill>
            <a:ln w="25400">
              <a:solidFill>
                <a:schemeClr val="tx1"/>
              </a:solidFill>
              <a:round/>
              <a:headEnd/>
              <a:tailEnd/>
            </a:ln>
          </p:spPr>
          <p:txBody>
            <a:bodyPr/>
            <a:lstStyle/>
            <a:p>
              <a:endParaRPr lang="en-GB"/>
            </a:p>
          </p:txBody>
        </p:sp>
        <p:sp>
          <p:nvSpPr>
            <p:cNvPr id="40020" name="Freeform 84"/>
            <p:cNvSpPr>
              <a:spLocks/>
            </p:cNvSpPr>
            <p:nvPr/>
          </p:nvSpPr>
          <p:spPr bwMode="auto">
            <a:xfrm>
              <a:off x="3707" y="2598"/>
              <a:ext cx="5" cy="5"/>
            </a:xfrm>
            <a:custGeom>
              <a:avLst/>
              <a:gdLst>
                <a:gd name="T0" fmla="*/ 3 w 5"/>
                <a:gd name="T1" fmla="*/ 3 h 5"/>
                <a:gd name="T2" fmla="*/ 3 w 5"/>
                <a:gd name="T3" fmla="*/ 4 h 5"/>
                <a:gd name="T4" fmla="*/ 5 w 5"/>
                <a:gd name="T5" fmla="*/ 5 h 5"/>
                <a:gd name="T6" fmla="*/ 5 w 5"/>
                <a:gd name="T7" fmla="*/ 4 h 5"/>
                <a:gd name="T8" fmla="*/ 5 w 5"/>
                <a:gd name="T9" fmla="*/ 3 h 5"/>
                <a:gd name="T10" fmla="*/ 0 w 5"/>
                <a:gd name="T11" fmla="*/ 0 h 5"/>
                <a:gd name="T12" fmla="*/ 3 w 5"/>
                <a:gd name="T13" fmla="*/ 0 h 5"/>
                <a:gd name="T14" fmla="*/ 3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3"/>
                  </a:moveTo>
                  <a:lnTo>
                    <a:pt x="3" y="4"/>
                  </a:lnTo>
                  <a:lnTo>
                    <a:pt x="5" y="5"/>
                  </a:lnTo>
                  <a:lnTo>
                    <a:pt x="5" y="4"/>
                  </a:lnTo>
                  <a:lnTo>
                    <a:pt x="5" y="3"/>
                  </a:lnTo>
                  <a:lnTo>
                    <a:pt x="0" y="0"/>
                  </a:lnTo>
                  <a:lnTo>
                    <a:pt x="3" y="0"/>
                  </a:lnTo>
                  <a:lnTo>
                    <a:pt x="3" y="3"/>
                  </a:lnTo>
                  <a:close/>
                </a:path>
              </a:pathLst>
            </a:custGeom>
            <a:solidFill>
              <a:srgbClr val="000000"/>
            </a:solidFill>
            <a:ln w="25400">
              <a:solidFill>
                <a:schemeClr val="tx1"/>
              </a:solidFill>
              <a:round/>
              <a:headEnd/>
              <a:tailEnd/>
            </a:ln>
          </p:spPr>
          <p:txBody>
            <a:bodyPr/>
            <a:lstStyle/>
            <a:p>
              <a:endParaRPr lang="en-GB"/>
            </a:p>
          </p:txBody>
        </p:sp>
        <p:sp>
          <p:nvSpPr>
            <p:cNvPr id="40021" name="Freeform 85"/>
            <p:cNvSpPr>
              <a:spLocks/>
            </p:cNvSpPr>
            <p:nvPr/>
          </p:nvSpPr>
          <p:spPr bwMode="auto">
            <a:xfrm>
              <a:off x="3653" y="2599"/>
              <a:ext cx="245" cy="8"/>
            </a:xfrm>
            <a:custGeom>
              <a:avLst/>
              <a:gdLst>
                <a:gd name="T0" fmla="*/ 59 w 245"/>
                <a:gd name="T1" fmla="*/ 4 h 8"/>
                <a:gd name="T2" fmla="*/ 62 w 245"/>
                <a:gd name="T3" fmla="*/ 6 h 8"/>
                <a:gd name="T4" fmla="*/ 122 w 245"/>
                <a:gd name="T5" fmla="*/ 6 h 8"/>
                <a:gd name="T6" fmla="*/ 245 w 245"/>
                <a:gd name="T7" fmla="*/ 8 h 8"/>
                <a:gd name="T8" fmla="*/ 191 w 245"/>
                <a:gd name="T9" fmla="*/ 8 h 8"/>
                <a:gd name="T10" fmla="*/ 191 w 245"/>
                <a:gd name="T11" fmla="*/ 6 h 8"/>
                <a:gd name="T12" fmla="*/ 191 w 245"/>
                <a:gd name="T13" fmla="*/ 3 h 8"/>
                <a:gd name="T14" fmla="*/ 123 w 245"/>
                <a:gd name="T15" fmla="*/ 3 h 8"/>
                <a:gd name="T16" fmla="*/ 0 w 245"/>
                <a:gd name="T17" fmla="*/ 0 h 8"/>
                <a:gd name="T18" fmla="*/ 59 w 245"/>
                <a:gd name="T19" fmla="*/ 0 h 8"/>
                <a:gd name="T20" fmla="*/ 59 w 245"/>
                <a:gd name="T21" fmla="*/ 3 h 8"/>
                <a:gd name="T22" fmla="*/ 59 w 245"/>
                <a:gd name="T23" fmla="*/ 4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5"/>
                <a:gd name="T37" fmla="*/ 0 h 8"/>
                <a:gd name="T38" fmla="*/ 245 w 24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5" h="8">
                  <a:moveTo>
                    <a:pt x="59" y="4"/>
                  </a:moveTo>
                  <a:lnTo>
                    <a:pt x="62" y="6"/>
                  </a:lnTo>
                  <a:lnTo>
                    <a:pt x="122" y="6"/>
                  </a:lnTo>
                  <a:lnTo>
                    <a:pt x="245" y="8"/>
                  </a:lnTo>
                  <a:lnTo>
                    <a:pt x="191" y="8"/>
                  </a:lnTo>
                  <a:lnTo>
                    <a:pt x="191" y="6"/>
                  </a:lnTo>
                  <a:lnTo>
                    <a:pt x="191" y="3"/>
                  </a:lnTo>
                  <a:lnTo>
                    <a:pt x="123" y="3"/>
                  </a:lnTo>
                  <a:lnTo>
                    <a:pt x="0" y="0"/>
                  </a:lnTo>
                  <a:lnTo>
                    <a:pt x="59" y="0"/>
                  </a:lnTo>
                  <a:lnTo>
                    <a:pt x="59" y="3"/>
                  </a:lnTo>
                  <a:lnTo>
                    <a:pt x="59" y="4"/>
                  </a:lnTo>
                  <a:close/>
                </a:path>
              </a:pathLst>
            </a:custGeom>
            <a:solidFill>
              <a:srgbClr val="000000"/>
            </a:solidFill>
            <a:ln w="25400">
              <a:solidFill>
                <a:schemeClr val="tx1"/>
              </a:solidFill>
              <a:round/>
              <a:headEnd/>
              <a:tailEnd/>
            </a:ln>
          </p:spPr>
          <p:txBody>
            <a:bodyPr/>
            <a:lstStyle/>
            <a:p>
              <a:endParaRPr lang="en-GB"/>
            </a:p>
          </p:txBody>
        </p:sp>
        <p:sp>
          <p:nvSpPr>
            <p:cNvPr id="40022" name="Freeform 86"/>
            <p:cNvSpPr>
              <a:spLocks/>
            </p:cNvSpPr>
            <p:nvPr/>
          </p:nvSpPr>
          <p:spPr bwMode="auto">
            <a:xfrm>
              <a:off x="3840" y="2597"/>
              <a:ext cx="14" cy="10"/>
            </a:xfrm>
            <a:custGeom>
              <a:avLst/>
              <a:gdLst>
                <a:gd name="T0" fmla="*/ 4 w 14"/>
                <a:gd name="T1" fmla="*/ 10 h 10"/>
                <a:gd name="T2" fmla="*/ 0 w 14"/>
                <a:gd name="T3" fmla="*/ 10 h 10"/>
                <a:gd name="T4" fmla="*/ 8 w 14"/>
                <a:gd name="T5" fmla="*/ 8 h 10"/>
                <a:gd name="T6" fmla="*/ 10 w 14"/>
                <a:gd name="T7" fmla="*/ 6 h 10"/>
                <a:gd name="T8" fmla="*/ 13 w 14"/>
                <a:gd name="T9" fmla="*/ 2 h 10"/>
                <a:gd name="T10" fmla="*/ 14 w 14"/>
                <a:gd name="T11" fmla="*/ 2 h 10"/>
                <a:gd name="T12" fmla="*/ 14 w 14"/>
                <a:gd name="T13" fmla="*/ 1 h 10"/>
                <a:gd name="T14" fmla="*/ 14 w 14"/>
                <a:gd name="T15" fmla="*/ 0 h 10"/>
                <a:gd name="T16" fmla="*/ 10 w 14"/>
                <a:gd name="T17" fmla="*/ 2 h 10"/>
                <a:gd name="T18" fmla="*/ 10 w 14"/>
                <a:gd name="T19" fmla="*/ 4 h 10"/>
                <a:gd name="T20" fmla="*/ 8 w 14"/>
                <a:gd name="T21" fmla="*/ 5 h 10"/>
                <a:gd name="T22" fmla="*/ 4 w 14"/>
                <a:gd name="T23" fmla="*/ 6 h 10"/>
                <a:gd name="T24" fmla="*/ 4 w 14"/>
                <a:gd name="T25" fmla="*/ 8 h 10"/>
                <a:gd name="T26" fmla="*/ 4 w 14"/>
                <a:gd name="T27" fmla="*/ 1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4" y="10"/>
                  </a:moveTo>
                  <a:lnTo>
                    <a:pt x="0" y="10"/>
                  </a:lnTo>
                  <a:lnTo>
                    <a:pt x="8" y="8"/>
                  </a:lnTo>
                  <a:lnTo>
                    <a:pt x="10" y="6"/>
                  </a:lnTo>
                  <a:lnTo>
                    <a:pt x="13" y="2"/>
                  </a:lnTo>
                  <a:lnTo>
                    <a:pt x="14" y="2"/>
                  </a:lnTo>
                  <a:lnTo>
                    <a:pt x="14" y="1"/>
                  </a:lnTo>
                  <a:lnTo>
                    <a:pt x="14" y="0"/>
                  </a:lnTo>
                  <a:lnTo>
                    <a:pt x="10" y="2"/>
                  </a:lnTo>
                  <a:lnTo>
                    <a:pt x="10" y="4"/>
                  </a:lnTo>
                  <a:lnTo>
                    <a:pt x="8" y="5"/>
                  </a:lnTo>
                  <a:lnTo>
                    <a:pt x="4" y="6"/>
                  </a:lnTo>
                  <a:lnTo>
                    <a:pt x="4" y="8"/>
                  </a:lnTo>
                  <a:lnTo>
                    <a:pt x="4" y="10"/>
                  </a:lnTo>
                  <a:close/>
                </a:path>
              </a:pathLst>
            </a:custGeom>
            <a:solidFill>
              <a:srgbClr val="000000"/>
            </a:solidFill>
            <a:ln w="25400">
              <a:solidFill>
                <a:schemeClr val="tx1"/>
              </a:solidFill>
              <a:round/>
              <a:headEnd/>
              <a:tailEnd/>
            </a:ln>
          </p:spPr>
          <p:txBody>
            <a:bodyPr/>
            <a:lstStyle/>
            <a:p>
              <a:endParaRPr lang="en-GB"/>
            </a:p>
          </p:txBody>
        </p:sp>
        <p:sp>
          <p:nvSpPr>
            <p:cNvPr id="40023" name="Freeform 87"/>
            <p:cNvSpPr>
              <a:spLocks/>
            </p:cNvSpPr>
            <p:nvPr/>
          </p:nvSpPr>
          <p:spPr bwMode="auto">
            <a:xfrm>
              <a:off x="3853" y="2594"/>
              <a:ext cx="5" cy="5"/>
            </a:xfrm>
            <a:custGeom>
              <a:avLst/>
              <a:gdLst>
                <a:gd name="T0" fmla="*/ 1 w 5"/>
                <a:gd name="T1" fmla="*/ 5 h 5"/>
                <a:gd name="T2" fmla="*/ 4 w 5"/>
                <a:gd name="T3" fmla="*/ 4 h 5"/>
                <a:gd name="T4" fmla="*/ 5 w 5"/>
                <a:gd name="T5" fmla="*/ 3 h 5"/>
                <a:gd name="T6" fmla="*/ 4 w 5"/>
                <a:gd name="T7" fmla="*/ 1 h 5"/>
                <a:gd name="T8" fmla="*/ 3 w 5"/>
                <a:gd name="T9" fmla="*/ 0 h 5"/>
                <a:gd name="T10" fmla="*/ 0 w 5"/>
                <a:gd name="T11" fmla="*/ 3 h 5"/>
                <a:gd name="T12" fmla="*/ 1 w 5"/>
                <a:gd name="T13" fmla="*/ 4 h 5"/>
                <a:gd name="T14" fmla="*/ 1 w 5"/>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1" y="5"/>
                  </a:moveTo>
                  <a:lnTo>
                    <a:pt x="4" y="4"/>
                  </a:lnTo>
                  <a:lnTo>
                    <a:pt x="5" y="3"/>
                  </a:lnTo>
                  <a:lnTo>
                    <a:pt x="4" y="1"/>
                  </a:lnTo>
                  <a:lnTo>
                    <a:pt x="3" y="0"/>
                  </a:lnTo>
                  <a:lnTo>
                    <a:pt x="0" y="3"/>
                  </a:lnTo>
                  <a:lnTo>
                    <a:pt x="1" y="4"/>
                  </a:lnTo>
                  <a:lnTo>
                    <a:pt x="1" y="5"/>
                  </a:lnTo>
                  <a:close/>
                </a:path>
              </a:pathLst>
            </a:custGeom>
            <a:solidFill>
              <a:srgbClr val="000000"/>
            </a:solidFill>
            <a:ln w="25400">
              <a:solidFill>
                <a:schemeClr val="tx1"/>
              </a:solidFill>
              <a:round/>
              <a:headEnd/>
              <a:tailEnd/>
            </a:ln>
          </p:spPr>
          <p:txBody>
            <a:bodyPr/>
            <a:lstStyle/>
            <a:p>
              <a:endParaRPr lang="en-GB"/>
            </a:p>
          </p:txBody>
        </p:sp>
        <p:sp>
          <p:nvSpPr>
            <p:cNvPr id="40024" name="Freeform 88"/>
            <p:cNvSpPr>
              <a:spLocks/>
            </p:cNvSpPr>
            <p:nvPr/>
          </p:nvSpPr>
          <p:spPr bwMode="auto">
            <a:xfrm>
              <a:off x="3856" y="2590"/>
              <a:ext cx="5" cy="8"/>
            </a:xfrm>
            <a:custGeom>
              <a:avLst/>
              <a:gdLst>
                <a:gd name="T0" fmla="*/ 2 w 5"/>
                <a:gd name="T1" fmla="*/ 7 h 8"/>
                <a:gd name="T2" fmla="*/ 1 w 5"/>
                <a:gd name="T3" fmla="*/ 8 h 8"/>
                <a:gd name="T4" fmla="*/ 5 w 5"/>
                <a:gd name="T5" fmla="*/ 0 h 8"/>
                <a:gd name="T6" fmla="*/ 4 w 5"/>
                <a:gd name="T7" fmla="*/ 0 h 8"/>
                <a:gd name="T8" fmla="*/ 2 w 5"/>
                <a:gd name="T9" fmla="*/ 0 h 8"/>
                <a:gd name="T10" fmla="*/ 0 w 5"/>
                <a:gd name="T11" fmla="*/ 5 h 8"/>
                <a:gd name="T12" fmla="*/ 1 w 5"/>
                <a:gd name="T13" fmla="*/ 5 h 8"/>
                <a:gd name="T14" fmla="*/ 2 w 5"/>
                <a:gd name="T15" fmla="*/ 7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2" y="7"/>
                  </a:moveTo>
                  <a:lnTo>
                    <a:pt x="1" y="8"/>
                  </a:lnTo>
                  <a:lnTo>
                    <a:pt x="5" y="0"/>
                  </a:lnTo>
                  <a:lnTo>
                    <a:pt x="4" y="0"/>
                  </a:lnTo>
                  <a:lnTo>
                    <a:pt x="2" y="0"/>
                  </a:lnTo>
                  <a:lnTo>
                    <a:pt x="0" y="5"/>
                  </a:lnTo>
                  <a:lnTo>
                    <a:pt x="1" y="5"/>
                  </a:lnTo>
                  <a:lnTo>
                    <a:pt x="2" y="7"/>
                  </a:lnTo>
                  <a:close/>
                </a:path>
              </a:pathLst>
            </a:custGeom>
            <a:solidFill>
              <a:srgbClr val="000000"/>
            </a:solidFill>
            <a:ln w="25400">
              <a:solidFill>
                <a:schemeClr val="tx1"/>
              </a:solidFill>
              <a:round/>
              <a:headEnd/>
              <a:tailEnd/>
            </a:ln>
          </p:spPr>
          <p:txBody>
            <a:bodyPr/>
            <a:lstStyle/>
            <a:p>
              <a:endParaRPr lang="en-GB"/>
            </a:p>
          </p:txBody>
        </p:sp>
        <p:sp>
          <p:nvSpPr>
            <p:cNvPr id="40025" name="Freeform 89"/>
            <p:cNvSpPr>
              <a:spLocks/>
            </p:cNvSpPr>
            <p:nvPr/>
          </p:nvSpPr>
          <p:spPr bwMode="auto">
            <a:xfrm>
              <a:off x="3857" y="2587"/>
              <a:ext cx="5" cy="3"/>
            </a:xfrm>
            <a:custGeom>
              <a:avLst/>
              <a:gdLst>
                <a:gd name="T0" fmla="*/ 4 w 5"/>
                <a:gd name="T1" fmla="*/ 3 h 3"/>
                <a:gd name="T2" fmla="*/ 5 w 5"/>
                <a:gd name="T3" fmla="*/ 0 h 3"/>
                <a:gd name="T4" fmla="*/ 0 w 5"/>
                <a:gd name="T5" fmla="*/ 3 h 3"/>
                <a:gd name="T6" fmla="*/ 3 w 5"/>
                <a:gd name="T7" fmla="*/ 3 h 3"/>
                <a:gd name="T8" fmla="*/ 4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3"/>
                  </a:moveTo>
                  <a:lnTo>
                    <a:pt x="5" y="0"/>
                  </a:lnTo>
                  <a:lnTo>
                    <a:pt x="0" y="3"/>
                  </a:lnTo>
                  <a:lnTo>
                    <a:pt x="3" y="3"/>
                  </a:lnTo>
                  <a:lnTo>
                    <a:pt x="4" y="3"/>
                  </a:lnTo>
                  <a:close/>
                </a:path>
              </a:pathLst>
            </a:custGeom>
            <a:solidFill>
              <a:srgbClr val="000000"/>
            </a:solidFill>
            <a:ln w="25400">
              <a:solidFill>
                <a:schemeClr val="tx1"/>
              </a:solidFill>
              <a:round/>
              <a:headEnd/>
              <a:tailEnd/>
            </a:ln>
          </p:spPr>
          <p:txBody>
            <a:bodyPr/>
            <a:lstStyle/>
            <a:p>
              <a:endParaRPr lang="en-GB"/>
            </a:p>
          </p:txBody>
        </p:sp>
        <p:sp>
          <p:nvSpPr>
            <p:cNvPr id="40026" name="Freeform 90"/>
            <p:cNvSpPr>
              <a:spLocks/>
            </p:cNvSpPr>
            <p:nvPr/>
          </p:nvSpPr>
          <p:spPr bwMode="auto">
            <a:xfrm>
              <a:off x="3857" y="2587"/>
              <a:ext cx="5" cy="3"/>
            </a:xfrm>
            <a:custGeom>
              <a:avLst/>
              <a:gdLst>
                <a:gd name="T0" fmla="*/ 5 w 5"/>
                <a:gd name="T1" fmla="*/ 0 h 3"/>
                <a:gd name="T2" fmla="*/ 5 w 5"/>
                <a:gd name="T3" fmla="*/ 0 h 3"/>
                <a:gd name="T4" fmla="*/ 3 w 5"/>
                <a:gd name="T5" fmla="*/ 0 h 3"/>
                <a:gd name="T6" fmla="*/ 0 w 5"/>
                <a:gd name="T7" fmla="*/ 0 h 3"/>
                <a:gd name="T8" fmla="*/ 0 w 5"/>
                <a:gd name="T9" fmla="*/ 3 h 3"/>
                <a:gd name="T10" fmla="*/ 5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0"/>
                  </a:moveTo>
                  <a:lnTo>
                    <a:pt x="5" y="0"/>
                  </a:lnTo>
                  <a:lnTo>
                    <a:pt x="3" y="0"/>
                  </a:lnTo>
                  <a:lnTo>
                    <a:pt x="0" y="0"/>
                  </a:lnTo>
                  <a:lnTo>
                    <a:pt x="0" y="3"/>
                  </a:lnTo>
                  <a:lnTo>
                    <a:pt x="5" y="0"/>
                  </a:lnTo>
                  <a:close/>
                </a:path>
              </a:pathLst>
            </a:custGeom>
            <a:solidFill>
              <a:srgbClr val="000000"/>
            </a:solidFill>
            <a:ln w="25400">
              <a:solidFill>
                <a:schemeClr val="tx1"/>
              </a:solidFill>
              <a:round/>
              <a:headEnd/>
              <a:tailEnd/>
            </a:ln>
          </p:spPr>
          <p:txBody>
            <a:bodyPr/>
            <a:lstStyle/>
            <a:p>
              <a:endParaRPr lang="en-GB"/>
            </a:p>
          </p:txBody>
        </p:sp>
        <p:sp>
          <p:nvSpPr>
            <p:cNvPr id="40027" name="Freeform 91"/>
            <p:cNvSpPr>
              <a:spLocks/>
            </p:cNvSpPr>
            <p:nvPr/>
          </p:nvSpPr>
          <p:spPr bwMode="auto">
            <a:xfrm>
              <a:off x="3838" y="2403"/>
              <a:ext cx="24" cy="188"/>
            </a:xfrm>
            <a:custGeom>
              <a:avLst/>
              <a:gdLst>
                <a:gd name="T0" fmla="*/ 22 w 24"/>
                <a:gd name="T1" fmla="*/ 184 h 188"/>
                <a:gd name="T2" fmla="*/ 23 w 24"/>
                <a:gd name="T3" fmla="*/ 184 h 188"/>
                <a:gd name="T4" fmla="*/ 24 w 24"/>
                <a:gd name="T5" fmla="*/ 180 h 188"/>
                <a:gd name="T6" fmla="*/ 23 w 24"/>
                <a:gd name="T7" fmla="*/ 176 h 188"/>
                <a:gd name="T8" fmla="*/ 6 w 24"/>
                <a:gd name="T9" fmla="*/ 21 h 188"/>
                <a:gd name="T10" fmla="*/ 0 w 24"/>
                <a:gd name="T11" fmla="*/ 11 h 188"/>
                <a:gd name="T12" fmla="*/ 0 w 24"/>
                <a:gd name="T13" fmla="*/ 0 h 188"/>
                <a:gd name="T14" fmla="*/ 20 w 24"/>
                <a:gd name="T15" fmla="*/ 176 h 188"/>
                <a:gd name="T16" fmla="*/ 22 w 24"/>
                <a:gd name="T17" fmla="*/ 180 h 188"/>
                <a:gd name="T18" fmla="*/ 19 w 24"/>
                <a:gd name="T19" fmla="*/ 188 h 188"/>
                <a:gd name="T20" fmla="*/ 19 w 24"/>
                <a:gd name="T21" fmla="*/ 184 h 188"/>
                <a:gd name="T22" fmla="*/ 22 w 24"/>
                <a:gd name="T23" fmla="*/ 184 h 1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88"/>
                <a:gd name="T38" fmla="*/ 24 w 24"/>
                <a:gd name="T39" fmla="*/ 188 h 1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88">
                  <a:moveTo>
                    <a:pt x="22" y="184"/>
                  </a:moveTo>
                  <a:lnTo>
                    <a:pt x="23" y="184"/>
                  </a:lnTo>
                  <a:lnTo>
                    <a:pt x="24" y="180"/>
                  </a:lnTo>
                  <a:lnTo>
                    <a:pt x="23" y="176"/>
                  </a:lnTo>
                  <a:lnTo>
                    <a:pt x="6" y="21"/>
                  </a:lnTo>
                  <a:lnTo>
                    <a:pt x="0" y="11"/>
                  </a:lnTo>
                  <a:lnTo>
                    <a:pt x="0" y="0"/>
                  </a:lnTo>
                  <a:lnTo>
                    <a:pt x="20" y="176"/>
                  </a:lnTo>
                  <a:lnTo>
                    <a:pt x="22" y="180"/>
                  </a:lnTo>
                  <a:lnTo>
                    <a:pt x="19" y="188"/>
                  </a:lnTo>
                  <a:lnTo>
                    <a:pt x="19" y="184"/>
                  </a:lnTo>
                  <a:lnTo>
                    <a:pt x="22" y="184"/>
                  </a:lnTo>
                  <a:close/>
                </a:path>
              </a:pathLst>
            </a:custGeom>
            <a:solidFill>
              <a:srgbClr val="000000"/>
            </a:solidFill>
            <a:ln w="25400">
              <a:solidFill>
                <a:schemeClr val="tx1"/>
              </a:solidFill>
              <a:round/>
              <a:headEnd/>
              <a:tailEnd/>
            </a:ln>
          </p:spPr>
          <p:txBody>
            <a:bodyPr/>
            <a:lstStyle/>
            <a:p>
              <a:endParaRPr lang="en-GB"/>
            </a:p>
          </p:txBody>
        </p:sp>
        <p:sp>
          <p:nvSpPr>
            <p:cNvPr id="40028" name="Line 92"/>
            <p:cNvSpPr>
              <a:spLocks noChangeShapeType="1"/>
            </p:cNvSpPr>
            <p:nvPr/>
          </p:nvSpPr>
          <p:spPr bwMode="auto">
            <a:xfrm>
              <a:off x="3862" y="2361"/>
              <a:ext cx="47" cy="489"/>
            </a:xfrm>
            <a:prstGeom prst="line">
              <a:avLst/>
            </a:prstGeom>
            <a:noFill/>
            <a:ln w="25400">
              <a:solidFill>
                <a:schemeClr val="tx1"/>
              </a:solidFill>
              <a:round/>
              <a:headEnd/>
              <a:tailEnd/>
            </a:ln>
          </p:spPr>
          <p:txBody>
            <a:bodyPr/>
            <a:lstStyle/>
            <a:p>
              <a:endParaRPr lang="en-GB"/>
            </a:p>
          </p:txBody>
        </p:sp>
        <p:sp>
          <p:nvSpPr>
            <p:cNvPr id="40029" name="Freeform 93"/>
            <p:cNvSpPr>
              <a:spLocks/>
            </p:cNvSpPr>
            <p:nvPr/>
          </p:nvSpPr>
          <p:spPr bwMode="auto">
            <a:xfrm>
              <a:off x="3861" y="2361"/>
              <a:ext cx="49" cy="489"/>
            </a:xfrm>
            <a:custGeom>
              <a:avLst/>
              <a:gdLst>
                <a:gd name="T0" fmla="*/ 3 w 49"/>
                <a:gd name="T1" fmla="*/ 0 h 489"/>
                <a:gd name="T2" fmla="*/ 0 w 49"/>
                <a:gd name="T3" fmla="*/ 0 h 489"/>
                <a:gd name="T4" fmla="*/ 46 w 49"/>
                <a:gd name="T5" fmla="*/ 489 h 489"/>
                <a:gd name="T6" fmla="*/ 49 w 49"/>
                <a:gd name="T7" fmla="*/ 489 h 489"/>
                <a:gd name="T8" fmla="*/ 3 w 49"/>
                <a:gd name="T9" fmla="*/ 0 h 489"/>
                <a:gd name="T10" fmla="*/ 0 60000 65536"/>
                <a:gd name="T11" fmla="*/ 0 60000 65536"/>
                <a:gd name="T12" fmla="*/ 0 60000 65536"/>
                <a:gd name="T13" fmla="*/ 0 60000 65536"/>
                <a:gd name="T14" fmla="*/ 0 60000 65536"/>
                <a:gd name="T15" fmla="*/ 0 w 49"/>
                <a:gd name="T16" fmla="*/ 0 h 489"/>
                <a:gd name="T17" fmla="*/ 49 w 49"/>
                <a:gd name="T18" fmla="*/ 489 h 489"/>
              </a:gdLst>
              <a:ahLst/>
              <a:cxnLst>
                <a:cxn ang="T10">
                  <a:pos x="T0" y="T1"/>
                </a:cxn>
                <a:cxn ang="T11">
                  <a:pos x="T2" y="T3"/>
                </a:cxn>
                <a:cxn ang="T12">
                  <a:pos x="T4" y="T5"/>
                </a:cxn>
                <a:cxn ang="T13">
                  <a:pos x="T6" y="T7"/>
                </a:cxn>
                <a:cxn ang="T14">
                  <a:pos x="T8" y="T9"/>
                </a:cxn>
              </a:cxnLst>
              <a:rect l="T15" t="T16" r="T17" b="T18"/>
              <a:pathLst>
                <a:path w="49" h="489">
                  <a:moveTo>
                    <a:pt x="3" y="0"/>
                  </a:moveTo>
                  <a:lnTo>
                    <a:pt x="0" y="0"/>
                  </a:lnTo>
                  <a:lnTo>
                    <a:pt x="46" y="489"/>
                  </a:lnTo>
                  <a:lnTo>
                    <a:pt x="49" y="489"/>
                  </a:lnTo>
                  <a:lnTo>
                    <a:pt x="3" y="0"/>
                  </a:lnTo>
                  <a:close/>
                </a:path>
              </a:pathLst>
            </a:custGeom>
            <a:solidFill>
              <a:srgbClr val="000000"/>
            </a:solidFill>
            <a:ln w="25400">
              <a:solidFill>
                <a:schemeClr val="tx1"/>
              </a:solidFill>
              <a:round/>
              <a:headEnd/>
              <a:tailEnd/>
            </a:ln>
          </p:spPr>
          <p:txBody>
            <a:bodyPr/>
            <a:lstStyle/>
            <a:p>
              <a:endParaRPr lang="en-GB"/>
            </a:p>
          </p:txBody>
        </p:sp>
        <p:sp>
          <p:nvSpPr>
            <p:cNvPr id="40030" name="Freeform 94"/>
            <p:cNvSpPr>
              <a:spLocks/>
            </p:cNvSpPr>
            <p:nvPr/>
          </p:nvSpPr>
          <p:spPr bwMode="auto">
            <a:xfrm>
              <a:off x="3179" y="2873"/>
              <a:ext cx="1043" cy="205"/>
            </a:xfrm>
            <a:custGeom>
              <a:avLst/>
              <a:gdLst>
                <a:gd name="T0" fmla="*/ 968 w 1043"/>
                <a:gd name="T1" fmla="*/ 204 h 205"/>
                <a:gd name="T2" fmla="*/ 990 w 1043"/>
                <a:gd name="T3" fmla="*/ 194 h 205"/>
                <a:gd name="T4" fmla="*/ 1010 w 1043"/>
                <a:gd name="T5" fmla="*/ 181 h 205"/>
                <a:gd name="T6" fmla="*/ 1027 w 1043"/>
                <a:gd name="T7" fmla="*/ 164 h 205"/>
                <a:gd name="T8" fmla="*/ 1041 w 1043"/>
                <a:gd name="T9" fmla="*/ 144 h 205"/>
                <a:gd name="T10" fmla="*/ 1041 w 1043"/>
                <a:gd name="T11" fmla="*/ 131 h 205"/>
                <a:gd name="T12" fmla="*/ 1033 w 1043"/>
                <a:gd name="T13" fmla="*/ 126 h 205"/>
                <a:gd name="T14" fmla="*/ 1023 w 1043"/>
                <a:gd name="T15" fmla="*/ 128 h 205"/>
                <a:gd name="T16" fmla="*/ 1011 w 1043"/>
                <a:gd name="T17" fmla="*/ 139 h 205"/>
                <a:gd name="T18" fmla="*/ 996 w 1043"/>
                <a:gd name="T19" fmla="*/ 155 h 205"/>
                <a:gd name="T20" fmla="*/ 979 w 1043"/>
                <a:gd name="T21" fmla="*/ 167 h 205"/>
                <a:gd name="T22" fmla="*/ 960 w 1043"/>
                <a:gd name="T23" fmla="*/ 173 h 205"/>
                <a:gd name="T24" fmla="*/ 722 w 1043"/>
                <a:gd name="T25" fmla="*/ 175 h 205"/>
                <a:gd name="T26" fmla="*/ 716 w 1043"/>
                <a:gd name="T27" fmla="*/ 175 h 205"/>
                <a:gd name="T28" fmla="*/ 711 w 1043"/>
                <a:gd name="T29" fmla="*/ 172 h 205"/>
                <a:gd name="T30" fmla="*/ 707 w 1043"/>
                <a:gd name="T31" fmla="*/ 168 h 205"/>
                <a:gd name="T32" fmla="*/ 704 w 1043"/>
                <a:gd name="T33" fmla="*/ 160 h 205"/>
                <a:gd name="T34" fmla="*/ 700 w 1043"/>
                <a:gd name="T35" fmla="*/ 30 h 205"/>
                <a:gd name="T36" fmla="*/ 691 w 1043"/>
                <a:gd name="T37" fmla="*/ 25 h 205"/>
                <a:gd name="T38" fmla="*/ 682 w 1043"/>
                <a:gd name="T39" fmla="*/ 29 h 205"/>
                <a:gd name="T40" fmla="*/ 677 w 1043"/>
                <a:gd name="T41" fmla="*/ 39 h 205"/>
                <a:gd name="T42" fmla="*/ 675 w 1043"/>
                <a:gd name="T43" fmla="*/ 164 h 205"/>
                <a:gd name="T44" fmla="*/ 673 w 1043"/>
                <a:gd name="T45" fmla="*/ 171 h 205"/>
                <a:gd name="T46" fmla="*/ 669 w 1043"/>
                <a:gd name="T47" fmla="*/ 173 h 205"/>
                <a:gd name="T48" fmla="*/ 663 w 1043"/>
                <a:gd name="T49" fmla="*/ 173 h 205"/>
                <a:gd name="T50" fmla="*/ 216 w 1043"/>
                <a:gd name="T51" fmla="*/ 173 h 205"/>
                <a:gd name="T52" fmla="*/ 211 w 1043"/>
                <a:gd name="T53" fmla="*/ 172 h 205"/>
                <a:gd name="T54" fmla="*/ 206 w 1043"/>
                <a:gd name="T55" fmla="*/ 169 h 205"/>
                <a:gd name="T56" fmla="*/ 204 w 1043"/>
                <a:gd name="T57" fmla="*/ 165 h 205"/>
                <a:gd name="T58" fmla="*/ 202 w 1043"/>
                <a:gd name="T59" fmla="*/ 160 h 205"/>
                <a:gd name="T60" fmla="*/ 196 w 1043"/>
                <a:gd name="T61" fmla="*/ 5 h 205"/>
                <a:gd name="T62" fmla="*/ 185 w 1043"/>
                <a:gd name="T63" fmla="*/ 0 h 205"/>
                <a:gd name="T64" fmla="*/ 173 w 1043"/>
                <a:gd name="T65" fmla="*/ 3 h 205"/>
                <a:gd name="T66" fmla="*/ 166 w 1043"/>
                <a:gd name="T67" fmla="*/ 13 h 205"/>
                <a:gd name="T68" fmla="*/ 167 w 1043"/>
                <a:gd name="T69" fmla="*/ 163 h 205"/>
                <a:gd name="T70" fmla="*/ 166 w 1043"/>
                <a:gd name="T71" fmla="*/ 168 h 205"/>
                <a:gd name="T72" fmla="*/ 163 w 1043"/>
                <a:gd name="T73" fmla="*/ 172 h 205"/>
                <a:gd name="T74" fmla="*/ 158 w 1043"/>
                <a:gd name="T75" fmla="*/ 173 h 205"/>
                <a:gd name="T76" fmla="*/ 68 w 1043"/>
                <a:gd name="T77" fmla="*/ 173 h 205"/>
                <a:gd name="T78" fmla="*/ 53 w 1043"/>
                <a:gd name="T79" fmla="*/ 171 h 205"/>
                <a:gd name="T80" fmla="*/ 41 w 1043"/>
                <a:gd name="T81" fmla="*/ 164 h 205"/>
                <a:gd name="T82" fmla="*/ 29 w 1043"/>
                <a:gd name="T83" fmla="*/ 155 h 205"/>
                <a:gd name="T84" fmla="*/ 19 w 1043"/>
                <a:gd name="T85" fmla="*/ 145 h 205"/>
                <a:gd name="T86" fmla="*/ 7 w 1043"/>
                <a:gd name="T87" fmla="*/ 148 h 205"/>
                <a:gd name="T88" fmla="*/ 0 w 1043"/>
                <a:gd name="T89" fmla="*/ 155 h 205"/>
                <a:gd name="T90" fmla="*/ 0 w 1043"/>
                <a:gd name="T91" fmla="*/ 163 h 205"/>
                <a:gd name="T92" fmla="*/ 3 w 1043"/>
                <a:gd name="T93" fmla="*/ 169 h 205"/>
                <a:gd name="T94" fmla="*/ 15 w 1043"/>
                <a:gd name="T95" fmla="*/ 183 h 205"/>
                <a:gd name="T96" fmla="*/ 31 w 1043"/>
                <a:gd name="T97" fmla="*/ 193 h 205"/>
                <a:gd name="T98" fmla="*/ 48 w 1043"/>
                <a:gd name="T99" fmla="*/ 202 h 205"/>
                <a:gd name="T100" fmla="*/ 65 w 1043"/>
                <a:gd name="T101" fmla="*/ 205 h 2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3"/>
                <a:gd name="T154" fmla="*/ 0 h 205"/>
                <a:gd name="T155" fmla="*/ 1043 w 1043"/>
                <a:gd name="T156" fmla="*/ 205 h 2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3" h="205">
                  <a:moveTo>
                    <a:pt x="65" y="205"/>
                  </a:moveTo>
                  <a:lnTo>
                    <a:pt x="960" y="205"/>
                  </a:lnTo>
                  <a:lnTo>
                    <a:pt x="968" y="204"/>
                  </a:lnTo>
                  <a:lnTo>
                    <a:pt x="975" y="201"/>
                  </a:lnTo>
                  <a:lnTo>
                    <a:pt x="983" y="197"/>
                  </a:lnTo>
                  <a:lnTo>
                    <a:pt x="990" y="194"/>
                  </a:lnTo>
                  <a:lnTo>
                    <a:pt x="996" y="191"/>
                  </a:lnTo>
                  <a:lnTo>
                    <a:pt x="1003" y="185"/>
                  </a:lnTo>
                  <a:lnTo>
                    <a:pt x="1010" y="181"/>
                  </a:lnTo>
                  <a:lnTo>
                    <a:pt x="1015" y="176"/>
                  </a:lnTo>
                  <a:lnTo>
                    <a:pt x="1021" y="169"/>
                  </a:lnTo>
                  <a:lnTo>
                    <a:pt x="1027" y="164"/>
                  </a:lnTo>
                  <a:lnTo>
                    <a:pt x="1032" y="157"/>
                  </a:lnTo>
                  <a:lnTo>
                    <a:pt x="1037" y="149"/>
                  </a:lnTo>
                  <a:lnTo>
                    <a:pt x="1041" y="144"/>
                  </a:lnTo>
                  <a:lnTo>
                    <a:pt x="1043" y="139"/>
                  </a:lnTo>
                  <a:lnTo>
                    <a:pt x="1043" y="135"/>
                  </a:lnTo>
                  <a:lnTo>
                    <a:pt x="1041" y="131"/>
                  </a:lnTo>
                  <a:lnTo>
                    <a:pt x="1040" y="128"/>
                  </a:lnTo>
                  <a:lnTo>
                    <a:pt x="1037" y="127"/>
                  </a:lnTo>
                  <a:lnTo>
                    <a:pt x="1033" y="126"/>
                  </a:lnTo>
                  <a:lnTo>
                    <a:pt x="1031" y="126"/>
                  </a:lnTo>
                  <a:lnTo>
                    <a:pt x="1027" y="126"/>
                  </a:lnTo>
                  <a:lnTo>
                    <a:pt x="1023" y="128"/>
                  </a:lnTo>
                  <a:lnTo>
                    <a:pt x="1019" y="130"/>
                  </a:lnTo>
                  <a:lnTo>
                    <a:pt x="1015" y="132"/>
                  </a:lnTo>
                  <a:lnTo>
                    <a:pt x="1011" y="139"/>
                  </a:lnTo>
                  <a:lnTo>
                    <a:pt x="1007" y="144"/>
                  </a:lnTo>
                  <a:lnTo>
                    <a:pt x="1002" y="149"/>
                  </a:lnTo>
                  <a:lnTo>
                    <a:pt x="996" y="155"/>
                  </a:lnTo>
                  <a:lnTo>
                    <a:pt x="991" y="159"/>
                  </a:lnTo>
                  <a:lnTo>
                    <a:pt x="986" y="163"/>
                  </a:lnTo>
                  <a:lnTo>
                    <a:pt x="979" y="167"/>
                  </a:lnTo>
                  <a:lnTo>
                    <a:pt x="972" y="169"/>
                  </a:lnTo>
                  <a:lnTo>
                    <a:pt x="967" y="172"/>
                  </a:lnTo>
                  <a:lnTo>
                    <a:pt x="960" y="173"/>
                  </a:lnTo>
                  <a:lnTo>
                    <a:pt x="954" y="175"/>
                  </a:lnTo>
                  <a:lnTo>
                    <a:pt x="947" y="175"/>
                  </a:lnTo>
                  <a:lnTo>
                    <a:pt x="722" y="175"/>
                  </a:lnTo>
                  <a:lnTo>
                    <a:pt x="720" y="175"/>
                  </a:lnTo>
                  <a:lnTo>
                    <a:pt x="718" y="175"/>
                  </a:lnTo>
                  <a:lnTo>
                    <a:pt x="716" y="175"/>
                  </a:lnTo>
                  <a:lnTo>
                    <a:pt x="714" y="173"/>
                  </a:lnTo>
                  <a:lnTo>
                    <a:pt x="712" y="173"/>
                  </a:lnTo>
                  <a:lnTo>
                    <a:pt x="711" y="172"/>
                  </a:lnTo>
                  <a:lnTo>
                    <a:pt x="710" y="172"/>
                  </a:lnTo>
                  <a:lnTo>
                    <a:pt x="708" y="171"/>
                  </a:lnTo>
                  <a:lnTo>
                    <a:pt x="707" y="168"/>
                  </a:lnTo>
                  <a:lnTo>
                    <a:pt x="706" y="167"/>
                  </a:lnTo>
                  <a:lnTo>
                    <a:pt x="706" y="164"/>
                  </a:lnTo>
                  <a:lnTo>
                    <a:pt x="704" y="160"/>
                  </a:lnTo>
                  <a:lnTo>
                    <a:pt x="704" y="42"/>
                  </a:lnTo>
                  <a:lnTo>
                    <a:pt x="703" y="35"/>
                  </a:lnTo>
                  <a:lnTo>
                    <a:pt x="700" y="30"/>
                  </a:lnTo>
                  <a:lnTo>
                    <a:pt x="698" y="27"/>
                  </a:lnTo>
                  <a:lnTo>
                    <a:pt x="695" y="25"/>
                  </a:lnTo>
                  <a:lnTo>
                    <a:pt x="691" y="25"/>
                  </a:lnTo>
                  <a:lnTo>
                    <a:pt x="689" y="25"/>
                  </a:lnTo>
                  <a:lnTo>
                    <a:pt x="685" y="26"/>
                  </a:lnTo>
                  <a:lnTo>
                    <a:pt x="682" y="29"/>
                  </a:lnTo>
                  <a:lnTo>
                    <a:pt x="679" y="31"/>
                  </a:lnTo>
                  <a:lnTo>
                    <a:pt x="678" y="35"/>
                  </a:lnTo>
                  <a:lnTo>
                    <a:pt x="677" y="39"/>
                  </a:lnTo>
                  <a:lnTo>
                    <a:pt x="675" y="42"/>
                  </a:lnTo>
                  <a:lnTo>
                    <a:pt x="675" y="160"/>
                  </a:lnTo>
                  <a:lnTo>
                    <a:pt x="675" y="164"/>
                  </a:lnTo>
                  <a:lnTo>
                    <a:pt x="675" y="167"/>
                  </a:lnTo>
                  <a:lnTo>
                    <a:pt x="674" y="168"/>
                  </a:lnTo>
                  <a:lnTo>
                    <a:pt x="673" y="171"/>
                  </a:lnTo>
                  <a:lnTo>
                    <a:pt x="671" y="172"/>
                  </a:lnTo>
                  <a:lnTo>
                    <a:pt x="670" y="172"/>
                  </a:lnTo>
                  <a:lnTo>
                    <a:pt x="669" y="173"/>
                  </a:lnTo>
                  <a:lnTo>
                    <a:pt x="667" y="173"/>
                  </a:lnTo>
                  <a:lnTo>
                    <a:pt x="665" y="173"/>
                  </a:lnTo>
                  <a:lnTo>
                    <a:pt x="663" y="173"/>
                  </a:lnTo>
                  <a:lnTo>
                    <a:pt x="661" y="173"/>
                  </a:lnTo>
                  <a:lnTo>
                    <a:pt x="658" y="173"/>
                  </a:lnTo>
                  <a:lnTo>
                    <a:pt x="216" y="173"/>
                  </a:lnTo>
                  <a:lnTo>
                    <a:pt x="215" y="173"/>
                  </a:lnTo>
                  <a:lnTo>
                    <a:pt x="212" y="173"/>
                  </a:lnTo>
                  <a:lnTo>
                    <a:pt x="211" y="172"/>
                  </a:lnTo>
                  <a:lnTo>
                    <a:pt x="208" y="172"/>
                  </a:lnTo>
                  <a:lnTo>
                    <a:pt x="207" y="171"/>
                  </a:lnTo>
                  <a:lnTo>
                    <a:pt x="206" y="169"/>
                  </a:lnTo>
                  <a:lnTo>
                    <a:pt x="204" y="168"/>
                  </a:lnTo>
                  <a:lnTo>
                    <a:pt x="204" y="165"/>
                  </a:lnTo>
                  <a:lnTo>
                    <a:pt x="203" y="164"/>
                  </a:lnTo>
                  <a:lnTo>
                    <a:pt x="203" y="163"/>
                  </a:lnTo>
                  <a:lnTo>
                    <a:pt x="202" y="160"/>
                  </a:lnTo>
                  <a:lnTo>
                    <a:pt x="202" y="15"/>
                  </a:lnTo>
                  <a:lnTo>
                    <a:pt x="200" y="10"/>
                  </a:lnTo>
                  <a:lnTo>
                    <a:pt x="196" y="5"/>
                  </a:lnTo>
                  <a:lnTo>
                    <a:pt x="193" y="2"/>
                  </a:lnTo>
                  <a:lnTo>
                    <a:pt x="189" y="0"/>
                  </a:lnTo>
                  <a:lnTo>
                    <a:pt x="185" y="0"/>
                  </a:lnTo>
                  <a:lnTo>
                    <a:pt x="181" y="0"/>
                  </a:lnTo>
                  <a:lnTo>
                    <a:pt x="177" y="1"/>
                  </a:lnTo>
                  <a:lnTo>
                    <a:pt x="173" y="3"/>
                  </a:lnTo>
                  <a:lnTo>
                    <a:pt x="170" y="6"/>
                  </a:lnTo>
                  <a:lnTo>
                    <a:pt x="167" y="9"/>
                  </a:lnTo>
                  <a:lnTo>
                    <a:pt x="166" y="13"/>
                  </a:lnTo>
                  <a:lnTo>
                    <a:pt x="166" y="15"/>
                  </a:lnTo>
                  <a:lnTo>
                    <a:pt x="166" y="159"/>
                  </a:lnTo>
                  <a:lnTo>
                    <a:pt x="167" y="163"/>
                  </a:lnTo>
                  <a:lnTo>
                    <a:pt x="167" y="164"/>
                  </a:lnTo>
                  <a:lnTo>
                    <a:pt x="166" y="167"/>
                  </a:lnTo>
                  <a:lnTo>
                    <a:pt x="166" y="168"/>
                  </a:lnTo>
                  <a:lnTo>
                    <a:pt x="165" y="169"/>
                  </a:lnTo>
                  <a:lnTo>
                    <a:pt x="163" y="171"/>
                  </a:lnTo>
                  <a:lnTo>
                    <a:pt x="163" y="172"/>
                  </a:lnTo>
                  <a:lnTo>
                    <a:pt x="161" y="173"/>
                  </a:lnTo>
                  <a:lnTo>
                    <a:pt x="159" y="173"/>
                  </a:lnTo>
                  <a:lnTo>
                    <a:pt x="158" y="173"/>
                  </a:lnTo>
                  <a:lnTo>
                    <a:pt x="155" y="173"/>
                  </a:lnTo>
                  <a:lnTo>
                    <a:pt x="153" y="173"/>
                  </a:lnTo>
                  <a:lnTo>
                    <a:pt x="68" y="173"/>
                  </a:lnTo>
                  <a:lnTo>
                    <a:pt x="64" y="173"/>
                  </a:lnTo>
                  <a:lnTo>
                    <a:pt x="59" y="172"/>
                  </a:lnTo>
                  <a:lnTo>
                    <a:pt x="53" y="171"/>
                  </a:lnTo>
                  <a:lnTo>
                    <a:pt x="49" y="168"/>
                  </a:lnTo>
                  <a:lnTo>
                    <a:pt x="45" y="167"/>
                  </a:lnTo>
                  <a:lnTo>
                    <a:pt x="41" y="164"/>
                  </a:lnTo>
                  <a:lnTo>
                    <a:pt x="37" y="160"/>
                  </a:lnTo>
                  <a:lnTo>
                    <a:pt x="33" y="157"/>
                  </a:lnTo>
                  <a:lnTo>
                    <a:pt x="29" y="155"/>
                  </a:lnTo>
                  <a:lnTo>
                    <a:pt x="27" y="152"/>
                  </a:lnTo>
                  <a:lnTo>
                    <a:pt x="23" y="149"/>
                  </a:lnTo>
                  <a:lnTo>
                    <a:pt x="19" y="145"/>
                  </a:lnTo>
                  <a:lnTo>
                    <a:pt x="15" y="147"/>
                  </a:lnTo>
                  <a:lnTo>
                    <a:pt x="9" y="147"/>
                  </a:lnTo>
                  <a:lnTo>
                    <a:pt x="7" y="148"/>
                  </a:lnTo>
                  <a:lnTo>
                    <a:pt x="4" y="151"/>
                  </a:lnTo>
                  <a:lnTo>
                    <a:pt x="2" y="152"/>
                  </a:lnTo>
                  <a:lnTo>
                    <a:pt x="0" y="155"/>
                  </a:lnTo>
                  <a:lnTo>
                    <a:pt x="0" y="157"/>
                  </a:lnTo>
                  <a:lnTo>
                    <a:pt x="0" y="160"/>
                  </a:lnTo>
                  <a:lnTo>
                    <a:pt x="0" y="163"/>
                  </a:lnTo>
                  <a:lnTo>
                    <a:pt x="0" y="165"/>
                  </a:lnTo>
                  <a:lnTo>
                    <a:pt x="2" y="168"/>
                  </a:lnTo>
                  <a:lnTo>
                    <a:pt x="3" y="169"/>
                  </a:lnTo>
                  <a:lnTo>
                    <a:pt x="7" y="175"/>
                  </a:lnTo>
                  <a:lnTo>
                    <a:pt x="11" y="179"/>
                  </a:lnTo>
                  <a:lnTo>
                    <a:pt x="15" y="183"/>
                  </a:lnTo>
                  <a:lnTo>
                    <a:pt x="20" y="187"/>
                  </a:lnTo>
                  <a:lnTo>
                    <a:pt x="25" y="189"/>
                  </a:lnTo>
                  <a:lnTo>
                    <a:pt x="31" y="193"/>
                  </a:lnTo>
                  <a:lnTo>
                    <a:pt x="36" y="197"/>
                  </a:lnTo>
                  <a:lnTo>
                    <a:pt x="41" y="200"/>
                  </a:lnTo>
                  <a:lnTo>
                    <a:pt x="48" y="202"/>
                  </a:lnTo>
                  <a:lnTo>
                    <a:pt x="53" y="204"/>
                  </a:lnTo>
                  <a:lnTo>
                    <a:pt x="60" y="205"/>
                  </a:lnTo>
                  <a:lnTo>
                    <a:pt x="65" y="205"/>
                  </a:lnTo>
                  <a:close/>
                </a:path>
              </a:pathLst>
            </a:custGeom>
            <a:solidFill>
              <a:srgbClr val="000000"/>
            </a:solidFill>
            <a:ln w="25400">
              <a:solidFill>
                <a:schemeClr val="tx1"/>
              </a:solidFill>
              <a:round/>
              <a:headEnd/>
              <a:tailEnd/>
            </a:ln>
          </p:spPr>
          <p:txBody>
            <a:bodyPr/>
            <a:lstStyle/>
            <a:p>
              <a:endParaRPr lang="en-GB"/>
            </a:p>
          </p:txBody>
        </p:sp>
        <p:sp>
          <p:nvSpPr>
            <p:cNvPr id="40031" name="Freeform 95"/>
            <p:cNvSpPr>
              <a:spLocks/>
            </p:cNvSpPr>
            <p:nvPr/>
          </p:nvSpPr>
          <p:spPr bwMode="auto">
            <a:xfrm>
              <a:off x="3179" y="2873"/>
              <a:ext cx="1043" cy="205"/>
            </a:xfrm>
            <a:custGeom>
              <a:avLst/>
              <a:gdLst>
                <a:gd name="T0" fmla="*/ 968 w 1043"/>
                <a:gd name="T1" fmla="*/ 204 h 205"/>
                <a:gd name="T2" fmla="*/ 990 w 1043"/>
                <a:gd name="T3" fmla="*/ 194 h 205"/>
                <a:gd name="T4" fmla="*/ 1010 w 1043"/>
                <a:gd name="T5" fmla="*/ 181 h 205"/>
                <a:gd name="T6" fmla="*/ 1027 w 1043"/>
                <a:gd name="T7" fmla="*/ 164 h 205"/>
                <a:gd name="T8" fmla="*/ 1041 w 1043"/>
                <a:gd name="T9" fmla="*/ 144 h 205"/>
                <a:gd name="T10" fmla="*/ 1041 w 1043"/>
                <a:gd name="T11" fmla="*/ 131 h 205"/>
                <a:gd name="T12" fmla="*/ 1033 w 1043"/>
                <a:gd name="T13" fmla="*/ 126 h 205"/>
                <a:gd name="T14" fmla="*/ 1023 w 1043"/>
                <a:gd name="T15" fmla="*/ 128 h 205"/>
                <a:gd name="T16" fmla="*/ 1011 w 1043"/>
                <a:gd name="T17" fmla="*/ 139 h 205"/>
                <a:gd name="T18" fmla="*/ 996 w 1043"/>
                <a:gd name="T19" fmla="*/ 155 h 205"/>
                <a:gd name="T20" fmla="*/ 979 w 1043"/>
                <a:gd name="T21" fmla="*/ 167 h 205"/>
                <a:gd name="T22" fmla="*/ 960 w 1043"/>
                <a:gd name="T23" fmla="*/ 173 h 205"/>
                <a:gd name="T24" fmla="*/ 722 w 1043"/>
                <a:gd name="T25" fmla="*/ 175 h 205"/>
                <a:gd name="T26" fmla="*/ 716 w 1043"/>
                <a:gd name="T27" fmla="*/ 175 h 205"/>
                <a:gd name="T28" fmla="*/ 711 w 1043"/>
                <a:gd name="T29" fmla="*/ 172 h 205"/>
                <a:gd name="T30" fmla="*/ 707 w 1043"/>
                <a:gd name="T31" fmla="*/ 168 h 205"/>
                <a:gd name="T32" fmla="*/ 704 w 1043"/>
                <a:gd name="T33" fmla="*/ 160 h 205"/>
                <a:gd name="T34" fmla="*/ 700 w 1043"/>
                <a:gd name="T35" fmla="*/ 30 h 205"/>
                <a:gd name="T36" fmla="*/ 691 w 1043"/>
                <a:gd name="T37" fmla="*/ 25 h 205"/>
                <a:gd name="T38" fmla="*/ 682 w 1043"/>
                <a:gd name="T39" fmla="*/ 29 h 205"/>
                <a:gd name="T40" fmla="*/ 677 w 1043"/>
                <a:gd name="T41" fmla="*/ 39 h 205"/>
                <a:gd name="T42" fmla="*/ 675 w 1043"/>
                <a:gd name="T43" fmla="*/ 164 h 205"/>
                <a:gd name="T44" fmla="*/ 673 w 1043"/>
                <a:gd name="T45" fmla="*/ 171 h 205"/>
                <a:gd name="T46" fmla="*/ 669 w 1043"/>
                <a:gd name="T47" fmla="*/ 173 h 205"/>
                <a:gd name="T48" fmla="*/ 663 w 1043"/>
                <a:gd name="T49" fmla="*/ 173 h 205"/>
                <a:gd name="T50" fmla="*/ 216 w 1043"/>
                <a:gd name="T51" fmla="*/ 173 h 205"/>
                <a:gd name="T52" fmla="*/ 211 w 1043"/>
                <a:gd name="T53" fmla="*/ 172 h 205"/>
                <a:gd name="T54" fmla="*/ 206 w 1043"/>
                <a:gd name="T55" fmla="*/ 169 h 205"/>
                <a:gd name="T56" fmla="*/ 204 w 1043"/>
                <a:gd name="T57" fmla="*/ 165 h 205"/>
                <a:gd name="T58" fmla="*/ 202 w 1043"/>
                <a:gd name="T59" fmla="*/ 160 h 205"/>
                <a:gd name="T60" fmla="*/ 196 w 1043"/>
                <a:gd name="T61" fmla="*/ 5 h 205"/>
                <a:gd name="T62" fmla="*/ 185 w 1043"/>
                <a:gd name="T63" fmla="*/ 0 h 205"/>
                <a:gd name="T64" fmla="*/ 173 w 1043"/>
                <a:gd name="T65" fmla="*/ 3 h 205"/>
                <a:gd name="T66" fmla="*/ 166 w 1043"/>
                <a:gd name="T67" fmla="*/ 13 h 205"/>
                <a:gd name="T68" fmla="*/ 167 w 1043"/>
                <a:gd name="T69" fmla="*/ 163 h 205"/>
                <a:gd name="T70" fmla="*/ 166 w 1043"/>
                <a:gd name="T71" fmla="*/ 168 h 205"/>
                <a:gd name="T72" fmla="*/ 163 w 1043"/>
                <a:gd name="T73" fmla="*/ 172 h 205"/>
                <a:gd name="T74" fmla="*/ 158 w 1043"/>
                <a:gd name="T75" fmla="*/ 173 h 205"/>
                <a:gd name="T76" fmla="*/ 68 w 1043"/>
                <a:gd name="T77" fmla="*/ 173 h 205"/>
                <a:gd name="T78" fmla="*/ 53 w 1043"/>
                <a:gd name="T79" fmla="*/ 171 h 205"/>
                <a:gd name="T80" fmla="*/ 41 w 1043"/>
                <a:gd name="T81" fmla="*/ 164 h 205"/>
                <a:gd name="T82" fmla="*/ 29 w 1043"/>
                <a:gd name="T83" fmla="*/ 155 h 205"/>
                <a:gd name="T84" fmla="*/ 19 w 1043"/>
                <a:gd name="T85" fmla="*/ 145 h 205"/>
                <a:gd name="T86" fmla="*/ 7 w 1043"/>
                <a:gd name="T87" fmla="*/ 148 h 205"/>
                <a:gd name="T88" fmla="*/ 0 w 1043"/>
                <a:gd name="T89" fmla="*/ 155 h 205"/>
                <a:gd name="T90" fmla="*/ 0 w 1043"/>
                <a:gd name="T91" fmla="*/ 163 h 205"/>
                <a:gd name="T92" fmla="*/ 3 w 1043"/>
                <a:gd name="T93" fmla="*/ 169 h 205"/>
                <a:gd name="T94" fmla="*/ 15 w 1043"/>
                <a:gd name="T95" fmla="*/ 183 h 205"/>
                <a:gd name="T96" fmla="*/ 31 w 1043"/>
                <a:gd name="T97" fmla="*/ 193 h 205"/>
                <a:gd name="T98" fmla="*/ 48 w 1043"/>
                <a:gd name="T99" fmla="*/ 202 h 205"/>
                <a:gd name="T100" fmla="*/ 65 w 1043"/>
                <a:gd name="T101" fmla="*/ 205 h 2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3"/>
                <a:gd name="T154" fmla="*/ 0 h 205"/>
                <a:gd name="T155" fmla="*/ 1043 w 1043"/>
                <a:gd name="T156" fmla="*/ 205 h 2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3" h="205">
                  <a:moveTo>
                    <a:pt x="65" y="205"/>
                  </a:moveTo>
                  <a:lnTo>
                    <a:pt x="960" y="205"/>
                  </a:lnTo>
                  <a:lnTo>
                    <a:pt x="968" y="204"/>
                  </a:lnTo>
                  <a:lnTo>
                    <a:pt x="975" y="201"/>
                  </a:lnTo>
                  <a:lnTo>
                    <a:pt x="983" y="197"/>
                  </a:lnTo>
                  <a:lnTo>
                    <a:pt x="990" y="194"/>
                  </a:lnTo>
                  <a:lnTo>
                    <a:pt x="996" y="191"/>
                  </a:lnTo>
                  <a:lnTo>
                    <a:pt x="1003" y="185"/>
                  </a:lnTo>
                  <a:lnTo>
                    <a:pt x="1010" y="181"/>
                  </a:lnTo>
                  <a:lnTo>
                    <a:pt x="1015" y="176"/>
                  </a:lnTo>
                  <a:lnTo>
                    <a:pt x="1021" y="169"/>
                  </a:lnTo>
                  <a:lnTo>
                    <a:pt x="1027" y="164"/>
                  </a:lnTo>
                  <a:lnTo>
                    <a:pt x="1032" y="157"/>
                  </a:lnTo>
                  <a:lnTo>
                    <a:pt x="1037" y="149"/>
                  </a:lnTo>
                  <a:lnTo>
                    <a:pt x="1041" y="144"/>
                  </a:lnTo>
                  <a:lnTo>
                    <a:pt x="1043" y="139"/>
                  </a:lnTo>
                  <a:lnTo>
                    <a:pt x="1043" y="135"/>
                  </a:lnTo>
                  <a:lnTo>
                    <a:pt x="1041" y="131"/>
                  </a:lnTo>
                  <a:lnTo>
                    <a:pt x="1040" y="128"/>
                  </a:lnTo>
                  <a:lnTo>
                    <a:pt x="1037" y="127"/>
                  </a:lnTo>
                  <a:lnTo>
                    <a:pt x="1033" y="126"/>
                  </a:lnTo>
                  <a:lnTo>
                    <a:pt x="1031" y="126"/>
                  </a:lnTo>
                  <a:lnTo>
                    <a:pt x="1027" y="126"/>
                  </a:lnTo>
                  <a:lnTo>
                    <a:pt x="1023" y="128"/>
                  </a:lnTo>
                  <a:lnTo>
                    <a:pt x="1019" y="130"/>
                  </a:lnTo>
                  <a:lnTo>
                    <a:pt x="1015" y="132"/>
                  </a:lnTo>
                  <a:lnTo>
                    <a:pt x="1011" y="139"/>
                  </a:lnTo>
                  <a:lnTo>
                    <a:pt x="1007" y="144"/>
                  </a:lnTo>
                  <a:lnTo>
                    <a:pt x="1002" y="149"/>
                  </a:lnTo>
                  <a:lnTo>
                    <a:pt x="996" y="155"/>
                  </a:lnTo>
                  <a:lnTo>
                    <a:pt x="991" y="159"/>
                  </a:lnTo>
                  <a:lnTo>
                    <a:pt x="986" y="163"/>
                  </a:lnTo>
                  <a:lnTo>
                    <a:pt x="979" y="167"/>
                  </a:lnTo>
                  <a:lnTo>
                    <a:pt x="972" y="169"/>
                  </a:lnTo>
                  <a:lnTo>
                    <a:pt x="967" y="172"/>
                  </a:lnTo>
                  <a:lnTo>
                    <a:pt x="960" y="173"/>
                  </a:lnTo>
                  <a:lnTo>
                    <a:pt x="954" y="175"/>
                  </a:lnTo>
                  <a:lnTo>
                    <a:pt x="947" y="175"/>
                  </a:lnTo>
                  <a:lnTo>
                    <a:pt x="722" y="175"/>
                  </a:lnTo>
                  <a:lnTo>
                    <a:pt x="720" y="175"/>
                  </a:lnTo>
                  <a:lnTo>
                    <a:pt x="718" y="175"/>
                  </a:lnTo>
                  <a:lnTo>
                    <a:pt x="716" y="175"/>
                  </a:lnTo>
                  <a:lnTo>
                    <a:pt x="714" y="173"/>
                  </a:lnTo>
                  <a:lnTo>
                    <a:pt x="712" y="173"/>
                  </a:lnTo>
                  <a:lnTo>
                    <a:pt x="711" y="172"/>
                  </a:lnTo>
                  <a:lnTo>
                    <a:pt x="710" y="172"/>
                  </a:lnTo>
                  <a:lnTo>
                    <a:pt x="708" y="171"/>
                  </a:lnTo>
                  <a:lnTo>
                    <a:pt x="707" y="168"/>
                  </a:lnTo>
                  <a:lnTo>
                    <a:pt x="706" y="167"/>
                  </a:lnTo>
                  <a:lnTo>
                    <a:pt x="706" y="164"/>
                  </a:lnTo>
                  <a:lnTo>
                    <a:pt x="704" y="160"/>
                  </a:lnTo>
                  <a:lnTo>
                    <a:pt x="704" y="42"/>
                  </a:lnTo>
                  <a:lnTo>
                    <a:pt x="703" y="35"/>
                  </a:lnTo>
                  <a:lnTo>
                    <a:pt x="700" y="30"/>
                  </a:lnTo>
                  <a:lnTo>
                    <a:pt x="698" y="27"/>
                  </a:lnTo>
                  <a:lnTo>
                    <a:pt x="695" y="25"/>
                  </a:lnTo>
                  <a:lnTo>
                    <a:pt x="691" y="25"/>
                  </a:lnTo>
                  <a:lnTo>
                    <a:pt x="689" y="25"/>
                  </a:lnTo>
                  <a:lnTo>
                    <a:pt x="685" y="26"/>
                  </a:lnTo>
                  <a:lnTo>
                    <a:pt x="682" y="29"/>
                  </a:lnTo>
                  <a:lnTo>
                    <a:pt x="679" y="31"/>
                  </a:lnTo>
                  <a:lnTo>
                    <a:pt x="678" y="35"/>
                  </a:lnTo>
                  <a:lnTo>
                    <a:pt x="677" y="39"/>
                  </a:lnTo>
                  <a:lnTo>
                    <a:pt x="675" y="42"/>
                  </a:lnTo>
                  <a:lnTo>
                    <a:pt x="675" y="160"/>
                  </a:lnTo>
                  <a:lnTo>
                    <a:pt x="675" y="164"/>
                  </a:lnTo>
                  <a:lnTo>
                    <a:pt x="675" y="167"/>
                  </a:lnTo>
                  <a:lnTo>
                    <a:pt x="674" y="168"/>
                  </a:lnTo>
                  <a:lnTo>
                    <a:pt x="673" y="171"/>
                  </a:lnTo>
                  <a:lnTo>
                    <a:pt x="671" y="172"/>
                  </a:lnTo>
                  <a:lnTo>
                    <a:pt x="670" y="172"/>
                  </a:lnTo>
                  <a:lnTo>
                    <a:pt x="669" y="173"/>
                  </a:lnTo>
                  <a:lnTo>
                    <a:pt x="667" y="173"/>
                  </a:lnTo>
                  <a:lnTo>
                    <a:pt x="665" y="173"/>
                  </a:lnTo>
                  <a:lnTo>
                    <a:pt x="663" y="173"/>
                  </a:lnTo>
                  <a:lnTo>
                    <a:pt x="661" y="173"/>
                  </a:lnTo>
                  <a:lnTo>
                    <a:pt x="658" y="173"/>
                  </a:lnTo>
                  <a:lnTo>
                    <a:pt x="216" y="173"/>
                  </a:lnTo>
                  <a:lnTo>
                    <a:pt x="215" y="173"/>
                  </a:lnTo>
                  <a:lnTo>
                    <a:pt x="212" y="173"/>
                  </a:lnTo>
                  <a:lnTo>
                    <a:pt x="211" y="172"/>
                  </a:lnTo>
                  <a:lnTo>
                    <a:pt x="208" y="172"/>
                  </a:lnTo>
                  <a:lnTo>
                    <a:pt x="207" y="171"/>
                  </a:lnTo>
                  <a:lnTo>
                    <a:pt x="206" y="169"/>
                  </a:lnTo>
                  <a:lnTo>
                    <a:pt x="204" y="168"/>
                  </a:lnTo>
                  <a:lnTo>
                    <a:pt x="204" y="165"/>
                  </a:lnTo>
                  <a:lnTo>
                    <a:pt x="203" y="164"/>
                  </a:lnTo>
                  <a:lnTo>
                    <a:pt x="203" y="163"/>
                  </a:lnTo>
                  <a:lnTo>
                    <a:pt x="202" y="160"/>
                  </a:lnTo>
                  <a:lnTo>
                    <a:pt x="202" y="15"/>
                  </a:lnTo>
                  <a:lnTo>
                    <a:pt x="200" y="10"/>
                  </a:lnTo>
                  <a:lnTo>
                    <a:pt x="196" y="5"/>
                  </a:lnTo>
                  <a:lnTo>
                    <a:pt x="193" y="2"/>
                  </a:lnTo>
                  <a:lnTo>
                    <a:pt x="189" y="0"/>
                  </a:lnTo>
                  <a:lnTo>
                    <a:pt x="185" y="0"/>
                  </a:lnTo>
                  <a:lnTo>
                    <a:pt x="181" y="0"/>
                  </a:lnTo>
                  <a:lnTo>
                    <a:pt x="177" y="1"/>
                  </a:lnTo>
                  <a:lnTo>
                    <a:pt x="173" y="3"/>
                  </a:lnTo>
                  <a:lnTo>
                    <a:pt x="170" y="6"/>
                  </a:lnTo>
                  <a:lnTo>
                    <a:pt x="167" y="9"/>
                  </a:lnTo>
                  <a:lnTo>
                    <a:pt x="166" y="13"/>
                  </a:lnTo>
                  <a:lnTo>
                    <a:pt x="166" y="15"/>
                  </a:lnTo>
                  <a:lnTo>
                    <a:pt x="166" y="159"/>
                  </a:lnTo>
                  <a:lnTo>
                    <a:pt x="167" y="163"/>
                  </a:lnTo>
                  <a:lnTo>
                    <a:pt x="167" y="164"/>
                  </a:lnTo>
                  <a:lnTo>
                    <a:pt x="166" y="167"/>
                  </a:lnTo>
                  <a:lnTo>
                    <a:pt x="166" y="168"/>
                  </a:lnTo>
                  <a:lnTo>
                    <a:pt x="165" y="169"/>
                  </a:lnTo>
                  <a:lnTo>
                    <a:pt x="163" y="171"/>
                  </a:lnTo>
                  <a:lnTo>
                    <a:pt x="163" y="172"/>
                  </a:lnTo>
                  <a:lnTo>
                    <a:pt x="161" y="173"/>
                  </a:lnTo>
                  <a:lnTo>
                    <a:pt x="159" y="173"/>
                  </a:lnTo>
                  <a:lnTo>
                    <a:pt x="158" y="173"/>
                  </a:lnTo>
                  <a:lnTo>
                    <a:pt x="155" y="173"/>
                  </a:lnTo>
                  <a:lnTo>
                    <a:pt x="153" y="173"/>
                  </a:lnTo>
                  <a:lnTo>
                    <a:pt x="68" y="173"/>
                  </a:lnTo>
                  <a:lnTo>
                    <a:pt x="64" y="173"/>
                  </a:lnTo>
                  <a:lnTo>
                    <a:pt x="59" y="172"/>
                  </a:lnTo>
                  <a:lnTo>
                    <a:pt x="53" y="171"/>
                  </a:lnTo>
                  <a:lnTo>
                    <a:pt x="49" y="168"/>
                  </a:lnTo>
                  <a:lnTo>
                    <a:pt x="45" y="167"/>
                  </a:lnTo>
                  <a:lnTo>
                    <a:pt x="41" y="164"/>
                  </a:lnTo>
                  <a:lnTo>
                    <a:pt x="37" y="160"/>
                  </a:lnTo>
                  <a:lnTo>
                    <a:pt x="33" y="157"/>
                  </a:lnTo>
                  <a:lnTo>
                    <a:pt x="29" y="155"/>
                  </a:lnTo>
                  <a:lnTo>
                    <a:pt x="27" y="152"/>
                  </a:lnTo>
                  <a:lnTo>
                    <a:pt x="23" y="149"/>
                  </a:lnTo>
                  <a:lnTo>
                    <a:pt x="19" y="145"/>
                  </a:lnTo>
                  <a:lnTo>
                    <a:pt x="15" y="147"/>
                  </a:lnTo>
                  <a:lnTo>
                    <a:pt x="9" y="147"/>
                  </a:lnTo>
                  <a:lnTo>
                    <a:pt x="7" y="148"/>
                  </a:lnTo>
                  <a:lnTo>
                    <a:pt x="4" y="151"/>
                  </a:lnTo>
                  <a:lnTo>
                    <a:pt x="2" y="152"/>
                  </a:lnTo>
                  <a:lnTo>
                    <a:pt x="0" y="155"/>
                  </a:lnTo>
                  <a:lnTo>
                    <a:pt x="0" y="157"/>
                  </a:lnTo>
                  <a:lnTo>
                    <a:pt x="0" y="160"/>
                  </a:lnTo>
                  <a:lnTo>
                    <a:pt x="0" y="163"/>
                  </a:lnTo>
                  <a:lnTo>
                    <a:pt x="0" y="165"/>
                  </a:lnTo>
                  <a:lnTo>
                    <a:pt x="2" y="168"/>
                  </a:lnTo>
                  <a:lnTo>
                    <a:pt x="3" y="169"/>
                  </a:lnTo>
                  <a:lnTo>
                    <a:pt x="7" y="175"/>
                  </a:lnTo>
                  <a:lnTo>
                    <a:pt x="11" y="179"/>
                  </a:lnTo>
                  <a:lnTo>
                    <a:pt x="15" y="183"/>
                  </a:lnTo>
                  <a:lnTo>
                    <a:pt x="20" y="187"/>
                  </a:lnTo>
                  <a:lnTo>
                    <a:pt x="25" y="189"/>
                  </a:lnTo>
                  <a:lnTo>
                    <a:pt x="31" y="193"/>
                  </a:lnTo>
                  <a:lnTo>
                    <a:pt x="36" y="197"/>
                  </a:lnTo>
                  <a:lnTo>
                    <a:pt x="41" y="200"/>
                  </a:lnTo>
                  <a:lnTo>
                    <a:pt x="48" y="202"/>
                  </a:lnTo>
                  <a:lnTo>
                    <a:pt x="53" y="204"/>
                  </a:lnTo>
                  <a:lnTo>
                    <a:pt x="60" y="205"/>
                  </a:lnTo>
                  <a:lnTo>
                    <a:pt x="65" y="205"/>
                  </a:lnTo>
                </a:path>
              </a:pathLst>
            </a:custGeom>
            <a:noFill/>
            <a:ln w="25400">
              <a:solidFill>
                <a:schemeClr val="tx1"/>
              </a:solidFill>
              <a:prstDash val="solid"/>
              <a:round/>
              <a:headEnd/>
              <a:tailEnd/>
            </a:ln>
          </p:spPr>
          <p:txBody>
            <a:bodyPr/>
            <a:lstStyle/>
            <a:p>
              <a:endParaRPr lang="en-GB"/>
            </a:p>
          </p:txBody>
        </p:sp>
        <p:sp>
          <p:nvSpPr>
            <p:cNvPr id="40032" name="Freeform 96"/>
            <p:cNvSpPr>
              <a:spLocks/>
            </p:cNvSpPr>
            <p:nvPr/>
          </p:nvSpPr>
          <p:spPr bwMode="auto">
            <a:xfrm>
              <a:off x="3244" y="3012"/>
              <a:ext cx="979" cy="67"/>
            </a:xfrm>
            <a:custGeom>
              <a:avLst/>
              <a:gdLst>
                <a:gd name="T0" fmla="*/ 0 w 979"/>
                <a:gd name="T1" fmla="*/ 65 h 67"/>
                <a:gd name="T2" fmla="*/ 0 w 979"/>
                <a:gd name="T3" fmla="*/ 67 h 67"/>
                <a:gd name="T4" fmla="*/ 895 w 979"/>
                <a:gd name="T5" fmla="*/ 67 h 67"/>
                <a:gd name="T6" fmla="*/ 903 w 979"/>
                <a:gd name="T7" fmla="*/ 66 h 67"/>
                <a:gd name="T8" fmla="*/ 910 w 979"/>
                <a:gd name="T9" fmla="*/ 63 h 67"/>
                <a:gd name="T10" fmla="*/ 918 w 979"/>
                <a:gd name="T11" fmla="*/ 59 h 67"/>
                <a:gd name="T12" fmla="*/ 929 w 979"/>
                <a:gd name="T13" fmla="*/ 55 h 67"/>
                <a:gd name="T14" fmla="*/ 933 w 979"/>
                <a:gd name="T15" fmla="*/ 53 h 67"/>
                <a:gd name="T16" fmla="*/ 939 w 979"/>
                <a:gd name="T17" fmla="*/ 48 h 67"/>
                <a:gd name="T18" fmla="*/ 946 w 979"/>
                <a:gd name="T19" fmla="*/ 44 h 67"/>
                <a:gd name="T20" fmla="*/ 963 w 979"/>
                <a:gd name="T21" fmla="*/ 26 h 67"/>
                <a:gd name="T22" fmla="*/ 968 w 979"/>
                <a:gd name="T23" fmla="*/ 20 h 67"/>
                <a:gd name="T24" fmla="*/ 974 w 979"/>
                <a:gd name="T25" fmla="*/ 12 h 67"/>
                <a:gd name="T26" fmla="*/ 978 w 979"/>
                <a:gd name="T27" fmla="*/ 6 h 67"/>
                <a:gd name="T28" fmla="*/ 979 w 979"/>
                <a:gd name="T29" fmla="*/ 0 h 67"/>
                <a:gd name="T30" fmla="*/ 978 w 979"/>
                <a:gd name="T31" fmla="*/ 0 h 67"/>
                <a:gd name="T32" fmla="*/ 976 w 979"/>
                <a:gd name="T33" fmla="*/ 0 h 67"/>
                <a:gd name="T34" fmla="*/ 975 w 979"/>
                <a:gd name="T35" fmla="*/ 4 h 67"/>
                <a:gd name="T36" fmla="*/ 971 w 979"/>
                <a:gd name="T37" fmla="*/ 9 h 67"/>
                <a:gd name="T38" fmla="*/ 966 w 979"/>
                <a:gd name="T39" fmla="*/ 17 h 67"/>
                <a:gd name="T40" fmla="*/ 960 w 979"/>
                <a:gd name="T41" fmla="*/ 24 h 67"/>
                <a:gd name="T42" fmla="*/ 943 w 979"/>
                <a:gd name="T43" fmla="*/ 41 h 67"/>
                <a:gd name="T44" fmla="*/ 937 w 979"/>
                <a:gd name="T45" fmla="*/ 45 h 67"/>
                <a:gd name="T46" fmla="*/ 930 w 979"/>
                <a:gd name="T47" fmla="*/ 50 h 67"/>
                <a:gd name="T48" fmla="*/ 921 w 979"/>
                <a:gd name="T49" fmla="*/ 55 h 67"/>
                <a:gd name="T50" fmla="*/ 918 w 979"/>
                <a:gd name="T51" fmla="*/ 57 h 67"/>
                <a:gd name="T52" fmla="*/ 910 w 979"/>
                <a:gd name="T53" fmla="*/ 61 h 67"/>
                <a:gd name="T54" fmla="*/ 903 w 979"/>
                <a:gd name="T55" fmla="*/ 63 h 67"/>
                <a:gd name="T56" fmla="*/ 895 w 979"/>
                <a:gd name="T57" fmla="*/ 65 h 67"/>
                <a:gd name="T58" fmla="*/ 0 w 979"/>
                <a:gd name="T59" fmla="*/ 65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79"/>
                <a:gd name="T91" fmla="*/ 0 h 67"/>
                <a:gd name="T92" fmla="*/ 979 w 979"/>
                <a:gd name="T93" fmla="*/ 67 h 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79" h="67">
                  <a:moveTo>
                    <a:pt x="0" y="65"/>
                  </a:moveTo>
                  <a:lnTo>
                    <a:pt x="0" y="67"/>
                  </a:lnTo>
                  <a:lnTo>
                    <a:pt x="895" y="67"/>
                  </a:lnTo>
                  <a:lnTo>
                    <a:pt x="903" y="66"/>
                  </a:lnTo>
                  <a:lnTo>
                    <a:pt x="910" y="63"/>
                  </a:lnTo>
                  <a:lnTo>
                    <a:pt x="918" y="59"/>
                  </a:lnTo>
                  <a:lnTo>
                    <a:pt x="929" y="55"/>
                  </a:lnTo>
                  <a:lnTo>
                    <a:pt x="933" y="53"/>
                  </a:lnTo>
                  <a:lnTo>
                    <a:pt x="939" y="48"/>
                  </a:lnTo>
                  <a:lnTo>
                    <a:pt x="946" y="44"/>
                  </a:lnTo>
                  <a:lnTo>
                    <a:pt x="963" y="26"/>
                  </a:lnTo>
                  <a:lnTo>
                    <a:pt x="968" y="20"/>
                  </a:lnTo>
                  <a:lnTo>
                    <a:pt x="974" y="12"/>
                  </a:lnTo>
                  <a:lnTo>
                    <a:pt x="978" y="6"/>
                  </a:lnTo>
                  <a:lnTo>
                    <a:pt x="979" y="0"/>
                  </a:lnTo>
                  <a:lnTo>
                    <a:pt x="978" y="0"/>
                  </a:lnTo>
                  <a:lnTo>
                    <a:pt x="976" y="0"/>
                  </a:lnTo>
                  <a:lnTo>
                    <a:pt x="975" y="4"/>
                  </a:lnTo>
                  <a:lnTo>
                    <a:pt x="971" y="9"/>
                  </a:lnTo>
                  <a:lnTo>
                    <a:pt x="966" y="17"/>
                  </a:lnTo>
                  <a:lnTo>
                    <a:pt x="960" y="24"/>
                  </a:lnTo>
                  <a:lnTo>
                    <a:pt x="943" y="41"/>
                  </a:lnTo>
                  <a:lnTo>
                    <a:pt x="937" y="45"/>
                  </a:lnTo>
                  <a:lnTo>
                    <a:pt x="930" y="50"/>
                  </a:lnTo>
                  <a:lnTo>
                    <a:pt x="921" y="55"/>
                  </a:lnTo>
                  <a:lnTo>
                    <a:pt x="918" y="57"/>
                  </a:lnTo>
                  <a:lnTo>
                    <a:pt x="910" y="61"/>
                  </a:lnTo>
                  <a:lnTo>
                    <a:pt x="903" y="63"/>
                  </a:lnTo>
                  <a:lnTo>
                    <a:pt x="895" y="65"/>
                  </a:lnTo>
                  <a:lnTo>
                    <a:pt x="0" y="65"/>
                  </a:lnTo>
                  <a:close/>
                </a:path>
              </a:pathLst>
            </a:custGeom>
            <a:solidFill>
              <a:srgbClr val="000000"/>
            </a:solidFill>
            <a:ln w="25400">
              <a:solidFill>
                <a:schemeClr val="tx1"/>
              </a:solidFill>
              <a:round/>
              <a:headEnd/>
              <a:tailEnd/>
            </a:ln>
          </p:spPr>
          <p:txBody>
            <a:bodyPr/>
            <a:lstStyle/>
            <a:p>
              <a:endParaRPr lang="en-GB"/>
            </a:p>
          </p:txBody>
        </p:sp>
        <p:sp>
          <p:nvSpPr>
            <p:cNvPr id="40033" name="Freeform 97"/>
            <p:cNvSpPr>
              <a:spLocks/>
            </p:cNvSpPr>
            <p:nvPr/>
          </p:nvSpPr>
          <p:spPr bwMode="auto">
            <a:xfrm>
              <a:off x="4219" y="3006"/>
              <a:ext cx="5" cy="6"/>
            </a:xfrm>
            <a:custGeom>
              <a:avLst/>
              <a:gdLst>
                <a:gd name="T0" fmla="*/ 4 w 5"/>
                <a:gd name="T1" fmla="*/ 6 h 6"/>
                <a:gd name="T2" fmla="*/ 5 w 5"/>
                <a:gd name="T3" fmla="*/ 0 h 6"/>
                <a:gd name="T4" fmla="*/ 5 w 5"/>
                <a:gd name="T5" fmla="*/ 2 h 6"/>
                <a:gd name="T6" fmla="*/ 3 w 5"/>
                <a:gd name="T7" fmla="*/ 2 h 6"/>
                <a:gd name="T8" fmla="*/ 0 w 5"/>
                <a:gd name="T9" fmla="*/ 2 h 6"/>
                <a:gd name="T10" fmla="*/ 0 w 5"/>
                <a:gd name="T11" fmla="*/ 6 h 6"/>
                <a:gd name="T12" fmla="*/ 3 w 5"/>
                <a:gd name="T13" fmla="*/ 6 h 6"/>
                <a:gd name="T14" fmla="*/ 4 w 5"/>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4" y="6"/>
                  </a:moveTo>
                  <a:lnTo>
                    <a:pt x="5" y="0"/>
                  </a:lnTo>
                  <a:lnTo>
                    <a:pt x="5" y="2"/>
                  </a:lnTo>
                  <a:lnTo>
                    <a:pt x="3" y="2"/>
                  </a:lnTo>
                  <a:lnTo>
                    <a:pt x="0" y="2"/>
                  </a:lnTo>
                  <a:lnTo>
                    <a:pt x="0" y="6"/>
                  </a:lnTo>
                  <a:lnTo>
                    <a:pt x="3" y="6"/>
                  </a:lnTo>
                  <a:lnTo>
                    <a:pt x="4" y="6"/>
                  </a:lnTo>
                  <a:close/>
                </a:path>
              </a:pathLst>
            </a:custGeom>
            <a:solidFill>
              <a:srgbClr val="000000"/>
            </a:solidFill>
            <a:ln w="25400">
              <a:solidFill>
                <a:schemeClr val="tx1"/>
              </a:solidFill>
              <a:round/>
              <a:headEnd/>
              <a:tailEnd/>
            </a:ln>
          </p:spPr>
          <p:txBody>
            <a:bodyPr/>
            <a:lstStyle/>
            <a:p>
              <a:endParaRPr lang="en-GB"/>
            </a:p>
          </p:txBody>
        </p:sp>
        <p:sp>
          <p:nvSpPr>
            <p:cNvPr id="40034" name="Freeform 98"/>
            <p:cNvSpPr>
              <a:spLocks/>
            </p:cNvSpPr>
            <p:nvPr/>
          </p:nvSpPr>
          <p:spPr bwMode="auto">
            <a:xfrm>
              <a:off x="4212" y="2997"/>
              <a:ext cx="12" cy="15"/>
            </a:xfrm>
            <a:custGeom>
              <a:avLst/>
              <a:gdLst>
                <a:gd name="T0" fmla="*/ 12 w 12"/>
                <a:gd name="T1" fmla="*/ 11 h 15"/>
                <a:gd name="T2" fmla="*/ 12 w 12"/>
                <a:gd name="T3" fmla="*/ 15 h 15"/>
                <a:gd name="T4" fmla="*/ 10 w 12"/>
                <a:gd name="T5" fmla="*/ 7 h 15"/>
                <a:gd name="T6" fmla="*/ 8 w 12"/>
                <a:gd name="T7" fmla="*/ 4 h 15"/>
                <a:gd name="T8" fmla="*/ 4 w 12"/>
                <a:gd name="T9" fmla="*/ 2 h 15"/>
                <a:gd name="T10" fmla="*/ 0 w 12"/>
                <a:gd name="T11" fmla="*/ 0 h 15"/>
                <a:gd name="T12" fmla="*/ 0 w 12"/>
                <a:gd name="T13" fmla="*/ 2 h 15"/>
                <a:gd name="T14" fmla="*/ 0 w 12"/>
                <a:gd name="T15" fmla="*/ 3 h 15"/>
                <a:gd name="T16" fmla="*/ 4 w 12"/>
                <a:gd name="T17" fmla="*/ 4 h 15"/>
                <a:gd name="T18" fmla="*/ 6 w 12"/>
                <a:gd name="T19" fmla="*/ 4 h 15"/>
                <a:gd name="T20" fmla="*/ 7 w 12"/>
                <a:gd name="T21" fmla="*/ 7 h 15"/>
                <a:gd name="T22" fmla="*/ 8 w 12"/>
                <a:gd name="T23" fmla="*/ 11 h 15"/>
                <a:gd name="T24" fmla="*/ 10 w 12"/>
                <a:gd name="T25" fmla="*/ 11 h 15"/>
                <a:gd name="T26" fmla="*/ 12 w 12"/>
                <a:gd name="T27" fmla="*/ 11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5"/>
                <a:gd name="T44" fmla="*/ 12 w 12"/>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5">
                  <a:moveTo>
                    <a:pt x="12" y="11"/>
                  </a:moveTo>
                  <a:lnTo>
                    <a:pt x="12" y="15"/>
                  </a:lnTo>
                  <a:lnTo>
                    <a:pt x="10" y="7"/>
                  </a:lnTo>
                  <a:lnTo>
                    <a:pt x="8" y="4"/>
                  </a:lnTo>
                  <a:lnTo>
                    <a:pt x="4" y="2"/>
                  </a:lnTo>
                  <a:lnTo>
                    <a:pt x="0" y="0"/>
                  </a:lnTo>
                  <a:lnTo>
                    <a:pt x="0" y="2"/>
                  </a:lnTo>
                  <a:lnTo>
                    <a:pt x="0" y="3"/>
                  </a:lnTo>
                  <a:lnTo>
                    <a:pt x="4" y="4"/>
                  </a:lnTo>
                  <a:lnTo>
                    <a:pt x="6" y="4"/>
                  </a:lnTo>
                  <a:lnTo>
                    <a:pt x="7" y="7"/>
                  </a:lnTo>
                  <a:lnTo>
                    <a:pt x="8" y="11"/>
                  </a:lnTo>
                  <a:lnTo>
                    <a:pt x="10" y="11"/>
                  </a:lnTo>
                  <a:lnTo>
                    <a:pt x="12" y="11"/>
                  </a:lnTo>
                  <a:close/>
                </a:path>
              </a:pathLst>
            </a:custGeom>
            <a:solidFill>
              <a:srgbClr val="000000"/>
            </a:solidFill>
            <a:ln w="25400">
              <a:solidFill>
                <a:schemeClr val="tx1"/>
              </a:solidFill>
              <a:round/>
              <a:headEnd/>
              <a:tailEnd/>
            </a:ln>
          </p:spPr>
          <p:txBody>
            <a:bodyPr/>
            <a:lstStyle/>
            <a:p>
              <a:endParaRPr lang="en-GB"/>
            </a:p>
          </p:txBody>
        </p:sp>
        <p:sp>
          <p:nvSpPr>
            <p:cNvPr id="40035" name="Freeform 99"/>
            <p:cNvSpPr>
              <a:spLocks/>
            </p:cNvSpPr>
            <p:nvPr/>
          </p:nvSpPr>
          <p:spPr bwMode="auto">
            <a:xfrm>
              <a:off x="4208" y="2996"/>
              <a:ext cx="4" cy="5"/>
            </a:xfrm>
            <a:custGeom>
              <a:avLst/>
              <a:gdLst>
                <a:gd name="T0" fmla="*/ 4 w 4"/>
                <a:gd name="T1" fmla="*/ 1 h 5"/>
                <a:gd name="T2" fmla="*/ 0 w 4"/>
                <a:gd name="T3" fmla="*/ 0 h 5"/>
                <a:gd name="T4" fmla="*/ 4 w 4"/>
                <a:gd name="T5" fmla="*/ 5 h 5"/>
                <a:gd name="T6" fmla="*/ 4 w 4"/>
                <a:gd name="T7" fmla="*/ 3 h 5"/>
                <a:gd name="T8" fmla="*/ 4 w 4"/>
                <a:gd name="T9" fmla="*/ 1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1"/>
                  </a:moveTo>
                  <a:lnTo>
                    <a:pt x="0" y="0"/>
                  </a:lnTo>
                  <a:lnTo>
                    <a:pt x="4" y="5"/>
                  </a:lnTo>
                  <a:lnTo>
                    <a:pt x="4" y="3"/>
                  </a:lnTo>
                  <a:lnTo>
                    <a:pt x="4" y="1"/>
                  </a:lnTo>
                  <a:close/>
                </a:path>
              </a:pathLst>
            </a:custGeom>
            <a:solidFill>
              <a:srgbClr val="000000"/>
            </a:solidFill>
            <a:ln w="25400">
              <a:solidFill>
                <a:schemeClr val="tx1"/>
              </a:solidFill>
              <a:round/>
              <a:headEnd/>
              <a:tailEnd/>
            </a:ln>
          </p:spPr>
          <p:txBody>
            <a:bodyPr/>
            <a:lstStyle/>
            <a:p>
              <a:endParaRPr lang="en-GB"/>
            </a:p>
          </p:txBody>
        </p:sp>
        <p:sp>
          <p:nvSpPr>
            <p:cNvPr id="40036" name="Freeform 100"/>
            <p:cNvSpPr>
              <a:spLocks/>
            </p:cNvSpPr>
            <p:nvPr/>
          </p:nvSpPr>
          <p:spPr bwMode="auto">
            <a:xfrm>
              <a:off x="4133" y="2996"/>
              <a:ext cx="79" cy="53"/>
            </a:xfrm>
            <a:custGeom>
              <a:avLst/>
              <a:gdLst>
                <a:gd name="T0" fmla="*/ 75 w 79"/>
                <a:gd name="T1" fmla="*/ 0 h 53"/>
                <a:gd name="T2" fmla="*/ 73 w 79"/>
                <a:gd name="T3" fmla="*/ 0 h 53"/>
                <a:gd name="T4" fmla="*/ 66 w 79"/>
                <a:gd name="T5" fmla="*/ 4 h 53"/>
                <a:gd name="T6" fmla="*/ 62 w 79"/>
                <a:gd name="T7" fmla="*/ 5 h 53"/>
                <a:gd name="T8" fmla="*/ 59 w 79"/>
                <a:gd name="T9" fmla="*/ 8 h 53"/>
                <a:gd name="T10" fmla="*/ 56 w 79"/>
                <a:gd name="T11" fmla="*/ 14 h 53"/>
                <a:gd name="T12" fmla="*/ 52 w 79"/>
                <a:gd name="T13" fmla="*/ 20 h 53"/>
                <a:gd name="T14" fmla="*/ 41 w 79"/>
                <a:gd name="T15" fmla="*/ 30 h 53"/>
                <a:gd name="T16" fmla="*/ 30 w 79"/>
                <a:gd name="T17" fmla="*/ 38 h 53"/>
                <a:gd name="T18" fmla="*/ 21 w 79"/>
                <a:gd name="T19" fmla="*/ 44 h 53"/>
                <a:gd name="T20" fmla="*/ 18 w 79"/>
                <a:gd name="T21" fmla="*/ 45 h 53"/>
                <a:gd name="T22" fmla="*/ 13 w 79"/>
                <a:gd name="T23" fmla="*/ 48 h 53"/>
                <a:gd name="T24" fmla="*/ 0 w 79"/>
                <a:gd name="T25" fmla="*/ 50 h 53"/>
                <a:gd name="T26" fmla="*/ 0 w 79"/>
                <a:gd name="T27" fmla="*/ 52 h 53"/>
                <a:gd name="T28" fmla="*/ 0 w 79"/>
                <a:gd name="T29" fmla="*/ 53 h 53"/>
                <a:gd name="T30" fmla="*/ 13 w 79"/>
                <a:gd name="T31" fmla="*/ 50 h 53"/>
                <a:gd name="T32" fmla="*/ 18 w 79"/>
                <a:gd name="T33" fmla="*/ 48 h 53"/>
                <a:gd name="T34" fmla="*/ 29 w 79"/>
                <a:gd name="T35" fmla="*/ 44 h 53"/>
                <a:gd name="T36" fmla="*/ 33 w 79"/>
                <a:gd name="T37" fmla="*/ 41 h 53"/>
                <a:gd name="T38" fmla="*/ 44 w 79"/>
                <a:gd name="T39" fmla="*/ 33 h 53"/>
                <a:gd name="T40" fmla="*/ 54 w 79"/>
                <a:gd name="T41" fmla="*/ 22 h 53"/>
                <a:gd name="T42" fmla="*/ 58 w 79"/>
                <a:gd name="T43" fmla="*/ 17 h 53"/>
                <a:gd name="T44" fmla="*/ 62 w 79"/>
                <a:gd name="T45" fmla="*/ 10 h 53"/>
                <a:gd name="T46" fmla="*/ 67 w 79"/>
                <a:gd name="T47" fmla="*/ 8 h 53"/>
                <a:gd name="T48" fmla="*/ 71 w 79"/>
                <a:gd name="T49" fmla="*/ 7 h 53"/>
                <a:gd name="T50" fmla="*/ 73 w 79"/>
                <a:gd name="T51" fmla="*/ 5 h 53"/>
                <a:gd name="T52" fmla="*/ 79 w 79"/>
                <a:gd name="T53" fmla="*/ 5 h 53"/>
                <a:gd name="T54" fmla="*/ 75 w 79"/>
                <a:gd name="T55" fmla="*/ 0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53"/>
                <a:gd name="T86" fmla="*/ 79 w 79"/>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53">
                  <a:moveTo>
                    <a:pt x="75" y="0"/>
                  </a:moveTo>
                  <a:lnTo>
                    <a:pt x="73" y="0"/>
                  </a:lnTo>
                  <a:lnTo>
                    <a:pt x="66" y="4"/>
                  </a:lnTo>
                  <a:lnTo>
                    <a:pt x="62" y="5"/>
                  </a:lnTo>
                  <a:lnTo>
                    <a:pt x="59" y="8"/>
                  </a:lnTo>
                  <a:lnTo>
                    <a:pt x="56" y="14"/>
                  </a:lnTo>
                  <a:lnTo>
                    <a:pt x="52" y="20"/>
                  </a:lnTo>
                  <a:lnTo>
                    <a:pt x="41" y="30"/>
                  </a:lnTo>
                  <a:lnTo>
                    <a:pt x="30" y="38"/>
                  </a:lnTo>
                  <a:lnTo>
                    <a:pt x="21" y="44"/>
                  </a:lnTo>
                  <a:lnTo>
                    <a:pt x="18" y="45"/>
                  </a:lnTo>
                  <a:lnTo>
                    <a:pt x="13" y="48"/>
                  </a:lnTo>
                  <a:lnTo>
                    <a:pt x="0" y="50"/>
                  </a:lnTo>
                  <a:lnTo>
                    <a:pt x="0" y="52"/>
                  </a:lnTo>
                  <a:lnTo>
                    <a:pt x="0" y="53"/>
                  </a:lnTo>
                  <a:lnTo>
                    <a:pt x="13" y="50"/>
                  </a:lnTo>
                  <a:lnTo>
                    <a:pt x="18" y="48"/>
                  </a:lnTo>
                  <a:lnTo>
                    <a:pt x="29" y="44"/>
                  </a:lnTo>
                  <a:lnTo>
                    <a:pt x="33" y="41"/>
                  </a:lnTo>
                  <a:lnTo>
                    <a:pt x="44" y="33"/>
                  </a:lnTo>
                  <a:lnTo>
                    <a:pt x="54" y="22"/>
                  </a:lnTo>
                  <a:lnTo>
                    <a:pt x="58" y="17"/>
                  </a:lnTo>
                  <a:lnTo>
                    <a:pt x="62" y="10"/>
                  </a:lnTo>
                  <a:lnTo>
                    <a:pt x="67" y="8"/>
                  </a:lnTo>
                  <a:lnTo>
                    <a:pt x="71" y="7"/>
                  </a:lnTo>
                  <a:lnTo>
                    <a:pt x="73" y="5"/>
                  </a:lnTo>
                  <a:lnTo>
                    <a:pt x="79" y="5"/>
                  </a:lnTo>
                  <a:lnTo>
                    <a:pt x="75" y="0"/>
                  </a:lnTo>
                  <a:close/>
                </a:path>
              </a:pathLst>
            </a:custGeom>
            <a:solidFill>
              <a:srgbClr val="000000"/>
            </a:solidFill>
            <a:ln w="25400">
              <a:solidFill>
                <a:schemeClr val="tx1"/>
              </a:solidFill>
              <a:round/>
              <a:headEnd/>
              <a:tailEnd/>
            </a:ln>
          </p:spPr>
          <p:txBody>
            <a:bodyPr/>
            <a:lstStyle/>
            <a:p>
              <a:endParaRPr lang="en-GB"/>
            </a:p>
          </p:txBody>
        </p:sp>
        <p:sp>
          <p:nvSpPr>
            <p:cNvPr id="40037" name="Freeform 101"/>
            <p:cNvSpPr>
              <a:spLocks/>
            </p:cNvSpPr>
            <p:nvPr/>
          </p:nvSpPr>
          <p:spPr bwMode="auto">
            <a:xfrm>
              <a:off x="3895" y="3045"/>
              <a:ext cx="238" cy="5"/>
            </a:xfrm>
            <a:custGeom>
              <a:avLst/>
              <a:gdLst>
                <a:gd name="T0" fmla="*/ 238 w 238"/>
                <a:gd name="T1" fmla="*/ 3 h 5"/>
                <a:gd name="T2" fmla="*/ 238 w 238"/>
                <a:gd name="T3" fmla="*/ 0 h 5"/>
                <a:gd name="T4" fmla="*/ 0 w 238"/>
                <a:gd name="T5" fmla="*/ 0 h 5"/>
                <a:gd name="T6" fmla="*/ 0 w 238"/>
                <a:gd name="T7" fmla="*/ 3 h 5"/>
                <a:gd name="T8" fmla="*/ 0 w 238"/>
                <a:gd name="T9" fmla="*/ 5 h 5"/>
                <a:gd name="T10" fmla="*/ 231 w 238"/>
                <a:gd name="T11" fmla="*/ 5 h 5"/>
                <a:gd name="T12" fmla="*/ 238 w 238"/>
                <a:gd name="T13" fmla="*/ 4 h 5"/>
                <a:gd name="T14" fmla="*/ 238 w 238"/>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238"/>
                <a:gd name="T25" fmla="*/ 0 h 5"/>
                <a:gd name="T26" fmla="*/ 238 w 23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8" h="5">
                  <a:moveTo>
                    <a:pt x="238" y="3"/>
                  </a:moveTo>
                  <a:lnTo>
                    <a:pt x="238" y="0"/>
                  </a:lnTo>
                  <a:lnTo>
                    <a:pt x="0" y="0"/>
                  </a:lnTo>
                  <a:lnTo>
                    <a:pt x="0" y="3"/>
                  </a:lnTo>
                  <a:lnTo>
                    <a:pt x="0" y="5"/>
                  </a:lnTo>
                  <a:lnTo>
                    <a:pt x="231" y="5"/>
                  </a:lnTo>
                  <a:lnTo>
                    <a:pt x="238" y="4"/>
                  </a:lnTo>
                  <a:lnTo>
                    <a:pt x="238" y="3"/>
                  </a:lnTo>
                  <a:close/>
                </a:path>
              </a:pathLst>
            </a:custGeom>
            <a:solidFill>
              <a:srgbClr val="000000"/>
            </a:solidFill>
            <a:ln w="25400">
              <a:solidFill>
                <a:schemeClr val="tx1"/>
              </a:solidFill>
              <a:round/>
              <a:headEnd/>
              <a:tailEnd/>
            </a:ln>
          </p:spPr>
          <p:txBody>
            <a:bodyPr/>
            <a:lstStyle/>
            <a:p>
              <a:endParaRPr lang="en-GB"/>
            </a:p>
          </p:txBody>
        </p:sp>
        <p:sp>
          <p:nvSpPr>
            <p:cNvPr id="40038" name="Freeform 102"/>
            <p:cNvSpPr>
              <a:spLocks/>
            </p:cNvSpPr>
            <p:nvPr/>
          </p:nvSpPr>
          <p:spPr bwMode="auto">
            <a:xfrm>
              <a:off x="3893" y="3045"/>
              <a:ext cx="5" cy="5"/>
            </a:xfrm>
            <a:custGeom>
              <a:avLst/>
              <a:gdLst>
                <a:gd name="T0" fmla="*/ 2 w 5"/>
                <a:gd name="T1" fmla="*/ 3 h 5"/>
                <a:gd name="T2" fmla="*/ 2 w 5"/>
                <a:gd name="T3" fmla="*/ 1 h 5"/>
                <a:gd name="T4" fmla="*/ 0 w 5"/>
                <a:gd name="T5" fmla="*/ 0 h 5"/>
                <a:gd name="T6" fmla="*/ 0 w 5"/>
                <a:gd name="T7" fmla="*/ 1 h 5"/>
                <a:gd name="T8" fmla="*/ 0 w 5"/>
                <a:gd name="T9" fmla="*/ 3 h 5"/>
                <a:gd name="T10" fmla="*/ 5 w 5"/>
                <a:gd name="T11" fmla="*/ 5 h 5"/>
                <a:gd name="T12" fmla="*/ 2 w 5"/>
                <a:gd name="T13" fmla="*/ 5 h 5"/>
                <a:gd name="T14" fmla="*/ 2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3"/>
                  </a:moveTo>
                  <a:lnTo>
                    <a:pt x="2" y="1"/>
                  </a:lnTo>
                  <a:lnTo>
                    <a:pt x="0" y="0"/>
                  </a:lnTo>
                  <a:lnTo>
                    <a:pt x="0" y="1"/>
                  </a:lnTo>
                  <a:lnTo>
                    <a:pt x="0" y="3"/>
                  </a:lnTo>
                  <a:lnTo>
                    <a:pt x="5" y="5"/>
                  </a:lnTo>
                  <a:lnTo>
                    <a:pt x="2" y="5"/>
                  </a:lnTo>
                  <a:lnTo>
                    <a:pt x="2" y="3"/>
                  </a:lnTo>
                  <a:close/>
                </a:path>
              </a:pathLst>
            </a:custGeom>
            <a:solidFill>
              <a:srgbClr val="000000"/>
            </a:solidFill>
            <a:ln w="25400">
              <a:solidFill>
                <a:schemeClr val="tx1"/>
              </a:solidFill>
              <a:round/>
              <a:headEnd/>
              <a:tailEnd/>
            </a:ln>
          </p:spPr>
          <p:txBody>
            <a:bodyPr/>
            <a:lstStyle/>
            <a:p>
              <a:endParaRPr lang="en-GB"/>
            </a:p>
          </p:txBody>
        </p:sp>
        <p:sp>
          <p:nvSpPr>
            <p:cNvPr id="40039" name="Freeform 103"/>
            <p:cNvSpPr>
              <a:spLocks/>
            </p:cNvSpPr>
            <p:nvPr/>
          </p:nvSpPr>
          <p:spPr bwMode="auto">
            <a:xfrm>
              <a:off x="3890" y="3044"/>
              <a:ext cx="3" cy="5"/>
            </a:xfrm>
            <a:custGeom>
              <a:avLst/>
              <a:gdLst>
                <a:gd name="T0" fmla="*/ 3 w 3"/>
                <a:gd name="T1" fmla="*/ 1 h 5"/>
                <a:gd name="T2" fmla="*/ 0 w 3"/>
                <a:gd name="T3" fmla="*/ 0 h 5"/>
                <a:gd name="T4" fmla="*/ 1 w 3"/>
                <a:gd name="T5" fmla="*/ 0 h 5"/>
                <a:gd name="T6" fmla="*/ 1 w 3"/>
                <a:gd name="T7" fmla="*/ 2 h 5"/>
                <a:gd name="T8" fmla="*/ 1 w 3"/>
                <a:gd name="T9" fmla="*/ 5 h 5"/>
                <a:gd name="T10" fmla="*/ 3 w 3"/>
                <a:gd name="T11" fmla="*/ 5 h 5"/>
                <a:gd name="T12" fmla="*/ 3 w 3"/>
                <a:gd name="T13" fmla="*/ 2 h 5"/>
                <a:gd name="T14" fmla="*/ 3 w 3"/>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3" y="1"/>
                  </a:moveTo>
                  <a:lnTo>
                    <a:pt x="0" y="0"/>
                  </a:lnTo>
                  <a:lnTo>
                    <a:pt x="1" y="0"/>
                  </a:lnTo>
                  <a:lnTo>
                    <a:pt x="1" y="2"/>
                  </a:lnTo>
                  <a:lnTo>
                    <a:pt x="1" y="5"/>
                  </a:lnTo>
                  <a:lnTo>
                    <a:pt x="3" y="5"/>
                  </a:lnTo>
                  <a:lnTo>
                    <a:pt x="3" y="2"/>
                  </a:lnTo>
                  <a:lnTo>
                    <a:pt x="3" y="1"/>
                  </a:lnTo>
                  <a:close/>
                </a:path>
              </a:pathLst>
            </a:custGeom>
            <a:solidFill>
              <a:srgbClr val="000000"/>
            </a:solidFill>
            <a:ln w="25400">
              <a:solidFill>
                <a:schemeClr val="tx1"/>
              </a:solidFill>
              <a:round/>
              <a:headEnd/>
              <a:tailEnd/>
            </a:ln>
          </p:spPr>
          <p:txBody>
            <a:bodyPr/>
            <a:lstStyle/>
            <a:p>
              <a:endParaRPr lang="en-GB"/>
            </a:p>
          </p:txBody>
        </p:sp>
        <p:sp>
          <p:nvSpPr>
            <p:cNvPr id="40040" name="Freeform 104"/>
            <p:cNvSpPr>
              <a:spLocks/>
            </p:cNvSpPr>
            <p:nvPr/>
          </p:nvSpPr>
          <p:spPr bwMode="auto">
            <a:xfrm>
              <a:off x="3889" y="3044"/>
              <a:ext cx="4" cy="5"/>
            </a:xfrm>
            <a:custGeom>
              <a:avLst/>
              <a:gdLst>
                <a:gd name="T0" fmla="*/ 2 w 4"/>
                <a:gd name="T1" fmla="*/ 2 h 5"/>
                <a:gd name="T2" fmla="*/ 4 w 4"/>
                <a:gd name="T3" fmla="*/ 1 h 5"/>
                <a:gd name="T4" fmla="*/ 2 w 4"/>
                <a:gd name="T5" fmla="*/ 0 h 5"/>
                <a:gd name="T6" fmla="*/ 1 w 4"/>
                <a:gd name="T7" fmla="*/ 1 h 5"/>
                <a:gd name="T8" fmla="*/ 0 w 4"/>
                <a:gd name="T9" fmla="*/ 2 h 5"/>
                <a:gd name="T10" fmla="*/ 2 w 4"/>
                <a:gd name="T11" fmla="*/ 5 h 5"/>
                <a:gd name="T12" fmla="*/ 2 w 4"/>
                <a:gd name="T13" fmla="*/ 5 h 5"/>
                <a:gd name="T14" fmla="*/ 2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2"/>
                  </a:moveTo>
                  <a:lnTo>
                    <a:pt x="4" y="1"/>
                  </a:lnTo>
                  <a:lnTo>
                    <a:pt x="2" y="0"/>
                  </a:lnTo>
                  <a:lnTo>
                    <a:pt x="1" y="1"/>
                  </a:lnTo>
                  <a:lnTo>
                    <a:pt x="0" y="2"/>
                  </a:lnTo>
                  <a:lnTo>
                    <a:pt x="2" y="5"/>
                  </a:lnTo>
                  <a:lnTo>
                    <a:pt x="2" y="2"/>
                  </a:lnTo>
                  <a:close/>
                </a:path>
              </a:pathLst>
            </a:custGeom>
            <a:solidFill>
              <a:srgbClr val="000000"/>
            </a:solidFill>
            <a:ln w="25400">
              <a:solidFill>
                <a:schemeClr val="tx1"/>
              </a:solidFill>
              <a:round/>
              <a:headEnd/>
              <a:tailEnd/>
            </a:ln>
          </p:spPr>
          <p:txBody>
            <a:bodyPr/>
            <a:lstStyle/>
            <a:p>
              <a:endParaRPr lang="en-GB"/>
            </a:p>
          </p:txBody>
        </p:sp>
        <p:sp>
          <p:nvSpPr>
            <p:cNvPr id="40041" name="Freeform 105"/>
            <p:cNvSpPr>
              <a:spLocks/>
            </p:cNvSpPr>
            <p:nvPr/>
          </p:nvSpPr>
          <p:spPr bwMode="auto">
            <a:xfrm>
              <a:off x="3889" y="3042"/>
              <a:ext cx="2" cy="6"/>
            </a:xfrm>
            <a:custGeom>
              <a:avLst/>
              <a:gdLst>
                <a:gd name="T0" fmla="*/ 2 w 2"/>
                <a:gd name="T1" fmla="*/ 2 h 6"/>
                <a:gd name="T2" fmla="*/ 1 w 2"/>
                <a:gd name="T3" fmla="*/ 0 h 6"/>
                <a:gd name="T4" fmla="*/ 0 w 2"/>
                <a:gd name="T5" fmla="*/ 0 h 6"/>
                <a:gd name="T6" fmla="*/ 0 w 2"/>
                <a:gd name="T7" fmla="*/ 3 h 6"/>
                <a:gd name="T8" fmla="*/ 0 w 2"/>
                <a:gd name="T9" fmla="*/ 6 h 6"/>
                <a:gd name="T10" fmla="*/ 1 w 2"/>
                <a:gd name="T11" fmla="*/ 6 h 6"/>
                <a:gd name="T12" fmla="*/ 1 w 2"/>
                <a:gd name="T13" fmla="*/ 3 h 6"/>
                <a:gd name="T14" fmla="*/ 2 w 2"/>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2" y="2"/>
                  </a:moveTo>
                  <a:lnTo>
                    <a:pt x="1" y="0"/>
                  </a:lnTo>
                  <a:lnTo>
                    <a:pt x="0" y="0"/>
                  </a:lnTo>
                  <a:lnTo>
                    <a:pt x="0" y="3"/>
                  </a:lnTo>
                  <a:lnTo>
                    <a:pt x="0" y="6"/>
                  </a:lnTo>
                  <a:lnTo>
                    <a:pt x="1" y="6"/>
                  </a:lnTo>
                  <a:lnTo>
                    <a:pt x="1" y="3"/>
                  </a:lnTo>
                  <a:lnTo>
                    <a:pt x="2" y="2"/>
                  </a:lnTo>
                  <a:close/>
                </a:path>
              </a:pathLst>
            </a:custGeom>
            <a:solidFill>
              <a:srgbClr val="000000"/>
            </a:solidFill>
            <a:ln w="25400">
              <a:solidFill>
                <a:schemeClr val="tx1"/>
              </a:solidFill>
              <a:round/>
              <a:headEnd/>
              <a:tailEnd/>
            </a:ln>
          </p:spPr>
          <p:txBody>
            <a:bodyPr/>
            <a:lstStyle/>
            <a:p>
              <a:endParaRPr lang="en-GB"/>
            </a:p>
          </p:txBody>
        </p:sp>
        <p:sp>
          <p:nvSpPr>
            <p:cNvPr id="40042" name="Freeform 106"/>
            <p:cNvSpPr>
              <a:spLocks/>
            </p:cNvSpPr>
            <p:nvPr/>
          </p:nvSpPr>
          <p:spPr bwMode="auto">
            <a:xfrm>
              <a:off x="3886" y="3042"/>
              <a:ext cx="4" cy="6"/>
            </a:xfrm>
            <a:custGeom>
              <a:avLst/>
              <a:gdLst>
                <a:gd name="T0" fmla="*/ 3 w 4"/>
                <a:gd name="T1" fmla="*/ 3 h 6"/>
                <a:gd name="T2" fmla="*/ 4 w 4"/>
                <a:gd name="T3" fmla="*/ 2 h 6"/>
                <a:gd name="T4" fmla="*/ 3 w 4"/>
                <a:gd name="T5" fmla="*/ 0 h 6"/>
                <a:gd name="T6" fmla="*/ 1 w 4"/>
                <a:gd name="T7" fmla="*/ 2 h 6"/>
                <a:gd name="T8" fmla="*/ 0 w 4"/>
                <a:gd name="T9" fmla="*/ 3 h 6"/>
                <a:gd name="T10" fmla="*/ 3 w 4"/>
                <a:gd name="T11" fmla="*/ 6 h 6"/>
                <a:gd name="T12" fmla="*/ 3 w 4"/>
                <a:gd name="T13" fmla="*/ 6 h 6"/>
                <a:gd name="T14" fmla="*/ 3 w 4"/>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3" y="3"/>
                  </a:moveTo>
                  <a:lnTo>
                    <a:pt x="4" y="2"/>
                  </a:lnTo>
                  <a:lnTo>
                    <a:pt x="3" y="0"/>
                  </a:lnTo>
                  <a:lnTo>
                    <a:pt x="1" y="2"/>
                  </a:lnTo>
                  <a:lnTo>
                    <a:pt x="0" y="3"/>
                  </a:lnTo>
                  <a:lnTo>
                    <a:pt x="3" y="6"/>
                  </a:lnTo>
                  <a:lnTo>
                    <a:pt x="3" y="3"/>
                  </a:lnTo>
                  <a:close/>
                </a:path>
              </a:pathLst>
            </a:custGeom>
            <a:solidFill>
              <a:srgbClr val="000000"/>
            </a:solidFill>
            <a:ln w="25400">
              <a:solidFill>
                <a:schemeClr val="tx1"/>
              </a:solidFill>
              <a:round/>
              <a:headEnd/>
              <a:tailEnd/>
            </a:ln>
          </p:spPr>
          <p:txBody>
            <a:bodyPr/>
            <a:lstStyle/>
            <a:p>
              <a:endParaRPr lang="en-GB"/>
            </a:p>
          </p:txBody>
        </p:sp>
        <p:sp>
          <p:nvSpPr>
            <p:cNvPr id="40043" name="Freeform 107"/>
            <p:cNvSpPr>
              <a:spLocks/>
            </p:cNvSpPr>
            <p:nvPr/>
          </p:nvSpPr>
          <p:spPr bwMode="auto">
            <a:xfrm>
              <a:off x="3885" y="3041"/>
              <a:ext cx="4" cy="5"/>
            </a:xfrm>
            <a:custGeom>
              <a:avLst/>
              <a:gdLst>
                <a:gd name="T0" fmla="*/ 2 w 4"/>
                <a:gd name="T1" fmla="*/ 3 h 5"/>
                <a:gd name="T2" fmla="*/ 4 w 4"/>
                <a:gd name="T3" fmla="*/ 3 h 5"/>
                <a:gd name="T4" fmla="*/ 2 w 4"/>
                <a:gd name="T5" fmla="*/ 0 h 5"/>
                <a:gd name="T6" fmla="*/ 1 w 4"/>
                <a:gd name="T7" fmla="*/ 0 h 5"/>
                <a:gd name="T8" fmla="*/ 0 w 4"/>
                <a:gd name="T9" fmla="*/ 0 h 5"/>
                <a:gd name="T10" fmla="*/ 2 w 4"/>
                <a:gd name="T11" fmla="*/ 5 h 5"/>
                <a:gd name="T12" fmla="*/ 1 w 4"/>
                <a:gd name="T13" fmla="*/ 4 h 5"/>
                <a:gd name="T14" fmla="*/ 2 w 4"/>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3"/>
                  </a:moveTo>
                  <a:lnTo>
                    <a:pt x="4" y="3"/>
                  </a:lnTo>
                  <a:lnTo>
                    <a:pt x="2" y="0"/>
                  </a:lnTo>
                  <a:lnTo>
                    <a:pt x="1" y="0"/>
                  </a:lnTo>
                  <a:lnTo>
                    <a:pt x="0" y="0"/>
                  </a:lnTo>
                  <a:lnTo>
                    <a:pt x="2" y="5"/>
                  </a:lnTo>
                  <a:lnTo>
                    <a:pt x="1" y="4"/>
                  </a:lnTo>
                  <a:lnTo>
                    <a:pt x="2" y="3"/>
                  </a:lnTo>
                  <a:close/>
                </a:path>
              </a:pathLst>
            </a:custGeom>
            <a:solidFill>
              <a:srgbClr val="000000"/>
            </a:solidFill>
            <a:ln w="25400">
              <a:solidFill>
                <a:schemeClr val="tx1"/>
              </a:solidFill>
              <a:round/>
              <a:headEnd/>
              <a:tailEnd/>
            </a:ln>
          </p:spPr>
          <p:txBody>
            <a:bodyPr/>
            <a:lstStyle/>
            <a:p>
              <a:endParaRPr lang="en-GB"/>
            </a:p>
          </p:txBody>
        </p:sp>
        <p:sp>
          <p:nvSpPr>
            <p:cNvPr id="40044" name="Freeform 108"/>
            <p:cNvSpPr>
              <a:spLocks/>
            </p:cNvSpPr>
            <p:nvPr/>
          </p:nvSpPr>
          <p:spPr bwMode="auto">
            <a:xfrm>
              <a:off x="3883" y="3038"/>
              <a:ext cx="4" cy="4"/>
            </a:xfrm>
            <a:custGeom>
              <a:avLst/>
              <a:gdLst>
                <a:gd name="T0" fmla="*/ 4 w 4"/>
                <a:gd name="T1" fmla="*/ 3 h 4"/>
                <a:gd name="T2" fmla="*/ 3 w 4"/>
                <a:gd name="T3" fmla="*/ 0 h 4"/>
                <a:gd name="T4" fmla="*/ 3 w 4"/>
                <a:gd name="T5" fmla="*/ 0 h 4"/>
                <a:gd name="T6" fmla="*/ 2 w 4"/>
                <a:gd name="T7" fmla="*/ 2 h 4"/>
                <a:gd name="T8" fmla="*/ 0 w 4"/>
                <a:gd name="T9" fmla="*/ 3 h 4"/>
                <a:gd name="T10" fmla="*/ 2 w 4"/>
                <a:gd name="T11" fmla="*/ 4 h 4"/>
                <a:gd name="T12" fmla="*/ 3 w 4"/>
                <a:gd name="T13" fmla="*/ 3 h 4"/>
                <a:gd name="T14" fmla="*/ 4 w 4"/>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3"/>
                  </a:moveTo>
                  <a:lnTo>
                    <a:pt x="3" y="0"/>
                  </a:lnTo>
                  <a:lnTo>
                    <a:pt x="2" y="2"/>
                  </a:lnTo>
                  <a:lnTo>
                    <a:pt x="0" y="3"/>
                  </a:lnTo>
                  <a:lnTo>
                    <a:pt x="2" y="4"/>
                  </a:lnTo>
                  <a:lnTo>
                    <a:pt x="3" y="3"/>
                  </a:lnTo>
                  <a:lnTo>
                    <a:pt x="4" y="3"/>
                  </a:lnTo>
                  <a:close/>
                </a:path>
              </a:pathLst>
            </a:custGeom>
            <a:solidFill>
              <a:srgbClr val="000000"/>
            </a:solidFill>
            <a:ln w="25400">
              <a:solidFill>
                <a:schemeClr val="tx1"/>
              </a:solidFill>
              <a:round/>
              <a:headEnd/>
              <a:tailEnd/>
            </a:ln>
          </p:spPr>
          <p:txBody>
            <a:bodyPr/>
            <a:lstStyle/>
            <a:p>
              <a:endParaRPr lang="en-GB"/>
            </a:p>
          </p:txBody>
        </p:sp>
        <p:sp>
          <p:nvSpPr>
            <p:cNvPr id="40045" name="Freeform 109"/>
            <p:cNvSpPr>
              <a:spLocks/>
            </p:cNvSpPr>
            <p:nvPr/>
          </p:nvSpPr>
          <p:spPr bwMode="auto">
            <a:xfrm>
              <a:off x="3882" y="3037"/>
              <a:ext cx="5" cy="4"/>
            </a:xfrm>
            <a:custGeom>
              <a:avLst/>
              <a:gdLst>
                <a:gd name="T0" fmla="*/ 3 w 5"/>
                <a:gd name="T1" fmla="*/ 3 h 4"/>
                <a:gd name="T2" fmla="*/ 5 w 5"/>
                <a:gd name="T3" fmla="*/ 3 h 4"/>
                <a:gd name="T4" fmla="*/ 5 w 5"/>
                <a:gd name="T5" fmla="*/ 0 h 4"/>
                <a:gd name="T6" fmla="*/ 3 w 5"/>
                <a:gd name="T7" fmla="*/ 0 h 4"/>
                <a:gd name="T8" fmla="*/ 0 w 5"/>
                <a:gd name="T9" fmla="*/ 0 h 4"/>
                <a:gd name="T10" fmla="*/ 0 w 5"/>
                <a:gd name="T11" fmla="*/ 3 h 4"/>
                <a:gd name="T12" fmla="*/ 1 w 5"/>
                <a:gd name="T13" fmla="*/ 4 h 4"/>
                <a:gd name="T14" fmla="*/ 3 w 5"/>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3" y="3"/>
                  </a:moveTo>
                  <a:lnTo>
                    <a:pt x="5" y="3"/>
                  </a:lnTo>
                  <a:lnTo>
                    <a:pt x="5" y="0"/>
                  </a:lnTo>
                  <a:lnTo>
                    <a:pt x="3" y="0"/>
                  </a:lnTo>
                  <a:lnTo>
                    <a:pt x="0" y="0"/>
                  </a:lnTo>
                  <a:lnTo>
                    <a:pt x="0" y="3"/>
                  </a:lnTo>
                  <a:lnTo>
                    <a:pt x="1" y="4"/>
                  </a:lnTo>
                  <a:lnTo>
                    <a:pt x="3" y="3"/>
                  </a:lnTo>
                  <a:close/>
                </a:path>
              </a:pathLst>
            </a:custGeom>
            <a:solidFill>
              <a:srgbClr val="000000"/>
            </a:solidFill>
            <a:ln w="25400">
              <a:solidFill>
                <a:schemeClr val="tx1"/>
              </a:solidFill>
              <a:round/>
              <a:headEnd/>
              <a:tailEnd/>
            </a:ln>
          </p:spPr>
          <p:txBody>
            <a:bodyPr/>
            <a:lstStyle/>
            <a:p>
              <a:endParaRPr lang="en-GB"/>
            </a:p>
          </p:txBody>
        </p:sp>
        <p:sp>
          <p:nvSpPr>
            <p:cNvPr id="40046" name="Freeform 110"/>
            <p:cNvSpPr>
              <a:spLocks/>
            </p:cNvSpPr>
            <p:nvPr/>
          </p:nvSpPr>
          <p:spPr bwMode="auto">
            <a:xfrm>
              <a:off x="3882" y="3033"/>
              <a:ext cx="5" cy="8"/>
            </a:xfrm>
            <a:custGeom>
              <a:avLst/>
              <a:gdLst>
                <a:gd name="T0" fmla="*/ 5 w 5"/>
                <a:gd name="T1" fmla="*/ 4 h 8"/>
                <a:gd name="T2" fmla="*/ 5 w 5"/>
                <a:gd name="T3" fmla="*/ 8 h 8"/>
                <a:gd name="T4" fmla="*/ 3 w 5"/>
                <a:gd name="T5" fmla="*/ 0 h 8"/>
                <a:gd name="T6" fmla="*/ 1 w 5"/>
                <a:gd name="T7" fmla="*/ 0 h 8"/>
                <a:gd name="T8" fmla="*/ 0 w 5"/>
                <a:gd name="T9" fmla="*/ 0 h 8"/>
                <a:gd name="T10" fmla="*/ 1 w 5"/>
                <a:gd name="T11" fmla="*/ 4 h 8"/>
                <a:gd name="T12" fmla="*/ 3 w 5"/>
                <a:gd name="T13" fmla="*/ 4 h 8"/>
                <a:gd name="T14" fmla="*/ 5 w 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5" y="4"/>
                  </a:moveTo>
                  <a:lnTo>
                    <a:pt x="5" y="8"/>
                  </a:lnTo>
                  <a:lnTo>
                    <a:pt x="3" y="0"/>
                  </a:lnTo>
                  <a:lnTo>
                    <a:pt x="1" y="0"/>
                  </a:lnTo>
                  <a:lnTo>
                    <a:pt x="0" y="0"/>
                  </a:lnTo>
                  <a:lnTo>
                    <a:pt x="1" y="4"/>
                  </a:lnTo>
                  <a:lnTo>
                    <a:pt x="3" y="4"/>
                  </a:lnTo>
                  <a:lnTo>
                    <a:pt x="5" y="4"/>
                  </a:lnTo>
                  <a:close/>
                </a:path>
              </a:pathLst>
            </a:custGeom>
            <a:solidFill>
              <a:srgbClr val="000000"/>
            </a:solidFill>
            <a:ln w="25400">
              <a:solidFill>
                <a:schemeClr val="tx1"/>
              </a:solidFill>
              <a:round/>
              <a:headEnd/>
              <a:tailEnd/>
            </a:ln>
          </p:spPr>
          <p:txBody>
            <a:bodyPr/>
            <a:lstStyle/>
            <a:p>
              <a:endParaRPr lang="en-GB"/>
            </a:p>
          </p:txBody>
        </p:sp>
        <p:sp>
          <p:nvSpPr>
            <p:cNvPr id="40047" name="Freeform 111"/>
            <p:cNvSpPr>
              <a:spLocks/>
            </p:cNvSpPr>
            <p:nvPr/>
          </p:nvSpPr>
          <p:spPr bwMode="auto">
            <a:xfrm>
              <a:off x="3881" y="2915"/>
              <a:ext cx="5" cy="118"/>
            </a:xfrm>
            <a:custGeom>
              <a:avLst/>
              <a:gdLst>
                <a:gd name="T0" fmla="*/ 2 w 5"/>
                <a:gd name="T1" fmla="*/ 118 h 118"/>
                <a:gd name="T2" fmla="*/ 5 w 5"/>
                <a:gd name="T3" fmla="*/ 118 h 118"/>
                <a:gd name="T4" fmla="*/ 5 w 5"/>
                <a:gd name="T5" fmla="*/ 0 h 118"/>
                <a:gd name="T6" fmla="*/ 2 w 5"/>
                <a:gd name="T7" fmla="*/ 0 h 118"/>
                <a:gd name="T8" fmla="*/ 0 w 5"/>
                <a:gd name="T9" fmla="*/ 0 h 118"/>
                <a:gd name="T10" fmla="*/ 0 w 5"/>
                <a:gd name="T11" fmla="*/ 114 h 118"/>
                <a:gd name="T12" fmla="*/ 1 w 5"/>
                <a:gd name="T13" fmla="*/ 118 h 118"/>
                <a:gd name="T14" fmla="*/ 2 w 5"/>
                <a:gd name="T15" fmla="*/ 118 h 11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18"/>
                <a:gd name="T26" fmla="*/ 5 w 5"/>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18">
                  <a:moveTo>
                    <a:pt x="2" y="118"/>
                  </a:moveTo>
                  <a:lnTo>
                    <a:pt x="5" y="118"/>
                  </a:lnTo>
                  <a:lnTo>
                    <a:pt x="5" y="0"/>
                  </a:lnTo>
                  <a:lnTo>
                    <a:pt x="2" y="0"/>
                  </a:lnTo>
                  <a:lnTo>
                    <a:pt x="0" y="0"/>
                  </a:lnTo>
                  <a:lnTo>
                    <a:pt x="0" y="114"/>
                  </a:lnTo>
                  <a:lnTo>
                    <a:pt x="1" y="118"/>
                  </a:lnTo>
                  <a:lnTo>
                    <a:pt x="2" y="118"/>
                  </a:lnTo>
                  <a:close/>
                </a:path>
              </a:pathLst>
            </a:custGeom>
            <a:solidFill>
              <a:srgbClr val="000000"/>
            </a:solidFill>
            <a:ln w="25400">
              <a:solidFill>
                <a:schemeClr val="tx1"/>
              </a:solidFill>
              <a:round/>
              <a:headEnd/>
              <a:tailEnd/>
            </a:ln>
          </p:spPr>
          <p:txBody>
            <a:bodyPr/>
            <a:lstStyle/>
            <a:p>
              <a:endParaRPr lang="en-GB"/>
            </a:p>
          </p:txBody>
        </p:sp>
        <p:sp>
          <p:nvSpPr>
            <p:cNvPr id="40048" name="Freeform 112"/>
            <p:cNvSpPr>
              <a:spLocks/>
            </p:cNvSpPr>
            <p:nvPr/>
          </p:nvSpPr>
          <p:spPr bwMode="auto">
            <a:xfrm>
              <a:off x="3868" y="2895"/>
              <a:ext cx="18" cy="27"/>
            </a:xfrm>
            <a:custGeom>
              <a:avLst/>
              <a:gdLst>
                <a:gd name="T0" fmla="*/ 18 w 18"/>
                <a:gd name="T1" fmla="*/ 20 h 27"/>
                <a:gd name="T2" fmla="*/ 18 w 18"/>
                <a:gd name="T3" fmla="*/ 27 h 27"/>
                <a:gd name="T4" fmla="*/ 15 w 18"/>
                <a:gd name="T5" fmla="*/ 13 h 27"/>
                <a:gd name="T6" fmla="*/ 11 w 18"/>
                <a:gd name="T7" fmla="*/ 5 h 27"/>
                <a:gd name="T8" fmla="*/ 6 w 18"/>
                <a:gd name="T9" fmla="*/ 0 h 27"/>
                <a:gd name="T10" fmla="*/ 0 w 18"/>
                <a:gd name="T11" fmla="*/ 0 h 27"/>
                <a:gd name="T12" fmla="*/ 0 w 18"/>
                <a:gd name="T13" fmla="*/ 3 h 27"/>
                <a:gd name="T14" fmla="*/ 0 w 18"/>
                <a:gd name="T15" fmla="*/ 5 h 27"/>
                <a:gd name="T16" fmla="*/ 6 w 18"/>
                <a:gd name="T17" fmla="*/ 5 h 27"/>
                <a:gd name="T18" fmla="*/ 11 w 18"/>
                <a:gd name="T19" fmla="*/ 11 h 27"/>
                <a:gd name="T20" fmla="*/ 13 w 18"/>
                <a:gd name="T21" fmla="*/ 13 h 27"/>
                <a:gd name="T22" fmla="*/ 14 w 18"/>
                <a:gd name="T23" fmla="*/ 20 h 27"/>
                <a:gd name="T24" fmla="*/ 15 w 18"/>
                <a:gd name="T25" fmla="*/ 20 h 27"/>
                <a:gd name="T26" fmla="*/ 18 w 18"/>
                <a:gd name="T27" fmla="*/ 2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7"/>
                <a:gd name="T44" fmla="*/ 18 w 18"/>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7">
                  <a:moveTo>
                    <a:pt x="18" y="20"/>
                  </a:moveTo>
                  <a:lnTo>
                    <a:pt x="18" y="27"/>
                  </a:lnTo>
                  <a:lnTo>
                    <a:pt x="15" y="13"/>
                  </a:lnTo>
                  <a:lnTo>
                    <a:pt x="11" y="5"/>
                  </a:lnTo>
                  <a:lnTo>
                    <a:pt x="6" y="0"/>
                  </a:lnTo>
                  <a:lnTo>
                    <a:pt x="0" y="0"/>
                  </a:lnTo>
                  <a:lnTo>
                    <a:pt x="0" y="3"/>
                  </a:lnTo>
                  <a:lnTo>
                    <a:pt x="0" y="5"/>
                  </a:lnTo>
                  <a:lnTo>
                    <a:pt x="6" y="5"/>
                  </a:lnTo>
                  <a:lnTo>
                    <a:pt x="11" y="11"/>
                  </a:lnTo>
                  <a:lnTo>
                    <a:pt x="13" y="13"/>
                  </a:lnTo>
                  <a:lnTo>
                    <a:pt x="14" y="20"/>
                  </a:lnTo>
                  <a:lnTo>
                    <a:pt x="15" y="20"/>
                  </a:lnTo>
                  <a:lnTo>
                    <a:pt x="18" y="20"/>
                  </a:lnTo>
                  <a:close/>
                </a:path>
              </a:pathLst>
            </a:custGeom>
            <a:solidFill>
              <a:srgbClr val="000000"/>
            </a:solidFill>
            <a:ln w="25400">
              <a:solidFill>
                <a:schemeClr val="tx1"/>
              </a:solidFill>
              <a:round/>
              <a:headEnd/>
              <a:tailEnd/>
            </a:ln>
          </p:spPr>
          <p:txBody>
            <a:bodyPr/>
            <a:lstStyle/>
            <a:p>
              <a:endParaRPr lang="en-GB"/>
            </a:p>
          </p:txBody>
        </p:sp>
        <p:sp>
          <p:nvSpPr>
            <p:cNvPr id="40049" name="Freeform 113"/>
            <p:cNvSpPr>
              <a:spLocks/>
            </p:cNvSpPr>
            <p:nvPr/>
          </p:nvSpPr>
          <p:spPr bwMode="auto">
            <a:xfrm>
              <a:off x="3853" y="2895"/>
              <a:ext cx="19" cy="20"/>
            </a:xfrm>
            <a:custGeom>
              <a:avLst/>
              <a:gdLst>
                <a:gd name="T0" fmla="*/ 15 w 19"/>
                <a:gd name="T1" fmla="*/ 0 h 20"/>
                <a:gd name="T2" fmla="*/ 19 w 19"/>
                <a:gd name="T3" fmla="*/ 0 h 20"/>
                <a:gd name="T4" fmla="*/ 9 w 19"/>
                <a:gd name="T5" fmla="*/ 3 h 20"/>
                <a:gd name="T6" fmla="*/ 4 w 19"/>
                <a:gd name="T7" fmla="*/ 8 h 20"/>
                <a:gd name="T8" fmla="*/ 1 w 19"/>
                <a:gd name="T9" fmla="*/ 17 h 20"/>
                <a:gd name="T10" fmla="*/ 0 w 19"/>
                <a:gd name="T11" fmla="*/ 20 h 20"/>
                <a:gd name="T12" fmla="*/ 1 w 19"/>
                <a:gd name="T13" fmla="*/ 20 h 20"/>
                <a:gd name="T14" fmla="*/ 3 w 19"/>
                <a:gd name="T15" fmla="*/ 20 h 20"/>
                <a:gd name="T16" fmla="*/ 4 w 19"/>
                <a:gd name="T17" fmla="*/ 17 h 20"/>
                <a:gd name="T18" fmla="*/ 7 w 19"/>
                <a:gd name="T19" fmla="*/ 11 h 20"/>
                <a:gd name="T20" fmla="*/ 12 w 19"/>
                <a:gd name="T21" fmla="*/ 5 h 20"/>
                <a:gd name="T22" fmla="*/ 15 w 19"/>
                <a:gd name="T23" fmla="*/ 4 h 20"/>
                <a:gd name="T24" fmla="*/ 15 w 19"/>
                <a:gd name="T25" fmla="*/ 3 h 20"/>
                <a:gd name="T26" fmla="*/ 15 w 19"/>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0"/>
                <a:gd name="T44" fmla="*/ 19 w 19"/>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0">
                  <a:moveTo>
                    <a:pt x="15" y="0"/>
                  </a:moveTo>
                  <a:lnTo>
                    <a:pt x="19" y="0"/>
                  </a:lnTo>
                  <a:lnTo>
                    <a:pt x="9" y="3"/>
                  </a:lnTo>
                  <a:lnTo>
                    <a:pt x="4" y="8"/>
                  </a:lnTo>
                  <a:lnTo>
                    <a:pt x="1" y="17"/>
                  </a:lnTo>
                  <a:lnTo>
                    <a:pt x="0" y="20"/>
                  </a:lnTo>
                  <a:lnTo>
                    <a:pt x="1" y="20"/>
                  </a:lnTo>
                  <a:lnTo>
                    <a:pt x="3" y="20"/>
                  </a:lnTo>
                  <a:lnTo>
                    <a:pt x="4" y="17"/>
                  </a:lnTo>
                  <a:lnTo>
                    <a:pt x="7" y="11"/>
                  </a:lnTo>
                  <a:lnTo>
                    <a:pt x="12" y="5"/>
                  </a:lnTo>
                  <a:lnTo>
                    <a:pt x="15" y="4"/>
                  </a:lnTo>
                  <a:lnTo>
                    <a:pt x="15" y="3"/>
                  </a:lnTo>
                  <a:lnTo>
                    <a:pt x="15" y="0"/>
                  </a:lnTo>
                  <a:close/>
                </a:path>
              </a:pathLst>
            </a:custGeom>
            <a:solidFill>
              <a:srgbClr val="000000"/>
            </a:solidFill>
            <a:ln w="25400">
              <a:solidFill>
                <a:schemeClr val="tx1"/>
              </a:solidFill>
              <a:round/>
              <a:headEnd/>
              <a:tailEnd/>
            </a:ln>
          </p:spPr>
          <p:txBody>
            <a:bodyPr/>
            <a:lstStyle/>
            <a:p>
              <a:endParaRPr lang="en-GB"/>
            </a:p>
          </p:txBody>
        </p:sp>
        <p:sp>
          <p:nvSpPr>
            <p:cNvPr id="40050" name="Freeform 114"/>
            <p:cNvSpPr>
              <a:spLocks/>
            </p:cNvSpPr>
            <p:nvPr/>
          </p:nvSpPr>
          <p:spPr bwMode="auto">
            <a:xfrm>
              <a:off x="3852" y="2915"/>
              <a:ext cx="5" cy="3"/>
            </a:xfrm>
            <a:custGeom>
              <a:avLst/>
              <a:gdLst>
                <a:gd name="T0" fmla="*/ 1 w 5"/>
                <a:gd name="T1" fmla="*/ 0 h 3"/>
                <a:gd name="T2" fmla="*/ 0 w 5"/>
                <a:gd name="T3" fmla="*/ 3 h 3"/>
                <a:gd name="T4" fmla="*/ 5 w 5"/>
                <a:gd name="T5" fmla="*/ 0 h 3"/>
                <a:gd name="T6" fmla="*/ 2 w 5"/>
                <a:gd name="T7" fmla="*/ 0 h 3"/>
                <a:gd name="T8" fmla="*/ 1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1" y="0"/>
                  </a:moveTo>
                  <a:lnTo>
                    <a:pt x="0" y="3"/>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a:p>
          </p:txBody>
        </p:sp>
        <p:sp>
          <p:nvSpPr>
            <p:cNvPr id="40051" name="Freeform 115"/>
            <p:cNvSpPr>
              <a:spLocks/>
            </p:cNvSpPr>
            <p:nvPr/>
          </p:nvSpPr>
          <p:spPr bwMode="auto">
            <a:xfrm>
              <a:off x="3852" y="2915"/>
              <a:ext cx="5" cy="125"/>
            </a:xfrm>
            <a:custGeom>
              <a:avLst/>
              <a:gdLst>
                <a:gd name="T0" fmla="*/ 0 w 5"/>
                <a:gd name="T1" fmla="*/ 3 h 125"/>
                <a:gd name="T2" fmla="*/ 0 w 5"/>
                <a:gd name="T3" fmla="*/ 125 h 125"/>
                <a:gd name="T4" fmla="*/ 2 w 5"/>
                <a:gd name="T5" fmla="*/ 125 h 125"/>
                <a:gd name="T6" fmla="*/ 5 w 5"/>
                <a:gd name="T7" fmla="*/ 125 h 125"/>
                <a:gd name="T8" fmla="*/ 5 w 5"/>
                <a:gd name="T9" fmla="*/ 0 h 125"/>
                <a:gd name="T10" fmla="*/ 0 w 5"/>
                <a:gd name="T11" fmla="*/ 3 h 125"/>
                <a:gd name="T12" fmla="*/ 0 60000 65536"/>
                <a:gd name="T13" fmla="*/ 0 60000 65536"/>
                <a:gd name="T14" fmla="*/ 0 60000 65536"/>
                <a:gd name="T15" fmla="*/ 0 60000 65536"/>
                <a:gd name="T16" fmla="*/ 0 60000 65536"/>
                <a:gd name="T17" fmla="*/ 0 60000 65536"/>
                <a:gd name="T18" fmla="*/ 0 w 5"/>
                <a:gd name="T19" fmla="*/ 0 h 125"/>
                <a:gd name="T20" fmla="*/ 5 w 5"/>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5" h="125">
                  <a:moveTo>
                    <a:pt x="0" y="3"/>
                  </a:moveTo>
                  <a:lnTo>
                    <a:pt x="0" y="125"/>
                  </a:lnTo>
                  <a:lnTo>
                    <a:pt x="2" y="125"/>
                  </a:lnTo>
                  <a:lnTo>
                    <a:pt x="5" y="125"/>
                  </a:lnTo>
                  <a:lnTo>
                    <a:pt x="5" y="0"/>
                  </a:lnTo>
                  <a:lnTo>
                    <a:pt x="0" y="3"/>
                  </a:lnTo>
                  <a:close/>
                </a:path>
              </a:pathLst>
            </a:custGeom>
            <a:solidFill>
              <a:srgbClr val="000000"/>
            </a:solidFill>
            <a:ln w="25400">
              <a:solidFill>
                <a:schemeClr val="tx1"/>
              </a:solidFill>
              <a:round/>
              <a:headEnd/>
              <a:tailEnd/>
            </a:ln>
          </p:spPr>
          <p:txBody>
            <a:bodyPr/>
            <a:lstStyle/>
            <a:p>
              <a:endParaRPr lang="en-GB"/>
            </a:p>
          </p:txBody>
        </p:sp>
        <p:sp>
          <p:nvSpPr>
            <p:cNvPr id="40052" name="Freeform 116"/>
            <p:cNvSpPr>
              <a:spLocks/>
            </p:cNvSpPr>
            <p:nvPr/>
          </p:nvSpPr>
          <p:spPr bwMode="auto">
            <a:xfrm>
              <a:off x="3852" y="3038"/>
              <a:ext cx="5" cy="4"/>
            </a:xfrm>
            <a:custGeom>
              <a:avLst/>
              <a:gdLst>
                <a:gd name="T0" fmla="*/ 2 w 5"/>
                <a:gd name="T1" fmla="*/ 2 h 4"/>
                <a:gd name="T2" fmla="*/ 1 w 5"/>
                <a:gd name="T3" fmla="*/ 0 h 4"/>
                <a:gd name="T4" fmla="*/ 0 w 5"/>
                <a:gd name="T5" fmla="*/ 2 h 4"/>
                <a:gd name="T6" fmla="*/ 1 w 5"/>
                <a:gd name="T7" fmla="*/ 3 h 4"/>
                <a:gd name="T8" fmla="*/ 2 w 5"/>
                <a:gd name="T9" fmla="*/ 4 h 4"/>
                <a:gd name="T10" fmla="*/ 5 w 5"/>
                <a:gd name="T11" fmla="*/ 2 h 4"/>
                <a:gd name="T12" fmla="*/ 5 w 5"/>
                <a:gd name="T13" fmla="*/ 2 h 4"/>
                <a:gd name="T14" fmla="*/ 2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2"/>
                  </a:moveTo>
                  <a:lnTo>
                    <a:pt x="1" y="0"/>
                  </a:lnTo>
                  <a:lnTo>
                    <a:pt x="0" y="2"/>
                  </a:lnTo>
                  <a:lnTo>
                    <a:pt x="1" y="3"/>
                  </a:lnTo>
                  <a:lnTo>
                    <a:pt x="2" y="4"/>
                  </a:lnTo>
                  <a:lnTo>
                    <a:pt x="5" y="2"/>
                  </a:lnTo>
                  <a:lnTo>
                    <a:pt x="2" y="2"/>
                  </a:lnTo>
                  <a:close/>
                </a:path>
              </a:pathLst>
            </a:custGeom>
            <a:solidFill>
              <a:srgbClr val="000000"/>
            </a:solidFill>
            <a:ln w="25400">
              <a:solidFill>
                <a:schemeClr val="tx1"/>
              </a:solidFill>
              <a:round/>
              <a:headEnd/>
              <a:tailEnd/>
            </a:ln>
          </p:spPr>
          <p:txBody>
            <a:bodyPr/>
            <a:lstStyle/>
            <a:p>
              <a:endParaRPr lang="en-GB"/>
            </a:p>
          </p:txBody>
        </p:sp>
        <p:sp>
          <p:nvSpPr>
            <p:cNvPr id="40053" name="Freeform 117"/>
            <p:cNvSpPr>
              <a:spLocks/>
            </p:cNvSpPr>
            <p:nvPr/>
          </p:nvSpPr>
          <p:spPr bwMode="auto">
            <a:xfrm>
              <a:off x="3850" y="3038"/>
              <a:ext cx="4" cy="6"/>
            </a:xfrm>
            <a:custGeom>
              <a:avLst/>
              <a:gdLst>
                <a:gd name="T0" fmla="*/ 2 w 4"/>
                <a:gd name="T1" fmla="*/ 2 h 6"/>
                <a:gd name="T2" fmla="*/ 3 w 4"/>
                <a:gd name="T3" fmla="*/ 0 h 6"/>
                <a:gd name="T4" fmla="*/ 0 w 4"/>
                <a:gd name="T5" fmla="*/ 6 h 6"/>
                <a:gd name="T6" fmla="*/ 2 w 4"/>
                <a:gd name="T7" fmla="*/ 6 h 6"/>
                <a:gd name="T8" fmla="*/ 3 w 4"/>
                <a:gd name="T9" fmla="*/ 6 h 6"/>
                <a:gd name="T10" fmla="*/ 4 w 4"/>
                <a:gd name="T11" fmla="*/ 3 h 6"/>
                <a:gd name="T12" fmla="*/ 3 w 4"/>
                <a:gd name="T13" fmla="*/ 3 h 6"/>
                <a:gd name="T14" fmla="*/ 2 w 4"/>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2" y="2"/>
                  </a:moveTo>
                  <a:lnTo>
                    <a:pt x="3" y="0"/>
                  </a:lnTo>
                  <a:lnTo>
                    <a:pt x="0" y="6"/>
                  </a:lnTo>
                  <a:lnTo>
                    <a:pt x="2" y="6"/>
                  </a:lnTo>
                  <a:lnTo>
                    <a:pt x="3" y="6"/>
                  </a:lnTo>
                  <a:lnTo>
                    <a:pt x="4" y="3"/>
                  </a:lnTo>
                  <a:lnTo>
                    <a:pt x="3" y="3"/>
                  </a:lnTo>
                  <a:lnTo>
                    <a:pt x="2" y="2"/>
                  </a:lnTo>
                  <a:close/>
                </a:path>
              </a:pathLst>
            </a:custGeom>
            <a:solidFill>
              <a:srgbClr val="000000"/>
            </a:solidFill>
            <a:ln w="25400">
              <a:solidFill>
                <a:schemeClr val="tx1"/>
              </a:solidFill>
              <a:round/>
              <a:headEnd/>
              <a:tailEnd/>
            </a:ln>
          </p:spPr>
          <p:txBody>
            <a:bodyPr/>
            <a:lstStyle/>
            <a:p>
              <a:endParaRPr lang="en-GB"/>
            </a:p>
          </p:txBody>
        </p:sp>
        <p:sp>
          <p:nvSpPr>
            <p:cNvPr id="40054" name="Freeform 118"/>
            <p:cNvSpPr>
              <a:spLocks/>
            </p:cNvSpPr>
            <p:nvPr/>
          </p:nvSpPr>
          <p:spPr bwMode="auto">
            <a:xfrm>
              <a:off x="3849" y="3042"/>
              <a:ext cx="4" cy="4"/>
            </a:xfrm>
            <a:custGeom>
              <a:avLst/>
              <a:gdLst>
                <a:gd name="T0" fmla="*/ 3 w 4"/>
                <a:gd name="T1" fmla="*/ 2 h 4"/>
                <a:gd name="T2" fmla="*/ 1 w 4"/>
                <a:gd name="T3" fmla="*/ 0 h 4"/>
                <a:gd name="T4" fmla="*/ 0 w 4"/>
                <a:gd name="T5" fmla="*/ 2 h 4"/>
                <a:gd name="T6" fmla="*/ 1 w 4"/>
                <a:gd name="T7" fmla="*/ 3 h 4"/>
                <a:gd name="T8" fmla="*/ 3 w 4"/>
                <a:gd name="T9" fmla="*/ 4 h 4"/>
                <a:gd name="T10" fmla="*/ 3 w 4"/>
                <a:gd name="T11" fmla="*/ 4 h 4"/>
                <a:gd name="T12" fmla="*/ 4 w 4"/>
                <a:gd name="T13" fmla="*/ 2 h 4"/>
                <a:gd name="T14" fmla="*/ 3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2"/>
                  </a:moveTo>
                  <a:lnTo>
                    <a:pt x="1" y="0"/>
                  </a:lnTo>
                  <a:lnTo>
                    <a:pt x="0" y="2"/>
                  </a:lnTo>
                  <a:lnTo>
                    <a:pt x="1" y="3"/>
                  </a:lnTo>
                  <a:lnTo>
                    <a:pt x="3" y="4"/>
                  </a:lnTo>
                  <a:lnTo>
                    <a:pt x="4" y="2"/>
                  </a:lnTo>
                  <a:lnTo>
                    <a:pt x="3" y="2"/>
                  </a:lnTo>
                  <a:close/>
                </a:path>
              </a:pathLst>
            </a:custGeom>
            <a:solidFill>
              <a:srgbClr val="000000"/>
            </a:solidFill>
            <a:ln w="25400">
              <a:solidFill>
                <a:schemeClr val="tx1"/>
              </a:solidFill>
              <a:round/>
              <a:headEnd/>
              <a:tailEnd/>
            </a:ln>
          </p:spPr>
          <p:txBody>
            <a:bodyPr/>
            <a:lstStyle/>
            <a:p>
              <a:endParaRPr lang="en-GB"/>
            </a:p>
          </p:txBody>
        </p:sp>
        <p:sp>
          <p:nvSpPr>
            <p:cNvPr id="40055" name="Freeform 119"/>
            <p:cNvSpPr>
              <a:spLocks/>
            </p:cNvSpPr>
            <p:nvPr/>
          </p:nvSpPr>
          <p:spPr bwMode="auto">
            <a:xfrm>
              <a:off x="3849" y="3042"/>
              <a:ext cx="3" cy="6"/>
            </a:xfrm>
            <a:custGeom>
              <a:avLst/>
              <a:gdLst>
                <a:gd name="T0" fmla="*/ 1 w 3"/>
                <a:gd name="T1" fmla="*/ 3 h 6"/>
                <a:gd name="T2" fmla="*/ 1 w 3"/>
                <a:gd name="T3" fmla="*/ 0 h 6"/>
                <a:gd name="T4" fmla="*/ 0 w 3"/>
                <a:gd name="T5" fmla="*/ 0 h 6"/>
                <a:gd name="T6" fmla="*/ 0 w 3"/>
                <a:gd name="T7" fmla="*/ 3 h 6"/>
                <a:gd name="T8" fmla="*/ 0 w 3"/>
                <a:gd name="T9" fmla="*/ 6 h 6"/>
                <a:gd name="T10" fmla="*/ 1 w 3"/>
                <a:gd name="T11" fmla="*/ 6 h 6"/>
                <a:gd name="T12" fmla="*/ 3 w 3"/>
                <a:gd name="T13" fmla="*/ 4 h 6"/>
                <a:gd name="T14" fmla="*/ 1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1" y="3"/>
                  </a:moveTo>
                  <a:lnTo>
                    <a:pt x="1" y="0"/>
                  </a:lnTo>
                  <a:lnTo>
                    <a:pt x="0" y="0"/>
                  </a:lnTo>
                  <a:lnTo>
                    <a:pt x="0" y="3"/>
                  </a:lnTo>
                  <a:lnTo>
                    <a:pt x="0" y="6"/>
                  </a:lnTo>
                  <a:lnTo>
                    <a:pt x="1" y="6"/>
                  </a:lnTo>
                  <a:lnTo>
                    <a:pt x="3" y="4"/>
                  </a:lnTo>
                  <a:lnTo>
                    <a:pt x="1" y="3"/>
                  </a:lnTo>
                  <a:close/>
                </a:path>
              </a:pathLst>
            </a:custGeom>
            <a:solidFill>
              <a:srgbClr val="000000"/>
            </a:solidFill>
            <a:ln w="25400">
              <a:solidFill>
                <a:schemeClr val="tx1"/>
              </a:solidFill>
              <a:round/>
              <a:headEnd/>
              <a:tailEnd/>
            </a:ln>
          </p:spPr>
          <p:txBody>
            <a:bodyPr/>
            <a:lstStyle/>
            <a:p>
              <a:endParaRPr lang="en-GB"/>
            </a:p>
          </p:txBody>
        </p:sp>
        <p:sp>
          <p:nvSpPr>
            <p:cNvPr id="40056" name="Freeform 120"/>
            <p:cNvSpPr>
              <a:spLocks/>
            </p:cNvSpPr>
            <p:nvPr/>
          </p:nvSpPr>
          <p:spPr bwMode="auto">
            <a:xfrm>
              <a:off x="3846" y="3042"/>
              <a:ext cx="4" cy="6"/>
            </a:xfrm>
            <a:custGeom>
              <a:avLst/>
              <a:gdLst>
                <a:gd name="T0" fmla="*/ 3 w 4"/>
                <a:gd name="T1" fmla="*/ 0 h 6"/>
                <a:gd name="T2" fmla="*/ 3 w 4"/>
                <a:gd name="T3" fmla="*/ 0 h 6"/>
                <a:gd name="T4" fmla="*/ 0 w 4"/>
                <a:gd name="T5" fmla="*/ 3 h 6"/>
                <a:gd name="T6" fmla="*/ 2 w 4"/>
                <a:gd name="T7" fmla="*/ 4 h 6"/>
                <a:gd name="T8" fmla="*/ 3 w 4"/>
                <a:gd name="T9" fmla="*/ 6 h 6"/>
                <a:gd name="T10" fmla="*/ 4 w 4"/>
                <a:gd name="T11" fmla="*/ 4 h 6"/>
                <a:gd name="T12" fmla="*/ 3 w 4"/>
                <a:gd name="T13" fmla="*/ 3 h 6"/>
                <a:gd name="T14" fmla="*/ 3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3" y="0"/>
                  </a:moveTo>
                  <a:lnTo>
                    <a:pt x="3" y="0"/>
                  </a:lnTo>
                  <a:lnTo>
                    <a:pt x="0" y="3"/>
                  </a:lnTo>
                  <a:lnTo>
                    <a:pt x="2" y="4"/>
                  </a:lnTo>
                  <a:lnTo>
                    <a:pt x="3" y="6"/>
                  </a:lnTo>
                  <a:lnTo>
                    <a:pt x="4" y="4"/>
                  </a:lnTo>
                  <a:lnTo>
                    <a:pt x="3" y="3"/>
                  </a:lnTo>
                  <a:lnTo>
                    <a:pt x="3" y="0"/>
                  </a:lnTo>
                  <a:close/>
                </a:path>
              </a:pathLst>
            </a:custGeom>
            <a:solidFill>
              <a:srgbClr val="000000"/>
            </a:solidFill>
            <a:ln w="25400">
              <a:solidFill>
                <a:schemeClr val="tx1"/>
              </a:solidFill>
              <a:round/>
              <a:headEnd/>
              <a:tailEnd/>
            </a:ln>
          </p:spPr>
          <p:txBody>
            <a:bodyPr/>
            <a:lstStyle/>
            <a:p>
              <a:endParaRPr lang="en-GB"/>
            </a:p>
          </p:txBody>
        </p:sp>
        <p:sp>
          <p:nvSpPr>
            <p:cNvPr id="40057" name="Freeform 121"/>
            <p:cNvSpPr>
              <a:spLocks/>
            </p:cNvSpPr>
            <p:nvPr/>
          </p:nvSpPr>
          <p:spPr bwMode="auto">
            <a:xfrm>
              <a:off x="3391" y="3044"/>
              <a:ext cx="458" cy="5"/>
            </a:xfrm>
            <a:custGeom>
              <a:avLst/>
              <a:gdLst>
                <a:gd name="T0" fmla="*/ 457 w 458"/>
                <a:gd name="T1" fmla="*/ 2 h 5"/>
                <a:gd name="T2" fmla="*/ 457 w 458"/>
                <a:gd name="T3" fmla="*/ 0 h 5"/>
                <a:gd name="T4" fmla="*/ 0 w 458"/>
                <a:gd name="T5" fmla="*/ 0 h 5"/>
                <a:gd name="T6" fmla="*/ 0 w 458"/>
                <a:gd name="T7" fmla="*/ 2 h 5"/>
                <a:gd name="T8" fmla="*/ 0 w 458"/>
                <a:gd name="T9" fmla="*/ 5 h 5"/>
                <a:gd name="T10" fmla="*/ 457 w 458"/>
                <a:gd name="T11" fmla="*/ 5 h 5"/>
                <a:gd name="T12" fmla="*/ 458 w 458"/>
                <a:gd name="T13" fmla="*/ 4 h 5"/>
                <a:gd name="T14" fmla="*/ 457 w 458"/>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58"/>
                <a:gd name="T25" fmla="*/ 0 h 5"/>
                <a:gd name="T26" fmla="*/ 458 w 45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8" h="5">
                  <a:moveTo>
                    <a:pt x="457" y="2"/>
                  </a:moveTo>
                  <a:lnTo>
                    <a:pt x="457" y="0"/>
                  </a:lnTo>
                  <a:lnTo>
                    <a:pt x="0" y="0"/>
                  </a:lnTo>
                  <a:lnTo>
                    <a:pt x="0" y="2"/>
                  </a:lnTo>
                  <a:lnTo>
                    <a:pt x="0" y="5"/>
                  </a:lnTo>
                  <a:lnTo>
                    <a:pt x="457" y="5"/>
                  </a:lnTo>
                  <a:lnTo>
                    <a:pt x="458" y="4"/>
                  </a:lnTo>
                  <a:lnTo>
                    <a:pt x="457" y="2"/>
                  </a:lnTo>
                  <a:close/>
                </a:path>
              </a:pathLst>
            </a:custGeom>
            <a:solidFill>
              <a:srgbClr val="000000"/>
            </a:solidFill>
            <a:ln w="25400">
              <a:solidFill>
                <a:schemeClr val="tx1"/>
              </a:solidFill>
              <a:round/>
              <a:headEnd/>
              <a:tailEnd/>
            </a:ln>
          </p:spPr>
          <p:txBody>
            <a:bodyPr/>
            <a:lstStyle/>
            <a:p>
              <a:endParaRPr lang="en-GB"/>
            </a:p>
          </p:txBody>
        </p:sp>
        <p:sp>
          <p:nvSpPr>
            <p:cNvPr id="40058" name="Freeform 122"/>
            <p:cNvSpPr>
              <a:spLocks/>
            </p:cNvSpPr>
            <p:nvPr/>
          </p:nvSpPr>
          <p:spPr bwMode="auto">
            <a:xfrm>
              <a:off x="3389" y="3044"/>
              <a:ext cx="4" cy="5"/>
            </a:xfrm>
            <a:custGeom>
              <a:avLst/>
              <a:gdLst>
                <a:gd name="T0" fmla="*/ 2 w 4"/>
                <a:gd name="T1" fmla="*/ 2 h 5"/>
                <a:gd name="T2" fmla="*/ 4 w 4"/>
                <a:gd name="T3" fmla="*/ 1 h 5"/>
                <a:gd name="T4" fmla="*/ 2 w 4"/>
                <a:gd name="T5" fmla="*/ 0 h 5"/>
                <a:gd name="T6" fmla="*/ 1 w 4"/>
                <a:gd name="T7" fmla="*/ 1 h 5"/>
                <a:gd name="T8" fmla="*/ 0 w 4"/>
                <a:gd name="T9" fmla="*/ 2 h 5"/>
                <a:gd name="T10" fmla="*/ 2 w 4"/>
                <a:gd name="T11" fmla="*/ 5 h 5"/>
                <a:gd name="T12" fmla="*/ 2 w 4"/>
                <a:gd name="T13" fmla="*/ 5 h 5"/>
                <a:gd name="T14" fmla="*/ 2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2"/>
                  </a:moveTo>
                  <a:lnTo>
                    <a:pt x="4" y="1"/>
                  </a:lnTo>
                  <a:lnTo>
                    <a:pt x="2" y="0"/>
                  </a:lnTo>
                  <a:lnTo>
                    <a:pt x="1" y="1"/>
                  </a:lnTo>
                  <a:lnTo>
                    <a:pt x="0" y="2"/>
                  </a:lnTo>
                  <a:lnTo>
                    <a:pt x="2" y="5"/>
                  </a:lnTo>
                  <a:lnTo>
                    <a:pt x="2" y="2"/>
                  </a:lnTo>
                  <a:close/>
                </a:path>
              </a:pathLst>
            </a:custGeom>
            <a:solidFill>
              <a:srgbClr val="000000"/>
            </a:solidFill>
            <a:ln w="25400">
              <a:solidFill>
                <a:schemeClr val="tx1"/>
              </a:solidFill>
              <a:round/>
              <a:headEnd/>
              <a:tailEnd/>
            </a:ln>
          </p:spPr>
          <p:txBody>
            <a:bodyPr/>
            <a:lstStyle/>
            <a:p>
              <a:endParaRPr lang="en-GB"/>
            </a:p>
          </p:txBody>
        </p:sp>
        <p:sp>
          <p:nvSpPr>
            <p:cNvPr id="40059" name="Freeform 123"/>
            <p:cNvSpPr>
              <a:spLocks/>
            </p:cNvSpPr>
            <p:nvPr/>
          </p:nvSpPr>
          <p:spPr bwMode="auto">
            <a:xfrm>
              <a:off x="3387" y="3042"/>
              <a:ext cx="4" cy="6"/>
            </a:xfrm>
            <a:custGeom>
              <a:avLst/>
              <a:gdLst>
                <a:gd name="T0" fmla="*/ 4 w 4"/>
                <a:gd name="T1" fmla="*/ 2 h 6"/>
                <a:gd name="T2" fmla="*/ 3 w 4"/>
                <a:gd name="T3" fmla="*/ 0 h 6"/>
                <a:gd name="T4" fmla="*/ 0 w 4"/>
                <a:gd name="T5" fmla="*/ 0 h 6"/>
                <a:gd name="T6" fmla="*/ 0 w 4"/>
                <a:gd name="T7" fmla="*/ 3 h 6"/>
                <a:gd name="T8" fmla="*/ 0 w 4"/>
                <a:gd name="T9" fmla="*/ 6 h 6"/>
                <a:gd name="T10" fmla="*/ 3 w 4"/>
                <a:gd name="T11" fmla="*/ 6 h 6"/>
                <a:gd name="T12" fmla="*/ 3 w 4"/>
                <a:gd name="T13" fmla="*/ 3 h 6"/>
                <a:gd name="T14" fmla="*/ 4 w 4"/>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4" y="2"/>
                  </a:moveTo>
                  <a:lnTo>
                    <a:pt x="3" y="0"/>
                  </a:lnTo>
                  <a:lnTo>
                    <a:pt x="0" y="0"/>
                  </a:lnTo>
                  <a:lnTo>
                    <a:pt x="0" y="3"/>
                  </a:lnTo>
                  <a:lnTo>
                    <a:pt x="0" y="6"/>
                  </a:lnTo>
                  <a:lnTo>
                    <a:pt x="3" y="6"/>
                  </a:lnTo>
                  <a:lnTo>
                    <a:pt x="3" y="3"/>
                  </a:lnTo>
                  <a:lnTo>
                    <a:pt x="4" y="2"/>
                  </a:lnTo>
                  <a:close/>
                </a:path>
              </a:pathLst>
            </a:custGeom>
            <a:solidFill>
              <a:srgbClr val="000000"/>
            </a:solidFill>
            <a:ln w="25400">
              <a:solidFill>
                <a:schemeClr val="tx1"/>
              </a:solidFill>
              <a:round/>
              <a:headEnd/>
              <a:tailEnd/>
            </a:ln>
          </p:spPr>
          <p:txBody>
            <a:bodyPr/>
            <a:lstStyle/>
            <a:p>
              <a:endParaRPr lang="en-GB"/>
            </a:p>
          </p:txBody>
        </p:sp>
        <p:sp>
          <p:nvSpPr>
            <p:cNvPr id="40060" name="Freeform 124"/>
            <p:cNvSpPr>
              <a:spLocks/>
            </p:cNvSpPr>
            <p:nvPr/>
          </p:nvSpPr>
          <p:spPr bwMode="auto">
            <a:xfrm>
              <a:off x="3382" y="3040"/>
              <a:ext cx="7" cy="8"/>
            </a:xfrm>
            <a:custGeom>
              <a:avLst/>
              <a:gdLst>
                <a:gd name="T0" fmla="*/ 5 w 7"/>
                <a:gd name="T1" fmla="*/ 5 h 8"/>
                <a:gd name="T2" fmla="*/ 7 w 7"/>
                <a:gd name="T3" fmla="*/ 4 h 8"/>
                <a:gd name="T4" fmla="*/ 3 w 7"/>
                <a:gd name="T5" fmla="*/ 0 h 8"/>
                <a:gd name="T6" fmla="*/ 1 w 7"/>
                <a:gd name="T7" fmla="*/ 1 h 8"/>
                <a:gd name="T8" fmla="*/ 0 w 7"/>
                <a:gd name="T9" fmla="*/ 2 h 8"/>
                <a:gd name="T10" fmla="*/ 5 w 7"/>
                <a:gd name="T11" fmla="*/ 8 h 8"/>
                <a:gd name="T12" fmla="*/ 5 w 7"/>
                <a:gd name="T13" fmla="*/ 8 h 8"/>
                <a:gd name="T14" fmla="*/ 5 w 7"/>
                <a:gd name="T15" fmla="*/ 5 h 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8"/>
                <a:gd name="T26" fmla="*/ 7 w 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8">
                  <a:moveTo>
                    <a:pt x="5" y="5"/>
                  </a:moveTo>
                  <a:lnTo>
                    <a:pt x="7" y="4"/>
                  </a:lnTo>
                  <a:lnTo>
                    <a:pt x="3" y="0"/>
                  </a:lnTo>
                  <a:lnTo>
                    <a:pt x="1" y="1"/>
                  </a:lnTo>
                  <a:lnTo>
                    <a:pt x="0" y="2"/>
                  </a:lnTo>
                  <a:lnTo>
                    <a:pt x="5" y="8"/>
                  </a:lnTo>
                  <a:lnTo>
                    <a:pt x="5" y="5"/>
                  </a:lnTo>
                  <a:close/>
                </a:path>
              </a:pathLst>
            </a:custGeom>
            <a:solidFill>
              <a:srgbClr val="000000"/>
            </a:solidFill>
            <a:ln w="25400">
              <a:solidFill>
                <a:schemeClr val="tx1"/>
              </a:solidFill>
              <a:round/>
              <a:headEnd/>
              <a:tailEnd/>
            </a:ln>
          </p:spPr>
          <p:txBody>
            <a:bodyPr/>
            <a:lstStyle/>
            <a:p>
              <a:endParaRPr lang="en-GB"/>
            </a:p>
          </p:txBody>
        </p:sp>
        <p:sp>
          <p:nvSpPr>
            <p:cNvPr id="40061" name="Freeform 125"/>
            <p:cNvSpPr>
              <a:spLocks/>
            </p:cNvSpPr>
            <p:nvPr/>
          </p:nvSpPr>
          <p:spPr bwMode="auto">
            <a:xfrm>
              <a:off x="3381" y="3041"/>
              <a:ext cx="5" cy="1"/>
            </a:xfrm>
            <a:custGeom>
              <a:avLst/>
              <a:gdLst>
                <a:gd name="T0" fmla="*/ 2 w 5"/>
                <a:gd name="T1" fmla="*/ 0 h 1"/>
                <a:gd name="T2" fmla="*/ 5 w 5"/>
                <a:gd name="T3" fmla="*/ 0 h 1"/>
                <a:gd name="T4" fmla="*/ 0 w 5"/>
                <a:gd name="T5" fmla="*/ 0 h 1"/>
                <a:gd name="T6" fmla="*/ 1 w 5"/>
                <a:gd name="T7" fmla="*/ 1 h 1"/>
                <a:gd name="T8" fmla="*/ 2 w 5"/>
                <a:gd name="T9" fmla="*/ 0 h 1"/>
                <a:gd name="T10" fmla="*/ 0 60000 65536"/>
                <a:gd name="T11" fmla="*/ 0 60000 65536"/>
                <a:gd name="T12" fmla="*/ 0 60000 65536"/>
                <a:gd name="T13" fmla="*/ 0 60000 65536"/>
                <a:gd name="T14" fmla="*/ 0 60000 65536"/>
                <a:gd name="T15" fmla="*/ 0 w 5"/>
                <a:gd name="T16" fmla="*/ 0 h 1"/>
                <a:gd name="T17" fmla="*/ 5 w 5"/>
                <a:gd name="T18" fmla="*/ 1 h 1"/>
              </a:gdLst>
              <a:ahLst/>
              <a:cxnLst>
                <a:cxn ang="T10">
                  <a:pos x="T0" y="T1"/>
                </a:cxn>
                <a:cxn ang="T11">
                  <a:pos x="T2" y="T3"/>
                </a:cxn>
                <a:cxn ang="T12">
                  <a:pos x="T4" y="T5"/>
                </a:cxn>
                <a:cxn ang="T13">
                  <a:pos x="T6" y="T7"/>
                </a:cxn>
                <a:cxn ang="T14">
                  <a:pos x="T8" y="T9"/>
                </a:cxn>
              </a:cxnLst>
              <a:rect l="T15" t="T16" r="T17" b="T18"/>
              <a:pathLst>
                <a:path w="5" h="1">
                  <a:moveTo>
                    <a:pt x="2" y="0"/>
                  </a:moveTo>
                  <a:lnTo>
                    <a:pt x="5" y="0"/>
                  </a:lnTo>
                  <a:lnTo>
                    <a:pt x="0" y="0"/>
                  </a:lnTo>
                  <a:lnTo>
                    <a:pt x="1" y="1"/>
                  </a:lnTo>
                  <a:lnTo>
                    <a:pt x="2" y="0"/>
                  </a:lnTo>
                  <a:close/>
                </a:path>
              </a:pathLst>
            </a:custGeom>
            <a:solidFill>
              <a:srgbClr val="000000"/>
            </a:solidFill>
            <a:ln w="25400">
              <a:solidFill>
                <a:schemeClr val="tx1"/>
              </a:solidFill>
              <a:round/>
              <a:headEnd/>
              <a:tailEnd/>
            </a:ln>
          </p:spPr>
          <p:txBody>
            <a:bodyPr/>
            <a:lstStyle/>
            <a:p>
              <a:endParaRPr lang="en-GB"/>
            </a:p>
          </p:txBody>
        </p:sp>
        <p:sp>
          <p:nvSpPr>
            <p:cNvPr id="40062" name="Freeform 126"/>
            <p:cNvSpPr>
              <a:spLocks/>
            </p:cNvSpPr>
            <p:nvPr/>
          </p:nvSpPr>
          <p:spPr bwMode="auto">
            <a:xfrm>
              <a:off x="3381" y="3038"/>
              <a:ext cx="5" cy="3"/>
            </a:xfrm>
            <a:custGeom>
              <a:avLst/>
              <a:gdLst>
                <a:gd name="T0" fmla="*/ 5 w 5"/>
                <a:gd name="T1" fmla="*/ 3 h 3"/>
                <a:gd name="T2" fmla="*/ 5 w 5"/>
                <a:gd name="T3" fmla="*/ 0 h 3"/>
                <a:gd name="T4" fmla="*/ 2 w 5"/>
                <a:gd name="T5" fmla="*/ 0 h 3"/>
                <a:gd name="T6" fmla="*/ 0 w 5"/>
                <a:gd name="T7" fmla="*/ 0 h 3"/>
                <a:gd name="T8" fmla="*/ 0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5" y="0"/>
                  </a:lnTo>
                  <a:lnTo>
                    <a:pt x="2" y="0"/>
                  </a:lnTo>
                  <a:lnTo>
                    <a:pt x="0" y="0"/>
                  </a:lnTo>
                  <a:lnTo>
                    <a:pt x="0" y="3"/>
                  </a:lnTo>
                  <a:lnTo>
                    <a:pt x="5" y="3"/>
                  </a:lnTo>
                  <a:close/>
                </a:path>
              </a:pathLst>
            </a:custGeom>
            <a:solidFill>
              <a:srgbClr val="000000"/>
            </a:solidFill>
            <a:ln w="25400">
              <a:solidFill>
                <a:schemeClr val="tx1"/>
              </a:solidFill>
              <a:round/>
              <a:headEnd/>
              <a:tailEnd/>
            </a:ln>
          </p:spPr>
          <p:txBody>
            <a:bodyPr/>
            <a:lstStyle/>
            <a:p>
              <a:endParaRPr lang="en-GB"/>
            </a:p>
          </p:txBody>
        </p:sp>
        <p:sp>
          <p:nvSpPr>
            <p:cNvPr id="40063" name="Freeform 127"/>
            <p:cNvSpPr>
              <a:spLocks/>
            </p:cNvSpPr>
            <p:nvPr/>
          </p:nvSpPr>
          <p:spPr bwMode="auto">
            <a:xfrm>
              <a:off x="3381" y="3036"/>
              <a:ext cx="5" cy="4"/>
            </a:xfrm>
            <a:custGeom>
              <a:avLst/>
              <a:gdLst>
                <a:gd name="T0" fmla="*/ 5 w 5"/>
                <a:gd name="T1" fmla="*/ 2 h 4"/>
                <a:gd name="T2" fmla="*/ 5 w 5"/>
                <a:gd name="T3" fmla="*/ 2 h 4"/>
                <a:gd name="T4" fmla="*/ 2 w 5"/>
                <a:gd name="T5" fmla="*/ 0 h 4"/>
                <a:gd name="T6" fmla="*/ 1 w 5"/>
                <a:gd name="T7" fmla="*/ 1 h 4"/>
                <a:gd name="T8" fmla="*/ 0 w 5"/>
                <a:gd name="T9" fmla="*/ 2 h 4"/>
                <a:gd name="T10" fmla="*/ 1 w 5"/>
                <a:gd name="T11" fmla="*/ 4 h 4"/>
                <a:gd name="T12" fmla="*/ 2 w 5"/>
                <a:gd name="T13" fmla="*/ 2 h 4"/>
                <a:gd name="T14" fmla="*/ 5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5" y="2"/>
                  </a:moveTo>
                  <a:lnTo>
                    <a:pt x="5" y="2"/>
                  </a:lnTo>
                  <a:lnTo>
                    <a:pt x="2" y="0"/>
                  </a:lnTo>
                  <a:lnTo>
                    <a:pt x="1" y="1"/>
                  </a:lnTo>
                  <a:lnTo>
                    <a:pt x="0" y="2"/>
                  </a:lnTo>
                  <a:lnTo>
                    <a:pt x="1" y="4"/>
                  </a:lnTo>
                  <a:lnTo>
                    <a:pt x="2" y="2"/>
                  </a:lnTo>
                  <a:lnTo>
                    <a:pt x="5" y="2"/>
                  </a:lnTo>
                  <a:close/>
                </a:path>
              </a:pathLst>
            </a:custGeom>
            <a:solidFill>
              <a:srgbClr val="000000"/>
            </a:solidFill>
            <a:ln w="25400">
              <a:solidFill>
                <a:schemeClr val="tx1"/>
              </a:solidFill>
              <a:round/>
              <a:headEnd/>
              <a:tailEnd/>
            </a:ln>
          </p:spPr>
          <p:txBody>
            <a:bodyPr/>
            <a:lstStyle/>
            <a:p>
              <a:endParaRPr lang="en-GB"/>
            </a:p>
          </p:txBody>
        </p:sp>
        <p:sp>
          <p:nvSpPr>
            <p:cNvPr id="40064" name="Freeform 128"/>
            <p:cNvSpPr>
              <a:spLocks/>
            </p:cNvSpPr>
            <p:nvPr/>
          </p:nvSpPr>
          <p:spPr bwMode="auto">
            <a:xfrm>
              <a:off x="3379" y="3036"/>
              <a:ext cx="6" cy="2"/>
            </a:xfrm>
            <a:custGeom>
              <a:avLst/>
              <a:gdLst>
                <a:gd name="T0" fmla="*/ 3 w 6"/>
                <a:gd name="T1" fmla="*/ 1 h 2"/>
                <a:gd name="T2" fmla="*/ 6 w 6"/>
                <a:gd name="T3" fmla="*/ 1 h 2"/>
                <a:gd name="T4" fmla="*/ 6 w 6"/>
                <a:gd name="T5" fmla="*/ 0 h 2"/>
                <a:gd name="T6" fmla="*/ 3 w 6"/>
                <a:gd name="T7" fmla="*/ 0 h 2"/>
                <a:gd name="T8" fmla="*/ 0 w 6"/>
                <a:gd name="T9" fmla="*/ 0 h 2"/>
                <a:gd name="T10" fmla="*/ 0 w 6"/>
                <a:gd name="T11" fmla="*/ 1 h 2"/>
                <a:gd name="T12" fmla="*/ 2 w 6"/>
                <a:gd name="T13" fmla="*/ 2 h 2"/>
                <a:gd name="T14" fmla="*/ 3 w 6"/>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3" y="1"/>
                  </a:moveTo>
                  <a:lnTo>
                    <a:pt x="6" y="1"/>
                  </a:lnTo>
                  <a:lnTo>
                    <a:pt x="6" y="0"/>
                  </a:lnTo>
                  <a:lnTo>
                    <a:pt x="3" y="0"/>
                  </a:lnTo>
                  <a:lnTo>
                    <a:pt x="0" y="0"/>
                  </a:lnTo>
                  <a:lnTo>
                    <a:pt x="0" y="1"/>
                  </a:lnTo>
                  <a:lnTo>
                    <a:pt x="2" y="2"/>
                  </a:lnTo>
                  <a:lnTo>
                    <a:pt x="3" y="1"/>
                  </a:lnTo>
                  <a:close/>
                </a:path>
              </a:pathLst>
            </a:custGeom>
            <a:solidFill>
              <a:srgbClr val="000000"/>
            </a:solidFill>
            <a:ln w="25400">
              <a:solidFill>
                <a:schemeClr val="tx1"/>
              </a:solidFill>
              <a:round/>
              <a:headEnd/>
              <a:tailEnd/>
            </a:ln>
          </p:spPr>
          <p:txBody>
            <a:bodyPr/>
            <a:lstStyle/>
            <a:p>
              <a:endParaRPr lang="en-GB"/>
            </a:p>
          </p:txBody>
        </p:sp>
        <p:sp>
          <p:nvSpPr>
            <p:cNvPr id="40065" name="Freeform 129"/>
            <p:cNvSpPr>
              <a:spLocks/>
            </p:cNvSpPr>
            <p:nvPr/>
          </p:nvSpPr>
          <p:spPr bwMode="auto">
            <a:xfrm>
              <a:off x="3360" y="2870"/>
              <a:ext cx="25" cy="168"/>
            </a:xfrm>
            <a:custGeom>
              <a:avLst/>
              <a:gdLst>
                <a:gd name="T0" fmla="*/ 25 w 25"/>
                <a:gd name="T1" fmla="*/ 166 h 168"/>
                <a:gd name="T2" fmla="*/ 25 w 25"/>
                <a:gd name="T3" fmla="*/ 168 h 168"/>
                <a:gd name="T4" fmla="*/ 22 w 25"/>
                <a:gd name="T5" fmla="*/ 163 h 168"/>
                <a:gd name="T6" fmla="*/ 22 w 25"/>
                <a:gd name="T7" fmla="*/ 18 h 168"/>
                <a:gd name="T8" fmla="*/ 21 w 25"/>
                <a:gd name="T9" fmla="*/ 12 h 168"/>
                <a:gd name="T10" fmla="*/ 17 w 25"/>
                <a:gd name="T11" fmla="*/ 6 h 168"/>
                <a:gd name="T12" fmla="*/ 8 w 25"/>
                <a:gd name="T13" fmla="*/ 0 h 168"/>
                <a:gd name="T14" fmla="*/ 0 w 25"/>
                <a:gd name="T15" fmla="*/ 0 h 168"/>
                <a:gd name="T16" fmla="*/ 0 w 25"/>
                <a:gd name="T17" fmla="*/ 3 h 168"/>
                <a:gd name="T18" fmla="*/ 0 w 25"/>
                <a:gd name="T19" fmla="*/ 5 h 168"/>
                <a:gd name="T20" fmla="*/ 8 w 25"/>
                <a:gd name="T21" fmla="*/ 5 h 168"/>
                <a:gd name="T22" fmla="*/ 14 w 25"/>
                <a:gd name="T23" fmla="*/ 9 h 168"/>
                <a:gd name="T24" fmla="*/ 18 w 25"/>
                <a:gd name="T25" fmla="*/ 14 h 168"/>
                <a:gd name="T26" fmla="*/ 19 w 25"/>
                <a:gd name="T27" fmla="*/ 18 h 168"/>
                <a:gd name="T28" fmla="*/ 19 w 25"/>
                <a:gd name="T29" fmla="*/ 163 h 168"/>
                <a:gd name="T30" fmla="*/ 21 w 25"/>
                <a:gd name="T31" fmla="*/ 166 h 168"/>
                <a:gd name="T32" fmla="*/ 22 w 25"/>
                <a:gd name="T33" fmla="*/ 166 h 168"/>
                <a:gd name="T34" fmla="*/ 25 w 25"/>
                <a:gd name="T35" fmla="*/ 166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68"/>
                <a:gd name="T56" fmla="*/ 25 w 25"/>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68">
                  <a:moveTo>
                    <a:pt x="25" y="166"/>
                  </a:moveTo>
                  <a:lnTo>
                    <a:pt x="25" y="168"/>
                  </a:lnTo>
                  <a:lnTo>
                    <a:pt x="22" y="163"/>
                  </a:lnTo>
                  <a:lnTo>
                    <a:pt x="22" y="18"/>
                  </a:lnTo>
                  <a:lnTo>
                    <a:pt x="21" y="12"/>
                  </a:lnTo>
                  <a:lnTo>
                    <a:pt x="17" y="6"/>
                  </a:lnTo>
                  <a:lnTo>
                    <a:pt x="8" y="0"/>
                  </a:lnTo>
                  <a:lnTo>
                    <a:pt x="0" y="0"/>
                  </a:lnTo>
                  <a:lnTo>
                    <a:pt x="0" y="3"/>
                  </a:lnTo>
                  <a:lnTo>
                    <a:pt x="0" y="5"/>
                  </a:lnTo>
                  <a:lnTo>
                    <a:pt x="8" y="5"/>
                  </a:lnTo>
                  <a:lnTo>
                    <a:pt x="14" y="9"/>
                  </a:lnTo>
                  <a:lnTo>
                    <a:pt x="18" y="14"/>
                  </a:lnTo>
                  <a:lnTo>
                    <a:pt x="19" y="18"/>
                  </a:lnTo>
                  <a:lnTo>
                    <a:pt x="19" y="163"/>
                  </a:lnTo>
                  <a:lnTo>
                    <a:pt x="21" y="166"/>
                  </a:lnTo>
                  <a:lnTo>
                    <a:pt x="22" y="166"/>
                  </a:lnTo>
                  <a:lnTo>
                    <a:pt x="25" y="166"/>
                  </a:lnTo>
                  <a:close/>
                </a:path>
              </a:pathLst>
            </a:custGeom>
            <a:solidFill>
              <a:srgbClr val="000000"/>
            </a:solidFill>
            <a:ln w="25400">
              <a:solidFill>
                <a:schemeClr val="tx1"/>
              </a:solidFill>
              <a:round/>
              <a:headEnd/>
              <a:tailEnd/>
            </a:ln>
          </p:spPr>
          <p:txBody>
            <a:bodyPr/>
            <a:lstStyle/>
            <a:p>
              <a:endParaRPr lang="en-GB"/>
            </a:p>
          </p:txBody>
        </p:sp>
        <p:sp>
          <p:nvSpPr>
            <p:cNvPr id="40066" name="Freeform 130"/>
            <p:cNvSpPr>
              <a:spLocks/>
            </p:cNvSpPr>
            <p:nvPr/>
          </p:nvSpPr>
          <p:spPr bwMode="auto">
            <a:xfrm>
              <a:off x="3344" y="2870"/>
              <a:ext cx="20" cy="16"/>
            </a:xfrm>
            <a:custGeom>
              <a:avLst/>
              <a:gdLst>
                <a:gd name="T0" fmla="*/ 16 w 20"/>
                <a:gd name="T1" fmla="*/ 0 h 16"/>
                <a:gd name="T2" fmla="*/ 20 w 20"/>
                <a:gd name="T3" fmla="*/ 0 h 16"/>
                <a:gd name="T4" fmla="*/ 9 w 20"/>
                <a:gd name="T5" fmla="*/ 3 h 16"/>
                <a:gd name="T6" fmla="*/ 6 w 20"/>
                <a:gd name="T7" fmla="*/ 5 h 16"/>
                <a:gd name="T8" fmla="*/ 1 w 20"/>
                <a:gd name="T9" fmla="*/ 10 h 16"/>
                <a:gd name="T10" fmla="*/ 0 w 20"/>
                <a:gd name="T11" fmla="*/ 16 h 16"/>
                <a:gd name="T12" fmla="*/ 1 w 20"/>
                <a:gd name="T13" fmla="*/ 16 h 16"/>
                <a:gd name="T14" fmla="*/ 2 w 20"/>
                <a:gd name="T15" fmla="*/ 16 h 16"/>
                <a:gd name="T16" fmla="*/ 4 w 20"/>
                <a:gd name="T17" fmla="*/ 13 h 16"/>
                <a:gd name="T18" fmla="*/ 9 w 20"/>
                <a:gd name="T19" fmla="*/ 8 h 16"/>
                <a:gd name="T20" fmla="*/ 14 w 20"/>
                <a:gd name="T21" fmla="*/ 5 h 16"/>
                <a:gd name="T22" fmla="*/ 16 w 20"/>
                <a:gd name="T23" fmla="*/ 4 h 16"/>
                <a:gd name="T24" fmla="*/ 16 w 20"/>
                <a:gd name="T25" fmla="*/ 3 h 16"/>
                <a:gd name="T26" fmla="*/ 16 w 20"/>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6"/>
                <a:gd name="T44" fmla="*/ 20 w 20"/>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6">
                  <a:moveTo>
                    <a:pt x="16" y="0"/>
                  </a:moveTo>
                  <a:lnTo>
                    <a:pt x="20" y="0"/>
                  </a:lnTo>
                  <a:lnTo>
                    <a:pt x="9" y="3"/>
                  </a:lnTo>
                  <a:lnTo>
                    <a:pt x="6" y="5"/>
                  </a:lnTo>
                  <a:lnTo>
                    <a:pt x="1" y="10"/>
                  </a:lnTo>
                  <a:lnTo>
                    <a:pt x="0" y="16"/>
                  </a:lnTo>
                  <a:lnTo>
                    <a:pt x="1" y="16"/>
                  </a:lnTo>
                  <a:lnTo>
                    <a:pt x="2" y="16"/>
                  </a:lnTo>
                  <a:lnTo>
                    <a:pt x="4" y="13"/>
                  </a:lnTo>
                  <a:lnTo>
                    <a:pt x="9" y="8"/>
                  </a:lnTo>
                  <a:lnTo>
                    <a:pt x="14" y="5"/>
                  </a:lnTo>
                  <a:lnTo>
                    <a:pt x="16" y="4"/>
                  </a:lnTo>
                  <a:lnTo>
                    <a:pt x="16" y="3"/>
                  </a:lnTo>
                  <a:lnTo>
                    <a:pt x="16" y="0"/>
                  </a:lnTo>
                  <a:close/>
                </a:path>
              </a:pathLst>
            </a:custGeom>
            <a:solidFill>
              <a:srgbClr val="000000"/>
            </a:solidFill>
            <a:ln w="25400">
              <a:solidFill>
                <a:schemeClr val="tx1"/>
              </a:solidFill>
              <a:round/>
              <a:headEnd/>
              <a:tailEnd/>
            </a:ln>
          </p:spPr>
          <p:txBody>
            <a:bodyPr/>
            <a:lstStyle/>
            <a:p>
              <a:endParaRPr lang="en-GB"/>
            </a:p>
          </p:txBody>
        </p:sp>
        <p:sp>
          <p:nvSpPr>
            <p:cNvPr id="40067" name="Freeform 131"/>
            <p:cNvSpPr>
              <a:spLocks/>
            </p:cNvSpPr>
            <p:nvPr/>
          </p:nvSpPr>
          <p:spPr bwMode="auto">
            <a:xfrm>
              <a:off x="3342" y="2886"/>
              <a:ext cx="6" cy="4"/>
            </a:xfrm>
            <a:custGeom>
              <a:avLst/>
              <a:gdLst>
                <a:gd name="T0" fmla="*/ 2 w 6"/>
                <a:gd name="T1" fmla="*/ 0 h 4"/>
                <a:gd name="T2" fmla="*/ 0 w 6"/>
                <a:gd name="T3" fmla="*/ 4 h 4"/>
                <a:gd name="T4" fmla="*/ 6 w 6"/>
                <a:gd name="T5" fmla="*/ 0 h 4"/>
                <a:gd name="T6" fmla="*/ 3 w 6"/>
                <a:gd name="T7" fmla="*/ 0 h 4"/>
                <a:gd name="T8" fmla="*/ 2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0"/>
                  </a:moveTo>
                  <a:lnTo>
                    <a:pt x="0" y="4"/>
                  </a:lnTo>
                  <a:lnTo>
                    <a:pt x="6" y="0"/>
                  </a:lnTo>
                  <a:lnTo>
                    <a:pt x="3" y="0"/>
                  </a:lnTo>
                  <a:lnTo>
                    <a:pt x="2" y="0"/>
                  </a:lnTo>
                  <a:close/>
                </a:path>
              </a:pathLst>
            </a:custGeom>
            <a:solidFill>
              <a:srgbClr val="000000"/>
            </a:solidFill>
            <a:ln w="25400">
              <a:solidFill>
                <a:schemeClr val="tx1"/>
              </a:solidFill>
              <a:round/>
              <a:headEnd/>
              <a:tailEnd/>
            </a:ln>
          </p:spPr>
          <p:txBody>
            <a:bodyPr/>
            <a:lstStyle/>
            <a:p>
              <a:endParaRPr lang="en-GB"/>
            </a:p>
          </p:txBody>
        </p:sp>
        <p:sp>
          <p:nvSpPr>
            <p:cNvPr id="40068" name="Freeform 132"/>
            <p:cNvSpPr>
              <a:spLocks/>
            </p:cNvSpPr>
            <p:nvPr/>
          </p:nvSpPr>
          <p:spPr bwMode="auto">
            <a:xfrm>
              <a:off x="3342" y="2886"/>
              <a:ext cx="6" cy="146"/>
            </a:xfrm>
            <a:custGeom>
              <a:avLst/>
              <a:gdLst>
                <a:gd name="T0" fmla="*/ 0 w 6"/>
                <a:gd name="T1" fmla="*/ 4 h 146"/>
                <a:gd name="T2" fmla="*/ 0 w 6"/>
                <a:gd name="T3" fmla="*/ 146 h 146"/>
                <a:gd name="T4" fmla="*/ 3 w 6"/>
                <a:gd name="T5" fmla="*/ 146 h 146"/>
                <a:gd name="T6" fmla="*/ 6 w 6"/>
                <a:gd name="T7" fmla="*/ 146 h 146"/>
                <a:gd name="T8" fmla="*/ 6 w 6"/>
                <a:gd name="T9" fmla="*/ 0 h 146"/>
                <a:gd name="T10" fmla="*/ 0 w 6"/>
                <a:gd name="T11" fmla="*/ 4 h 146"/>
                <a:gd name="T12" fmla="*/ 0 60000 65536"/>
                <a:gd name="T13" fmla="*/ 0 60000 65536"/>
                <a:gd name="T14" fmla="*/ 0 60000 65536"/>
                <a:gd name="T15" fmla="*/ 0 60000 65536"/>
                <a:gd name="T16" fmla="*/ 0 60000 65536"/>
                <a:gd name="T17" fmla="*/ 0 60000 65536"/>
                <a:gd name="T18" fmla="*/ 0 w 6"/>
                <a:gd name="T19" fmla="*/ 0 h 146"/>
                <a:gd name="T20" fmla="*/ 6 w 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6" h="146">
                  <a:moveTo>
                    <a:pt x="0" y="4"/>
                  </a:moveTo>
                  <a:lnTo>
                    <a:pt x="0" y="146"/>
                  </a:lnTo>
                  <a:lnTo>
                    <a:pt x="3" y="146"/>
                  </a:lnTo>
                  <a:lnTo>
                    <a:pt x="6" y="146"/>
                  </a:lnTo>
                  <a:lnTo>
                    <a:pt x="6" y="0"/>
                  </a:lnTo>
                  <a:lnTo>
                    <a:pt x="0" y="4"/>
                  </a:lnTo>
                  <a:close/>
                </a:path>
              </a:pathLst>
            </a:custGeom>
            <a:solidFill>
              <a:srgbClr val="000000"/>
            </a:solidFill>
            <a:ln w="25400">
              <a:solidFill>
                <a:schemeClr val="tx1"/>
              </a:solidFill>
              <a:round/>
              <a:headEnd/>
              <a:tailEnd/>
            </a:ln>
          </p:spPr>
          <p:txBody>
            <a:bodyPr/>
            <a:lstStyle/>
            <a:p>
              <a:endParaRPr lang="en-GB"/>
            </a:p>
          </p:txBody>
        </p:sp>
        <p:sp>
          <p:nvSpPr>
            <p:cNvPr id="40069" name="Freeform 133"/>
            <p:cNvSpPr>
              <a:spLocks/>
            </p:cNvSpPr>
            <p:nvPr/>
          </p:nvSpPr>
          <p:spPr bwMode="auto">
            <a:xfrm>
              <a:off x="3342" y="3028"/>
              <a:ext cx="6" cy="8"/>
            </a:xfrm>
            <a:custGeom>
              <a:avLst/>
              <a:gdLst>
                <a:gd name="T0" fmla="*/ 0 w 6"/>
                <a:gd name="T1" fmla="*/ 4 h 8"/>
                <a:gd name="T2" fmla="*/ 0 w 6"/>
                <a:gd name="T3" fmla="*/ 0 h 8"/>
                <a:gd name="T4" fmla="*/ 3 w 6"/>
                <a:gd name="T5" fmla="*/ 8 h 8"/>
                <a:gd name="T6" fmla="*/ 4 w 6"/>
                <a:gd name="T7" fmla="*/ 8 h 8"/>
                <a:gd name="T8" fmla="*/ 6 w 6"/>
                <a:gd name="T9" fmla="*/ 8 h 8"/>
                <a:gd name="T10" fmla="*/ 4 w 6"/>
                <a:gd name="T11" fmla="*/ 4 h 8"/>
                <a:gd name="T12" fmla="*/ 3 w 6"/>
                <a:gd name="T13" fmla="*/ 4 h 8"/>
                <a:gd name="T14" fmla="*/ 0 w 6"/>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0" y="4"/>
                  </a:moveTo>
                  <a:lnTo>
                    <a:pt x="0" y="0"/>
                  </a:lnTo>
                  <a:lnTo>
                    <a:pt x="3" y="8"/>
                  </a:lnTo>
                  <a:lnTo>
                    <a:pt x="4" y="8"/>
                  </a:lnTo>
                  <a:lnTo>
                    <a:pt x="6" y="8"/>
                  </a:lnTo>
                  <a:lnTo>
                    <a:pt x="4" y="4"/>
                  </a:lnTo>
                  <a:lnTo>
                    <a:pt x="3" y="4"/>
                  </a:lnTo>
                  <a:lnTo>
                    <a:pt x="0" y="4"/>
                  </a:lnTo>
                  <a:close/>
                </a:path>
              </a:pathLst>
            </a:custGeom>
            <a:solidFill>
              <a:srgbClr val="000000"/>
            </a:solidFill>
            <a:ln w="25400">
              <a:solidFill>
                <a:schemeClr val="tx1"/>
              </a:solidFill>
              <a:round/>
              <a:headEnd/>
              <a:tailEnd/>
            </a:ln>
          </p:spPr>
          <p:txBody>
            <a:bodyPr/>
            <a:lstStyle/>
            <a:p>
              <a:endParaRPr lang="en-GB"/>
            </a:p>
          </p:txBody>
        </p:sp>
        <p:sp>
          <p:nvSpPr>
            <p:cNvPr id="40070" name="Freeform 134"/>
            <p:cNvSpPr>
              <a:spLocks/>
            </p:cNvSpPr>
            <p:nvPr/>
          </p:nvSpPr>
          <p:spPr bwMode="auto">
            <a:xfrm>
              <a:off x="3344" y="3036"/>
              <a:ext cx="5" cy="4"/>
            </a:xfrm>
            <a:custGeom>
              <a:avLst/>
              <a:gdLst>
                <a:gd name="T0" fmla="*/ 2 w 5"/>
                <a:gd name="T1" fmla="*/ 0 h 4"/>
                <a:gd name="T2" fmla="*/ 0 w 5"/>
                <a:gd name="T3" fmla="*/ 0 h 4"/>
                <a:gd name="T4" fmla="*/ 0 w 5"/>
                <a:gd name="T5" fmla="*/ 1 h 4"/>
                <a:gd name="T6" fmla="*/ 2 w 5"/>
                <a:gd name="T7" fmla="*/ 1 h 4"/>
                <a:gd name="T8" fmla="*/ 5 w 5"/>
                <a:gd name="T9" fmla="*/ 1 h 4"/>
                <a:gd name="T10" fmla="*/ 5 w 5"/>
                <a:gd name="T11" fmla="*/ 4 h 4"/>
                <a:gd name="T12" fmla="*/ 4 w 5"/>
                <a:gd name="T13" fmla="*/ 0 h 4"/>
                <a:gd name="T14" fmla="*/ 2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0"/>
                  </a:moveTo>
                  <a:lnTo>
                    <a:pt x="0" y="0"/>
                  </a:lnTo>
                  <a:lnTo>
                    <a:pt x="0" y="1"/>
                  </a:lnTo>
                  <a:lnTo>
                    <a:pt x="2" y="1"/>
                  </a:lnTo>
                  <a:lnTo>
                    <a:pt x="5" y="1"/>
                  </a:lnTo>
                  <a:lnTo>
                    <a:pt x="5" y="4"/>
                  </a:lnTo>
                  <a:lnTo>
                    <a:pt x="4" y="0"/>
                  </a:lnTo>
                  <a:lnTo>
                    <a:pt x="2" y="0"/>
                  </a:lnTo>
                  <a:close/>
                </a:path>
              </a:pathLst>
            </a:custGeom>
            <a:solidFill>
              <a:srgbClr val="000000"/>
            </a:solidFill>
            <a:ln w="25400">
              <a:solidFill>
                <a:schemeClr val="tx1"/>
              </a:solidFill>
              <a:round/>
              <a:headEnd/>
              <a:tailEnd/>
            </a:ln>
          </p:spPr>
          <p:txBody>
            <a:bodyPr/>
            <a:lstStyle/>
            <a:p>
              <a:endParaRPr lang="en-GB"/>
            </a:p>
          </p:txBody>
        </p:sp>
        <p:sp>
          <p:nvSpPr>
            <p:cNvPr id="40071" name="Freeform 135"/>
            <p:cNvSpPr>
              <a:spLocks/>
            </p:cNvSpPr>
            <p:nvPr/>
          </p:nvSpPr>
          <p:spPr bwMode="auto">
            <a:xfrm>
              <a:off x="3344" y="3034"/>
              <a:ext cx="5" cy="6"/>
            </a:xfrm>
            <a:custGeom>
              <a:avLst/>
              <a:gdLst>
                <a:gd name="T0" fmla="*/ 2 w 5"/>
                <a:gd name="T1" fmla="*/ 3 h 6"/>
                <a:gd name="T2" fmla="*/ 1 w 5"/>
                <a:gd name="T3" fmla="*/ 3 h 6"/>
                <a:gd name="T4" fmla="*/ 0 w 5"/>
                <a:gd name="T5" fmla="*/ 6 h 6"/>
                <a:gd name="T6" fmla="*/ 1 w 5"/>
                <a:gd name="T7" fmla="*/ 6 h 6"/>
                <a:gd name="T8" fmla="*/ 2 w 5"/>
                <a:gd name="T9" fmla="*/ 6 h 6"/>
                <a:gd name="T10" fmla="*/ 5 w 5"/>
                <a:gd name="T11" fmla="*/ 0 h 6"/>
                <a:gd name="T12" fmla="*/ 5 w 5"/>
                <a:gd name="T13" fmla="*/ 3 h 6"/>
                <a:gd name="T14" fmla="*/ 2 w 5"/>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3"/>
                  </a:moveTo>
                  <a:lnTo>
                    <a:pt x="1" y="3"/>
                  </a:lnTo>
                  <a:lnTo>
                    <a:pt x="0" y="6"/>
                  </a:lnTo>
                  <a:lnTo>
                    <a:pt x="1" y="6"/>
                  </a:lnTo>
                  <a:lnTo>
                    <a:pt x="2" y="6"/>
                  </a:lnTo>
                  <a:lnTo>
                    <a:pt x="5" y="0"/>
                  </a:lnTo>
                  <a:lnTo>
                    <a:pt x="5" y="3"/>
                  </a:lnTo>
                  <a:lnTo>
                    <a:pt x="2" y="3"/>
                  </a:lnTo>
                  <a:close/>
                </a:path>
              </a:pathLst>
            </a:custGeom>
            <a:solidFill>
              <a:srgbClr val="000000"/>
            </a:solidFill>
            <a:ln w="25400">
              <a:solidFill>
                <a:schemeClr val="tx1"/>
              </a:solidFill>
              <a:round/>
              <a:headEnd/>
              <a:tailEnd/>
            </a:ln>
          </p:spPr>
          <p:txBody>
            <a:bodyPr/>
            <a:lstStyle/>
            <a:p>
              <a:endParaRPr lang="en-GB"/>
            </a:p>
          </p:txBody>
        </p:sp>
        <p:sp>
          <p:nvSpPr>
            <p:cNvPr id="40072" name="Freeform 136"/>
            <p:cNvSpPr>
              <a:spLocks/>
            </p:cNvSpPr>
            <p:nvPr/>
          </p:nvSpPr>
          <p:spPr bwMode="auto">
            <a:xfrm>
              <a:off x="3342" y="3040"/>
              <a:ext cx="6" cy="2"/>
            </a:xfrm>
            <a:custGeom>
              <a:avLst/>
              <a:gdLst>
                <a:gd name="T0" fmla="*/ 2 w 6"/>
                <a:gd name="T1" fmla="*/ 0 h 2"/>
                <a:gd name="T2" fmla="*/ 0 w 6"/>
                <a:gd name="T3" fmla="*/ 2 h 2"/>
                <a:gd name="T4" fmla="*/ 0 w 6"/>
                <a:gd name="T5" fmla="*/ 1 h 2"/>
                <a:gd name="T6" fmla="*/ 3 w 6"/>
                <a:gd name="T7" fmla="*/ 1 h 2"/>
                <a:gd name="T8" fmla="*/ 6 w 6"/>
                <a:gd name="T9" fmla="*/ 1 h 2"/>
                <a:gd name="T10" fmla="*/ 6 w 6"/>
                <a:gd name="T11" fmla="*/ 0 h 2"/>
                <a:gd name="T12" fmla="*/ 3 w 6"/>
                <a:gd name="T13" fmla="*/ 0 h 2"/>
                <a:gd name="T14" fmla="*/ 2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2" y="0"/>
                  </a:moveTo>
                  <a:lnTo>
                    <a:pt x="0" y="2"/>
                  </a:lnTo>
                  <a:lnTo>
                    <a:pt x="0" y="1"/>
                  </a:lnTo>
                  <a:lnTo>
                    <a:pt x="3" y="1"/>
                  </a:lnTo>
                  <a:lnTo>
                    <a:pt x="6" y="1"/>
                  </a:lnTo>
                  <a:lnTo>
                    <a:pt x="6" y="0"/>
                  </a:lnTo>
                  <a:lnTo>
                    <a:pt x="3" y="0"/>
                  </a:lnTo>
                  <a:lnTo>
                    <a:pt x="2" y="0"/>
                  </a:lnTo>
                  <a:close/>
                </a:path>
              </a:pathLst>
            </a:custGeom>
            <a:solidFill>
              <a:srgbClr val="000000"/>
            </a:solidFill>
            <a:ln w="25400">
              <a:solidFill>
                <a:schemeClr val="tx1"/>
              </a:solidFill>
              <a:round/>
              <a:headEnd/>
              <a:tailEnd/>
            </a:ln>
          </p:spPr>
          <p:txBody>
            <a:bodyPr/>
            <a:lstStyle/>
            <a:p>
              <a:endParaRPr lang="en-GB"/>
            </a:p>
          </p:txBody>
        </p:sp>
        <p:sp>
          <p:nvSpPr>
            <p:cNvPr id="40073" name="Freeform 137"/>
            <p:cNvSpPr>
              <a:spLocks/>
            </p:cNvSpPr>
            <p:nvPr/>
          </p:nvSpPr>
          <p:spPr bwMode="auto">
            <a:xfrm>
              <a:off x="3341" y="3040"/>
              <a:ext cx="7" cy="5"/>
            </a:xfrm>
            <a:custGeom>
              <a:avLst/>
              <a:gdLst>
                <a:gd name="T0" fmla="*/ 4 w 7"/>
                <a:gd name="T1" fmla="*/ 1 h 5"/>
                <a:gd name="T2" fmla="*/ 3 w 7"/>
                <a:gd name="T3" fmla="*/ 0 h 5"/>
                <a:gd name="T4" fmla="*/ 0 w 7"/>
                <a:gd name="T5" fmla="*/ 2 h 5"/>
                <a:gd name="T6" fmla="*/ 1 w 7"/>
                <a:gd name="T7" fmla="*/ 4 h 5"/>
                <a:gd name="T8" fmla="*/ 3 w 7"/>
                <a:gd name="T9" fmla="*/ 5 h 5"/>
                <a:gd name="T10" fmla="*/ 7 w 7"/>
                <a:gd name="T11" fmla="*/ 1 h 5"/>
                <a:gd name="T12" fmla="*/ 7 w 7"/>
                <a:gd name="T13" fmla="*/ 1 h 5"/>
                <a:gd name="T14" fmla="*/ 4 w 7"/>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4" y="1"/>
                  </a:moveTo>
                  <a:lnTo>
                    <a:pt x="3" y="0"/>
                  </a:lnTo>
                  <a:lnTo>
                    <a:pt x="0" y="2"/>
                  </a:lnTo>
                  <a:lnTo>
                    <a:pt x="1" y="4"/>
                  </a:lnTo>
                  <a:lnTo>
                    <a:pt x="3" y="5"/>
                  </a:lnTo>
                  <a:lnTo>
                    <a:pt x="7" y="1"/>
                  </a:lnTo>
                  <a:lnTo>
                    <a:pt x="4" y="1"/>
                  </a:lnTo>
                  <a:close/>
                </a:path>
              </a:pathLst>
            </a:custGeom>
            <a:solidFill>
              <a:srgbClr val="000000"/>
            </a:solidFill>
            <a:ln w="25400">
              <a:solidFill>
                <a:schemeClr val="tx1"/>
              </a:solidFill>
              <a:round/>
              <a:headEnd/>
              <a:tailEnd/>
            </a:ln>
          </p:spPr>
          <p:txBody>
            <a:bodyPr/>
            <a:lstStyle/>
            <a:p>
              <a:endParaRPr lang="en-GB"/>
            </a:p>
          </p:txBody>
        </p:sp>
        <p:sp>
          <p:nvSpPr>
            <p:cNvPr id="40074" name="Freeform 138"/>
            <p:cNvSpPr>
              <a:spLocks/>
            </p:cNvSpPr>
            <p:nvPr/>
          </p:nvSpPr>
          <p:spPr bwMode="auto">
            <a:xfrm>
              <a:off x="3340" y="3042"/>
              <a:ext cx="5" cy="3"/>
            </a:xfrm>
            <a:custGeom>
              <a:avLst/>
              <a:gdLst>
                <a:gd name="T0" fmla="*/ 1 w 5"/>
                <a:gd name="T1" fmla="*/ 0 h 3"/>
                <a:gd name="T2" fmla="*/ 0 w 5"/>
                <a:gd name="T3" fmla="*/ 2 h 3"/>
                <a:gd name="T4" fmla="*/ 0 w 5"/>
                <a:gd name="T5" fmla="*/ 3 h 3"/>
                <a:gd name="T6" fmla="*/ 2 w 5"/>
                <a:gd name="T7" fmla="*/ 3 h 3"/>
                <a:gd name="T8" fmla="*/ 5 w 5"/>
                <a:gd name="T9" fmla="*/ 3 h 3"/>
                <a:gd name="T10" fmla="*/ 5 w 5"/>
                <a:gd name="T11" fmla="*/ 2 h 3"/>
                <a:gd name="T12" fmla="*/ 2 w 5"/>
                <a:gd name="T13" fmla="*/ 2 h 3"/>
                <a:gd name="T14" fmla="*/ 1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1" y="0"/>
                  </a:moveTo>
                  <a:lnTo>
                    <a:pt x="0" y="2"/>
                  </a:lnTo>
                  <a:lnTo>
                    <a:pt x="0" y="3"/>
                  </a:lnTo>
                  <a:lnTo>
                    <a:pt x="2" y="3"/>
                  </a:lnTo>
                  <a:lnTo>
                    <a:pt x="5" y="3"/>
                  </a:lnTo>
                  <a:lnTo>
                    <a:pt x="5" y="2"/>
                  </a:lnTo>
                  <a:lnTo>
                    <a:pt x="2" y="2"/>
                  </a:lnTo>
                  <a:lnTo>
                    <a:pt x="1" y="0"/>
                  </a:lnTo>
                  <a:close/>
                </a:path>
              </a:pathLst>
            </a:custGeom>
            <a:solidFill>
              <a:srgbClr val="000000"/>
            </a:solidFill>
            <a:ln w="25400">
              <a:solidFill>
                <a:schemeClr val="tx1"/>
              </a:solidFill>
              <a:round/>
              <a:headEnd/>
              <a:tailEnd/>
            </a:ln>
          </p:spPr>
          <p:txBody>
            <a:bodyPr/>
            <a:lstStyle/>
            <a:p>
              <a:endParaRPr lang="en-GB"/>
            </a:p>
          </p:txBody>
        </p:sp>
        <p:sp>
          <p:nvSpPr>
            <p:cNvPr id="40075" name="Freeform 139"/>
            <p:cNvSpPr>
              <a:spLocks/>
            </p:cNvSpPr>
            <p:nvPr/>
          </p:nvSpPr>
          <p:spPr bwMode="auto">
            <a:xfrm>
              <a:off x="3340" y="3044"/>
              <a:ext cx="5" cy="4"/>
            </a:xfrm>
            <a:custGeom>
              <a:avLst/>
              <a:gdLst>
                <a:gd name="T0" fmla="*/ 2 w 5"/>
                <a:gd name="T1" fmla="*/ 1 h 4"/>
                <a:gd name="T2" fmla="*/ 2 w 5"/>
                <a:gd name="T3" fmla="*/ 0 h 4"/>
                <a:gd name="T4" fmla="*/ 0 w 5"/>
                <a:gd name="T5" fmla="*/ 1 h 4"/>
                <a:gd name="T6" fmla="*/ 0 w 5"/>
                <a:gd name="T7" fmla="*/ 2 h 4"/>
                <a:gd name="T8" fmla="*/ 0 w 5"/>
                <a:gd name="T9" fmla="*/ 4 h 4"/>
                <a:gd name="T10" fmla="*/ 5 w 5"/>
                <a:gd name="T11" fmla="*/ 1 h 4"/>
                <a:gd name="T12" fmla="*/ 5 w 5"/>
                <a:gd name="T13" fmla="*/ 1 h 4"/>
                <a:gd name="T14" fmla="*/ 2 w 5"/>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1"/>
                  </a:moveTo>
                  <a:lnTo>
                    <a:pt x="2" y="0"/>
                  </a:lnTo>
                  <a:lnTo>
                    <a:pt x="0" y="1"/>
                  </a:lnTo>
                  <a:lnTo>
                    <a:pt x="0" y="2"/>
                  </a:lnTo>
                  <a:lnTo>
                    <a:pt x="0" y="4"/>
                  </a:lnTo>
                  <a:lnTo>
                    <a:pt x="5" y="1"/>
                  </a:lnTo>
                  <a:lnTo>
                    <a:pt x="2" y="1"/>
                  </a:lnTo>
                  <a:close/>
                </a:path>
              </a:pathLst>
            </a:custGeom>
            <a:solidFill>
              <a:srgbClr val="000000"/>
            </a:solidFill>
            <a:ln w="25400">
              <a:solidFill>
                <a:schemeClr val="tx1"/>
              </a:solidFill>
              <a:round/>
              <a:headEnd/>
              <a:tailEnd/>
            </a:ln>
          </p:spPr>
          <p:txBody>
            <a:bodyPr/>
            <a:lstStyle/>
            <a:p>
              <a:endParaRPr lang="en-GB"/>
            </a:p>
          </p:txBody>
        </p:sp>
        <p:sp>
          <p:nvSpPr>
            <p:cNvPr id="40076" name="Freeform 140"/>
            <p:cNvSpPr>
              <a:spLocks/>
            </p:cNvSpPr>
            <p:nvPr/>
          </p:nvSpPr>
          <p:spPr bwMode="auto">
            <a:xfrm>
              <a:off x="3243" y="3044"/>
              <a:ext cx="97" cy="5"/>
            </a:xfrm>
            <a:custGeom>
              <a:avLst/>
              <a:gdLst>
                <a:gd name="T0" fmla="*/ 97 w 97"/>
                <a:gd name="T1" fmla="*/ 2 h 5"/>
                <a:gd name="T2" fmla="*/ 97 w 97"/>
                <a:gd name="T3" fmla="*/ 0 h 5"/>
                <a:gd name="T4" fmla="*/ 0 w 97"/>
                <a:gd name="T5" fmla="*/ 0 h 5"/>
                <a:gd name="T6" fmla="*/ 0 w 97"/>
                <a:gd name="T7" fmla="*/ 2 h 5"/>
                <a:gd name="T8" fmla="*/ 0 w 97"/>
                <a:gd name="T9" fmla="*/ 5 h 5"/>
                <a:gd name="T10" fmla="*/ 94 w 97"/>
                <a:gd name="T11" fmla="*/ 5 h 5"/>
                <a:gd name="T12" fmla="*/ 97 w 97"/>
                <a:gd name="T13" fmla="*/ 4 h 5"/>
                <a:gd name="T14" fmla="*/ 97 w 9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5"/>
                <a:gd name="T26" fmla="*/ 97 w 9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5">
                  <a:moveTo>
                    <a:pt x="97" y="2"/>
                  </a:moveTo>
                  <a:lnTo>
                    <a:pt x="97" y="0"/>
                  </a:lnTo>
                  <a:lnTo>
                    <a:pt x="0" y="0"/>
                  </a:lnTo>
                  <a:lnTo>
                    <a:pt x="0" y="2"/>
                  </a:lnTo>
                  <a:lnTo>
                    <a:pt x="0" y="5"/>
                  </a:lnTo>
                  <a:lnTo>
                    <a:pt x="94" y="5"/>
                  </a:lnTo>
                  <a:lnTo>
                    <a:pt x="97" y="4"/>
                  </a:lnTo>
                  <a:lnTo>
                    <a:pt x="97" y="2"/>
                  </a:lnTo>
                  <a:close/>
                </a:path>
              </a:pathLst>
            </a:custGeom>
            <a:solidFill>
              <a:srgbClr val="000000"/>
            </a:solidFill>
            <a:ln w="25400">
              <a:solidFill>
                <a:schemeClr val="tx1"/>
              </a:solidFill>
              <a:round/>
              <a:headEnd/>
              <a:tailEnd/>
            </a:ln>
          </p:spPr>
          <p:txBody>
            <a:bodyPr/>
            <a:lstStyle/>
            <a:p>
              <a:endParaRPr lang="en-GB"/>
            </a:p>
          </p:txBody>
        </p:sp>
        <p:sp>
          <p:nvSpPr>
            <p:cNvPr id="40077" name="Freeform 141"/>
            <p:cNvSpPr>
              <a:spLocks/>
            </p:cNvSpPr>
            <p:nvPr/>
          </p:nvSpPr>
          <p:spPr bwMode="auto">
            <a:xfrm>
              <a:off x="3194" y="3017"/>
              <a:ext cx="54" cy="32"/>
            </a:xfrm>
            <a:custGeom>
              <a:avLst/>
              <a:gdLst>
                <a:gd name="T0" fmla="*/ 49 w 54"/>
                <a:gd name="T1" fmla="*/ 29 h 32"/>
                <a:gd name="T2" fmla="*/ 49 w 54"/>
                <a:gd name="T3" fmla="*/ 28 h 32"/>
                <a:gd name="T4" fmla="*/ 40 w 54"/>
                <a:gd name="T5" fmla="*/ 25 h 32"/>
                <a:gd name="T6" fmla="*/ 37 w 54"/>
                <a:gd name="T7" fmla="*/ 23 h 32"/>
                <a:gd name="T8" fmla="*/ 33 w 54"/>
                <a:gd name="T9" fmla="*/ 21 h 32"/>
                <a:gd name="T10" fmla="*/ 28 w 54"/>
                <a:gd name="T11" fmla="*/ 19 h 32"/>
                <a:gd name="T12" fmla="*/ 24 w 54"/>
                <a:gd name="T13" fmla="*/ 15 h 32"/>
                <a:gd name="T14" fmla="*/ 16 w 54"/>
                <a:gd name="T15" fmla="*/ 9 h 32"/>
                <a:gd name="T16" fmla="*/ 13 w 54"/>
                <a:gd name="T17" fmla="*/ 7 h 32"/>
                <a:gd name="T18" fmla="*/ 9 w 54"/>
                <a:gd name="T19" fmla="*/ 4 h 32"/>
                <a:gd name="T20" fmla="*/ 5 w 54"/>
                <a:gd name="T21" fmla="*/ 0 h 32"/>
                <a:gd name="T22" fmla="*/ 0 w 54"/>
                <a:gd name="T23" fmla="*/ 1 h 32"/>
                <a:gd name="T24" fmla="*/ 0 w 54"/>
                <a:gd name="T25" fmla="*/ 3 h 32"/>
                <a:gd name="T26" fmla="*/ 0 w 54"/>
                <a:gd name="T27" fmla="*/ 4 h 32"/>
                <a:gd name="T28" fmla="*/ 2 w 54"/>
                <a:gd name="T29" fmla="*/ 3 h 32"/>
                <a:gd name="T30" fmla="*/ 6 w 54"/>
                <a:gd name="T31" fmla="*/ 7 h 32"/>
                <a:gd name="T32" fmla="*/ 10 w 54"/>
                <a:gd name="T33" fmla="*/ 9 h 32"/>
                <a:gd name="T34" fmla="*/ 13 w 54"/>
                <a:gd name="T35" fmla="*/ 12 h 32"/>
                <a:gd name="T36" fmla="*/ 21 w 54"/>
                <a:gd name="T37" fmla="*/ 17 h 32"/>
                <a:gd name="T38" fmla="*/ 25 w 54"/>
                <a:gd name="T39" fmla="*/ 21 h 32"/>
                <a:gd name="T40" fmla="*/ 28 w 54"/>
                <a:gd name="T41" fmla="*/ 24 h 32"/>
                <a:gd name="T42" fmla="*/ 32 w 54"/>
                <a:gd name="T43" fmla="*/ 25 h 32"/>
                <a:gd name="T44" fmla="*/ 37 w 54"/>
                <a:gd name="T45" fmla="*/ 28 h 32"/>
                <a:gd name="T46" fmla="*/ 54 w 54"/>
                <a:gd name="T47" fmla="*/ 32 h 32"/>
                <a:gd name="T48" fmla="*/ 49 w 54"/>
                <a:gd name="T49" fmla="*/ 32 h 32"/>
                <a:gd name="T50" fmla="*/ 49 w 54"/>
                <a:gd name="T51" fmla="*/ 29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32"/>
                <a:gd name="T80" fmla="*/ 54 w 5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32">
                  <a:moveTo>
                    <a:pt x="49" y="29"/>
                  </a:moveTo>
                  <a:lnTo>
                    <a:pt x="49" y="28"/>
                  </a:lnTo>
                  <a:lnTo>
                    <a:pt x="40" y="25"/>
                  </a:lnTo>
                  <a:lnTo>
                    <a:pt x="37" y="23"/>
                  </a:lnTo>
                  <a:lnTo>
                    <a:pt x="33" y="21"/>
                  </a:lnTo>
                  <a:lnTo>
                    <a:pt x="28" y="19"/>
                  </a:lnTo>
                  <a:lnTo>
                    <a:pt x="24" y="15"/>
                  </a:lnTo>
                  <a:lnTo>
                    <a:pt x="16" y="9"/>
                  </a:lnTo>
                  <a:lnTo>
                    <a:pt x="13" y="7"/>
                  </a:lnTo>
                  <a:lnTo>
                    <a:pt x="9" y="4"/>
                  </a:lnTo>
                  <a:lnTo>
                    <a:pt x="5" y="0"/>
                  </a:lnTo>
                  <a:lnTo>
                    <a:pt x="0" y="1"/>
                  </a:lnTo>
                  <a:lnTo>
                    <a:pt x="0" y="3"/>
                  </a:lnTo>
                  <a:lnTo>
                    <a:pt x="0" y="4"/>
                  </a:lnTo>
                  <a:lnTo>
                    <a:pt x="2" y="3"/>
                  </a:lnTo>
                  <a:lnTo>
                    <a:pt x="6" y="7"/>
                  </a:lnTo>
                  <a:lnTo>
                    <a:pt x="10" y="9"/>
                  </a:lnTo>
                  <a:lnTo>
                    <a:pt x="13" y="12"/>
                  </a:lnTo>
                  <a:lnTo>
                    <a:pt x="21" y="17"/>
                  </a:lnTo>
                  <a:lnTo>
                    <a:pt x="25" y="21"/>
                  </a:lnTo>
                  <a:lnTo>
                    <a:pt x="28" y="24"/>
                  </a:lnTo>
                  <a:lnTo>
                    <a:pt x="32" y="25"/>
                  </a:lnTo>
                  <a:lnTo>
                    <a:pt x="37" y="28"/>
                  </a:lnTo>
                  <a:lnTo>
                    <a:pt x="54" y="32"/>
                  </a:lnTo>
                  <a:lnTo>
                    <a:pt x="49" y="32"/>
                  </a:lnTo>
                  <a:lnTo>
                    <a:pt x="49" y="29"/>
                  </a:lnTo>
                  <a:close/>
                </a:path>
              </a:pathLst>
            </a:custGeom>
            <a:solidFill>
              <a:srgbClr val="000000"/>
            </a:solidFill>
            <a:ln w="25400">
              <a:solidFill>
                <a:schemeClr val="tx1"/>
              </a:solidFill>
              <a:round/>
              <a:headEnd/>
              <a:tailEnd/>
            </a:ln>
          </p:spPr>
          <p:txBody>
            <a:bodyPr/>
            <a:lstStyle/>
            <a:p>
              <a:endParaRPr lang="en-GB"/>
            </a:p>
          </p:txBody>
        </p:sp>
        <p:sp>
          <p:nvSpPr>
            <p:cNvPr id="40078" name="Freeform 142"/>
            <p:cNvSpPr>
              <a:spLocks/>
            </p:cNvSpPr>
            <p:nvPr/>
          </p:nvSpPr>
          <p:spPr bwMode="auto">
            <a:xfrm>
              <a:off x="3188" y="3017"/>
              <a:ext cx="6" cy="5"/>
            </a:xfrm>
            <a:custGeom>
              <a:avLst/>
              <a:gdLst>
                <a:gd name="T0" fmla="*/ 6 w 6"/>
                <a:gd name="T1" fmla="*/ 3 h 5"/>
                <a:gd name="T2" fmla="*/ 6 w 6"/>
                <a:gd name="T3" fmla="*/ 0 h 5"/>
                <a:gd name="T4" fmla="*/ 0 w 6"/>
                <a:gd name="T5" fmla="*/ 0 h 5"/>
                <a:gd name="T6" fmla="*/ 0 w 6"/>
                <a:gd name="T7" fmla="*/ 3 h 5"/>
                <a:gd name="T8" fmla="*/ 0 w 6"/>
                <a:gd name="T9" fmla="*/ 5 h 5"/>
                <a:gd name="T10" fmla="*/ 2 w 6"/>
                <a:gd name="T11" fmla="*/ 5 h 5"/>
                <a:gd name="T12" fmla="*/ 6 w 6"/>
                <a:gd name="T13" fmla="*/ 4 h 5"/>
                <a:gd name="T14" fmla="*/ 6 w 6"/>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3"/>
                  </a:moveTo>
                  <a:lnTo>
                    <a:pt x="6" y="0"/>
                  </a:lnTo>
                  <a:lnTo>
                    <a:pt x="0" y="0"/>
                  </a:lnTo>
                  <a:lnTo>
                    <a:pt x="0" y="3"/>
                  </a:lnTo>
                  <a:lnTo>
                    <a:pt x="0" y="5"/>
                  </a:lnTo>
                  <a:lnTo>
                    <a:pt x="2" y="5"/>
                  </a:lnTo>
                  <a:lnTo>
                    <a:pt x="6" y="4"/>
                  </a:lnTo>
                  <a:lnTo>
                    <a:pt x="6" y="3"/>
                  </a:lnTo>
                  <a:close/>
                </a:path>
              </a:pathLst>
            </a:custGeom>
            <a:solidFill>
              <a:srgbClr val="000000"/>
            </a:solidFill>
            <a:ln w="25400">
              <a:solidFill>
                <a:schemeClr val="tx1"/>
              </a:solidFill>
              <a:round/>
              <a:headEnd/>
              <a:tailEnd/>
            </a:ln>
          </p:spPr>
          <p:txBody>
            <a:bodyPr/>
            <a:lstStyle/>
            <a:p>
              <a:endParaRPr lang="en-GB"/>
            </a:p>
          </p:txBody>
        </p:sp>
        <p:sp>
          <p:nvSpPr>
            <p:cNvPr id="40079" name="Freeform 143"/>
            <p:cNvSpPr>
              <a:spLocks/>
            </p:cNvSpPr>
            <p:nvPr/>
          </p:nvSpPr>
          <p:spPr bwMode="auto">
            <a:xfrm>
              <a:off x="3186" y="3017"/>
              <a:ext cx="5" cy="5"/>
            </a:xfrm>
            <a:custGeom>
              <a:avLst/>
              <a:gdLst>
                <a:gd name="T0" fmla="*/ 2 w 5"/>
                <a:gd name="T1" fmla="*/ 0 h 5"/>
                <a:gd name="T2" fmla="*/ 5 w 5"/>
                <a:gd name="T3" fmla="*/ 0 h 5"/>
                <a:gd name="T4" fmla="*/ 0 w 5"/>
                <a:gd name="T5" fmla="*/ 3 h 5"/>
                <a:gd name="T6" fmla="*/ 0 w 5"/>
                <a:gd name="T7" fmla="*/ 4 h 5"/>
                <a:gd name="T8" fmla="*/ 0 w 5"/>
                <a:gd name="T9" fmla="*/ 5 h 5"/>
                <a:gd name="T10" fmla="*/ 2 w 5"/>
                <a:gd name="T11" fmla="*/ 4 h 5"/>
                <a:gd name="T12" fmla="*/ 2 w 5"/>
                <a:gd name="T13" fmla="*/ 3 h 5"/>
                <a:gd name="T14" fmla="*/ 2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0"/>
                  </a:moveTo>
                  <a:lnTo>
                    <a:pt x="5" y="0"/>
                  </a:lnTo>
                  <a:lnTo>
                    <a:pt x="0" y="3"/>
                  </a:lnTo>
                  <a:lnTo>
                    <a:pt x="0" y="4"/>
                  </a:lnTo>
                  <a:lnTo>
                    <a:pt x="0" y="5"/>
                  </a:lnTo>
                  <a:lnTo>
                    <a:pt x="2" y="4"/>
                  </a:lnTo>
                  <a:lnTo>
                    <a:pt x="2" y="3"/>
                  </a:lnTo>
                  <a:lnTo>
                    <a:pt x="2" y="0"/>
                  </a:lnTo>
                  <a:close/>
                </a:path>
              </a:pathLst>
            </a:custGeom>
            <a:solidFill>
              <a:srgbClr val="000000"/>
            </a:solidFill>
            <a:ln w="25400">
              <a:solidFill>
                <a:schemeClr val="tx1"/>
              </a:solidFill>
              <a:round/>
              <a:headEnd/>
              <a:tailEnd/>
            </a:ln>
          </p:spPr>
          <p:txBody>
            <a:bodyPr/>
            <a:lstStyle/>
            <a:p>
              <a:endParaRPr lang="en-GB"/>
            </a:p>
          </p:txBody>
        </p:sp>
        <p:sp>
          <p:nvSpPr>
            <p:cNvPr id="40080" name="Freeform 144"/>
            <p:cNvSpPr>
              <a:spLocks/>
            </p:cNvSpPr>
            <p:nvPr/>
          </p:nvSpPr>
          <p:spPr bwMode="auto">
            <a:xfrm>
              <a:off x="3182" y="3020"/>
              <a:ext cx="5" cy="5"/>
            </a:xfrm>
            <a:custGeom>
              <a:avLst/>
              <a:gdLst>
                <a:gd name="T0" fmla="*/ 4 w 5"/>
                <a:gd name="T1" fmla="*/ 0 h 5"/>
                <a:gd name="T2" fmla="*/ 1 w 5"/>
                <a:gd name="T3" fmla="*/ 1 h 5"/>
                <a:gd name="T4" fmla="*/ 0 w 5"/>
                <a:gd name="T5" fmla="*/ 2 h 5"/>
                <a:gd name="T6" fmla="*/ 1 w 5"/>
                <a:gd name="T7" fmla="*/ 4 h 5"/>
                <a:gd name="T8" fmla="*/ 2 w 5"/>
                <a:gd name="T9" fmla="*/ 5 h 5"/>
                <a:gd name="T10" fmla="*/ 5 w 5"/>
                <a:gd name="T11" fmla="*/ 2 h 5"/>
                <a:gd name="T12" fmla="*/ 4 w 5"/>
                <a:gd name="T13" fmla="*/ 1 h 5"/>
                <a:gd name="T14" fmla="*/ 4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0"/>
                  </a:moveTo>
                  <a:lnTo>
                    <a:pt x="1" y="1"/>
                  </a:lnTo>
                  <a:lnTo>
                    <a:pt x="0" y="2"/>
                  </a:lnTo>
                  <a:lnTo>
                    <a:pt x="1" y="4"/>
                  </a:lnTo>
                  <a:lnTo>
                    <a:pt x="2" y="5"/>
                  </a:lnTo>
                  <a:lnTo>
                    <a:pt x="5" y="2"/>
                  </a:lnTo>
                  <a:lnTo>
                    <a:pt x="4" y="1"/>
                  </a:lnTo>
                  <a:lnTo>
                    <a:pt x="4" y="0"/>
                  </a:lnTo>
                  <a:close/>
                </a:path>
              </a:pathLst>
            </a:custGeom>
            <a:solidFill>
              <a:srgbClr val="000000"/>
            </a:solidFill>
            <a:ln w="25400">
              <a:solidFill>
                <a:schemeClr val="tx1"/>
              </a:solidFill>
              <a:round/>
              <a:headEnd/>
              <a:tailEnd/>
            </a:ln>
          </p:spPr>
          <p:txBody>
            <a:bodyPr/>
            <a:lstStyle/>
            <a:p>
              <a:endParaRPr lang="en-GB"/>
            </a:p>
          </p:txBody>
        </p:sp>
        <p:sp>
          <p:nvSpPr>
            <p:cNvPr id="40081" name="Freeform 145"/>
            <p:cNvSpPr>
              <a:spLocks/>
            </p:cNvSpPr>
            <p:nvPr/>
          </p:nvSpPr>
          <p:spPr bwMode="auto">
            <a:xfrm>
              <a:off x="3178" y="3022"/>
              <a:ext cx="8" cy="6"/>
            </a:xfrm>
            <a:custGeom>
              <a:avLst/>
              <a:gdLst>
                <a:gd name="T0" fmla="*/ 5 w 8"/>
                <a:gd name="T1" fmla="*/ 2 h 6"/>
                <a:gd name="T2" fmla="*/ 5 w 8"/>
                <a:gd name="T3" fmla="*/ 0 h 6"/>
                <a:gd name="T4" fmla="*/ 3 w 8"/>
                <a:gd name="T5" fmla="*/ 2 h 6"/>
                <a:gd name="T6" fmla="*/ 0 w 8"/>
                <a:gd name="T7" fmla="*/ 6 h 6"/>
                <a:gd name="T8" fmla="*/ 1 w 8"/>
                <a:gd name="T9" fmla="*/ 6 h 6"/>
                <a:gd name="T10" fmla="*/ 3 w 8"/>
                <a:gd name="T11" fmla="*/ 6 h 6"/>
                <a:gd name="T12" fmla="*/ 3 w 8"/>
                <a:gd name="T13" fmla="*/ 4 h 6"/>
                <a:gd name="T14" fmla="*/ 8 w 8"/>
                <a:gd name="T15" fmla="*/ 2 h 6"/>
                <a:gd name="T16" fmla="*/ 6 w 8"/>
                <a:gd name="T17" fmla="*/ 3 h 6"/>
                <a:gd name="T18" fmla="*/ 5 w 8"/>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5" y="2"/>
                  </a:moveTo>
                  <a:lnTo>
                    <a:pt x="5" y="0"/>
                  </a:lnTo>
                  <a:lnTo>
                    <a:pt x="3" y="2"/>
                  </a:lnTo>
                  <a:lnTo>
                    <a:pt x="0" y="6"/>
                  </a:lnTo>
                  <a:lnTo>
                    <a:pt x="1" y="6"/>
                  </a:lnTo>
                  <a:lnTo>
                    <a:pt x="3" y="6"/>
                  </a:lnTo>
                  <a:lnTo>
                    <a:pt x="3" y="4"/>
                  </a:lnTo>
                  <a:lnTo>
                    <a:pt x="8" y="2"/>
                  </a:lnTo>
                  <a:lnTo>
                    <a:pt x="6" y="3"/>
                  </a:lnTo>
                  <a:lnTo>
                    <a:pt x="5" y="2"/>
                  </a:lnTo>
                  <a:close/>
                </a:path>
              </a:pathLst>
            </a:custGeom>
            <a:solidFill>
              <a:srgbClr val="000000"/>
            </a:solidFill>
            <a:ln w="25400">
              <a:solidFill>
                <a:schemeClr val="tx1"/>
              </a:solidFill>
              <a:round/>
              <a:headEnd/>
              <a:tailEnd/>
            </a:ln>
          </p:spPr>
          <p:txBody>
            <a:bodyPr/>
            <a:lstStyle/>
            <a:p>
              <a:endParaRPr lang="en-GB"/>
            </a:p>
          </p:txBody>
        </p:sp>
        <p:sp>
          <p:nvSpPr>
            <p:cNvPr id="40082" name="Freeform 146"/>
            <p:cNvSpPr>
              <a:spLocks/>
            </p:cNvSpPr>
            <p:nvPr/>
          </p:nvSpPr>
          <p:spPr bwMode="auto">
            <a:xfrm>
              <a:off x="3177" y="3028"/>
              <a:ext cx="5" cy="10"/>
            </a:xfrm>
            <a:custGeom>
              <a:avLst/>
              <a:gdLst>
                <a:gd name="T0" fmla="*/ 1 w 5"/>
                <a:gd name="T1" fmla="*/ 0 h 10"/>
                <a:gd name="T2" fmla="*/ 0 w 5"/>
                <a:gd name="T3" fmla="*/ 2 h 10"/>
                <a:gd name="T4" fmla="*/ 0 w 5"/>
                <a:gd name="T5" fmla="*/ 10 h 10"/>
                <a:gd name="T6" fmla="*/ 2 w 5"/>
                <a:gd name="T7" fmla="*/ 10 h 10"/>
                <a:gd name="T8" fmla="*/ 5 w 5"/>
                <a:gd name="T9" fmla="*/ 10 h 10"/>
                <a:gd name="T10" fmla="*/ 5 w 5"/>
                <a:gd name="T11" fmla="*/ 0 h 10"/>
                <a:gd name="T12" fmla="*/ 2 w 5"/>
                <a:gd name="T13" fmla="*/ 0 h 10"/>
                <a:gd name="T14" fmla="*/ 1 w 5"/>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0"/>
                <a:gd name="T26" fmla="*/ 5 w 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0">
                  <a:moveTo>
                    <a:pt x="1" y="0"/>
                  </a:moveTo>
                  <a:lnTo>
                    <a:pt x="0" y="2"/>
                  </a:lnTo>
                  <a:lnTo>
                    <a:pt x="0" y="10"/>
                  </a:lnTo>
                  <a:lnTo>
                    <a:pt x="2" y="10"/>
                  </a:lnTo>
                  <a:lnTo>
                    <a:pt x="5" y="10"/>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a:p>
          </p:txBody>
        </p:sp>
        <p:sp>
          <p:nvSpPr>
            <p:cNvPr id="40083" name="Freeform 147"/>
            <p:cNvSpPr>
              <a:spLocks/>
            </p:cNvSpPr>
            <p:nvPr/>
          </p:nvSpPr>
          <p:spPr bwMode="auto">
            <a:xfrm>
              <a:off x="3177" y="3036"/>
              <a:ext cx="5" cy="5"/>
            </a:xfrm>
            <a:custGeom>
              <a:avLst/>
              <a:gdLst>
                <a:gd name="T0" fmla="*/ 0 w 5"/>
                <a:gd name="T1" fmla="*/ 2 h 5"/>
                <a:gd name="T2" fmla="*/ 0 w 5"/>
                <a:gd name="T3" fmla="*/ 0 h 5"/>
                <a:gd name="T4" fmla="*/ 2 w 5"/>
                <a:gd name="T5" fmla="*/ 5 h 5"/>
                <a:gd name="T6" fmla="*/ 4 w 5"/>
                <a:gd name="T7" fmla="*/ 5 h 5"/>
                <a:gd name="T8" fmla="*/ 5 w 5"/>
                <a:gd name="T9" fmla="*/ 5 h 5"/>
                <a:gd name="T10" fmla="*/ 4 w 5"/>
                <a:gd name="T11" fmla="*/ 2 h 5"/>
                <a:gd name="T12" fmla="*/ 2 w 5"/>
                <a:gd name="T13" fmla="*/ 2 h 5"/>
                <a:gd name="T14" fmla="*/ 0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2"/>
                  </a:moveTo>
                  <a:lnTo>
                    <a:pt x="0" y="0"/>
                  </a:lnTo>
                  <a:lnTo>
                    <a:pt x="2" y="5"/>
                  </a:lnTo>
                  <a:lnTo>
                    <a:pt x="4" y="5"/>
                  </a:lnTo>
                  <a:lnTo>
                    <a:pt x="5" y="5"/>
                  </a:lnTo>
                  <a:lnTo>
                    <a:pt x="4" y="2"/>
                  </a:lnTo>
                  <a:lnTo>
                    <a:pt x="2" y="2"/>
                  </a:lnTo>
                  <a:lnTo>
                    <a:pt x="0" y="2"/>
                  </a:lnTo>
                  <a:close/>
                </a:path>
              </a:pathLst>
            </a:custGeom>
            <a:solidFill>
              <a:srgbClr val="000000"/>
            </a:solidFill>
            <a:ln w="25400">
              <a:solidFill>
                <a:schemeClr val="tx1"/>
              </a:solidFill>
              <a:round/>
              <a:headEnd/>
              <a:tailEnd/>
            </a:ln>
          </p:spPr>
          <p:txBody>
            <a:bodyPr/>
            <a:lstStyle/>
            <a:p>
              <a:endParaRPr lang="en-GB"/>
            </a:p>
          </p:txBody>
        </p:sp>
        <p:sp>
          <p:nvSpPr>
            <p:cNvPr id="40084" name="Freeform 148"/>
            <p:cNvSpPr>
              <a:spLocks/>
            </p:cNvSpPr>
            <p:nvPr/>
          </p:nvSpPr>
          <p:spPr bwMode="auto">
            <a:xfrm>
              <a:off x="3179" y="3040"/>
              <a:ext cx="3" cy="4"/>
            </a:xfrm>
            <a:custGeom>
              <a:avLst/>
              <a:gdLst>
                <a:gd name="T0" fmla="*/ 0 w 3"/>
                <a:gd name="T1" fmla="*/ 1 h 4"/>
                <a:gd name="T2" fmla="*/ 2 w 3"/>
                <a:gd name="T3" fmla="*/ 4 h 4"/>
                <a:gd name="T4" fmla="*/ 3 w 3"/>
                <a:gd name="T5" fmla="*/ 0 h 4"/>
                <a:gd name="T6" fmla="*/ 2 w 3"/>
                <a:gd name="T7" fmla="*/ 1 h 4"/>
                <a:gd name="T8" fmla="*/ 0 w 3"/>
                <a:gd name="T9" fmla="*/ 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lnTo>
                    <a:pt x="2" y="4"/>
                  </a:lnTo>
                  <a:lnTo>
                    <a:pt x="3" y="0"/>
                  </a:lnTo>
                  <a:lnTo>
                    <a:pt x="2" y="1"/>
                  </a:lnTo>
                  <a:lnTo>
                    <a:pt x="0" y="1"/>
                  </a:lnTo>
                  <a:close/>
                </a:path>
              </a:pathLst>
            </a:custGeom>
            <a:solidFill>
              <a:srgbClr val="000000"/>
            </a:solidFill>
            <a:ln w="25400">
              <a:solidFill>
                <a:schemeClr val="tx1"/>
              </a:solidFill>
              <a:round/>
              <a:headEnd/>
              <a:tailEnd/>
            </a:ln>
          </p:spPr>
          <p:txBody>
            <a:bodyPr/>
            <a:lstStyle/>
            <a:p>
              <a:endParaRPr lang="en-GB"/>
            </a:p>
          </p:txBody>
        </p:sp>
        <p:sp>
          <p:nvSpPr>
            <p:cNvPr id="40085" name="Freeform 149"/>
            <p:cNvSpPr>
              <a:spLocks/>
            </p:cNvSpPr>
            <p:nvPr/>
          </p:nvSpPr>
          <p:spPr bwMode="auto">
            <a:xfrm>
              <a:off x="3181" y="3040"/>
              <a:ext cx="58" cy="39"/>
            </a:xfrm>
            <a:custGeom>
              <a:avLst/>
              <a:gdLst>
                <a:gd name="T0" fmla="*/ 0 w 58"/>
                <a:gd name="T1" fmla="*/ 4 h 39"/>
                <a:gd name="T2" fmla="*/ 0 w 58"/>
                <a:gd name="T3" fmla="*/ 4 h 39"/>
                <a:gd name="T4" fmla="*/ 3 w 58"/>
                <a:gd name="T5" fmla="*/ 9 h 39"/>
                <a:gd name="T6" fmla="*/ 11 w 58"/>
                <a:gd name="T7" fmla="*/ 17 h 39"/>
                <a:gd name="T8" fmla="*/ 14 w 58"/>
                <a:gd name="T9" fmla="*/ 20 h 39"/>
                <a:gd name="T10" fmla="*/ 19 w 58"/>
                <a:gd name="T11" fmla="*/ 22 h 39"/>
                <a:gd name="T12" fmla="*/ 30 w 58"/>
                <a:gd name="T13" fmla="*/ 30 h 39"/>
                <a:gd name="T14" fmla="*/ 39 w 58"/>
                <a:gd name="T15" fmla="*/ 34 h 39"/>
                <a:gd name="T16" fmla="*/ 46 w 58"/>
                <a:gd name="T17" fmla="*/ 37 h 39"/>
                <a:gd name="T18" fmla="*/ 51 w 58"/>
                <a:gd name="T19" fmla="*/ 38 h 39"/>
                <a:gd name="T20" fmla="*/ 58 w 58"/>
                <a:gd name="T21" fmla="*/ 39 h 39"/>
                <a:gd name="T22" fmla="*/ 58 w 58"/>
                <a:gd name="T23" fmla="*/ 38 h 39"/>
                <a:gd name="T24" fmla="*/ 58 w 58"/>
                <a:gd name="T25" fmla="*/ 37 h 39"/>
                <a:gd name="T26" fmla="*/ 51 w 58"/>
                <a:gd name="T27" fmla="*/ 35 h 39"/>
                <a:gd name="T28" fmla="*/ 46 w 58"/>
                <a:gd name="T29" fmla="*/ 34 h 39"/>
                <a:gd name="T30" fmla="*/ 39 w 58"/>
                <a:gd name="T31" fmla="*/ 31 h 39"/>
                <a:gd name="T32" fmla="*/ 38 w 58"/>
                <a:gd name="T33" fmla="*/ 30 h 39"/>
                <a:gd name="T34" fmla="*/ 27 w 58"/>
                <a:gd name="T35" fmla="*/ 22 h 39"/>
                <a:gd name="T36" fmla="*/ 22 w 58"/>
                <a:gd name="T37" fmla="*/ 20 h 39"/>
                <a:gd name="T38" fmla="*/ 14 w 58"/>
                <a:gd name="T39" fmla="*/ 14 h 39"/>
                <a:gd name="T40" fmla="*/ 6 w 58"/>
                <a:gd name="T41" fmla="*/ 6 h 39"/>
                <a:gd name="T42" fmla="*/ 2 w 58"/>
                <a:gd name="T43" fmla="*/ 1 h 39"/>
                <a:gd name="T44" fmla="*/ 1 w 58"/>
                <a:gd name="T45" fmla="*/ 0 h 39"/>
                <a:gd name="T46" fmla="*/ 0 w 58"/>
                <a:gd name="T47" fmla="*/ 4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39"/>
                <a:gd name="T74" fmla="*/ 58 w 58"/>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39">
                  <a:moveTo>
                    <a:pt x="0" y="4"/>
                  </a:moveTo>
                  <a:lnTo>
                    <a:pt x="0" y="4"/>
                  </a:lnTo>
                  <a:lnTo>
                    <a:pt x="3" y="9"/>
                  </a:lnTo>
                  <a:lnTo>
                    <a:pt x="11" y="17"/>
                  </a:lnTo>
                  <a:lnTo>
                    <a:pt x="14" y="20"/>
                  </a:lnTo>
                  <a:lnTo>
                    <a:pt x="19" y="22"/>
                  </a:lnTo>
                  <a:lnTo>
                    <a:pt x="30" y="30"/>
                  </a:lnTo>
                  <a:lnTo>
                    <a:pt x="39" y="34"/>
                  </a:lnTo>
                  <a:lnTo>
                    <a:pt x="46" y="37"/>
                  </a:lnTo>
                  <a:lnTo>
                    <a:pt x="51" y="38"/>
                  </a:lnTo>
                  <a:lnTo>
                    <a:pt x="58" y="39"/>
                  </a:lnTo>
                  <a:lnTo>
                    <a:pt x="58" y="38"/>
                  </a:lnTo>
                  <a:lnTo>
                    <a:pt x="58" y="37"/>
                  </a:lnTo>
                  <a:lnTo>
                    <a:pt x="51" y="35"/>
                  </a:lnTo>
                  <a:lnTo>
                    <a:pt x="46" y="34"/>
                  </a:lnTo>
                  <a:lnTo>
                    <a:pt x="39" y="31"/>
                  </a:lnTo>
                  <a:lnTo>
                    <a:pt x="38" y="30"/>
                  </a:lnTo>
                  <a:lnTo>
                    <a:pt x="27" y="22"/>
                  </a:lnTo>
                  <a:lnTo>
                    <a:pt x="22" y="20"/>
                  </a:lnTo>
                  <a:lnTo>
                    <a:pt x="14" y="14"/>
                  </a:lnTo>
                  <a:lnTo>
                    <a:pt x="6" y="6"/>
                  </a:lnTo>
                  <a:lnTo>
                    <a:pt x="2" y="1"/>
                  </a:lnTo>
                  <a:lnTo>
                    <a:pt x="1" y="0"/>
                  </a:lnTo>
                  <a:lnTo>
                    <a:pt x="0" y="4"/>
                  </a:lnTo>
                  <a:close/>
                </a:path>
              </a:pathLst>
            </a:custGeom>
            <a:solidFill>
              <a:srgbClr val="000000"/>
            </a:solidFill>
            <a:ln w="25400">
              <a:solidFill>
                <a:schemeClr val="tx1"/>
              </a:solidFill>
              <a:round/>
              <a:headEnd/>
              <a:tailEnd/>
            </a:ln>
          </p:spPr>
          <p:txBody>
            <a:bodyPr/>
            <a:lstStyle/>
            <a:p>
              <a:endParaRPr lang="en-GB"/>
            </a:p>
          </p:txBody>
        </p:sp>
        <p:sp>
          <p:nvSpPr>
            <p:cNvPr id="40086" name="Freeform 150"/>
            <p:cNvSpPr>
              <a:spLocks/>
            </p:cNvSpPr>
            <p:nvPr/>
          </p:nvSpPr>
          <p:spPr bwMode="auto">
            <a:xfrm>
              <a:off x="3239" y="3075"/>
              <a:ext cx="7" cy="6"/>
            </a:xfrm>
            <a:custGeom>
              <a:avLst/>
              <a:gdLst>
                <a:gd name="T0" fmla="*/ 0 w 7"/>
                <a:gd name="T1" fmla="*/ 4 h 6"/>
                <a:gd name="T2" fmla="*/ 7 w 7"/>
                <a:gd name="T3" fmla="*/ 6 h 6"/>
                <a:gd name="T4" fmla="*/ 0 w 7"/>
                <a:gd name="T5" fmla="*/ 0 h 6"/>
                <a:gd name="T6" fmla="*/ 0 w 7"/>
                <a:gd name="T7" fmla="*/ 3 h 6"/>
                <a:gd name="T8" fmla="*/ 0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4"/>
                  </a:moveTo>
                  <a:lnTo>
                    <a:pt x="7" y="6"/>
                  </a:lnTo>
                  <a:lnTo>
                    <a:pt x="0" y="0"/>
                  </a:lnTo>
                  <a:lnTo>
                    <a:pt x="0" y="3"/>
                  </a:lnTo>
                  <a:lnTo>
                    <a:pt x="0" y="4"/>
                  </a:lnTo>
                  <a:close/>
                </a:path>
              </a:pathLst>
            </a:custGeom>
            <a:solidFill>
              <a:srgbClr val="000000"/>
            </a:solidFill>
            <a:ln w="25400">
              <a:solidFill>
                <a:schemeClr val="tx1"/>
              </a:solidFill>
              <a:round/>
              <a:headEnd/>
              <a:tailEnd/>
            </a:ln>
          </p:spPr>
          <p:txBody>
            <a:bodyPr/>
            <a:lstStyle/>
            <a:p>
              <a:endParaRPr lang="en-GB"/>
            </a:p>
          </p:txBody>
        </p:sp>
        <p:sp>
          <p:nvSpPr>
            <p:cNvPr id="40087" name="Freeform 151"/>
            <p:cNvSpPr>
              <a:spLocks/>
            </p:cNvSpPr>
            <p:nvPr/>
          </p:nvSpPr>
          <p:spPr bwMode="auto">
            <a:xfrm>
              <a:off x="3293" y="2416"/>
              <a:ext cx="372" cy="514"/>
            </a:xfrm>
            <a:custGeom>
              <a:avLst/>
              <a:gdLst>
                <a:gd name="T0" fmla="*/ 372 w 372"/>
                <a:gd name="T1" fmla="*/ 25 h 514"/>
                <a:gd name="T2" fmla="*/ 0 w 372"/>
                <a:gd name="T3" fmla="*/ 0 h 514"/>
                <a:gd name="T4" fmla="*/ 43 w 372"/>
                <a:gd name="T5" fmla="*/ 514 h 514"/>
                <a:gd name="T6" fmla="*/ 0 60000 65536"/>
                <a:gd name="T7" fmla="*/ 0 60000 65536"/>
                <a:gd name="T8" fmla="*/ 0 60000 65536"/>
                <a:gd name="T9" fmla="*/ 0 w 372"/>
                <a:gd name="T10" fmla="*/ 0 h 514"/>
                <a:gd name="T11" fmla="*/ 372 w 372"/>
                <a:gd name="T12" fmla="*/ 514 h 514"/>
              </a:gdLst>
              <a:ahLst/>
              <a:cxnLst>
                <a:cxn ang="T6">
                  <a:pos x="T0" y="T1"/>
                </a:cxn>
                <a:cxn ang="T7">
                  <a:pos x="T2" y="T3"/>
                </a:cxn>
                <a:cxn ang="T8">
                  <a:pos x="T4" y="T5"/>
                </a:cxn>
              </a:cxnLst>
              <a:rect l="T9" t="T10" r="T11" b="T12"/>
              <a:pathLst>
                <a:path w="372" h="514">
                  <a:moveTo>
                    <a:pt x="372" y="25"/>
                  </a:moveTo>
                  <a:lnTo>
                    <a:pt x="0" y="0"/>
                  </a:lnTo>
                  <a:lnTo>
                    <a:pt x="43" y="514"/>
                  </a:lnTo>
                </a:path>
              </a:pathLst>
            </a:custGeom>
            <a:noFill/>
            <a:ln w="25400">
              <a:solidFill>
                <a:schemeClr val="tx1"/>
              </a:solidFill>
              <a:prstDash val="solid"/>
              <a:round/>
              <a:headEnd/>
              <a:tailEnd/>
            </a:ln>
          </p:spPr>
          <p:txBody>
            <a:bodyPr/>
            <a:lstStyle/>
            <a:p>
              <a:endParaRPr lang="en-GB"/>
            </a:p>
          </p:txBody>
        </p:sp>
        <p:sp>
          <p:nvSpPr>
            <p:cNvPr id="40088" name="Freeform 152"/>
            <p:cNvSpPr>
              <a:spLocks/>
            </p:cNvSpPr>
            <p:nvPr/>
          </p:nvSpPr>
          <p:spPr bwMode="auto">
            <a:xfrm>
              <a:off x="3292" y="2415"/>
              <a:ext cx="373" cy="515"/>
            </a:xfrm>
            <a:custGeom>
              <a:avLst/>
              <a:gdLst>
                <a:gd name="T0" fmla="*/ 373 w 373"/>
                <a:gd name="T1" fmla="*/ 28 h 515"/>
                <a:gd name="T2" fmla="*/ 373 w 373"/>
                <a:gd name="T3" fmla="*/ 25 h 515"/>
                <a:gd name="T4" fmla="*/ 0 w 373"/>
                <a:gd name="T5" fmla="*/ 0 h 515"/>
                <a:gd name="T6" fmla="*/ 42 w 373"/>
                <a:gd name="T7" fmla="*/ 515 h 515"/>
                <a:gd name="T8" fmla="*/ 45 w 373"/>
                <a:gd name="T9" fmla="*/ 515 h 515"/>
                <a:gd name="T10" fmla="*/ 3 w 373"/>
                <a:gd name="T11" fmla="*/ 3 h 515"/>
                <a:gd name="T12" fmla="*/ 373 w 373"/>
                <a:gd name="T13" fmla="*/ 28 h 515"/>
                <a:gd name="T14" fmla="*/ 0 60000 65536"/>
                <a:gd name="T15" fmla="*/ 0 60000 65536"/>
                <a:gd name="T16" fmla="*/ 0 60000 65536"/>
                <a:gd name="T17" fmla="*/ 0 60000 65536"/>
                <a:gd name="T18" fmla="*/ 0 60000 65536"/>
                <a:gd name="T19" fmla="*/ 0 60000 65536"/>
                <a:gd name="T20" fmla="*/ 0 60000 65536"/>
                <a:gd name="T21" fmla="*/ 0 w 373"/>
                <a:gd name="T22" fmla="*/ 0 h 515"/>
                <a:gd name="T23" fmla="*/ 373 w 373"/>
                <a:gd name="T24" fmla="*/ 515 h 5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3" h="515">
                  <a:moveTo>
                    <a:pt x="373" y="28"/>
                  </a:moveTo>
                  <a:lnTo>
                    <a:pt x="373" y="25"/>
                  </a:lnTo>
                  <a:lnTo>
                    <a:pt x="0" y="0"/>
                  </a:lnTo>
                  <a:lnTo>
                    <a:pt x="42" y="515"/>
                  </a:lnTo>
                  <a:lnTo>
                    <a:pt x="45" y="515"/>
                  </a:lnTo>
                  <a:lnTo>
                    <a:pt x="3" y="3"/>
                  </a:lnTo>
                  <a:lnTo>
                    <a:pt x="373" y="28"/>
                  </a:lnTo>
                  <a:close/>
                </a:path>
              </a:pathLst>
            </a:custGeom>
            <a:solidFill>
              <a:srgbClr val="000000"/>
            </a:solidFill>
            <a:ln w="25400">
              <a:solidFill>
                <a:schemeClr val="tx1"/>
              </a:solidFill>
              <a:round/>
              <a:headEnd/>
              <a:tailEnd/>
            </a:ln>
          </p:spPr>
          <p:txBody>
            <a:bodyPr/>
            <a:lstStyle/>
            <a:p>
              <a:endParaRPr lang="en-GB"/>
            </a:p>
          </p:txBody>
        </p:sp>
        <p:sp>
          <p:nvSpPr>
            <p:cNvPr id="40089" name="Freeform 153"/>
            <p:cNvSpPr>
              <a:spLocks/>
            </p:cNvSpPr>
            <p:nvPr/>
          </p:nvSpPr>
          <p:spPr bwMode="auto">
            <a:xfrm>
              <a:off x="3552" y="2250"/>
              <a:ext cx="142" cy="80"/>
            </a:xfrm>
            <a:custGeom>
              <a:avLst/>
              <a:gdLst>
                <a:gd name="T0" fmla="*/ 142 w 142"/>
                <a:gd name="T1" fmla="*/ 80 h 80"/>
                <a:gd name="T2" fmla="*/ 142 w 142"/>
                <a:gd name="T3" fmla="*/ 28 h 80"/>
                <a:gd name="T4" fmla="*/ 142 w 142"/>
                <a:gd name="T5" fmla="*/ 23 h 80"/>
                <a:gd name="T6" fmla="*/ 140 w 142"/>
                <a:gd name="T7" fmla="*/ 19 h 80"/>
                <a:gd name="T8" fmla="*/ 138 w 142"/>
                <a:gd name="T9" fmla="*/ 14 h 80"/>
                <a:gd name="T10" fmla="*/ 135 w 142"/>
                <a:gd name="T11" fmla="*/ 11 h 80"/>
                <a:gd name="T12" fmla="*/ 133 w 142"/>
                <a:gd name="T13" fmla="*/ 7 h 80"/>
                <a:gd name="T14" fmla="*/ 127 w 142"/>
                <a:gd name="T15" fmla="*/ 4 h 80"/>
                <a:gd name="T16" fmla="*/ 123 w 142"/>
                <a:gd name="T17" fmla="*/ 3 h 80"/>
                <a:gd name="T18" fmla="*/ 118 w 142"/>
                <a:gd name="T19" fmla="*/ 2 h 80"/>
                <a:gd name="T20" fmla="*/ 114 w 142"/>
                <a:gd name="T21" fmla="*/ 0 h 80"/>
                <a:gd name="T22" fmla="*/ 109 w 142"/>
                <a:gd name="T23" fmla="*/ 0 h 80"/>
                <a:gd name="T24" fmla="*/ 103 w 142"/>
                <a:gd name="T25" fmla="*/ 0 h 80"/>
                <a:gd name="T26" fmla="*/ 97 w 142"/>
                <a:gd name="T27" fmla="*/ 0 h 80"/>
                <a:gd name="T28" fmla="*/ 0 w 142"/>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80"/>
                <a:gd name="T47" fmla="*/ 142 w 14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80">
                  <a:moveTo>
                    <a:pt x="142" y="80"/>
                  </a:moveTo>
                  <a:lnTo>
                    <a:pt x="142" y="28"/>
                  </a:lnTo>
                  <a:lnTo>
                    <a:pt x="142" y="23"/>
                  </a:lnTo>
                  <a:lnTo>
                    <a:pt x="140" y="19"/>
                  </a:lnTo>
                  <a:lnTo>
                    <a:pt x="138" y="14"/>
                  </a:lnTo>
                  <a:lnTo>
                    <a:pt x="135" y="11"/>
                  </a:lnTo>
                  <a:lnTo>
                    <a:pt x="133" y="7"/>
                  </a:lnTo>
                  <a:lnTo>
                    <a:pt x="127" y="4"/>
                  </a:lnTo>
                  <a:lnTo>
                    <a:pt x="123" y="3"/>
                  </a:lnTo>
                  <a:lnTo>
                    <a:pt x="118" y="2"/>
                  </a:lnTo>
                  <a:lnTo>
                    <a:pt x="114" y="0"/>
                  </a:lnTo>
                  <a:lnTo>
                    <a:pt x="109" y="0"/>
                  </a:lnTo>
                  <a:lnTo>
                    <a:pt x="103" y="0"/>
                  </a:lnTo>
                  <a:lnTo>
                    <a:pt x="97" y="0"/>
                  </a:lnTo>
                  <a:lnTo>
                    <a:pt x="0" y="0"/>
                  </a:lnTo>
                </a:path>
              </a:pathLst>
            </a:custGeom>
            <a:noFill/>
            <a:ln w="25400">
              <a:solidFill>
                <a:schemeClr val="tx1"/>
              </a:solidFill>
              <a:prstDash val="solid"/>
              <a:round/>
              <a:headEnd/>
              <a:tailEnd/>
            </a:ln>
          </p:spPr>
          <p:txBody>
            <a:bodyPr/>
            <a:lstStyle/>
            <a:p>
              <a:endParaRPr lang="en-GB"/>
            </a:p>
          </p:txBody>
        </p:sp>
        <p:sp>
          <p:nvSpPr>
            <p:cNvPr id="40090" name="Freeform 154"/>
            <p:cNvSpPr>
              <a:spLocks/>
            </p:cNvSpPr>
            <p:nvPr/>
          </p:nvSpPr>
          <p:spPr bwMode="auto">
            <a:xfrm>
              <a:off x="3691" y="2273"/>
              <a:ext cx="5" cy="57"/>
            </a:xfrm>
            <a:custGeom>
              <a:avLst/>
              <a:gdLst>
                <a:gd name="T0" fmla="*/ 0 w 5"/>
                <a:gd name="T1" fmla="*/ 57 h 57"/>
                <a:gd name="T2" fmla="*/ 5 w 5"/>
                <a:gd name="T3" fmla="*/ 57 h 57"/>
                <a:gd name="T4" fmla="*/ 5 w 5"/>
                <a:gd name="T5" fmla="*/ 0 h 57"/>
                <a:gd name="T6" fmla="*/ 3 w 5"/>
                <a:gd name="T7" fmla="*/ 0 h 57"/>
                <a:gd name="T8" fmla="*/ 0 w 5"/>
                <a:gd name="T9" fmla="*/ 0 h 57"/>
                <a:gd name="T10" fmla="*/ 0 w 5"/>
                <a:gd name="T11" fmla="*/ 57 h 57"/>
                <a:gd name="T12" fmla="*/ 0 60000 65536"/>
                <a:gd name="T13" fmla="*/ 0 60000 65536"/>
                <a:gd name="T14" fmla="*/ 0 60000 65536"/>
                <a:gd name="T15" fmla="*/ 0 60000 65536"/>
                <a:gd name="T16" fmla="*/ 0 60000 65536"/>
                <a:gd name="T17" fmla="*/ 0 60000 65536"/>
                <a:gd name="T18" fmla="*/ 0 w 5"/>
                <a:gd name="T19" fmla="*/ 0 h 57"/>
                <a:gd name="T20" fmla="*/ 5 w 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5" h="57">
                  <a:moveTo>
                    <a:pt x="0" y="57"/>
                  </a:moveTo>
                  <a:lnTo>
                    <a:pt x="5" y="57"/>
                  </a:lnTo>
                  <a:lnTo>
                    <a:pt x="5" y="0"/>
                  </a:lnTo>
                  <a:lnTo>
                    <a:pt x="3" y="0"/>
                  </a:lnTo>
                  <a:lnTo>
                    <a:pt x="0" y="0"/>
                  </a:lnTo>
                  <a:lnTo>
                    <a:pt x="0" y="57"/>
                  </a:lnTo>
                  <a:close/>
                </a:path>
              </a:pathLst>
            </a:custGeom>
            <a:solidFill>
              <a:srgbClr val="000000"/>
            </a:solidFill>
            <a:ln w="25400">
              <a:solidFill>
                <a:schemeClr val="tx1"/>
              </a:solidFill>
              <a:round/>
              <a:headEnd/>
              <a:tailEnd/>
            </a:ln>
          </p:spPr>
          <p:txBody>
            <a:bodyPr/>
            <a:lstStyle/>
            <a:p>
              <a:endParaRPr lang="en-GB"/>
            </a:p>
          </p:txBody>
        </p:sp>
        <p:sp>
          <p:nvSpPr>
            <p:cNvPr id="40091" name="Freeform 155"/>
            <p:cNvSpPr>
              <a:spLocks/>
            </p:cNvSpPr>
            <p:nvPr/>
          </p:nvSpPr>
          <p:spPr bwMode="auto">
            <a:xfrm>
              <a:off x="3666" y="2249"/>
              <a:ext cx="30" cy="28"/>
            </a:xfrm>
            <a:custGeom>
              <a:avLst/>
              <a:gdLst>
                <a:gd name="T0" fmla="*/ 30 w 30"/>
                <a:gd name="T1" fmla="*/ 24 h 28"/>
                <a:gd name="T2" fmla="*/ 30 w 30"/>
                <a:gd name="T3" fmla="*/ 28 h 28"/>
                <a:gd name="T4" fmla="*/ 28 w 30"/>
                <a:gd name="T5" fmla="*/ 20 h 28"/>
                <a:gd name="T6" fmla="*/ 24 w 30"/>
                <a:gd name="T7" fmla="*/ 12 h 28"/>
                <a:gd name="T8" fmla="*/ 22 w 30"/>
                <a:gd name="T9" fmla="*/ 11 h 28"/>
                <a:gd name="T10" fmla="*/ 20 w 30"/>
                <a:gd name="T11" fmla="*/ 7 h 28"/>
                <a:gd name="T12" fmla="*/ 13 w 30"/>
                <a:gd name="T13" fmla="*/ 4 h 28"/>
                <a:gd name="T14" fmla="*/ 9 w 30"/>
                <a:gd name="T15" fmla="*/ 3 h 28"/>
                <a:gd name="T16" fmla="*/ 4 w 30"/>
                <a:gd name="T17" fmla="*/ 1 h 28"/>
                <a:gd name="T18" fmla="*/ 0 w 30"/>
                <a:gd name="T19" fmla="*/ 0 h 28"/>
                <a:gd name="T20" fmla="*/ 0 w 30"/>
                <a:gd name="T21" fmla="*/ 1 h 28"/>
                <a:gd name="T22" fmla="*/ 0 w 30"/>
                <a:gd name="T23" fmla="*/ 3 h 28"/>
                <a:gd name="T24" fmla="*/ 4 w 30"/>
                <a:gd name="T25" fmla="*/ 4 h 28"/>
                <a:gd name="T26" fmla="*/ 9 w 30"/>
                <a:gd name="T27" fmla="*/ 5 h 28"/>
                <a:gd name="T28" fmla="*/ 13 w 30"/>
                <a:gd name="T29" fmla="*/ 7 h 28"/>
                <a:gd name="T30" fmla="*/ 17 w 30"/>
                <a:gd name="T31" fmla="*/ 9 h 28"/>
                <a:gd name="T32" fmla="*/ 20 w 30"/>
                <a:gd name="T33" fmla="*/ 13 h 28"/>
                <a:gd name="T34" fmla="*/ 24 w 30"/>
                <a:gd name="T35" fmla="*/ 17 h 28"/>
                <a:gd name="T36" fmla="*/ 25 w 30"/>
                <a:gd name="T37" fmla="*/ 20 h 28"/>
                <a:gd name="T38" fmla="*/ 26 w 30"/>
                <a:gd name="T39" fmla="*/ 24 h 28"/>
                <a:gd name="T40" fmla="*/ 28 w 30"/>
                <a:gd name="T41" fmla="*/ 24 h 28"/>
                <a:gd name="T42" fmla="*/ 30 w 30"/>
                <a:gd name="T43" fmla="*/ 24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28"/>
                <a:gd name="T68" fmla="*/ 30 w 30"/>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28">
                  <a:moveTo>
                    <a:pt x="30" y="24"/>
                  </a:moveTo>
                  <a:lnTo>
                    <a:pt x="30" y="28"/>
                  </a:lnTo>
                  <a:lnTo>
                    <a:pt x="28" y="20"/>
                  </a:lnTo>
                  <a:lnTo>
                    <a:pt x="24" y="12"/>
                  </a:lnTo>
                  <a:lnTo>
                    <a:pt x="22" y="11"/>
                  </a:lnTo>
                  <a:lnTo>
                    <a:pt x="20" y="7"/>
                  </a:lnTo>
                  <a:lnTo>
                    <a:pt x="13" y="4"/>
                  </a:lnTo>
                  <a:lnTo>
                    <a:pt x="9" y="3"/>
                  </a:lnTo>
                  <a:lnTo>
                    <a:pt x="4" y="1"/>
                  </a:lnTo>
                  <a:lnTo>
                    <a:pt x="0" y="0"/>
                  </a:lnTo>
                  <a:lnTo>
                    <a:pt x="0" y="1"/>
                  </a:lnTo>
                  <a:lnTo>
                    <a:pt x="0" y="3"/>
                  </a:lnTo>
                  <a:lnTo>
                    <a:pt x="4" y="4"/>
                  </a:lnTo>
                  <a:lnTo>
                    <a:pt x="9" y="5"/>
                  </a:lnTo>
                  <a:lnTo>
                    <a:pt x="13" y="7"/>
                  </a:lnTo>
                  <a:lnTo>
                    <a:pt x="17" y="9"/>
                  </a:lnTo>
                  <a:lnTo>
                    <a:pt x="20" y="13"/>
                  </a:lnTo>
                  <a:lnTo>
                    <a:pt x="24" y="17"/>
                  </a:lnTo>
                  <a:lnTo>
                    <a:pt x="25" y="20"/>
                  </a:lnTo>
                  <a:lnTo>
                    <a:pt x="26" y="24"/>
                  </a:lnTo>
                  <a:lnTo>
                    <a:pt x="28" y="24"/>
                  </a:lnTo>
                  <a:lnTo>
                    <a:pt x="30" y="24"/>
                  </a:lnTo>
                  <a:close/>
                </a:path>
              </a:pathLst>
            </a:custGeom>
            <a:solidFill>
              <a:srgbClr val="000000"/>
            </a:solidFill>
            <a:ln w="25400">
              <a:solidFill>
                <a:schemeClr val="tx1"/>
              </a:solidFill>
              <a:round/>
              <a:headEnd/>
              <a:tailEnd/>
            </a:ln>
          </p:spPr>
          <p:txBody>
            <a:bodyPr/>
            <a:lstStyle/>
            <a:p>
              <a:endParaRPr lang="en-GB"/>
            </a:p>
          </p:txBody>
        </p:sp>
        <p:sp>
          <p:nvSpPr>
            <p:cNvPr id="40092" name="Freeform 156"/>
            <p:cNvSpPr>
              <a:spLocks/>
            </p:cNvSpPr>
            <p:nvPr/>
          </p:nvSpPr>
          <p:spPr bwMode="auto">
            <a:xfrm>
              <a:off x="3552" y="2248"/>
              <a:ext cx="114" cy="5"/>
            </a:xfrm>
            <a:custGeom>
              <a:avLst/>
              <a:gdLst>
                <a:gd name="T0" fmla="*/ 114 w 114"/>
                <a:gd name="T1" fmla="*/ 1 h 5"/>
                <a:gd name="T2" fmla="*/ 110 w 114"/>
                <a:gd name="T3" fmla="*/ 0 h 5"/>
                <a:gd name="T4" fmla="*/ 0 w 114"/>
                <a:gd name="T5" fmla="*/ 1 h 5"/>
                <a:gd name="T6" fmla="*/ 0 w 114"/>
                <a:gd name="T7" fmla="*/ 4 h 5"/>
                <a:gd name="T8" fmla="*/ 114 w 114"/>
                <a:gd name="T9" fmla="*/ 5 h 5"/>
                <a:gd name="T10" fmla="*/ 114 w 114"/>
                <a:gd name="T11" fmla="*/ 2 h 5"/>
                <a:gd name="T12" fmla="*/ 114 w 114"/>
                <a:gd name="T13" fmla="*/ 1 h 5"/>
                <a:gd name="T14" fmla="*/ 0 60000 65536"/>
                <a:gd name="T15" fmla="*/ 0 60000 65536"/>
                <a:gd name="T16" fmla="*/ 0 60000 65536"/>
                <a:gd name="T17" fmla="*/ 0 60000 65536"/>
                <a:gd name="T18" fmla="*/ 0 60000 65536"/>
                <a:gd name="T19" fmla="*/ 0 60000 65536"/>
                <a:gd name="T20" fmla="*/ 0 60000 65536"/>
                <a:gd name="T21" fmla="*/ 0 w 114"/>
                <a:gd name="T22" fmla="*/ 0 h 5"/>
                <a:gd name="T23" fmla="*/ 114 w 11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5">
                  <a:moveTo>
                    <a:pt x="114" y="1"/>
                  </a:moveTo>
                  <a:lnTo>
                    <a:pt x="110" y="0"/>
                  </a:lnTo>
                  <a:lnTo>
                    <a:pt x="0" y="1"/>
                  </a:lnTo>
                  <a:lnTo>
                    <a:pt x="0" y="4"/>
                  </a:lnTo>
                  <a:lnTo>
                    <a:pt x="114" y="5"/>
                  </a:lnTo>
                  <a:lnTo>
                    <a:pt x="114" y="2"/>
                  </a:lnTo>
                  <a:lnTo>
                    <a:pt x="114" y="1"/>
                  </a:lnTo>
                  <a:close/>
                </a:path>
              </a:pathLst>
            </a:custGeom>
            <a:solidFill>
              <a:srgbClr val="000000"/>
            </a:solidFill>
            <a:ln w="25400">
              <a:solidFill>
                <a:schemeClr val="tx1"/>
              </a:solidFill>
              <a:round/>
              <a:headEnd/>
              <a:tailEnd/>
            </a:ln>
          </p:spPr>
          <p:txBody>
            <a:bodyPr/>
            <a:lstStyle/>
            <a:p>
              <a:endParaRPr lang="en-GB"/>
            </a:p>
          </p:txBody>
        </p:sp>
        <p:sp>
          <p:nvSpPr>
            <p:cNvPr id="40093" name="Freeform 157"/>
            <p:cNvSpPr>
              <a:spLocks/>
            </p:cNvSpPr>
            <p:nvPr/>
          </p:nvSpPr>
          <p:spPr bwMode="auto">
            <a:xfrm>
              <a:off x="3438" y="2207"/>
              <a:ext cx="114" cy="62"/>
            </a:xfrm>
            <a:custGeom>
              <a:avLst/>
              <a:gdLst>
                <a:gd name="T0" fmla="*/ 93 w 114"/>
                <a:gd name="T1" fmla="*/ 0 h 62"/>
                <a:gd name="T2" fmla="*/ 111 w 114"/>
                <a:gd name="T3" fmla="*/ 32 h 62"/>
                <a:gd name="T4" fmla="*/ 114 w 114"/>
                <a:gd name="T5" fmla="*/ 35 h 62"/>
                <a:gd name="T6" fmla="*/ 114 w 114"/>
                <a:gd name="T7" fmla="*/ 39 h 62"/>
                <a:gd name="T8" fmla="*/ 114 w 114"/>
                <a:gd name="T9" fmla="*/ 42 h 62"/>
                <a:gd name="T10" fmla="*/ 114 w 114"/>
                <a:gd name="T11" fmla="*/ 46 h 62"/>
                <a:gd name="T12" fmla="*/ 114 w 114"/>
                <a:gd name="T13" fmla="*/ 49 h 62"/>
                <a:gd name="T14" fmla="*/ 113 w 114"/>
                <a:gd name="T15" fmla="*/ 51 h 62"/>
                <a:gd name="T16" fmla="*/ 111 w 114"/>
                <a:gd name="T17" fmla="*/ 54 h 62"/>
                <a:gd name="T18" fmla="*/ 109 w 114"/>
                <a:gd name="T19" fmla="*/ 57 h 62"/>
                <a:gd name="T20" fmla="*/ 107 w 114"/>
                <a:gd name="T21" fmla="*/ 59 h 62"/>
                <a:gd name="T22" fmla="*/ 103 w 114"/>
                <a:gd name="T23" fmla="*/ 61 h 62"/>
                <a:gd name="T24" fmla="*/ 101 w 114"/>
                <a:gd name="T25" fmla="*/ 62 h 62"/>
                <a:gd name="T26" fmla="*/ 97 w 114"/>
                <a:gd name="T27" fmla="*/ 62 h 62"/>
                <a:gd name="T28" fmla="*/ 14 w 114"/>
                <a:gd name="T29" fmla="*/ 62 h 62"/>
                <a:gd name="T30" fmla="*/ 10 w 114"/>
                <a:gd name="T31" fmla="*/ 61 h 62"/>
                <a:gd name="T32" fmla="*/ 8 w 114"/>
                <a:gd name="T33" fmla="*/ 59 h 62"/>
                <a:gd name="T34" fmla="*/ 5 w 114"/>
                <a:gd name="T35" fmla="*/ 57 h 62"/>
                <a:gd name="T36" fmla="*/ 2 w 114"/>
                <a:gd name="T37" fmla="*/ 54 h 62"/>
                <a:gd name="T38" fmla="*/ 1 w 114"/>
                <a:gd name="T39" fmla="*/ 51 h 62"/>
                <a:gd name="T40" fmla="*/ 0 w 114"/>
                <a:gd name="T41" fmla="*/ 47 h 62"/>
                <a:gd name="T42" fmla="*/ 0 w 114"/>
                <a:gd name="T43" fmla="*/ 45 h 62"/>
                <a:gd name="T44" fmla="*/ 0 w 114"/>
                <a:gd name="T45" fmla="*/ 42 h 62"/>
                <a:gd name="T46" fmla="*/ 0 w 114"/>
                <a:gd name="T47" fmla="*/ 38 h 62"/>
                <a:gd name="T48" fmla="*/ 1 w 114"/>
                <a:gd name="T49" fmla="*/ 35 h 62"/>
                <a:gd name="T50" fmla="*/ 2 w 114"/>
                <a:gd name="T51" fmla="*/ 32 h 62"/>
                <a:gd name="T52" fmla="*/ 4 w 114"/>
                <a:gd name="T53" fmla="*/ 28 h 62"/>
                <a:gd name="T54" fmla="*/ 26 w 114"/>
                <a:gd name="T55" fmla="*/ 0 h 62"/>
                <a:gd name="T56" fmla="*/ 93 w 114"/>
                <a:gd name="T57" fmla="*/ 0 h 62"/>
                <a:gd name="T58" fmla="*/ 93 w 114"/>
                <a:gd name="T59" fmla="*/ 0 h 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62"/>
                <a:gd name="T92" fmla="*/ 114 w 114"/>
                <a:gd name="T93" fmla="*/ 62 h 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62">
                  <a:moveTo>
                    <a:pt x="93" y="0"/>
                  </a:moveTo>
                  <a:lnTo>
                    <a:pt x="111" y="32"/>
                  </a:lnTo>
                  <a:lnTo>
                    <a:pt x="114" y="35"/>
                  </a:lnTo>
                  <a:lnTo>
                    <a:pt x="114" y="39"/>
                  </a:lnTo>
                  <a:lnTo>
                    <a:pt x="114" y="42"/>
                  </a:lnTo>
                  <a:lnTo>
                    <a:pt x="114" y="46"/>
                  </a:lnTo>
                  <a:lnTo>
                    <a:pt x="114" y="49"/>
                  </a:lnTo>
                  <a:lnTo>
                    <a:pt x="113" y="51"/>
                  </a:lnTo>
                  <a:lnTo>
                    <a:pt x="111" y="54"/>
                  </a:lnTo>
                  <a:lnTo>
                    <a:pt x="109" y="57"/>
                  </a:lnTo>
                  <a:lnTo>
                    <a:pt x="107" y="59"/>
                  </a:lnTo>
                  <a:lnTo>
                    <a:pt x="103" y="61"/>
                  </a:lnTo>
                  <a:lnTo>
                    <a:pt x="101" y="62"/>
                  </a:lnTo>
                  <a:lnTo>
                    <a:pt x="97" y="62"/>
                  </a:lnTo>
                  <a:lnTo>
                    <a:pt x="14" y="62"/>
                  </a:lnTo>
                  <a:lnTo>
                    <a:pt x="10" y="61"/>
                  </a:lnTo>
                  <a:lnTo>
                    <a:pt x="8" y="59"/>
                  </a:lnTo>
                  <a:lnTo>
                    <a:pt x="5" y="57"/>
                  </a:lnTo>
                  <a:lnTo>
                    <a:pt x="2" y="54"/>
                  </a:lnTo>
                  <a:lnTo>
                    <a:pt x="1" y="51"/>
                  </a:lnTo>
                  <a:lnTo>
                    <a:pt x="0" y="47"/>
                  </a:lnTo>
                  <a:lnTo>
                    <a:pt x="0" y="45"/>
                  </a:lnTo>
                  <a:lnTo>
                    <a:pt x="0" y="42"/>
                  </a:lnTo>
                  <a:lnTo>
                    <a:pt x="0" y="38"/>
                  </a:lnTo>
                  <a:lnTo>
                    <a:pt x="1" y="35"/>
                  </a:lnTo>
                  <a:lnTo>
                    <a:pt x="2" y="32"/>
                  </a:lnTo>
                  <a:lnTo>
                    <a:pt x="4" y="28"/>
                  </a:lnTo>
                  <a:lnTo>
                    <a:pt x="26" y="0"/>
                  </a:lnTo>
                  <a:lnTo>
                    <a:pt x="93" y="0"/>
                  </a:lnTo>
                </a:path>
              </a:pathLst>
            </a:custGeom>
            <a:noFill/>
            <a:ln w="25400">
              <a:solidFill>
                <a:schemeClr val="tx1"/>
              </a:solidFill>
              <a:prstDash val="solid"/>
              <a:round/>
              <a:headEnd/>
              <a:tailEnd/>
            </a:ln>
          </p:spPr>
          <p:txBody>
            <a:bodyPr/>
            <a:lstStyle/>
            <a:p>
              <a:endParaRPr lang="en-GB"/>
            </a:p>
          </p:txBody>
        </p:sp>
        <p:sp>
          <p:nvSpPr>
            <p:cNvPr id="40094" name="Freeform 158"/>
            <p:cNvSpPr>
              <a:spLocks/>
            </p:cNvSpPr>
            <p:nvPr/>
          </p:nvSpPr>
          <p:spPr bwMode="auto">
            <a:xfrm>
              <a:off x="3529" y="2205"/>
              <a:ext cx="26" cy="51"/>
            </a:xfrm>
            <a:custGeom>
              <a:avLst/>
              <a:gdLst>
                <a:gd name="T0" fmla="*/ 3 w 26"/>
                <a:gd name="T1" fmla="*/ 0 h 51"/>
                <a:gd name="T2" fmla="*/ 0 w 26"/>
                <a:gd name="T3" fmla="*/ 3 h 51"/>
                <a:gd name="T4" fmla="*/ 19 w 26"/>
                <a:gd name="T5" fmla="*/ 35 h 51"/>
                <a:gd name="T6" fmla="*/ 20 w 26"/>
                <a:gd name="T7" fmla="*/ 37 h 51"/>
                <a:gd name="T8" fmla="*/ 20 w 26"/>
                <a:gd name="T9" fmla="*/ 51 h 51"/>
                <a:gd name="T10" fmla="*/ 23 w 26"/>
                <a:gd name="T11" fmla="*/ 51 h 51"/>
                <a:gd name="T12" fmla="*/ 26 w 26"/>
                <a:gd name="T13" fmla="*/ 51 h 51"/>
                <a:gd name="T14" fmla="*/ 26 w 26"/>
                <a:gd name="T15" fmla="*/ 37 h 51"/>
                <a:gd name="T16" fmla="*/ 22 w 26"/>
                <a:gd name="T17" fmla="*/ 32 h 51"/>
                <a:gd name="T18" fmla="*/ 3 w 26"/>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51"/>
                <a:gd name="T32" fmla="*/ 26 w 26"/>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51">
                  <a:moveTo>
                    <a:pt x="3" y="0"/>
                  </a:moveTo>
                  <a:lnTo>
                    <a:pt x="0" y="3"/>
                  </a:lnTo>
                  <a:lnTo>
                    <a:pt x="19" y="35"/>
                  </a:lnTo>
                  <a:lnTo>
                    <a:pt x="20" y="37"/>
                  </a:lnTo>
                  <a:lnTo>
                    <a:pt x="20" y="51"/>
                  </a:lnTo>
                  <a:lnTo>
                    <a:pt x="23" y="51"/>
                  </a:lnTo>
                  <a:lnTo>
                    <a:pt x="26" y="51"/>
                  </a:lnTo>
                  <a:lnTo>
                    <a:pt x="26" y="37"/>
                  </a:lnTo>
                  <a:lnTo>
                    <a:pt x="22" y="32"/>
                  </a:lnTo>
                  <a:lnTo>
                    <a:pt x="3" y="0"/>
                  </a:lnTo>
                  <a:close/>
                </a:path>
              </a:pathLst>
            </a:custGeom>
            <a:solidFill>
              <a:srgbClr val="000000"/>
            </a:solidFill>
            <a:ln w="25400">
              <a:solidFill>
                <a:schemeClr val="tx1"/>
              </a:solidFill>
              <a:round/>
              <a:headEnd/>
              <a:tailEnd/>
            </a:ln>
          </p:spPr>
          <p:txBody>
            <a:bodyPr/>
            <a:lstStyle/>
            <a:p>
              <a:endParaRPr lang="en-GB"/>
            </a:p>
          </p:txBody>
        </p:sp>
        <p:sp>
          <p:nvSpPr>
            <p:cNvPr id="40095" name="Freeform 159"/>
            <p:cNvSpPr>
              <a:spLocks/>
            </p:cNvSpPr>
            <p:nvPr/>
          </p:nvSpPr>
          <p:spPr bwMode="auto">
            <a:xfrm>
              <a:off x="3548" y="2253"/>
              <a:ext cx="7" cy="8"/>
            </a:xfrm>
            <a:custGeom>
              <a:avLst/>
              <a:gdLst>
                <a:gd name="T0" fmla="*/ 4 w 7"/>
                <a:gd name="T1" fmla="*/ 3 h 8"/>
                <a:gd name="T2" fmla="*/ 3 w 7"/>
                <a:gd name="T3" fmla="*/ 3 h 8"/>
                <a:gd name="T4" fmla="*/ 0 w 7"/>
                <a:gd name="T5" fmla="*/ 8 h 8"/>
                <a:gd name="T6" fmla="*/ 1 w 7"/>
                <a:gd name="T7" fmla="*/ 8 h 8"/>
                <a:gd name="T8" fmla="*/ 3 w 7"/>
                <a:gd name="T9" fmla="*/ 8 h 8"/>
                <a:gd name="T10" fmla="*/ 7 w 7"/>
                <a:gd name="T11" fmla="*/ 0 h 8"/>
                <a:gd name="T12" fmla="*/ 7 w 7"/>
                <a:gd name="T13" fmla="*/ 3 h 8"/>
                <a:gd name="T14" fmla="*/ 4 w 7"/>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8"/>
                <a:gd name="T26" fmla="*/ 7 w 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8">
                  <a:moveTo>
                    <a:pt x="4" y="3"/>
                  </a:moveTo>
                  <a:lnTo>
                    <a:pt x="3" y="3"/>
                  </a:lnTo>
                  <a:lnTo>
                    <a:pt x="0" y="8"/>
                  </a:lnTo>
                  <a:lnTo>
                    <a:pt x="1" y="8"/>
                  </a:lnTo>
                  <a:lnTo>
                    <a:pt x="3" y="8"/>
                  </a:lnTo>
                  <a:lnTo>
                    <a:pt x="7" y="0"/>
                  </a:lnTo>
                  <a:lnTo>
                    <a:pt x="7" y="3"/>
                  </a:lnTo>
                  <a:lnTo>
                    <a:pt x="4" y="3"/>
                  </a:lnTo>
                  <a:close/>
                </a:path>
              </a:pathLst>
            </a:custGeom>
            <a:solidFill>
              <a:srgbClr val="000000"/>
            </a:solidFill>
            <a:ln w="25400">
              <a:solidFill>
                <a:schemeClr val="tx1"/>
              </a:solidFill>
              <a:round/>
              <a:headEnd/>
              <a:tailEnd/>
            </a:ln>
          </p:spPr>
          <p:txBody>
            <a:bodyPr/>
            <a:lstStyle/>
            <a:p>
              <a:endParaRPr lang="en-GB"/>
            </a:p>
          </p:txBody>
        </p:sp>
        <p:sp>
          <p:nvSpPr>
            <p:cNvPr id="40096" name="Freeform 160"/>
            <p:cNvSpPr>
              <a:spLocks/>
            </p:cNvSpPr>
            <p:nvPr/>
          </p:nvSpPr>
          <p:spPr bwMode="auto">
            <a:xfrm>
              <a:off x="3545" y="2260"/>
              <a:ext cx="6" cy="5"/>
            </a:xfrm>
            <a:custGeom>
              <a:avLst/>
              <a:gdLst>
                <a:gd name="T0" fmla="*/ 4 w 6"/>
                <a:gd name="T1" fmla="*/ 1 h 5"/>
                <a:gd name="T2" fmla="*/ 3 w 6"/>
                <a:gd name="T3" fmla="*/ 0 h 5"/>
                <a:gd name="T4" fmla="*/ 0 w 6"/>
                <a:gd name="T5" fmla="*/ 2 h 5"/>
                <a:gd name="T6" fmla="*/ 2 w 6"/>
                <a:gd name="T7" fmla="*/ 4 h 5"/>
                <a:gd name="T8" fmla="*/ 3 w 6"/>
                <a:gd name="T9" fmla="*/ 5 h 5"/>
                <a:gd name="T10" fmla="*/ 4 w 6"/>
                <a:gd name="T11" fmla="*/ 4 h 5"/>
                <a:gd name="T12" fmla="*/ 6 w 6"/>
                <a:gd name="T13" fmla="*/ 1 h 5"/>
                <a:gd name="T14" fmla="*/ 4 w 6"/>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4" y="1"/>
                  </a:moveTo>
                  <a:lnTo>
                    <a:pt x="3" y="0"/>
                  </a:lnTo>
                  <a:lnTo>
                    <a:pt x="0" y="2"/>
                  </a:lnTo>
                  <a:lnTo>
                    <a:pt x="2" y="4"/>
                  </a:lnTo>
                  <a:lnTo>
                    <a:pt x="3" y="5"/>
                  </a:lnTo>
                  <a:lnTo>
                    <a:pt x="4" y="4"/>
                  </a:lnTo>
                  <a:lnTo>
                    <a:pt x="6" y="1"/>
                  </a:lnTo>
                  <a:lnTo>
                    <a:pt x="4" y="1"/>
                  </a:lnTo>
                  <a:close/>
                </a:path>
              </a:pathLst>
            </a:custGeom>
            <a:solidFill>
              <a:srgbClr val="000000"/>
            </a:solidFill>
            <a:ln w="25400">
              <a:solidFill>
                <a:schemeClr val="tx1"/>
              </a:solidFill>
              <a:round/>
              <a:headEnd/>
              <a:tailEnd/>
            </a:ln>
          </p:spPr>
          <p:txBody>
            <a:bodyPr/>
            <a:lstStyle/>
            <a:p>
              <a:endParaRPr lang="en-GB"/>
            </a:p>
          </p:txBody>
        </p:sp>
        <p:sp>
          <p:nvSpPr>
            <p:cNvPr id="40097" name="Freeform 161"/>
            <p:cNvSpPr>
              <a:spLocks/>
            </p:cNvSpPr>
            <p:nvPr/>
          </p:nvSpPr>
          <p:spPr bwMode="auto">
            <a:xfrm>
              <a:off x="3539" y="2261"/>
              <a:ext cx="9" cy="9"/>
            </a:xfrm>
            <a:custGeom>
              <a:avLst/>
              <a:gdLst>
                <a:gd name="T0" fmla="*/ 6 w 9"/>
                <a:gd name="T1" fmla="*/ 1 h 9"/>
                <a:gd name="T2" fmla="*/ 8 w 9"/>
                <a:gd name="T3" fmla="*/ 0 h 9"/>
                <a:gd name="T4" fmla="*/ 5 w 9"/>
                <a:gd name="T5" fmla="*/ 5 h 9"/>
                <a:gd name="T6" fmla="*/ 2 w 9"/>
                <a:gd name="T7" fmla="*/ 5 h 9"/>
                <a:gd name="T8" fmla="*/ 0 w 9"/>
                <a:gd name="T9" fmla="*/ 7 h 9"/>
                <a:gd name="T10" fmla="*/ 0 w 9"/>
                <a:gd name="T11" fmla="*/ 8 h 9"/>
                <a:gd name="T12" fmla="*/ 0 w 9"/>
                <a:gd name="T13" fmla="*/ 9 h 9"/>
                <a:gd name="T14" fmla="*/ 2 w 9"/>
                <a:gd name="T15" fmla="*/ 8 h 9"/>
                <a:gd name="T16" fmla="*/ 8 w 9"/>
                <a:gd name="T17" fmla="*/ 5 h 9"/>
                <a:gd name="T18" fmla="*/ 9 w 9"/>
                <a:gd name="T19" fmla="*/ 3 h 9"/>
                <a:gd name="T20" fmla="*/ 8 w 9"/>
                <a:gd name="T21" fmla="*/ 3 h 9"/>
                <a:gd name="T22" fmla="*/ 6 w 9"/>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9"/>
                <a:gd name="T38" fmla="*/ 9 w 9"/>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9">
                  <a:moveTo>
                    <a:pt x="6" y="1"/>
                  </a:moveTo>
                  <a:lnTo>
                    <a:pt x="8" y="0"/>
                  </a:lnTo>
                  <a:lnTo>
                    <a:pt x="5" y="5"/>
                  </a:lnTo>
                  <a:lnTo>
                    <a:pt x="2" y="5"/>
                  </a:lnTo>
                  <a:lnTo>
                    <a:pt x="0" y="7"/>
                  </a:lnTo>
                  <a:lnTo>
                    <a:pt x="0" y="8"/>
                  </a:lnTo>
                  <a:lnTo>
                    <a:pt x="0" y="9"/>
                  </a:lnTo>
                  <a:lnTo>
                    <a:pt x="2" y="8"/>
                  </a:lnTo>
                  <a:lnTo>
                    <a:pt x="8" y="5"/>
                  </a:lnTo>
                  <a:lnTo>
                    <a:pt x="9" y="3"/>
                  </a:lnTo>
                  <a:lnTo>
                    <a:pt x="8" y="3"/>
                  </a:lnTo>
                  <a:lnTo>
                    <a:pt x="6" y="1"/>
                  </a:lnTo>
                  <a:close/>
                </a:path>
              </a:pathLst>
            </a:custGeom>
            <a:solidFill>
              <a:srgbClr val="000000"/>
            </a:solidFill>
            <a:ln w="25400">
              <a:solidFill>
                <a:schemeClr val="tx1"/>
              </a:solidFill>
              <a:round/>
              <a:headEnd/>
              <a:tailEnd/>
            </a:ln>
          </p:spPr>
          <p:txBody>
            <a:bodyPr/>
            <a:lstStyle/>
            <a:p>
              <a:endParaRPr lang="en-GB"/>
            </a:p>
          </p:txBody>
        </p:sp>
        <p:sp>
          <p:nvSpPr>
            <p:cNvPr id="40098" name="Freeform 162"/>
            <p:cNvSpPr>
              <a:spLocks/>
            </p:cNvSpPr>
            <p:nvPr/>
          </p:nvSpPr>
          <p:spPr bwMode="auto">
            <a:xfrm>
              <a:off x="3446" y="2265"/>
              <a:ext cx="93" cy="7"/>
            </a:xfrm>
            <a:custGeom>
              <a:avLst/>
              <a:gdLst>
                <a:gd name="T0" fmla="*/ 93 w 93"/>
                <a:gd name="T1" fmla="*/ 4 h 7"/>
                <a:gd name="T2" fmla="*/ 93 w 93"/>
                <a:gd name="T3" fmla="*/ 1 h 7"/>
                <a:gd name="T4" fmla="*/ 6 w 93"/>
                <a:gd name="T5" fmla="*/ 3 h 7"/>
                <a:gd name="T6" fmla="*/ 2 w 93"/>
                <a:gd name="T7" fmla="*/ 1 h 7"/>
                <a:gd name="T8" fmla="*/ 0 w 93"/>
                <a:gd name="T9" fmla="*/ 0 h 7"/>
                <a:gd name="T10" fmla="*/ 0 w 93"/>
                <a:gd name="T11" fmla="*/ 1 h 7"/>
                <a:gd name="T12" fmla="*/ 0 w 93"/>
                <a:gd name="T13" fmla="*/ 3 h 7"/>
                <a:gd name="T14" fmla="*/ 2 w 93"/>
                <a:gd name="T15" fmla="*/ 4 h 7"/>
                <a:gd name="T16" fmla="*/ 6 w 93"/>
                <a:gd name="T17" fmla="*/ 5 h 7"/>
                <a:gd name="T18" fmla="*/ 90 w 93"/>
                <a:gd name="T19" fmla="*/ 7 h 7"/>
                <a:gd name="T20" fmla="*/ 93 w 93"/>
                <a:gd name="T21" fmla="*/ 5 h 7"/>
                <a:gd name="T22" fmla="*/ 93 w 93"/>
                <a:gd name="T23" fmla="*/ 4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7"/>
                <a:gd name="T38" fmla="*/ 93 w 93"/>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7">
                  <a:moveTo>
                    <a:pt x="93" y="4"/>
                  </a:moveTo>
                  <a:lnTo>
                    <a:pt x="93" y="1"/>
                  </a:lnTo>
                  <a:lnTo>
                    <a:pt x="6" y="3"/>
                  </a:lnTo>
                  <a:lnTo>
                    <a:pt x="2" y="1"/>
                  </a:lnTo>
                  <a:lnTo>
                    <a:pt x="0" y="0"/>
                  </a:lnTo>
                  <a:lnTo>
                    <a:pt x="0" y="1"/>
                  </a:lnTo>
                  <a:lnTo>
                    <a:pt x="0" y="3"/>
                  </a:lnTo>
                  <a:lnTo>
                    <a:pt x="2" y="4"/>
                  </a:lnTo>
                  <a:lnTo>
                    <a:pt x="6" y="5"/>
                  </a:lnTo>
                  <a:lnTo>
                    <a:pt x="90" y="7"/>
                  </a:lnTo>
                  <a:lnTo>
                    <a:pt x="93" y="5"/>
                  </a:lnTo>
                  <a:lnTo>
                    <a:pt x="93" y="4"/>
                  </a:lnTo>
                  <a:close/>
                </a:path>
              </a:pathLst>
            </a:custGeom>
            <a:solidFill>
              <a:srgbClr val="000000"/>
            </a:solidFill>
            <a:ln w="25400">
              <a:solidFill>
                <a:schemeClr val="tx1"/>
              </a:solidFill>
              <a:round/>
              <a:headEnd/>
              <a:tailEnd/>
            </a:ln>
          </p:spPr>
          <p:txBody>
            <a:bodyPr/>
            <a:lstStyle/>
            <a:p>
              <a:endParaRPr lang="en-GB"/>
            </a:p>
          </p:txBody>
        </p:sp>
        <p:sp>
          <p:nvSpPr>
            <p:cNvPr id="40099" name="Freeform 163"/>
            <p:cNvSpPr>
              <a:spLocks/>
            </p:cNvSpPr>
            <p:nvPr/>
          </p:nvSpPr>
          <p:spPr bwMode="auto">
            <a:xfrm>
              <a:off x="3439" y="2260"/>
              <a:ext cx="8" cy="8"/>
            </a:xfrm>
            <a:custGeom>
              <a:avLst/>
              <a:gdLst>
                <a:gd name="T0" fmla="*/ 7 w 8"/>
                <a:gd name="T1" fmla="*/ 6 h 8"/>
                <a:gd name="T2" fmla="*/ 8 w 8"/>
                <a:gd name="T3" fmla="*/ 5 h 8"/>
                <a:gd name="T4" fmla="*/ 3 w 8"/>
                <a:gd name="T5" fmla="*/ 0 h 8"/>
                <a:gd name="T6" fmla="*/ 1 w 8"/>
                <a:gd name="T7" fmla="*/ 1 h 8"/>
                <a:gd name="T8" fmla="*/ 0 w 8"/>
                <a:gd name="T9" fmla="*/ 2 h 8"/>
                <a:gd name="T10" fmla="*/ 4 w 8"/>
                <a:gd name="T11" fmla="*/ 6 h 8"/>
                <a:gd name="T12" fmla="*/ 7 w 8"/>
                <a:gd name="T13" fmla="*/ 8 h 8"/>
                <a:gd name="T14" fmla="*/ 7 w 8"/>
                <a:gd name="T15" fmla="*/ 6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7" y="6"/>
                  </a:moveTo>
                  <a:lnTo>
                    <a:pt x="8" y="5"/>
                  </a:lnTo>
                  <a:lnTo>
                    <a:pt x="3" y="0"/>
                  </a:lnTo>
                  <a:lnTo>
                    <a:pt x="1" y="1"/>
                  </a:lnTo>
                  <a:lnTo>
                    <a:pt x="0" y="2"/>
                  </a:lnTo>
                  <a:lnTo>
                    <a:pt x="4" y="6"/>
                  </a:lnTo>
                  <a:lnTo>
                    <a:pt x="7" y="8"/>
                  </a:lnTo>
                  <a:lnTo>
                    <a:pt x="7" y="6"/>
                  </a:lnTo>
                  <a:close/>
                </a:path>
              </a:pathLst>
            </a:custGeom>
            <a:solidFill>
              <a:srgbClr val="000000"/>
            </a:solidFill>
            <a:ln w="25400">
              <a:solidFill>
                <a:schemeClr val="tx1"/>
              </a:solidFill>
              <a:round/>
              <a:headEnd/>
              <a:tailEnd/>
            </a:ln>
          </p:spPr>
          <p:txBody>
            <a:bodyPr/>
            <a:lstStyle/>
            <a:p>
              <a:endParaRPr lang="en-GB"/>
            </a:p>
          </p:txBody>
        </p:sp>
        <p:sp>
          <p:nvSpPr>
            <p:cNvPr id="40100" name="Freeform 164"/>
            <p:cNvSpPr>
              <a:spLocks/>
            </p:cNvSpPr>
            <p:nvPr/>
          </p:nvSpPr>
          <p:spPr bwMode="auto">
            <a:xfrm>
              <a:off x="3439" y="2261"/>
              <a:ext cx="3" cy="3"/>
            </a:xfrm>
            <a:custGeom>
              <a:avLst/>
              <a:gdLst>
                <a:gd name="T0" fmla="*/ 1 w 3"/>
                <a:gd name="T1" fmla="*/ 0 h 3"/>
                <a:gd name="T2" fmla="*/ 3 w 3"/>
                <a:gd name="T3" fmla="*/ 0 h 3"/>
                <a:gd name="T4" fmla="*/ 1 w 3"/>
                <a:gd name="T5" fmla="*/ 3 h 3"/>
                <a:gd name="T6" fmla="*/ 0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lnTo>
                    <a:pt x="3" y="0"/>
                  </a:lnTo>
                  <a:lnTo>
                    <a:pt x="1" y="3"/>
                  </a:lnTo>
                  <a:lnTo>
                    <a:pt x="0" y="1"/>
                  </a:lnTo>
                  <a:lnTo>
                    <a:pt x="1" y="0"/>
                  </a:lnTo>
                  <a:close/>
                </a:path>
              </a:pathLst>
            </a:custGeom>
            <a:solidFill>
              <a:srgbClr val="000000"/>
            </a:solidFill>
            <a:ln w="25400">
              <a:solidFill>
                <a:schemeClr val="tx1"/>
              </a:solidFill>
              <a:round/>
              <a:headEnd/>
              <a:tailEnd/>
            </a:ln>
          </p:spPr>
          <p:txBody>
            <a:bodyPr/>
            <a:lstStyle/>
            <a:p>
              <a:endParaRPr lang="en-GB"/>
            </a:p>
          </p:txBody>
        </p:sp>
        <p:sp>
          <p:nvSpPr>
            <p:cNvPr id="40101" name="Freeform 165"/>
            <p:cNvSpPr>
              <a:spLocks/>
            </p:cNvSpPr>
            <p:nvPr/>
          </p:nvSpPr>
          <p:spPr bwMode="auto">
            <a:xfrm>
              <a:off x="3436" y="2254"/>
              <a:ext cx="6" cy="10"/>
            </a:xfrm>
            <a:custGeom>
              <a:avLst/>
              <a:gdLst>
                <a:gd name="T0" fmla="*/ 6 w 6"/>
                <a:gd name="T1" fmla="*/ 7 h 10"/>
                <a:gd name="T2" fmla="*/ 4 w 6"/>
                <a:gd name="T3" fmla="*/ 4 h 10"/>
                <a:gd name="T4" fmla="*/ 3 w 6"/>
                <a:gd name="T5" fmla="*/ 0 h 10"/>
                <a:gd name="T6" fmla="*/ 2 w 6"/>
                <a:gd name="T7" fmla="*/ 0 h 10"/>
                <a:gd name="T8" fmla="*/ 0 w 6"/>
                <a:gd name="T9" fmla="*/ 0 h 10"/>
                <a:gd name="T10" fmla="*/ 2 w 6"/>
                <a:gd name="T11" fmla="*/ 4 h 10"/>
                <a:gd name="T12" fmla="*/ 4 w 6"/>
                <a:gd name="T13" fmla="*/ 10 h 10"/>
                <a:gd name="T14" fmla="*/ 6 w 6"/>
                <a:gd name="T15" fmla="*/ 7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6" y="7"/>
                  </a:moveTo>
                  <a:lnTo>
                    <a:pt x="4" y="4"/>
                  </a:lnTo>
                  <a:lnTo>
                    <a:pt x="3" y="0"/>
                  </a:lnTo>
                  <a:lnTo>
                    <a:pt x="2" y="0"/>
                  </a:lnTo>
                  <a:lnTo>
                    <a:pt x="0" y="0"/>
                  </a:lnTo>
                  <a:lnTo>
                    <a:pt x="2" y="4"/>
                  </a:lnTo>
                  <a:lnTo>
                    <a:pt x="4" y="10"/>
                  </a:lnTo>
                  <a:lnTo>
                    <a:pt x="6" y="7"/>
                  </a:lnTo>
                  <a:close/>
                </a:path>
              </a:pathLst>
            </a:custGeom>
            <a:solidFill>
              <a:srgbClr val="000000"/>
            </a:solidFill>
            <a:ln w="25400">
              <a:solidFill>
                <a:schemeClr val="tx1"/>
              </a:solidFill>
              <a:round/>
              <a:headEnd/>
              <a:tailEnd/>
            </a:ln>
          </p:spPr>
          <p:txBody>
            <a:bodyPr/>
            <a:lstStyle/>
            <a:p>
              <a:endParaRPr lang="en-GB"/>
            </a:p>
          </p:txBody>
        </p:sp>
        <p:sp>
          <p:nvSpPr>
            <p:cNvPr id="40102" name="Freeform 166"/>
            <p:cNvSpPr>
              <a:spLocks/>
            </p:cNvSpPr>
            <p:nvPr/>
          </p:nvSpPr>
          <p:spPr bwMode="auto">
            <a:xfrm>
              <a:off x="3435" y="2245"/>
              <a:ext cx="5" cy="9"/>
            </a:xfrm>
            <a:custGeom>
              <a:avLst/>
              <a:gdLst>
                <a:gd name="T0" fmla="*/ 3 w 5"/>
                <a:gd name="T1" fmla="*/ 9 h 9"/>
                <a:gd name="T2" fmla="*/ 5 w 5"/>
                <a:gd name="T3" fmla="*/ 9 h 9"/>
                <a:gd name="T4" fmla="*/ 5 w 5"/>
                <a:gd name="T5" fmla="*/ 0 h 9"/>
                <a:gd name="T6" fmla="*/ 3 w 5"/>
                <a:gd name="T7" fmla="*/ 0 h 9"/>
                <a:gd name="T8" fmla="*/ 0 w 5"/>
                <a:gd name="T9" fmla="*/ 0 h 9"/>
                <a:gd name="T10" fmla="*/ 0 w 5"/>
                <a:gd name="T11" fmla="*/ 5 h 9"/>
                <a:gd name="T12" fmla="*/ 1 w 5"/>
                <a:gd name="T13" fmla="*/ 9 h 9"/>
                <a:gd name="T14" fmla="*/ 3 w 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3" y="9"/>
                  </a:moveTo>
                  <a:lnTo>
                    <a:pt x="5" y="9"/>
                  </a:lnTo>
                  <a:lnTo>
                    <a:pt x="5" y="0"/>
                  </a:lnTo>
                  <a:lnTo>
                    <a:pt x="3" y="0"/>
                  </a:lnTo>
                  <a:lnTo>
                    <a:pt x="0" y="0"/>
                  </a:lnTo>
                  <a:lnTo>
                    <a:pt x="0" y="5"/>
                  </a:lnTo>
                  <a:lnTo>
                    <a:pt x="1" y="9"/>
                  </a:lnTo>
                  <a:lnTo>
                    <a:pt x="3" y="9"/>
                  </a:lnTo>
                  <a:close/>
                </a:path>
              </a:pathLst>
            </a:custGeom>
            <a:solidFill>
              <a:srgbClr val="000000"/>
            </a:solidFill>
            <a:ln w="25400">
              <a:solidFill>
                <a:schemeClr val="tx1"/>
              </a:solidFill>
              <a:round/>
              <a:headEnd/>
              <a:tailEnd/>
            </a:ln>
          </p:spPr>
          <p:txBody>
            <a:bodyPr/>
            <a:lstStyle/>
            <a:p>
              <a:endParaRPr lang="en-GB"/>
            </a:p>
          </p:txBody>
        </p:sp>
        <p:sp>
          <p:nvSpPr>
            <p:cNvPr id="40103" name="Freeform 167"/>
            <p:cNvSpPr>
              <a:spLocks/>
            </p:cNvSpPr>
            <p:nvPr/>
          </p:nvSpPr>
          <p:spPr bwMode="auto">
            <a:xfrm>
              <a:off x="3435" y="2205"/>
              <a:ext cx="97" cy="43"/>
            </a:xfrm>
            <a:custGeom>
              <a:avLst/>
              <a:gdLst>
                <a:gd name="T0" fmla="*/ 3 w 97"/>
                <a:gd name="T1" fmla="*/ 40 h 43"/>
                <a:gd name="T2" fmla="*/ 4 w 97"/>
                <a:gd name="T3" fmla="*/ 40 h 43"/>
                <a:gd name="T4" fmla="*/ 5 w 97"/>
                <a:gd name="T5" fmla="*/ 37 h 43"/>
                <a:gd name="T6" fmla="*/ 8 w 97"/>
                <a:gd name="T7" fmla="*/ 31 h 43"/>
                <a:gd name="T8" fmla="*/ 31 w 97"/>
                <a:gd name="T9" fmla="*/ 3 h 43"/>
                <a:gd name="T10" fmla="*/ 96 w 97"/>
                <a:gd name="T11" fmla="*/ 3 h 43"/>
                <a:gd name="T12" fmla="*/ 97 w 97"/>
                <a:gd name="T13" fmla="*/ 0 h 43"/>
                <a:gd name="T14" fmla="*/ 96 w 97"/>
                <a:gd name="T15" fmla="*/ 0 h 43"/>
                <a:gd name="T16" fmla="*/ 28 w 97"/>
                <a:gd name="T17" fmla="*/ 0 h 43"/>
                <a:gd name="T18" fmla="*/ 5 w 97"/>
                <a:gd name="T19" fmla="*/ 28 h 43"/>
                <a:gd name="T20" fmla="*/ 3 w 97"/>
                <a:gd name="T21" fmla="*/ 37 h 43"/>
                <a:gd name="T22" fmla="*/ 0 w 97"/>
                <a:gd name="T23" fmla="*/ 43 h 43"/>
                <a:gd name="T24" fmla="*/ 0 w 97"/>
                <a:gd name="T25" fmla="*/ 40 h 43"/>
                <a:gd name="T26" fmla="*/ 3 w 97"/>
                <a:gd name="T27" fmla="*/ 4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43"/>
                <a:gd name="T44" fmla="*/ 97 w 97"/>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43">
                  <a:moveTo>
                    <a:pt x="3" y="40"/>
                  </a:moveTo>
                  <a:lnTo>
                    <a:pt x="4" y="40"/>
                  </a:lnTo>
                  <a:lnTo>
                    <a:pt x="5" y="37"/>
                  </a:lnTo>
                  <a:lnTo>
                    <a:pt x="8" y="31"/>
                  </a:lnTo>
                  <a:lnTo>
                    <a:pt x="31" y="3"/>
                  </a:lnTo>
                  <a:lnTo>
                    <a:pt x="96" y="3"/>
                  </a:lnTo>
                  <a:lnTo>
                    <a:pt x="97" y="0"/>
                  </a:lnTo>
                  <a:lnTo>
                    <a:pt x="96" y="0"/>
                  </a:lnTo>
                  <a:lnTo>
                    <a:pt x="28" y="0"/>
                  </a:lnTo>
                  <a:lnTo>
                    <a:pt x="5" y="28"/>
                  </a:lnTo>
                  <a:lnTo>
                    <a:pt x="3" y="37"/>
                  </a:lnTo>
                  <a:lnTo>
                    <a:pt x="0" y="43"/>
                  </a:lnTo>
                  <a:lnTo>
                    <a:pt x="0" y="40"/>
                  </a:lnTo>
                  <a:lnTo>
                    <a:pt x="3" y="40"/>
                  </a:lnTo>
                  <a:close/>
                </a:path>
              </a:pathLst>
            </a:custGeom>
            <a:solidFill>
              <a:srgbClr val="000000"/>
            </a:solidFill>
            <a:ln w="25400">
              <a:solidFill>
                <a:schemeClr val="tx1"/>
              </a:solidFill>
              <a:round/>
              <a:headEnd/>
              <a:tailEnd/>
            </a:ln>
          </p:spPr>
          <p:txBody>
            <a:bodyPr/>
            <a:lstStyle/>
            <a:p>
              <a:endParaRPr lang="en-GB"/>
            </a:p>
          </p:txBody>
        </p:sp>
        <p:sp>
          <p:nvSpPr>
            <p:cNvPr id="40104" name="Freeform 168"/>
            <p:cNvSpPr>
              <a:spLocks/>
            </p:cNvSpPr>
            <p:nvPr/>
          </p:nvSpPr>
          <p:spPr bwMode="auto">
            <a:xfrm>
              <a:off x="2982" y="2250"/>
              <a:ext cx="454" cy="555"/>
            </a:xfrm>
            <a:custGeom>
              <a:avLst/>
              <a:gdLst>
                <a:gd name="T0" fmla="*/ 454 w 454"/>
                <a:gd name="T1" fmla="*/ 0 h 555"/>
                <a:gd name="T2" fmla="*/ 340 w 454"/>
                <a:gd name="T3" fmla="*/ 0 h 555"/>
                <a:gd name="T4" fmla="*/ 336 w 454"/>
                <a:gd name="T5" fmla="*/ 2 h 555"/>
                <a:gd name="T6" fmla="*/ 331 w 454"/>
                <a:gd name="T7" fmla="*/ 2 h 555"/>
                <a:gd name="T8" fmla="*/ 327 w 454"/>
                <a:gd name="T9" fmla="*/ 3 h 555"/>
                <a:gd name="T10" fmla="*/ 325 w 454"/>
                <a:gd name="T11" fmla="*/ 6 h 555"/>
                <a:gd name="T12" fmla="*/ 321 w 454"/>
                <a:gd name="T13" fmla="*/ 8 h 555"/>
                <a:gd name="T14" fmla="*/ 319 w 454"/>
                <a:gd name="T15" fmla="*/ 10 h 555"/>
                <a:gd name="T16" fmla="*/ 317 w 454"/>
                <a:gd name="T17" fmla="*/ 12 h 555"/>
                <a:gd name="T18" fmla="*/ 315 w 454"/>
                <a:gd name="T19" fmla="*/ 15 h 555"/>
                <a:gd name="T20" fmla="*/ 315 w 454"/>
                <a:gd name="T21" fmla="*/ 19 h 555"/>
                <a:gd name="T22" fmla="*/ 314 w 454"/>
                <a:gd name="T23" fmla="*/ 22 h 555"/>
                <a:gd name="T24" fmla="*/ 314 w 454"/>
                <a:gd name="T25" fmla="*/ 24 h 555"/>
                <a:gd name="T26" fmla="*/ 314 w 454"/>
                <a:gd name="T27" fmla="*/ 26 h 555"/>
                <a:gd name="T28" fmla="*/ 314 w 454"/>
                <a:gd name="T29" fmla="*/ 165 h 555"/>
                <a:gd name="T30" fmla="*/ 10 w 454"/>
                <a:gd name="T31" fmla="*/ 270 h 555"/>
                <a:gd name="T32" fmla="*/ 0 w 454"/>
                <a:gd name="T33" fmla="*/ 555 h 5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4"/>
                <a:gd name="T52" fmla="*/ 0 h 555"/>
                <a:gd name="T53" fmla="*/ 454 w 454"/>
                <a:gd name="T54" fmla="*/ 555 h 5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4" h="555">
                  <a:moveTo>
                    <a:pt x="454" y="0"/>
                  </a:moveTo>
                  <a:lnTo>
                    <a:pt x="340" y="0"/>
                  </a:lnTo>
                  <a:lnTo>
                    <a:pt x="336" y="2"/>
                  </a:lnTo>
                  <a:lnTo>
                    <a:pt x="331" y="2"/>
                  </a:lnTo>
                  <a:lnTo>
                    <a:pt x="327" y="3"/>
                  </a:lnTo>
                  <a:lnTo>
                    <a:pt x="325" y="6"/>
                  </a:lnTo>
                  <a:lnTo>
                    <a:pt x="321" y="8"/>
                  </a:lnTo>
                  <a:lnTo>
                    <a:pt x="319" y="10"/>
                  </a:lnTo>
                  <a:lnTo>
                    <a:pt x="317" y="12"/>
                  </a:lnTo>
                  <a:lnTo>
                    <a:pt x="315" y="15"/>
                  </a:lnTo>
                  <a:lnTo>
                    <a:pt x="315" y="19"/>
                  </a:lnTo>
                  <a:lnTo>
                    <a:pt x="314" y="22"/>
                  </a:lnTo>
                  <a:lnTo>
                    <a:pt x="314" y="24"/>
                  </a:lnTo>
                  <a:lnTo>
                    <a:pt x="314" y="26"/>
                  </a:lnTo>
                  <a:lnTo>
                    <a:pt x="314" y="165"/>
                  </a:lnTo>
                  <a:lnTo>
                    <a:pt x="10" y="270"/>
                  </a:lnTo>
                  <a:lnTo>
                    <a:pt x="0" y="555"/>
                  </a:lnTo>
                </a:path>
              </a:pathLst>
            </a:custGeom>
            <a:noFill/>
            <a:ln w="25400">
              <a:solidFill>
                <a:schemeClr val="tx1"/>
              </a:solidFill>
              <a:prstDash val="solid"/>
              <a:round/>
              <a:headEnd/>
              <a:tailEnd/>
            </a:ln>
          </p:spPr>
          <p:txBody>
            <a:bodyPr/>
            <a:lstStyle/>
            <a:p>
              <a:endParaRPr lang="en-GB"/>
            </a:p>
          </p:txBody>
        </p:sp>
        <p:sp>
          <p:nvSpPr>
            <p:cNvPr id="40105" name="Freeform 169"/>
            <p:cNvSpPr>
              <a:spLocks/>
            </p:cNvSpPr>
            <p:nvPr/>
          </p:nvSpPr>
          <p:spPr bwMode="auto">
            <a:xfrm>
              <a:off x="3318" y="2249"/>
              <a:ext cx="118" cy="4"/>
            </a:xfrm>
            <a:custGeom>
              <a:avLst/>
              <a:gdLst>
                <a:gd name="T0" fmla="*/ 118 w 118"/>
                <a:gd name="T1" fmla="*/ 3 h 4"/>
                <a:gd name="T2" fmla="*/ 118 w 118"/>
                <a:gd name="T3" fmla="*/ 0 h 4"/>
                <a:gd name="T4" fmla="*/ 4 w 118"/>
                <a:gd name="T5" fmla="*/ 0 h 4"/>
                <a:gd name="T6" fmla="*/ 0 w 118"/>
                <a:gd name="T7" fmla="*/ 1 h 4"/>
                <a:gd name="T8" fmla="*/ 0 w 118"/>
                <a:gd name="T9" fmla="*/ 3 h 4"/>
                <a:gd name="T10" fmla="*/ 0 w 118"/>
                <a:gd name="T11" fmla="*/ 4 h 4"/>
                <a:gd name="T12" fmla="*/ 4 w 118"/>
                <a:gd name="T13" fmla="*/ 3 h 4"/>
                <a:gd name="T14" fmla="*/ 118 w 118"/>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4"/>
                <a:gd name="T26" fmla="*/ 118 w 11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4">
                  <a:moveTo>
                    <a:pt x="118" y="3"/>
                  </a:moveTo>
                  <a:lnTo>
                    <a:pt x="118" y="0"/>
                  </a:lnTo>
                  <a:lnTo>
                    <a:pt x="4" y="0"/>
                  </a:lnTo>
                  <a:lnTo>
                    <a:pt x="0" y="1"/>
                  </a:lnTo>
                  <a:lnTo>
                    <a:pt x="0" y="3"/>
                  </a:lnTo>
                  <a:lnTo>
                    <a:pt x="0" y="4"/>
                  </a:lnTo>
                  <a:lnTo>
                    <a:pt x="4" y="3"/>
                  </a:lnTo>
                  <a:lnTo>
                    <a:pt x="118" y="3"/>
                  </a:lnTo>
                  <a:close/>
                </a:path>
              </a:pathLst>
            </a:custGeom>
            <a:solidFill>
              <a:srgbClr val="000000"/>
            </a:solidFill>
            <a:ln w="25400">
              <a:solidFill>
                <a:schemeClr val="tx1"/>
              </a:solidFill>
              <a:round/>
              <a:headEnd/>
              <a:tailEnd/>
            </a:ln>
          </p:spPr>
          <p:txBody>
            <a:bodyPr/>
            <a:lstStyle/>
            <a:p>
              <a:endParaRPr lang="en-GB"/>
            </a:p>
          </p:txBody>
        </p:sp>
        <p:sp>
          <p:nvSpPr>
            <p:cNvPr id="40106" name="Freeform 170"/>
            <p:cNvSpPr>
              <a:spLocks/>
            </p:cNvSpPr>
            <p:nvPr/>
          </p:nvSpPr>
          <p:spPr bwMode="auto">
            <a:xfrm>
              <a:off x="3313" y="2249"/>
              <a:ext cx="5" cy="5"/>
            </a:xfrm>
            <a:custGeom>
              <a:avLst/>
              <a:gdLst>
                <a:gd name="T0" fmla="*/ 5 w 5"/>
                <a:gd name="T1" fmla="*/ 3 h 5"/>
                <a:gd name="T2" fmla="*/ 5 w 5"/>
                <a:gd name="T3" fmla="*/ 0 h 5"/>
                <a:gd name="T4" fmla="*/ 0 w 5"/>
                <a:gd name="T5" fmla="*/ 0 h 5"/>
                <a:gd name="T6" fmla="*/ 0 w 5"/>
                <a:gd name="T7" fmla="*/ 3 h 5"/>
                <a:gd name="T8" fmla="*/ 0 w 5"/>
                <a:gd name="T9" fmla="*/ 5 h 5"/>
                <a:gd name="T10" fmla="*/ 1 w 5"/>
                <a:gd name="T11" fmla="*/ 5 h 5"/>
                <a:gd name="T12" fmla="*/ 5 w 5"/>
                <a:gd name="T13" fmla="*/ 4 h 5"/>
                <a:gd name="T14" fmla="*/ 5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3"/>
                  </a:moveTo>
                  <a:lnTo>
                    <a:pt x="5" y="0"/>
                  </a:lnTo>
                  <a:lnTo>
                    <a:pt x="0" y="0"/>
                  </a:lnTo>
                  <a:lnTo>
                    <a:pt x="0" y="3"/>
                  </a:lnTo>
                  <a:lnTo>
                    <a:pt x="0" y="5"/>
                  </a:lnTo>
                  <a:lnTo>
                    <a:pt x="1" y="5"/>
                  </a:lnTo>
                  <a:lnTo>
                    <a:pt x="5" y="4"/>
                  </a:lnTo>
                  <a:lnTo>
                    <a:pt x="5" y="3"/>
                  </a:lnTo>
                  <a:close/>
                </a:path>
              </a:pathLst>
            </a:custGeom>
            <a:solidFill>
              <a:srgbClr val="000000"/>
            </a:solidFill>
            <a:ln w="25400">
              <a:solidFill>
                <a:schemeClr val="tx1"/>
              </a:solidFill>
              <a:round/>
              <a:headEnd/>
              <a:tailEnd/>
            </a:ln>
          </p:spPr>
          <p:txBody>
            <a:bodyPr/>
            <a:lstStyle/>
            <a:p>
              <a:endParaRPr lang="en-GB"/>
            </a:p>
          </p:txBody>
        </p:sp>
        <p:sp>
          <p:nvSpPr>
            <p:cNvPr id="40107" name="Freeform 171"/>
            <p:cNvSpPr>
              <a:spLocks/>
            </p:cNvSpPr>
            <p:nvPr/>
          </p:nvSpPr>
          <p:spPr bwMode="auto">
            <a:xfrm>
              <a:off x="3313" y="2249"/>
              <a:ext cx="4" cy="4"/>
            </a:xfrm>
            <a:custGeom>
              <a:avLst/>
              <a:gdLst>
                <a:gd name="T0" fmla="*/ 0 w 4"/>
                <a:gd name="T1" fmla="*/ 0 h 4"/>
                <a:gd name="T2" fmla="*/ 4 w 4"/>
                <a:gd name="T3" fmla="*/ 0 h 4"/>
                <a:gd name="T4" fmla="*/ 0 w 4"/>
                <a:gd name="T5" fmla="*/ 4 h 4"/>
                <a:gd name="T6" fmla="*/ 0 w 4"/>
                <a:gd name="T7" fmla="*/ 3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4" y="0"/>
                  </a:lnTo>
                  <a:lnTo>
                    <a:pt x="0" y="4"/>
                  </a:lnTo>
                  <a:lnTo>
                    <a:pt x="0" y="3"/>
                  </a:lnTo>
                  <a:lnTo>
                    <a:pt x="0" y="0"/>
                  </a:lnTo>
                  <a:close/>
                </a:path>
              </a:pathLst>
            </a:custGeom>
            <a:solidFill>
              <a:srgbClr val="000000"/>
            </a:solidFill>
            <a:ln w="25400">
              <a:solidFill>
                <a:schemeClr val="tx1"/>
              </a:solidFill>
              <a:round/>
              <a:headEnd/>
              <a:tailEnd/>
            </a:ln>
          </p:spPr>
          <p:txBody>
            <a:bodyPr/>
            <a:lstStyle/>
            <a:p>
              <a:endParaRPr lang="en-GB"/>
            </a:p>
          </p:txBody>
        </p:sp>
        <p:sp>
          <p:nvSpPr>
            <p:cNvPr id="40108" name="Freeform 172"/>
            <p:cNvSpPr>
              <a:spLocks/>
            </p:cNvSpPr>
            <p:nvPr/>
          </p:nvSpPr>
          <p:spPr bwMode="auto">
            <a:xfrm>
              <a:off x="3297" y="2249"/>
              <a:ext cx="20" cy="15"/>
            </a:xfrm>
            <a:custGeom>
              <a:avLst/>
              <a:gdLst>
                <a:gd name="T0" fmla="*/ 20 w 20"/>
                <a:gd name="T1" fmla="*/ 0 h 15"/>
                <a:gd name="T2" fmla="*/ 11 w 20"/>
                <a:gd name="T3" fmla="*/ 3 h 15"/>
                <a:gd name="T4" fmla="*/ 8 w 20"/>
                <a:gd name="T5" fmla="*/ 5 h 15"/>
                <a:gd name="T6" fmla="*/ 4 w 20"/>
                <a:gd name="T7" fmla="*/ 8 h 15"/>
                <a:gd name="T8" fmla="*/ 0 w 20"/>
                <a:gd name="T9" fmla="*/ 12 h 15"/>
                <a:gd name="T10" fmla="*/ 2 w 20"/>
                <a:gd name="T11" fmla="*/ 13 h 15"/>
                <a:gd name="T12" fmla="*/ 3 w 20"/>
                <a:gd name="T13" fmla="*/ 15 h 15"/>
                <a:gd name="T14" fmla="*/ 7 w 20"/>
                <a:gd name="T15" fmla="*/ 11 h 15"/>
                <a:gd name="T16" fmla="*/ 11 w 20"/>
                <a:gd name="T17" fmla="*/ 8 h 15"/>
                <a:gd name="T18" fmla="*/ 13 w 20"/>
                <a:gd name="T19" fmla="*/ 5 h 15"/>
                <a:gd name="T20" fmla="*/ 16 w 20"/>
                <a:gd name="T21" fmla="*/ 4 h 15"/>
                <a:gd name="T22" fmla="*/ 20 w 20"/>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5"/>
                <a:gd name="T38" fmla="*/ 20 w 20"/>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5">
                  <a:moveTo>
                    <a:pt x="20" y="0"/>
                  </a:moveTo>
                  <a:lnTo>
                    <a:pt x="11" y="3"/>
                  </a:lnTo>
                  <a:lnTo>
                    <a:pt x="8" y="5"/>
                  </a:lnTo>
                  <a:lnTo>
                    <a:pt x="4" y="8"/>
                  </a:lnTo>
                  <a:lnTo>
                    <a:pt x="0" y="12"/>
                  </a:lnTo>
                  <a:lnTo>
                    <a:pt x="2" y="13"/>
                  </a:lnTo>
                  <a:lnTo>
                    <a:pt x="3" y="15"/>
                  </a:lnTo>
                  <a:lnTo>
                    <a:pt x="7" y="11"/>
                  </a:lnTo>
                  <a:lnTo>
                    <a:pt x="11" y="8"/>
                  </a:lnTo>
                  <a:lnTo>
                    <a:pt x="13" y="5"/>
                  </a:lnTo>
                  <a:lnTo>
                    <a:pt x="16" y="4"/>
                  </a:lnTo>
                  <a:lnTo>
                    <a:pt x="20" y="0"/>
                  </a:lnTo>
                  <a:close/>
                </a:path>
              </a:pathLst>
            </a:custGeom>
            <a:solidFill>
              <a:srgbClr val="000000"/>
            </a:solidFill>
            <a:ln w="25400">
              <a:solidFill>
                <a:schemeClr val="tx1"/>
              </a:solidFill>
              <a:round/>
              <a:headEnd/>
              <a:tailEnd/>
            </a:ln>
          </p:spPr>
          <p:txBody>
            <a:bodyPr/>
            <a:lstStyle/>
            <a:p>
              <a:endParaRPr lang="en-GB"/>
            </a:p>
          </p:txBody>
        </p:sp>
        <p:sp>
          <p:nvSpPr>
            <p:cNvPr id="40109" name="Freeform 173"/>
            <p:cNvSpPr>
              <a:spLocks/>
            </p:cNvSpPr>
            <p:nvPr/>
          </p:nvSpPr>
          <p:spPr bwMode="auto">
            <a:xfrm>
              <a:off x="3296" y="2260"/>
              <a:ext cx="4" cy="5"/>
            </a:xfrm>
            <a:custGeom>
              <a:avLst/>
              <a:gdLst>
                <a:gd name="T0" fmla="*/ 1 w 4"/>
                <a:gd name="T1" fmla="*/ 1 h 5"/>
                <a:gd name="T2" fmla="*/ 3 w 4"/>
                <a:gd name="T3" fmla="*/ 0 h 5"/>
                <a:gd name="T4" fmla="*/ 0 w 4"/>
                <a:gd name="T5" fmla="*/ 5 h 5"/>
                <a:gd name="T6" fmla="*/ 1 w 4"/>
                <a:gd name="T7" fmla="*/ 5 h 5"/>
                <a:gd name="T8" fmla="*/ 3 w 4"/>
                <a:gd name="T9" fmla="*/ 5 h 5"/>
                <a:gd name="T10" fmla="*/ 4 w 4"/>
                <a:gd name="T11" fmla="*/ 2 h 5"/>
                <a:gd name="T12" fmla="*/ 3 w 4"/>
                <a:gd name="T13" fmla="*/ 2 h 5"/>
                <a:gd name="T14" fmla="*/ 1 w 4"/>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1" y="1"/>
                  </a:moveTo>
                  <a:lnTo>
                    <a:pt x="3" y="0"/>
                  </a:lnTo>
                  <a:lnTo>
                    <a:pt x="0" y="5"/>
                  </a:lnTo>
                  <a:lnTo>
                    <a:pt x="1" y="5"/>
                  </a:lnTo>
                  <a:lnTo>
                    <a:pt x="3" y="5"/>
                  </a:lnTo>
                  <a:lnTo>
                    <a:pt x="4" y="2"/>
                  </a:lnTo>
                  <a:lnTo>
                    <a:pt x="3" y="2"/>
                  </a:lnTo>
                  <a:lnTo>
                    <a:pt x="1" y="1"/>
                  </a:lnTo>
                  <a:close/>
                </a:path>
              </a:pathLst>
            </a:custGeom>
            <a:solidFill>
              <a:srgbClr val="000000"/>
            </a:solidFill>
            <a:ln w="25400">
              <a:solidFill>
                <a:schemeClr val="tx1"/>
              </a:solidFill>
              <a:round/>
              <a:headEnd/>
              <a:tailEnd/>
            </a:ln>
          </p:spPr>
          <p:txBody>
            <a:bodyPr/>
            <a:lstStyle/>
            <a:p>
              <a:endParaRPr lang="en-GB"/>
            </a:p>
          </p:txBody>
        </p:sp>
        <p:sp>
          <p:nvSpPr>
            <p:cNvPr id="40110" name="Freeform 174"/>
            <p:cNvSpPr>
              <a:spLocks/>
            </p:cNvSpPr>
            <p:nvPr/>
          </p:nvSpPr>
          <p:spPr bwMode="auto">
            <a:xfrm>
              <a:off x="3295" y="2265"/>
              <a:ext cx="5" cy="4"/>
            </a:xfrm>
            <a:custGeom>
              <a:avLst/>
              <a:gdLst>
                <a:gd name="T0" fmla="*/ 1 w 5"/>
                <a:gd name="T1" fmla="*/ 0 h 4"/>
                <a:gd name="T2" fmla="*/ 0 w 5"/>
                <a:gd name="T3" fmla="*/ 3 h 4"/>
                <a:gd name="T4" fmla="*/ 0 w 5"/>
                <a:gd name="T5" fmla="*/ 4 h 4"/>
                <a:gd name="T6" fmla="*/ 2 w 5"/>
                <a:gd name="T7" fmla="*/ 4 h 4"/>
                <a:gd name="T8" fmla="*/ 5 w 5"/>
                <a:gd name="T9" fmla="*/ 4 h 4"/>
                <a:gd name="T10" fmla="*/ 5 w 5"/>
                <a:gd name="T11" fmla="*/ 0 h 4"/>
                <a:gd name="T12" fmla="*/ 2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0" y="3"/>
                  </a:lnTo>
                  <a:lnTo>
                    <a:pt x="0" y="4"/>
                  </a:lnTo>
                  <a:lnTo>
                    <a:pt x="2" y="4"/>
                  </a:lnTo>
                  <a:lnTo>
                    <a:pt x="5" y="4"/>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a:p>
          </p:txBody>
        </p:sp>
        <p:sp>
          <p:nvSpPr>
            <p:cNvPr id="40111" name="Freeform 175"/>
            <p:cNvSpPr>
              <a:spLocks/>
            </p:cNvSpPr>
            <p:nvPr/>
          </p:nvSpPr>
          <p:spPr bwMode="auto">
            <a:xfrm>
              <a:off x="3295" y="2266"/>
              <a:ext cx="5" cy="6"/>
            </a:xfrm>
            <a:custGeom>
              <a:avLst/>
              <a:gdLst>
                <a:gd name="T0" fmla="*/ 2 w 5"/>
                <a:gd name="T1" fmla="*/ 3 h 6"/>
                <a:gd name="T2" fmla="*/ 1 w 5"/>
                <a:gd name="T3" fmla="*/ 3 h 6"/>
                <a:gd name="T4" fmla="*/ 0 w 5"/>
                <a:gd name="T5" fmla="*/ 6 h 6"/>
                <a:gd name="T6" fmla="*/ 1 w 5"/>
                <a:gd name="T7" fmla="*/ 6 h 6"/>
                <a:gd name="T8" fmla="*/ 2 w 5"/>
                <a:gd name="T9" fmla="*/ 6 h 6"/>
                <a:gd name="T10" fmla="*/ 5 w 5"/>
                <a:gd name="T11" fmla="*/ 0 h 6"/>
                <a:gd name="T12" fmla="*/ 5 w 5"/>
                <a:gd name="T13" fmla="*/ 3 h 6"/>
                <a:gd name="T14" fmla="*/ 2 w 5"/>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3"/>
                  </a:moveTo>
                  <a:lnTo>
                    <a:pt x="1" y="3"/>
                  </a:lnTo>
                  <a:lnTo>
                    <a:pt x="0" y="6"/>
                  </a:lnTo>
                  <a:lnTo>
                    <a:pt x="1" y="6"/>
                  </a:lnTo>
                  <a:lnTo>
                    <a:pt x="2" y="6"/>
                  </a:lnTo>
                  <a:lnTo>
                    <a:pt x="5" y="0"/>
                  </a:lnTo>
                  <a:lnTo>
                    <a:pt x="5" y="3"/>
                  </a:lnTo>
                  <a:lnTo>
                    <a:pt x="2" y="3"/>
                  </a:lnTo>
                  <a:close/>
                </a:path>
              </a:pathLst>
            </a:custGeom>
            <a:solidFill>
              <a:srgbClr val="000000"/>
            </a:solidFill>
            <a:ln w="25400">
              <a:solidFill>
                <a:schemeClr val="tx1"/>
              </a:solidFill>
              <a:round/>
              <a:headEnd/>
              <a:tailEnd/>
            </a:ln>
          </p:spPr>
          <p:txBody>
            <a:bodyPr/>
            <a:lstStyle/>
            <a:p>
              <a:endParaRPr lang="en-GB"/>
            </a:p>
          </p:txBody>
        </p:sp>
        <p:sp>
          <p:nvSpPr>
            <p:cNvPr id="40112" name="Freeform 176"/>
            <p:cNvSpPr>
              <a:spLocks/>
            </p:cNvSpPr>
            <p:nvPr/>
          </p:nvSpPr>
          <p:spPr bwMode="auto">
            <a:xfrm>
              <a:off x="2980" y="2272"/>
              <a:ext cx="319" cy="533"/>
            </a:xfrm>
            <a:custGeom>
              <a:avLst/>
              <a:gdLst>
                <a:gd name="T0" fmla="*/ 315 w 319"/>
                <a:gd name="T1" fmla="*/ 0 h 533"/>
                <a:gd name="T2" fmla="*/ 313 w 319"/>
                <a:gd name="T3" fmla="*/ 2 h 533"/>
                <a:gd name="T4" fmla="*/ 313 w 319"/>
                <a:gd name="T5" fmla="*/ 143 h 533"/>
                <a:gd name="T6" fmla="*/ 12 w 319"/>
                <a:gd name="T7" fmla="*/ 246 h 533"/>
                <a:gd name="T8" fmla="*/ 0 w 319"/>
                <a:gd name="T9" fmla="*/ 533 h 533"/>
                <a:gd name="T10" fmla="*/ 3 w 319"/>
                <a:gd name="T11" fmla="*/ 533 h 533"/>
                <a:gd name="T12" fmla="*/ 12 w 319"/>
                <a:gd name="T13" fmla="*/ 249 h 533"/>
                <a:gd name="T14" fmla="*/ 319 w 319"/>
                <a:gd name="T15" fmla="*/ 143 h 533"/>
                <a:gd name="T16" fmla="*/ 319 w 319"/>
                <a:gd name="T17" fmla="*/ 0 h 533"/>
                <a:gd name="T18" fmla="*/ 316 w 319"/>
                <a:gd name="T19" fmla="*/ 0 h 533"/>
                <a:gd name="T20" fmla="*/ 315 w 319"/>
                <a:gd name="T21" fmla="*/ 0 h 5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9"/>
                <a:gd name="T34" fmla="*/ 0 h 533"/>
                <a:gd name="T35" fmla="*/ 319 w 319"/>
                <a:gd name="T36" fmla="*/ 533 h 5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9" h="533">
                  <a:moveTo>
                    <a:pt x="315" y="0"/>
                  </a:moveTo>
                  <a:lnTo>
                    <a:pt x="313" y="2"/>
                  </a:lnTo>
                  <a:lnTo>
                    <a:pt x="313" y="143"/>
                  </a:lnTo>
                  <a:lnTo>
                    <a:pt x="12" y="246"/>
                  </a:lnTo>
                  <a:lnTo>
                    <a:pt x="0" y="533"/>
                  </a:lnTo>
                  <a:lnTo>
                    <a:pt x="3" y="533"/>
                  </a:lnTo>
                  <a:lnTo>
                    <a:pt x="12" y="249"/>
                  </a:lnTo>
                  <a:lnTo>
                    <a:pt x="319" y="143"/>
                  </a:lnTo>
                  <a:lnTo>
                    <a:pt x="319" y="0"/>
                  </a:lnTo>
                  <a:lnTo>
                    <a:pt x="316" y="0"/>
                  </a:lnTo>
                  <a:lnTo>
                    <a:pt x="315" y="0"/>
                  </a:lnTo>
                  <a:close/>
                </a:path>
              </a:pathLst>
            </a:custGeom>
            <a:solidFill>
              <a:srgbClr val="000000"/>
            </a:solidFill>
            <a:ln w="25400">
              <a:solidFill>
                <a:schemeClr val="tx1"/>
              </a:solidFill>
              <a:round/>
              <a:headEnd/>
              <a:tailEnd/>
            </a:ln>
          </p:spPr>
          <p:txBody>
            <a:bodyPr/>
            <a:lstStyle/>
            <a:p>
              <a:endParaRPr lang="en-GB"/>
            </a:p>
          </p:txBody>
        </p:sp>
        <p:sp>
          <p:nvSpPr>
            <p:cNvPr id="40113" name="Freeform 177"/>
            <p:cNvSpPr>
              <a:spLocks/>
            </p:cNvSpPr>
            <p:nvPr/>
          </p:nvSpPr>
          <p:spPr bwMode="auto">
            <a:xfrm>
              <a:off x="3212" y="2272"/>
              <a:ext cx="83" cy="123"/>
            </a:xfrm>
            <a:custGeom>
              <a:avLst/>
              <a:gdLst>
                <a:gd name="T0" fmla="*/ 83 w 83"/>
                <a:gd name="T1" fmla="*/ 0 h 123"/>
                <a:gd name="T2" fmla="*/ 0 w 83"/>
                <a:gd name="T3" fmla="*/ 0 h 123"/>
                <a:gd name="T4" fmla="*/ 0 w 83"/>
                <a:gd name="T5" fmla="*/ 123 h 123"/>
                <a:gd name="T6" fmla="*/ 83 w 83"/>
                <a:gd name="T7" fmla="*/ 123 h 123"/>
                <a:gd name="T8" fmla="*/ 0 60000 65536"/>
                <a:gd name="T9" fmla="*/ 0 60000 65536"/>
                <a:gd name="T10" fmla="*/ 0 60000 65536"/>
                <a:gd name="T11" fmla="*/ 0 60000 65536"/>
                <a:gd name="T12" fmla="*/ 0 w 83"/>
                <a:gd name="T13" fmla="*/ 0 h 123"/>
                <a:gd name="T14" fmla="*/ 83 w 83"/>
                <a:gd name="T15" fmla="*/ 123 h 123"/>
              </a:gdLst>
              <a:ahLst/>
              <a:cxnLst>
                <a:cxn ang="T8">
                  <a:pos x="T0" y="T1"/>
                </a:cxn>
                <a:cxn ang="T9">
                  <a:pos x="T2" y="T3"/>
                </a:cxn>
                <a:cxn ang="T10">
                  <a:pos x="T4" y="T5"/>
                </a:cxn>
                <a:cxn ang="T11">
                  <a:pos x="T6" y="T7"/>
                </a:cxn>
              </a:cxnLst>
              <a:rect l="T12" t="T13" r="T14" b="T15"/>
              <a:pathLst>
                <a:path w="83" h="123">
                  <a:moveTo>
                    <a:pt x="83" y="0"/>
                  </a:moveTo>
                  <a:lnTo>
                    <a:pt x="0" y="0"/>
                  </a:lnTo>
                  <a:lnTo>
                    <a:pt x="0" y="123"/>
                  </a:lnTo>
                  <a:lnTo>
                    <a:pt x="83" y="123"/>
                  </a:lnTo>
                </a:path>
              </a:pathLst>
            </a:custGeom>
            <a:noFill/>
            <a:ln w="25400">
              <a:solidFill>
                <a:schemeClr val="tx1"/>
              </a:solidFill>
              <a:prstDash val="solid"/>
              <a:round/>
              <a:headEnd/>
              <a:tailEnd/>
            </a:ln>
          </p:spPr>
          <p:txBody>
            <a:bodyPr/>
            <a:lstStyle/>
            <a:p>
              <a:endParaRPr lang="en-GB"/>
            </a:p>
          </p:txBody>
        </p:sp>
        <p:sp>
          <p:nvSpPr>
            <p:cNvPr id="40114" name="Freeform 178"/>
            <p:cNvSpPr>
              <a:spLocks/>
            </p:cNvSpPr>
            <p:nvPr/>
          </p:nvSpPr>
          <p:spPr bwMode="auto">
            <a:xfrm>
              <a:off x="3211" y="2270"/>
              <a:ext cx="84" cy="125"/>
            </a:xfrm>
            <a:custGeom>
              <a:avLst/>
              <a:gdLst>
                <a:gd name="T0" fmla="*/ 84 w 84"/>
                <a:gd name="T1" fmla="*/ 3 h 125"/>
                <a:gd name="T2" fmla="*/ 84 w 84"/>
                <a:gd name="T3" fmla="*/ 0 h 125"/>
                <a:gd name="T4" fmla="*/ 1 w 84"/>
                <a:gd name="T5" fmla="*/ 0 h 125"/>
                <a:gd name="T6" fmla="*/ 0 w 84"/>
                <a:gd name="T7" fmla="*/ 125 h 125"/>
                <a:gd name="T8" fmla="*/ 3 w 84"/>
                <a:gd name="T9" fmla="*/ 125 h 125"/>
                <a:gd name="T10" fmla="*/ 1 w 84"/>
                <a:gd name="T11" fmla="*/ 3 h 125"/>
                <a:gd name="T12" fmla="*/ 84 w 84"/>
                <a:gd name="T13" fmla="*/ 3 h 125"/>
                <a:gd name="T14" fmla="*/ 0 60000 65536"/>
                <a:gd name="T15" fmla="*/ 0 60000 65536"/>
                <a:gd name="T16" fmla="*/ 0 60000 65536"/>
                <a:gd name="T17" fmla="*/ 0 60000 65536"/>
                <a:gd name="T18" fmla="*/ 0 60000 65536"/>
                <a:gd name="T19" fmla="*/ 0 60000 65536"/>
                <a:gd name="T20" fmla="*/ 0 60000 65536"/>
                <a:gd name="T21" fmla="*/ 0 w 84"/>
                <a:gd name="T22" fmla="*/ 0 h 125"/>
                <a:gd name="T23" fmla="*/ 84 w 84"/>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25">
                  <a:moveTo>
                    <a:pt x="84" y="3"/>
                  </a:moveTo>
                  <a:lnTo>
                    <a:pt x="84" y="0"/>
                  </a:lnTo>
                  <a:lnTo>
                    <a:pt x="1" y="0"/>
                  </a:lnTo>
                  <a:lnTo>
                    <a:pt x="0" y="125"/>
                  </a:lnTo>
                  <a:lnTo>
                    <a:pt x="3" y="125"/>
                  </a:lnTo>
                  <a:lnTo>
                    <a:pt x="1" y="3"/>
                  </a:lnTo>
                  <a:lnTo>
                    <a:pt x="84" y="3"/>
                  </a:lnTo>
                  <a:close/>
                </a:path>
              </a:pathLst>
            </a:custGeom>
            <a:solidFill>
              <a:srgbClr val="000000"/>
            </a:solidFill>
            <a:ln w="25400">
              <a:solidFill>
                <a:schemeClr val="tx1"/>
              </a:solidFill>
              <a:round/>
              <a:headEnd/>
              <a:tailEnd/>
            </a:ln>
          </p:spPr>
          <p:txBody>
            <a:bodyPr/>
            <a:lstStyle/>
            <a:p>
              <a:endParaRPr lang="en-GB"/>
            </a:p>
          </p:txBody>
        </p:sp>
        <p:sp>
          <p:nvSpPr>
            <p:cNvPr id="40115" name="Freeform 179"/>
            <p:cNvSpPr>
              <a:spLocks/>
            </p:cNvSpPr>
            <p:nvPr/>
          </p:nvSpPr>
          <p:spPr bwMode="auto">
            <a:xfrm>
              <a:off x="3211" y="2394"/>
              <a:ext cx="84" cy="2"/>
            </a:xfrm>
            <a:custGeom>
              <a:avLst/>
              <a:gdLst>
                <a:gd name="T0" fmla="*/ 0 w 84"/>
                <a:gd name="T1" fmla="*/ 1 h 2"/>
                <a:gd name="T2" fmla="*/ 84 w 84"/>
                <a:gd name="T3" fmla="*/ 2 h 2"/>
                <a:gd name="T4" fmla="*/ 84 w 84"/>
                <a:gd name="T5" fmla="*/ 0 h 2"/>
                <a:gd name="T6" fmla="*/ 3 w 84"/>
                <a:gd name="T7" fmla="*/ 1 h 2"/>
                <a:gd name="T8" fmla="*/ 0 w 84"/>
                <a:gd name="T9" fmla="*/ 1 h 2"/>
                <a:gd name="T10" fmla="*/ 0 60000 65536"/>
                <a:gd name="T11" fmla="*/ 0 60000 65536"/>
                <a:gd name="T12" fmla="*/ 0 60000 65536"/>
                <a:gd name="T13" fmla="*/ 0 60000 65536"/>
                <a:gd name="T14" fmla="*/ 0 60000 65536"/>
                <a:gd name="T15" fmla="*/ 0 w 84"/>
                <a:gd name="T16" fmla="*/ 0 h 2"/>
                <a:gd name="T17" fmla="*/ 84 w 84"/>
                <a:gd name="T18" fmla="*/ 2 h 2"/>
              </a:gdLst>
              <a:ahLst/>
              <a:cxnLst>
                <a:cxn ang="T10">
                  <a:pos x="T0" y="T1"/>
                </a:cxn>
                <a:cxn ang="T11">
                  <a:pos x="T2" y="T3"/>
                </a:cxn>
                <a:cxn ang="T12">
                  <a:pos x="T4" y="T5"/>
                </a:cxn>
                <a:cxn ang="T13">
                  <a:pos x="T6" y="T7"/>
                </a:cxn>
                <a:cxn ang="T14">
                  <a:pos x="T8" y="T9"/>
                </a:cxn>
              </a:cxnLst>
              <a:rect l="T15" t="T16" r="T17" b="T18"/>
              <a:pathLst>
                <a:path w="84" h="2">
                  <a:moveTo>
                    <a:pt x="0" y="1"/>
                  </a:moveTo>
                  <a:lnTo>
                    <a:pt x="84" y="2"/>
                  </a:lnTo>
                  <a:lnTo>
                    <a:pt x="84" y="0"/>
                  </a:lnTo>
                  <a:lnTo>
                    <a:pt x="3" y="1"/>
                  </a:lnTo>
                  <a:lnTo>
                    <a:pt x="0" y="1"/>
                  </a:lnTo>
                  <a:close/>
                </a:path>
              </a:pathLst>
            </a:custGeom>
            <a:solidFill>
              <a:srgbClr val="000000"/>
            </a:solidFill>
            <a:ln w="25400">
              <a:solidFill>
                <a:schemeClr val="tx1"/>
              </a:solidFill>
              <a:round/>
              <a:headEnd/>
              <a:tailEnd/>
            </a:ln>
          </p:spPr>
          <p:txBody>
            <a:bodyPr/>
            <a:lstStyle/>
            <a:p>
              <a:endParaRPr lang="en-GB"/>
            </a:p>
          </p:txBody>
        </p:sp>
        <p:sp>
          <p:nvSpPr>
            <p:cNvPr id="40116" name="Line 180"/>
            <p:cNvSpPr>
              <a:spLocks noChangeShapeType="1"/>
            </p:cNvSpPr>
            <p:nvPr/>
          </p:nvSpPr>
          <p:spPr bwMode="auto">
            <a:xfrm flipH="1">
              <a:off x="3157" y="2395"/>
              <a:ext cx="54" cy="24"/>
            </a:xfrm>
            <a:prstGeom prst="line">
              <a:avLst/>
            </a:prstGeom>
            <a:noFill/>
            <a:ln w="25400">
              <a:solidFill>
                <a:schemeClr val="tx1"/>
              </a:solidFill>
              <a:round/>
              <a:headEnd/>
              <a:tailEnd/>
            </a:ln>
          </p:spPr>
          <p:txBody>
            <a:bodyPr/>
            <a:lstStyle/>
            <a:p>
              <a:endParaRPr lang="en-GB"/>
            </a:p>
          </p:txBody>
        </p:sp>
        <p:sp>
          <p:nvSpPr>
            <p:cNvPr id="40117" name="Freeform 181"/>
            <p:cNvSpPr>
              <a:spLocks/>
            </p:cNvSpPr>
            <p:nvPr/>
          </p:nvSpPr>
          <p:spPr bwMode="auto">
            <a:xfrm>
              <a:off x="3157" y="2394"/>
              <a:ext cx="54" cy="26"/>
            </a:xfrm>
            <a:custGeom>
              <a:avLst/>
              <a:gdLst>
                <a:gd name="T0" fmla="*/ 54 w 54"/>
                <a:gd name="T1" fmla="*/ 2 h 26"/>
                <a:gd name="T2" fmla="*/ 54 w 54"/>
                <a:gd name="T3" fmla="*/ 0 h 26"/>
                <a:gd name="T4" fmla="*/ 0 w 54"/>
                <a:gd name="T5" fmla="*/ 24 h 26"/>
                <a:gd name="T6" fmla="*/ 0 w 54"/>
                <a:gd name="T7" fmla="*/ 26 h 26"/>
                <a:gd name="T8" fmla="*/ 54 w 54"/>
                <a:gd name="T9" fmla="*/ 2 h 26"/>
                <a:gd name="T10" fmla="*/ 0 60000 65536"/>
                <a:gd name="T11" fmla="*/ 0 60000 65536"/>
                <a:gd name="T12" fmla="*/ 0 60000 65536"/>
                <a:gd name="T13" fmla="*/ 0 60000 65536"/>
                <a:gd name="T14" fmla="*/ 0 60000 65536"/>
                <a:gd name="T15" fmla="*/ 0 w 54"/>
                <a:gd name="T16" fmla="*/ 0 h 26"/>
                <a:gd name="T17" fmla="*/ 54 w 54"/>
                <a:gd name="T18" fmla="*/ 26 h 26"/>
              </a:gdLst>
              <a:ahLst/>
              <a:cxnLst>
                <a:cxn ang="T10">
                  <a:pos x="T0" y="T1"/>
                </a:cxn>
                <a:cxn ang="T11">
                  <a:pos x="T2" y="T3"/>
                </a:cxn>
                <a:cxn ang="T12">
                  <a:pos x="T4" y="T5"/>
                </a:cxn>
                <a:cxn ang="T13">
                  <a:pos x="T6" y="T7"/>
                </a:cxn>
                <a:cxn ang="T14">
                  <a:pos x="T8" y="T9"/>
                </a:cxn>
              </a:cxnLst>
              <a:rect l="T15" t="T16" r="T17" b="T18"/>
              <a:pathLst>
                <a:path w="54" h="26">
                  <a:moveTo>
                    <a:pt x="54" y="2"/>
                  </a:moveTo>
                  <a:lnTo>
                    <a:pt x="54" y="0"/>
                  </a:lnTo>
                  <a:lnTo>
                    <a:pt x="0" y="24"/>
                  </a:lnTo>
                  <a:lnTo>
                    <a:pt x="0" y="26"/>
                  </a:lnTo>
                  <a:lnTo>
                    <a:pt x="54" y="2"/>
                  </a:lnTo>
                  <a:close/>
                </a:path>
              </a:pathLst>
            </a:custGeom>
            <a:solidFill>
              <a:srgbClr val="000000"/>
            </a:solidFill>
            <a:ln w="25400">
              <a:solidFill>
                <a:schemeClr val="tx1"/>
              </a:solidFill>
              <a:round/>
              <a:headEnd/>
              <a:tailEnd/>
            </a:ln>
          </p:spPr>
          <p:txBody>
            <a:bodyPr/>
            <a:lstStyle/>
            <a:p>
              <a:endParaRPr lang="en-GB"/>
            </a:p>
          </p:txBody>
        </p:sp>
        <p:sp>
          <p:nvSpPr>
            <p:cNvPr id="40118" name="Freeform 182"/>
            <p:cNvSpPr>
              <a:spLocks/>
            </p:cNvSpPr>
            <p:nvPr/>
          </p:nvSpPr>
          <p:spPr bwMode="auto">
            <a:xfrm>
              <a:off x="3153" y="2233"/>
              <a:ext cx="58" cy="186"/>
            </a:xfrm>
            <a:custGeom>
              <a:avLst/>
              <a:gdLst>
                <a:gd name="T0" fmla="*/ 58 w 58"/>
                <a:gd name="T1" fmla="*/ 39 h 186"/>
                <a:gd name="T2" fmla="*/ 0 w 58"/>
                <a:gd name="T3" fmla="*/ 0 h 186"/>
                <a:gd name="T4" fmla="*/ 0 w 58"/>
                <a:gd name="T5" fmla="*/ 186 h 186"/>
                <a:gd name="T6" fmla="*/ 0 60000 65536"/>
                <a:gd name="T7" fmla="*/ 0 60000 65536"/>
                <a:gd name="T8" fmla="*/ 0 60000 65536"/>
                <a:gd name="T9" fmla="*/ 0 w 58"/>
                <a:gd name="T10" fmla="*/ 0 h 186"/>
                <a:gd name="T11" fmla="*/ 58 w 58"/>
                <a:gd name="T12" fmla="*/ 186 h 186"/>
              </a:gdLst>
              <a:ahLst/>
              <a:cxnLst>
                <a:cxn ang="T6">
                  <a:pos x="T0" y="T1"/>
                </a:cxn>
                <a:cxn ang="T7">
                  <a:pos x="T2" y="T3"/>
                </a:cxn>
                <a:cxn ang="T8">
                  <a:pos x="T4" y="T5"/>
                </a:cxn>
              </a:cxnLst>
              <a:rect l="T9" t="T10" r="T11" b="T12"/>
              <a:pathLst>
                <a:path w="58" h="186">
                  <a:moveTo>
                    <a:pt x="58" y="39"/>
                  </a:moveTo>
                  <a:lnTo>
                    <a:pt x="0" y="0"/>
                  </a:lnTo>
                  <a:lnTo>
                    <a:pt x="0" y="186"/>
                  </a:lnTo>
                </a:path>
              </a:pathLst>
            </a:custGeom>
            <a:noFill/>
            <a:ln w="25400">
              <a:solidFill>
                <a:schemeClr val="tx1"/>
              </a:solidFill>
              <a:prstDash val="solid"/>
              <a:round/>
              <a:headEnd/>
              <a:tailEnd/>
            </a:ln>
          </p:spPr>
          <p:txBody>
            <a:bodyPr/>
            <a:lstStyle/>
            <a:p>
              <a:endParaRPr lang="en-GB"/>
            </a:p>
          </p:txBody>
        </p:sp>
        <p:sp>
          <p:nvSpPr>
            <p:cNvPr id="40119" name="Freeform 183"/>
            <p:cNvSpPr>
              <a:spLocks/>
            </p:cNvSpPr>
            <p:nvPr/>
          </p:nvSpPr>
          <p:spPr bwMode="auto">
            <a:xfrm>
              <a:off x="3150" y="2232"/>
              <a:ext cx="62" cy="187"/>
            </a:xfrm>
            <a:custGeom>
              <a:avLst/>
              <a:gdLst>
                <a:gd name="T0" fmla="*/ 60 w 62"/>
                <a:gd name="T1" fmla="*/ 41 h 187"/>
                <a:gd name="T2" fmla="*/ 62 w 62"/>
                <a:gd name="T3" fmla="*/ 38 h 187"/>
                <a:gd name="T4" fmla="*/ 4 w 62"/>
                <a:gd name="T5" fmla="*/ 0 h 187"/>
                <a:gd name="T6" fmla="*/ 0 w 62"/>
                <a:gd name="T7" fmla="*/ 1 h 187"/>
                <a:gd name="T8" fmla="*/ 0 w 62"/>
                <a:gd name="T9" fmla="*/ 187 h 187"/>
                <a:gd name="T10" fmla="*/ 5 w 62"/>
                <a:gd name="T11" fmla="*/ 187 h 187"/>
                <a:gd name="T12" fmla="*/ 5 w 62"/>
                <a:gd name="T13" fmla="*/ 4 h 187"/>
                <a:gd name="T14" fmla="*/ 60 w 62"/>
                <a:gd name="T15" fmla="*/ 41 h 187"/>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187"/>
                <a:gd name="T26" fmla="*/ 62 w 62"/>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187">
                  <a:moveTo>
                    <a:pt x="60" y="41"/>
                  </a:moveTo>
                  <a:lnTo>
                    <a:pt x="62" y="38"/>
                  </a:lnTo>
                  <a:lnTo>
                    <a:pt x="4" y="0"/>
                  </a:lnTo>
                  <a:lnTo>
                    <a:pt x="0" y="1"/>
                  </a:lnTo>
                  <a:lnTo>
                    <a:pt x="0" y="187"/>
                  </a:lnTo>
                  <a:lnTo>
                    <a:pt x="5" y="187"/>
                  </a:lnTo>
                  <a:lnTo>
                    <a:pt x="5" y="4"/>
                  </a:lnTo>
                  <a:lnTo>
                    <a:pt x="60" y="41"/>
                  </a:lnTo>
                  <a:close/>
                </a:path>
              </a:pathLst>
            </a:custGeom>
            <a:solidFill>
              <a:srgbClr val="000000"/>
            </a:solidFill>
            <a:ln w="25400">
              <a:solidFill>
                <a:schemeClr val="tx1"/>
              </a:solidFill>
              <a:round/>
              <a:headEnd/>
              <a:tailEnd/>
            </a:ln>
          </p:spPr>
          <p:txBody>
            <a:bodyPr/>
            <a:lstStyle/>
            <a:p>
              <a:endParaRPr lang="en-GB"/>
            </a:p>
          </p:txBody>
        </p:sp>
        <p:sp>
          <p:nvSpPr>
            <p:cNvPr id="40120" name="Freeform 184"/>
            <p:cNvSpPr>
              <a:spLocks/>
            </p:cNvSpPr>
            <p:nvPr/>
          </p:nvSpPr>
          <p:spPr bwMode="auto">
            <a:xfrm>
              <a:off x="2870" y="2232"/>
              <a:ext cx="283" cy="282"/>
            </a:xfrm>
            <a:custGeom>
              <a:avLst/>
              <a:gdLst>
                <a:gd name="T0" fmla="*/ 283 w 283"/>
                <a:gd name="T1" fmla="*/ 0 h 282"/>
                <a:gd name="T2" fmla="*/ 28 w 283"/>
                <a:gd name="T3" fmla="*/ 0 h 282"/>
                <a:gd name="T4" fmla="*/ 24 w 283"/>
                <a:gd name="T5" fmla="*/ 1 h 282"/>
                <a:gd name="T6" fmla="*/ 21 w 283"/>
                <a:gd name="T7" fmla="*/ 1 h 282"/>
                <a:gd name="T8" fmla="*/ 19 w 283"/>
                <a:gd name="T9" fmla="*/ 3 h 282"/>
                <a:gd name="T10" fmla="*/ 16 w 283"/>
                <a:gd name="T11" fmla="*/ 4 h 282"/>
                <a:gd name="T12" fmla="*/ 15 w 283"/>
                <a:gd name="T13" fmla="*/ 7 h 282"/>
                <a:gd name="T14" fmla="*/ 13 w 283"/>
                <a:gd name="T15" fmla="*/ 9 h 282"/>
                <a:gd name="T16" fmla="*/ 13 w 283"/>
                <a:gd name="T17" fmla="*/ 12 h 282"/>
                <a:gd name="T18" fmla="*/ 13 w 283"/>
                <a:gd name="T19" fmla="*/ 14 h 282"/>
                <a:gd name="T20" fmla="*/ 12 w 283"/>
                <a:gd name="T21" fmla="*/ 17 h 282"/>
                <a:gd name="T22" fmla="*/ 12 w 283"/>
                <a:gd name="T23" fmla="*/ 20 h 282"/>
                <a:gd name="T24" fmla="*/ 12 w 283"/>
                <a:gd name="T25" fmla="*/ 22 h 282"/>
                <a:gd name="T26" fmla="*/ 11 w 283"/>
                <a:gd name="T27" fmla="*/ 25 h 282"/>
                <a:gd name="T28" fmla="*/ 0 w 283"/>
                <a:gd name="T29" fmla="*/ 115 h 282"/>
                <a:gd name="T30" fmla="*/ 64 w 283"/>
                <a:gd name="T31" fmla="*/ 282 h 2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3"/>
                <a:gd name="T49" fmla="*/ 0 h 282"/>
                <a:gd name="T50" fmla="*/ 283 w 283"/>
                <a:gd name="T51" fmla="*/ 282 h 2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3" h="282">
                  <a:moveTo>
                    <a:pt x="283" y="0"/>
                  </a:moveTo>
                  <a:lnTo>
                    <a:pt x="28" y="0"/>
                  </a:lnTo>
                  <a:lnTo>
                    <a:pt x="24" y="1"/>
                  </a:lnTo>
                  <a:lnTo>
                    <a:pt x="21" y="1"/>
                  </a:lnTo>
                  <a:lnTo>
                    <a:pt x="19" y="3"/>
                  </a:lnTo>
                  <a:lnTo>
                    <a:pt x="16" y="4"/>
                  </a:lnTo>
                  <a:lnTo>
                    <a:pt x="15" y="7"/>
                  </a:lnTo>
                  <a:lnTo>
                    <a:pt x="13" y="9"/>
                  </a:lnTo>
                  <a:lnTo>
                    <a:pt x="13" y="12"/>
                  </a:lnTo>
                  <a:lnTo>
                    <a:pt x="13" y="14"/>
                  </a:lnTo>
                  <a:lnTo>
                    <a:pt x="12" y="17"/>
                  </a:lnTo>
                  <a:lnTo>
                    <a:pt x="12" y="20"/>
                  </a:lnTo>
                  <a:lnTo>
                    <a:pt x="12" y="22"/>
                  </a:lnTo>
                  <a:lnTo>
                    <a:pt x="11" y="25"/>
                  </a:lnTo>
                  <a:lnTo>
                    <a:pt x="0" y="115"/>
                  </a:lnTo>
                  <a:lnTo>
                    <a:pt x="64" y="282"/>
                  </a:lnTo>
                </a:path>
              </a:pathLst>
            </a:custGeom>
            <a:noFill/>
            <a:ln w="25400">
              <a:solidFill>
                <a:schemeClr val="tx1"/>
              </a:solidFill>
              <a:prstDash val="solid"/>
              <a:round/>
              <a:headEnd/>
              <a:tailEnd/>
            </a:ln>
          </p:spPr>
          <p:txBody>
            <a:bodyPr/>
            <a:lstStyle/>
            <a:p>
              <a:endParaRPr lang="en-GB"/>
            </a:p>
          </p:txBody>
        </p:sp>
        <p:sp>
          <p:nvSpPr>
            <p:cNvPr id="40121" name="Freeform 185"/>
            <p:cNvSpPr>
              <a:spLocks/>
            </p:cNvSpPr>
            <p:nvPr/>
          </p:nvSpPr>
          <p:spPr bwMode="auto">
            <a:xfrm>
              <a:off x="2898" y="2229"/>
              <a:ext cx="255" cy="6"/>
            </a:xfrm>
            <a:custGeom>
              <a:avLst/>
              <a:gdLst>
                <a:gd name="T0" fmla="*/ 255 w 255"/>
                <a:gd name="T1" fmla="*/ 6 h 6"/>
                <a:gd name="T2" fmla="*/ 255 w 255"/>
                <a:gd name="T3" fmla="*/ 0 h 6"/>
                <a:gd name="T4" fmla="*/ 0 w 255"/>
                <a:gd name="T5" fmla="*/ 0 h 6"/>
                <a:gd name="T6" fmla="*/ 0 w 255"/>
                <a:gd name="T7" fmla="*/ 3 h 6"/>
                <a:gd name="T8" fmla="*/ 0 w 255"/>
                <a:gd name="T9" fmla="*/ 6 h 6"/>
                <a:gd name="T10" fmla="*/ 255 w 255"/>
                <a:gd name="T11" fmla="*/ 6 h 6"/>
                <a:gd name="T12" fmla="*/ 0 60000 65536"/>
                <a:gd name="T13" fmla="*/ 0 60000 65536"/>
                <a:gd name="T14" fmla="*/ 0 60000 65536"/>
                <a:gd name="T15" fmla="*/ 0 60000 65536"/>
                <a:gd name="T16" fmla="*/ 0 60000 65536"/>
                <a:gd name="T17" fmla="*/ 0 60000 65536"/>
                <a:gd name="T18" fmla="*/ 0 w 255"/>
                <a:gd name="T19" fmla="*/ 0 h 6"/>
                <a:gd name="T20" fmla="*/ 255 w 255"/>
                <a:gd name="T21" fmla="*/ 6 h 6"/>
              </a:gdLst>
              <a:ahLst/>
              <a:cxnLst>
                <a:cxn ang="T12">
                  <a:pos x="T0" y="T1"/>
                </a:cxn>
                <a:cxn ang="T13">
                  <a:pos x="T2" y="T3"/>
                </a:cxn>
                <a:cxn ang="T14">
                  <a:pos x="T4" y="T5"/>
                </a:cxn>
                <a:cxn ang="T15">
                  <a:pos x="T6" y="T7"/>
                </a:cxn>
                <a:cxn ang="T16">
                  <a:pos x="T8" y="T9"/>
                </a:cxn>
                <a:cxn ang="T17">
                  <a:pos x="T10" y="T11"/>
                </a:cxn>
              </a:cxnLst>
              <a:rect l="T18" t="T19" r="T20" b="T21"/>
              <a:pathLst>
                <a:path w="255" h="6">
                  <a:moveTo>
                    <a:pt x="255" y="6"/>
                  </a:moveTo>
                  <a:lnTo>
                    <a:pt x="255" y="0"/>
                  </a:lnTo>
                  <a:lnTo>
                    <a:pt x="0" y="0"/>
                  </a:lnTo>
                  <a:lnTo>
                    <a:pt x="0" y="3"/>
                  </a:lnTo>
                  <a:lnTo>
                    <a:pt x="0" y="6"/>
                  </a:lnTo>
                  <a:lnTo>
                    <a:pt x="255" y="6"/>
                  </a:lnTo>
                  <a:close/>
                </a:path>
              </a:pathLst>
            </a:custGeom>
            <a:solidFill>
              <a:srgbClr val="000000"/>
            </a:solidFill>
            <a:ln w="25400">
              <a:solidFill>
                <a:schemeClr val="tx1"/>
              </a:solidFill>
              <a:round/>
              <a:headEnd/>
              <a:tailEnd/>
            </a:ln>
          </p:spPr>
          <p:txBody>
            <a:bodyPr/>
            <a:lstStyle/>
            <a:p>
              <a:endParaRPr lang="en-GB"/>
            </a:p>
          </p:txBody>
        </p:sp>
        <p:sp>
          <p:nvSpPr>
            <p:cNvPr id="40122" name="Freeform 186"/>
            <p:cNvSpPr>
              <a:spLocks/>
            </p:cNvSpPr>
            <p:nvPr/>
          </p:nvSpPr>
          <p:spPr bwMode="auto">
            <a:xfrm>
              <a:off x="2894" y="2229"/>
              <a:ext cx="8" cy="6"/>
            </a:xfrm>
            <a:custGeom>
              <a:avLst/>
              <a:gdLst>
                <a:gd name="T0" fmla="*/ 4 w 8"/>
                <a:gd name="T1" fmla="*/ 0 h 6"/>
                <a:gd name="T2" fmla="*/ 8 w 8"/>
                <a:gd name="T3" fmla="*/ 0 h 6"/>
                <a:gd name="T4" fmla="*/ 0 w 8"/>
                <a:gd name="T5" fmla="*/ 3 h 6"/>
                <a:gd name="T6" fmla="*/ 0 w 8"/>
                <a:gd name="T7" fmla="*/ 4 h 6"/>
                <a:gd name="T8" fmla="*/ 0 w 8"/>
                <a:gd name="T9" fmla="*/ 6 h 6"/>
                <a:gd name="T10" fmla="*/ 4 w 8"/>
                <a:gd name="T11" fmla="*/ 4 h 6"/>
                <a:gd name="T12" fmla="*/ 4 w 8"/>
                <a:gd name="T13" fmla="*/ 3 h 6"/>
                <a:gd name="T14" fmla="*/ 4 w 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4" y="0"/>
                  </a:moveTo>
                  <a:lnTo>
                    <a:pt x="8" y="0"/>
                  </a:lnTo>
                  <a:lnTo>
                    <a:pt x="0" y="3"/>
                  </a:lnTo>
                  <a:lnTo>
                    <a:pt x="0" y="4"/>
                  </a:lnTo>
                  <a:lnTo>
                    <a:pt x="0" y="6"/>
                  </a:lnTo>
                  <a:lnTo>
                    <a:pt x="4" y="4"/>
                  </a:lnTo>
                  <a:lnTo>
                    <a:pt x="4" y="3"/>
                  </a:lnTo>
                  <a:lnTo>
                    <a:pt x="4" y="0"/>
                  </a:lnTo>
                  <a:close/>
                </a:path>
              </a:pathLst>
            </a:custGeom>
            <a:solidFill>
              <a:srgbClr val="000000"/>
            </a:solidFill>
            <a:ln w="25400">
              <a:solidFill>
                <a:schemeClr val="tx1"/>
              </a:solidFill>
              <a:round/>
              <a:headEnd/>
              <a:tailEnd/>
            </a:ln>
          </p:spPr>
          <p:txBody>
            <a:bodyPr/>
            <a:lstStyle/>
            <a:p>
              <a:endParaRPr lang="en-GB"/>
            </a:p>
          </p:txBody>
        </p:sp>
        <p:sp>
          <p:nvSpPr>
            <p:cNvPr id="40123" name="Freeform 187"/>
            <p:cNvSpPr>
              <a:spLocks/>
            </p:cNvSpPr>
            <p:nvPr/>
          </p:nvSpPr>
          <p:spPr bwMode="auto">
            <a:xfrm>
              <a:off x="2890" y="2231"/>
              <a:ext cx="4" cy="5"/>
            </a:xfrm>
            <a:custGeom>
              <a:avLst/>
              <a:gdLst>
                <a:gd name="T0" fmla="*/ 4 w 4"/>
                <a:gd name="T1" fmla="*/ 2 h 5"/>
                <a:gd name="T2" fmla="*/ 4 w 4"/>
                <a:gd name="T3" fmla="*/ 0 h 5"/>
                <a:gd name="T4" fmla="*/ 1 w 4"/>
                <a:gd name="T5" fmla="*/ 0 h 5"/>
                <a:gd name="T6" fmla="*/ 1 w 4"/>
                <a:gd name="T7" fmla="*/ 2 h 5"/>
                <a:gd name="T8" fmla="*/ 1 w 4"/>
                <a:gd name="T9" fmla="*/ 5 h 5"/>
                <a:gd name="T10" fmla="*/ 0 w 4"/>
                <a:gd name="T11" fmla="*/ 5 h 5"/>
                <a:gd name="T12" fmla="*/ 4 w 4"/>
                <a:gd name="T13" fmla="*/ 4 h 5"/>
                <a:gd name="T14" fmla="*/ 4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2"/>
                  </a:moveTo>
                  <a:lnTo>
                    <a:pt x="4" y="0"/>
                  </a:lnTo>
                  <a:lnTo>
                    <a:pt x="1" y="0"/>
                  </a:lnTo>
                  <a:lnTo>
                    <a:pt x="1" y="2"/>
                  </a:lnTo>
                  <a:lnTo>
                    <a:pt x="1" y="5"/>
                  </a:lnTo>
                  <a:lnTo>
                    <a:pt x="0" y="5"/>
                  </a:lnTo>
                  <a:lnTo>
                    <a:pt x="4" y="4"/>
                  </a:lnTo>
                  <a:lnTo>
                    <a:pt x="4" y="2"/>
                  </a:lnTo>
                  <a:close/>
                </a:path>
              </a:pathLst>
            </a:custGeom>
            <a:solidFill>
              <a:srgbClr val="000000"/>
            </a:solidFill>
            <a:ln w="25400">
              <a:solidFill>
                <a:schemeClr val="tx1"/>
              </a:solidFill>
              <a:round/>
              <a:headEnd/>
              <a:tailEnd/>
            </a:ln>
          </p:spPr>
          <p:txBody>
            <a:bodyPr/>
            <a:lstStyle/>
            <a:p>
              <a:endParaRPr lang="en-GB"/>
            </a:p>
          </p:txBody>
        </p:sp>
        <p:sp>
          <p:nvSpPr>
            <p:cNvPr id="40124" name="Freeform 188"/>
            <p:cNvSpPr>
              <a:spLocks/>
            </p:cNvSpPr>
            <p:nvPr/>
          </p:nvSpPr>
          <p:spPr bwMode="auto">
            <a:xfrm>
              <a:off x="2882" y="2231"/>
              <a:ext cx="12" cy="10"/>
            </a:xfrm>
            <a:custGeom>
              <a:avLst/>
              <a:gdLst>
                <a:gd name="T0" fmla="*/ 9 w 12"/>
                <a:gd name="T1" fmla="*/ 0 h 10"/>
                <a:gd name="T2" fmla="*/ 12 w 12"/>
                <a:gd name="T3" fmla="*/ 0 h 10"/>
                <a:gd name="T4" fmla="*/ 4 w 12"/>
                <a:gd name="T5" fmla="*/ 4 h 10"/>
                <a:gd name="T6" fmla="*/ 0 w 12"/>
                <a:gd name="T7" fmla="*/ 10 h 10"/>
                <a:gd name="T8" fmla="*/ 1 w 12"/>
                <a:gd name="T9" fmla="*/ 10 h 10"/>
                <a:gd name="T10" fmla="*/ 3 w 12"/>
                <a:gd name="T11" fmla="*/ 10 h 10"/>
                <a:gd name="T12" fmla="*/ 4 w 12"/>
                <a:gd name="T13" fmla="*/ 6 h 10"/>
                <a:gd name="T14" fmla="*/ 9 w 12"/>
                <a:gd name="T15" fmla="*/ 4 h 10"/>
                <a:gd name="T16" fmla="*/ 9 w 12"/>
                <a:gd name="T17" fmla="*/ 2 h 10"/>
                <a:gd name="T18" fmla="*/ 9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0"/>
                <a:gd name="T32" fmla="*/ 12 w 1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0">
                  <a:moveTo>
                    <a:pt x="9" y="0"/>
                  </a:moveTo>
                  <a:lnTo>
                    <a:pt x="12" y="0"/>
                  </a:lnTo>
                  <a:lnTo>
                    <a:pt x="4" y="4"/>
                  </a:lnTo>
                  <a:lnTo>
                    <a:pt x="0" y="10"/>
                  </a:lnTo>
                  <a:lnTo>
                    <a:pt x="1" y="10"/>
                  </a:lnTo>
                  <a:lnTo>
                    <a:pt x="3" y="10"/>
                  </a:lnTo>
                  <a:lnTo>
                    <a:pt x="4" y="6"/>
                  </a:lnTo>
                  <a:lnTo>
                    <a:pt x="9" y="4"/>
                  </a:lnTo>
                  <a:lnTo>
                    <a:pt x="9" y="2"/>
                  </a:lnTo>
                  <a:lnTo>
                    <a:pt x="9" y="0"/>
                  </a:lnTo>
                  <a:close/>
                </a:path>
              </a:pathLst>
            </a:custGeom>
            <a:solidFill>
              <a:srgbClr val="000000"/>
            </a:solidFill>
            <a:ln w="25400">
              <a:solidFill>
                <a:schemeClr val="tx1"/>
              </a:solidFill>
              <a:round/>
              <a:headEnd/>
              <a:tailEnd/>
            </a:ln>
          </p:spPr>
          <p:txBody>
            <a:bodyPr/>
            <a:lstStyle/>
            <a:p>
              <a:endParaRPr lang="en-GB"/>
            </a:p>
          </p:txBody>
        </p:sp>
        <p:sp>
          <p:nvSpPr>
            <p:cNvPr id="40125" name="Freeform 189"/>
            <p:cNvSpPr>
              <a:spLocks/>
            </p:cNvSpPr>
            <p:nvPr/>
          </p:nvSpPr>
          <p:spPr bwMode="auto">
            <a:xfrm>
              <a:off x="2881" y="2241"/>
              <a:ext cx="5" cy="5"/>
            </a:xfrm>
            <a:custGeom>
              <a:avLst/>
              <a:gdLst>
                <a:gd name="T0" fmla="*/ 1 w 5"/>
                <a:gd name="T1" fmla="*/ 0 h 5"/>
                <a:gd name="T2" fmla="*/ 0 w 5"/>
                <a:gd name="T3" fmla="*/ 3 h 5"/>
                <a:gd name="T4" fmla="*/ 0 w 5"/>
                <a:gd name="T5" fmla="*/ 5 h 5"/>
                <a:gd name="T6" fmla="*/ 2 w 5"/>
                <a:gd name="T7" fmla="*/ 5 h 5"/>
                <a:gd name="T8" fmla="*/ 5 w 5"/>
                <a:gd name="T9" fmla="*/ 5 h 5"/>
                <a:gd name="T10" fmla="*/ 5 w 5"/>
                <a:gd name="T11" fmla="*/ 0 h 5"/>
                <a:gd name="T12" fmla="*/ 2 w 5"/>
                <a:gd name="T13" fmla="*/ 0 h 5"/>
                <a:gd name="T14" fmla="*/ 1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1" y="0"/>
                  </a:moveTo>
                  <a:lnTo>
                    <a:pt x="0" y="3"/>
                  </a:lnTo>
                  <a:lnTo>
                    <a:pt x="0" y="5"/>
                  </a:lnTo>
                  <a:lnTo>
                    <a:pt x="2" y="5"/>
                  </a:lnTo>
                  <a:lnTo>
                    <a:pt x="5" y="5"/>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a:p>
          </p:txBody>
        </p:sp>
        <p:sp>
          <p:nvSpPr>
            <p:cNvPr id="40126" name="Freeform 190"/>
            <p:cNvSpPr>
              <a:spLocks/>
            </p:cNvSpPr>
            <p:nvPr/>
          </p:nvSpPr>
          <p:spPr bwMode="auto">
            <a:xfrm>
              <a:off x="2881" y="2244"/>
              <a:ext cx="5" cy="5"/>
            </a:xfrm>
            <a:custGeom>
              <a:avLst/>
              <a:gdLst>
                <a:gd name="T0" fmla="*/ 2 w 5"/>
                <a:gd name="T1" fmla="*/ 2 h 5"/>
                <a:gd name="T2" fmla="*/ 1 w 5"/>
                <a:gd name="T3" fmla="*/ 2 h 5"/>
                <a:gd name="T4" fmla="*/ 0 w 5"/>
                <a:gd name="T5" fmla="*/ 5 h 5"/>
                <a:gd name="T6" fmla="*/ 1 w 5"/>
                <a:gd name="T7" fmla="*/ 5 h 5"/>
                <a:gd name="T8" fmla="*/ 2 w 5"/>
                <a:gd name="T9" fmla="*/ 5 h 5"/>
                <a:gd name="T10" fmla="*/ 5 w 5"/>
                <a:gd name="T11" fmla="*/ 0 h 5"/>
                <a:gd name="T12" fmla="*/ 5 w 5"/>
                <a:gd name="T13" fmla="*/ 2 h 5"/>
                <a:gd name="T14" fmla="*/ 2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2"/>
                  </a:moveTo>
                  <a:lnTo>
                    <a:pt x="1" y="2"/>
                  </a:lnTo>
                  <a:lnTo>
                    <a:pt x="0" y="5"/>
                  </a:lnTo>
                  <a:lnTo>
                    <a:pt x="1" y="5"/>
                  </a:lnTo>
                  <a:lnTo>
                    <a:pt x="2" y="5"/>
                  </a:lnTo>
                  <a:lnTo>
                    <a:pt x="5" y="0"/>
                  </a:lnTo>
                  <a:lnTo>
                    <a:pt x="5" y="2"/>
                  </a:lnTo>
                  <a:lnTo>
                    <a:pt x="2" y="2"/>
                  </a:lnTo>
                  <a:close/>
                </a:path>
              </a:pathLst>
            </a:custGeom>
            <a:solidFill>
              <a:srgbClr val="000000"/>
            </a:solidFill>
            <a:ln w="25400">
              <a:solidFill>
                <a:schemeClr val="tx1"/>
              </a:solidFill>
              <a:round/>
              <a:headEnd/>
              <a:tailEnd/>
            </a:ln>
          </p:spPr>
          <p:txBody>
            <a:bodyPr/>
            <a:lstStyle/>
            <a:p>
              <a:endParaRPr lang="en-GB"/>
            </a:p>
          </p:txBody>
        </p:sp>
        <p:sp>
          <p:nvSpPr>
            <p:cNvPr id="40127" name="Freeform 191"/>
            <p:cNvSpPr>
              <a:spLocks/>
            </p:cNvSpPr>
            <p:nvPr/>
          </p:nvSpPr>
          <p:spPr bwMode="auto">
            <a:xfrm>
              <a:off x="2879" y="2249"/>
              <a:ext cx="6" cy="5"/>
            </a:xfrm>
            <a:custGeom>
              <a:avLst/>
              <a:gdLst>
                <a:gd name="T0" fmla="*/ 2 w 6"/>
                <a:gd name="T1" fmla="*/ 0 h 5"/>
                <a:gd name="T2" fmla="*/ 0 w 6"/>
                <a:gd name="T3" fmla="*/ 3 h 5"/>
                <a:gd name="T4" fmla="*/ 0 w 6"/>
                <a:gd name="T5" fmla="*/ 5 h 5"/>
                <a:gd name="T6" fmla="*/ 3 w 6"/>
                <a:gd name="T7" fmla="*/ 5 h 5"/>
                <a:gd name="T8" fmla="*/ 6 w 6"/>
                <a:gd name="T9" fmla="*/ 5 h 5"/>
                <a:gd name="T10" fmla="*/ 6 w 6"/>
                <a:gd name="T11" fmla="*/ 0 h 5"/>
                <a:gd name="T12" fmla="*/ 3 w 6"/>
                <a:gd name="T13" fmla="*/ 0 h 5"/>
                <a:gd name="T14" fmla="*/ 2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2" y="0"/>
                  </a:moveTo>
                  <a:lnTo>
                    <a:pt x="0" y="3"/>
                  </a:lnTo>
                  <a:lnTo>
                    <a:pt x="0" y="5"/>
                  </a:lnTo>
                  <a:lnTo>
                    <a:pt x="3" y="5"/>
                  </a:lnTo>
                  <a:lnTo>
                    <a:pt x="6" y="5"/>
                  </a:lnTo>
                  <a:lnTo>
                    <a:pt x="6" y="0"/>
                  </a:lnTo>
                  <a:lnTo>
                    <a:pt x="3" y="0"/>
                  </a:lnTo>
                  <a:lnTo>
                    <a:pt x="2" y="0"/>
                  </a:lnTo>
                  <a:close/>
                </a:path>
              </a:pathLst>
            </a:custGeom>
            <a:solidFill>
              <a:srgbClr val="000000"/>
            </a:solidFill>
            <a:ln w="25400">
              <a:solidFill>
                <a:schemeClr val="tx1"/>
              </a:solidFill>
              <a:round/>
              <a:headEnd/>
              <a:tailEnd/>
            </a:ln>
          </p:spPr>
          <p:txBody>
            <a:bodyPr/>
            <a:lstStyle/>
            <a:p>
              <a:endParaRPr lang="en-GB"/>
            </a:p>
          </p:txBody>
        </p:sp>
        <p:sp>
          <p:nvSpPr>
            <p:cNvPr id="40128" name="Freeform 192"/>
            <p:cNvSpPr>
              <a:spLocks/>
            </p:cNvSpPr>
            <p:nvPr/>
          </p:nvSpPr>
          <p:spPr bwMode="auto">
            <a:xfrm>
              <a:off x="2869" y="2252"/>
              <a:ext cx="66" cy="262"/>
            </a:xfrm>
            <a:custGeom>
              <a:avLst/>
              <a:gdLst>
                <a:gd name="T0" fmla="*/ 13 w 66"/>
                <a:gd name="T1" fmla="*/ 2 h 262"/>
                <a:gd name="T2" fmla="*/ 12 w 66"/>
                <a:gd name="T3" fmla="*/ 2 h 262"/>
                <a:gd name="T4" fmla="*/ 10 w 66"/>
                <a:gd name="T5" fmla="*/ 5 h 262"/>
                <a:gd name="T6" fmla="*/ 0 w 66"/>
                <a:gd name="T7" fmla="*/ 95 h 262"/>
                <a:gd name="T8" fmla="*/ 63 w 66"/>
                <a:gd name="T9" fmla="*/ 262 h 262"/>
                <a:gd name="T10" fmla="*/ 66 w 66"/>
                <a:gd name="T11" fmla="*/ 262 h 262"/>
                <a:gd name="T12" fmla="*/ 2 w 66"/>
                <a:gd name="T13" fmla="*/ 95 h 262"/>
                <a:gd name="T14" fmla="*/ 13 w 66"/>
                <a:gd name="T15" fmla="*/ 5 h 262"/>
                <a:gd name="T16" fmla="*/ 16 w 66"/>
                <a:gd name="T17" fmla="*/ 0 h 262"/>
                <a:gd name="T18" fmla="*/ 16 w 66"/>
                <a:gd name="T19" fmla="*/ 2 h 262"/>
                <a:gd name="T20" fmla="*/ 13 w 66"/>
                <a:gd name="T21" fmla="*/ 2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262"/>
                <a:gd name="T35" fmla="*/ 66 w 66"/>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262">
                  <a:moveTo>
                    <a:pt x="13" y="2"/>
                  </a:moveTo>
                  <a:lnTo>
                    <a:pt x="12" y="2"/>
                  </a:lnTo>
                  <a:lnTo>
                    <a:pt x="10" y="5"/>
                  </a:lnTo>
                  <a:lnTo>
                    <a:pt x="0" y="95"/>
                  </a:lnTo>
                  <a:lnTo>
                    <a:pt x="63" y="262"/>
                  </a:lnTo>
                  <a:lnTo>
                    <a:pt x="66" y="262"/>
                  </a:lnTo>
                  <a:lnTo>
                    <a:pt x="2" y="95"/>
                  </a:lnTo>
                  <a:lnTo>
                    <a:pt x="13" y="5"/>
                  </a:lnTo>
                  <a:lnTo>
                    <a:pt x="16" y="0"/>
                  </a:lnTo>
                  <a:lnTo>
                    <a:pt x="16" y="2"/>
                  </a:lnTo>
                  <a:lnTo>
                    <a:pt x="13" y="2"/>
                  </a:lnTo>
                  <a:close/>
                </a:path>
              </a:pathLst>
            </a:custGeom>
            <a:solidFill>
              <a:srgbClr val="000000"/>
            </a:solidFill>
            <a:ln w="25400">
              <a:solidFill>
                <a:schemeClr val="tx1"/>
              </a:solidFill>
              <a:round/>
              <a:headEnd/>
              <a:tailEnd/>
            </a:ln>
          </p:spPr>
          <p:txBody>
            <a:bodyPr/>
            <a:lstStyle/>
            <a:p>
              <a:endParaRPr lang="en-GB"/>
            </a:p>
          </p:txBody>
        </p:sp>
        <p:sp>
          <p:nvSpPr>
            <p:cNvPr id="40129" name="Line 193"/>
            <p:cNvSpPr>
              <a:spLocks noChangeShapeType="1"/>
            </p:cNvSpPr>
            <p:nvPr/>
          </p:nvSpPr>
          <p:spPr bwMode="auto">
            <a:xfrm flipH="1" flipV="1">
              <a:off x="1726" y="2481"/>
              <a:ext cx="1265" cy="36"/>
            </a:xfrm>
            <a:prstGeom prst="line">
              <a:avLst/>
            </a:prstGeom>
            <a:noFill/>
            <a:ln w="25400">
              <a:solidFill>
                <a:schemeClr val="tx1"/>
              </a:solidFill>
              <a:round/>
              <a:headEnd/>
              <a:tailEnd/>
            </a:ln>
          </p:spPr>
          <p:txBody>
            <a:bodyPr/>
            <a:lstStyle/>
            <a:p>
              <a:endParaRPr lang="en-GB"/>
            </a:p>
          </p:txBody>
        </p:sp>
        <p:sp>
          <p:nvSpPr>
            <p:cNvPr id="40130" name="Freeform 194"/>
            <p:cNvSpPr>
              <a:spLocks/>
            </p:cNvSpPr>
            <p:nvPr/>
          </p:nvSpPr>
          <p:spPr bwMode="auto">
            <a:xfrm>
              <a:off x="1726" y="2480"/>
              <a:ext cx="1265" cy="38"/>
            </a:xfrm>
            <a:custGeom>
              <a:avLst/>
              <a:gdLst>
                <a:gd name="T0" fmla="*/ 1265 w 1265"/>
                <a:gd name="T1" fmla="*/ 38 h 38"/>
                <a:gd name="T2" fmla="*/ 1265 w 1265"/>
                <a:gd name="T3" fmla="*/ 36 h 38"/>
                <a:gd name="T4" fmla="*/ 0 w 1265"/>
                <a:gd name="T5" fmla="*/ 0 h 38"/>
                <a:gd name="T6" fmla="*/ 0 w 1265"/>
                <a:gd name="T7" fmla="*/ 3 h 38"/>
                <a:gd name="T8" fmla="*/ 1265 w 1265"/>
                <a:gd name="T9" fmla="*/ 38 h 38"/>
                <a:gd name="T10" fmla="*/ 0 60000 65536"/>
                <a:gd name="T11" fmla="*/ 0 60000 65536"/>
                <a:gd name="T12" fmla="*/ 0 60000 65536"/>
                <a:gd name="T13" fmla="*/ 0 60000 65536"/>
                <a:gd name="T14" fmla="*/ 0 60000 65536"/>
                <a:gd name="T15" fmla="*/ 0 w 1265"/>
                <a:gd name="T16" fmla="*/ 0 h 38"/>
                <a:gd name="T17" fmla="*/ 1265 w 1265"/>
                <a:gd name="T18" fmla="*/ 38 h 38"/>
              </a:gdLst>
              <a:ahLst/>
              <a:cxnLst>
                <a:cxn ang="T10">
                  <a:pos x="T0" y="T1"/>
                </a:cxn>
                <a:cxn ang="T11">
                  <a:pos x="T2" y="T3"/>
                </a:cxn>
                <a:cxn ang="T12">
                  <a:pos x="T4" y="T5"/>
                </a:cxn>
                <a:cxn ang="T13">
                  <a:pos x="T6" y="T7"/>
                </a:cxn>
                <a:cxn ang="T14">
                  <a:pos x="T8" y="T9"/>
                </a:cxn>
              </a:cxnLst>
              <a:rect l="T15" t="T16" r="T17" b="T18"/>
              <a:pathLst>
                <a:path w="1265" h="38">
                  <a:moveTo>
                    <a:pt x="1265" y="38"/>
                  </a:moveTo>
                  <a:lnTo>
                    <a:pt x="1265" y="36"/>
                  </a:lnTo>
                  <a:lnTo>
                    <a:pt x="0" y="0"/>
                  </a:lnTo>
                  <a:lnTo>
                    <a:pt x="0" y="3"/>
                  </a:lnTo>
                  <a:lnTo>
                    <a:pt x="1265" y="38"/>
                  </a:lnTo>
                  <a:close/>
                </a:path>
              </a:pathLst>
            </a:custGeom>
            <a:solidFill>
              <a:srgbClr val="000000"/>
            </a:solidFill>
            <a:ln w="25400">
              <a:solidFill>
                <a:schemeClr val="tx1"/>
              </a:solidFill>
              <a:round/>
              <a:headEnd/>
              <a:tailEnd/>
            </a:ln>
          </p:spPr>
          <p:txBody>
            <a:bodyPr/>
            <a:lstStyle/>
            <a:p>
              <a:endParaRPr lang="en-GB"/>
            </a:p>
          </p:txBody>
        </p:sp>
        <p:sp>
          <p:nvSpPr>
            <p:cNvPr id="40131" name="Freeform 195"/>
            <p:cNvSpPr>
              <a:spLocks/>
            </p:cNvSpPr>
            <p:nvPr/>
          </p:nvSpPr>
          <p:spPr bwMode="auto">
            <a:xfrm>
              <a:off x="2667" y="2239"/>
              <a:ext cx="212" cy="111"/>
            </a:xfrm>
            <a:custGeom>
              <a:avLst/>
              <a:gdLst>
                <a:gd name="T0" fmla="*/ 212 w 212"/>
                <a:gd name="T1" fmla="*/ 26 h 111"/>
                <a:gd name="T2" fmla="*/ 117 w 212"/>
                <a:gd name="T3" fmla="*/ 26 h 111"/>
                <a:gd name="T4" fmla="*/ 37 w 212"/>
                <a:gd name="T5" fmla="*/ 0 h 111"/>
                <a:gd name="T6" fmla="*/ 0 w 212"/>
                <a:gd name="T7" fmla="*/ 75 h 111"/>
                <a:gd name="T8" fmla="*/ 114 w 212"/>
                <a:gd name="T9" fmla="*/ 108 h 111"/>
                <a:gd name="T10" fmla="*/ 203 w 212"/>
                <a:gd name="T11" fmla="*/ 111 h 111"/>
                <a:gd name="T12" fmla="*/ 0 60000 65536"/>
                <a:gd name="T13" fmla="*/ 0 60000 65536"/>
                <a:gd name="T14" fmla="*/ 0 60000 65536"/>
                <a:gd name="T15" fmla="*/ 0 60000 65536"/>
                <a:gd name="T16" fmla="*/ 0 60000 65536"/>
                <a:gd name="T17" fmla="*/ 0 60000 65536"/>
                <a:gd name="T18" fmla="*/ 0 w 212"/>
                <a:gd name="T19" fmla="*/ 0 h 111"/>
                <a:gd name="T20" fmla="*/ 212 w 212"/>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212" h="111">
                  <a:moveTo>
                    <a:pt x="212" y="26"/>
                  </a:moveTo>
                  <a:lnTo>
                    <a:pt x="117" y="26"/>
                  </a:lnTo>
                  <a:lnTo>
                    <a:pt x="37" y="0"/>
                  </a:lnTo>
                  <a:lnTo>
                    <a:pt x="0" y="75"/>
                  </a:lnTo>
                  <a:lnTo>
                    <a:pt x="114" y="108"/>
                  </a:lnTo>
                  <a:lnTo>
                    <a:pt x="203" y="111"/>
                  </a:lnTo>
                </a:path>
              </a:pathLst>
            </a:custGeom>
            <a:noFill/>
            <a:ln w="25400">
              <a:solidFill>
                <a:schemeClr val="tx1"/>
              </a:solidFill>
              <a:prstDash val="solid"/>
              <a:round/>
              <a:headEnd/>
              <a:tailEnd/>
            </a:ln>
          </p:spPr>
          <p:txBody>
            <a:bodyPr/>
            <a:lstStyle/>
            <a:p>
              <a:endParaRPr lang="en-GB"/>
            </a:p>
          </p:txBody>
        </p:sp>
        <p:sp>
          <p:nvSpPr>
            <p:cNvPr id="40132" name="Freeform 196"/>
            <p:cNvSpPr>
              <a:spLocks/>
            </p:cNvSpPr>
            <p:nvPr/>
          </p:nvSpPr>
          <p:spPr bwMode="auto">
            <a:xfrm>
              <a:off x="2666" y="2237"/>
              <a:ext cx="213" cy="77"/>
            </a:xfrm>
            <a:custGeom>
              <a:avLst/>
              <a:gdLst>
                <a:gd name="T0" fmla="*/ 213 w 213"/>
                <a:gd name="T1" fmla="*/ 31 h 77"/>
                <a:gd name="T2" fmla="*/ 213 w 213"/>
                <a:gd name="T3" fmla="*/ 25 h 77"/>
                <a:gd name="T4" fmla="*/ 114 w 213"/>
                <a:gd name="T5" fmla="*/ 25 h 77"/>
                <a:gd name="T6" fmla="*/ 38 w 213"/>
                <a:gd name="T7" fmla="*/ 0 h 77"/>
                <a:gd name="T8" fmla="*/ 0 w 213"/>
                <a:gd name="T9" fmla="*/ 77 h 77"/>
                <a:gd name="T10" fmla="*/ 3 w 213"/>
                <a:gd name="T11" fmla="*/ 77 h 77"/>
                <a:gd name="T12" fmla="*/ 38 w 213"/>
                <a:gd name="T13" fmla="*/ 3 h 77"/>
                <a:gd name="T14" fmla="*/ 122 w 213"/>
                <a:gd name="T15" fmla="*/ 31 h 77"/>
                <a:gd name="T16" fmla="*/ 213 w 213"/>
                <a:gd name="T17" fmla="*/ 31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77"/>
                <a:gd name="T29" fmla="*/ 213 w 213"/>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77">
                  <a:moveTo>
                    <a:pt x="213" y="31"/>
                  </a:moveTo>
                  <a:lnTo>
                    <a:pt x="213" y="25"/>
                  </a:lnTo>
                  <a:lnTo>
                    <a:pt x="114" y="25"/>
                  </a:lnTo>
                  <a:lnTo>
                    <a:pt x="38" y="0"/>
                  </a:lnTo>
                  <a:lnTo>
                    <a:pt x="0" y="77"/>
                  </a:lnTo>
                  <a:lnTo>
                    <a:pt x="3" y="77"/>
                  </a:lnTo>
                  <a:lnTo>
                    <a:pt x="38" y="3"/>
                  </a:lnTo>
                  <a:lnTo>
                    <a:pt x="122" y="31"/>
                  </a:lnTo>
                  <a:lnTo>
                    <a:pt x="213" y="31"/>
                  </a:lnTo>
                  <a:close/>
                </a:path>
              </a:pathLst>
            </a:custGeom>
            <a:solidFill>
              <a:srgbClr val="000000"/>
            </a:solidFill>
            <a:ln w="25400">
              <a:solidFill>
                <a:schemeClr val="tx1"/>
              </a:solidFill>
              <a:round/>
              <a:headEnd/>
              <a:tailEnd/>
            </a:ln>
          </p:spPr>
          <p:txBody>
            <a:bodyPr/>
            <a:lstStyle/>
            <a:p>
              <a:endParaRPr lang="en-GB"/>
            </a:p>
          </p:txBody>
        </p:sp>
        <p:sp>
          <p:nvSpPr>
            <p:cNvPr id="40133" name="Freeform 197"/>
            <p:cNvSpPr>
              <a:spLocks/>
            </p:cNvSpPr>
            <p:nvPr/>
          </p:nvSpPr>
          <p:spPr bwMode="auto">
            <a:xfrm>
              <a:off x="2666" y="2314"/>
              <a:ext cx="204" cy="37"/>
            </a:xfrm>
            <a:custGeom>
              <a:avLst/>
              <a:gdLst>
                <a:gd name="T0" fmla="*/ 0 w 204"/>
                <a:gd name="T1" fmla="*/ 0 h 37"/>
                <a:gd name="T2" fmla="*/ 115 w 204"/>
                <a:gd name="T3" fmla="*/ 35 h 37"/>
                <a:gd name="T4" fmla="*/ 204 w 204"/>
                <a:gd name="T5" fmla="*/ 37 h 37"/>
                <a:gd name="T6" fmla="*/ 204 w 204"/>
                <a:gd name="T7" fmla="*/ 35 h 37"/>
                <a:gd name="T8" fmla="*/ 115 w 204"/>
                <a:gd name="T9" fmla="*/ 32 h 37"/>
                <a:gd name="T10" fmla="*/ 3 w 204"/>
                <a:gd name="T11" fmla="*/ 0 h 37"/>
                <a:gd name="T12" fmla="*/ 0 w 204"/>
                <a:gd name="T13" fmla="*/ 0 h 37"/>
                <a:gd name="T14" fmla="*/ 0 60000 65536"/>
                <a:gd name="T15" fmla="*/ 0 60000 65536"/>
                <a:gd name="T16" fmla="*/ 0 60000 65536"/>
                <a:gd name="T17" fmla="*/ 0 60000 65536"/>
                <a:gd name="T18" fmla="*/ 0 60000 65536"/>
                <a:gd name="T19" fmla="*/ 0 60000 65536"/>
                <a:gd name="T20" fmla="*/ 0 60000 65536"/>
                <a:gd name="T21" fmla="*/ 0 w 204"/>
                <a:gd name="T22" fmla="*/ 0 h 37"/>
                <a:gd name="T23" fmla="*/ 204 w 20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 h="37">
                  <a:moveTo>
                    <a:pt x="0" y="0"/>
                  </a:moveTo>
                  <a:lnTo>
                    <a:pt x="115" y="35"/>
                  </a:lnTo>
                  <a:lnTo>
                    <a:pt x="204" y="37"/>
                  </a:lnTo>
                  <a:lnTo>
                    <a:pt x="204" y="35"/>
                  </a:lnTo>
                  <a:lnTo>
                    <a:pt x="115" y="32"/>
                  </a:lnTo>
                  <a:lnTo>
                    <a:pt x="3" y="0"/>
                  </a:lnTo>
                  <a:lnTo>
                    <a:pt x="0" y="0"/>
                  </a:lnTo>
                  <a:close/>
                </a:path>
              </a:pathLst>
            </a:custGeom>
            <a:solidFill>
              <a:srgbClr val="000000"/>
            </a:solidFill>
            <a:ln w="25400">
              <a:solidFill>
                <a:schemeClr val="tx1"/>
              </a:solidFill>
              <a:round/>
              <a:headEnd/>
              <a:tailEnd/>
            </a:ln>
          </p:spPr>
          <p:txBody>
            <a:bodyPr/>
            <a:lstStyle/>
            <a:p>
              <a:endParaRPr lang="en-GB"/>
            </a:p>
          </p:txBody>
        </p:sp>
        <p:sp>
          <p:nvSpPr>
            <p:cNvPr id="40134" name="Line 198"/>
            <p:cNvSpPr>
              <a:spLocks noChangeShapeType="1"/>
            </p:cNvSpPr>
            <p:nvPr/>
          </p:nvSpPr>
          <p:spPr bwMode="auto">
            <a:xfrm flipH="1" flipV="1">
              <a:off x="1808" y="2453"/>
              <a:ext cx="1110" cy="22"/>
            </a:xfrm>
            <a:prstGeom prst="line">
              <a:avLst/>
            </a:prstGeom>
            <a:noFill/>
            <a:ln w="25400">
              <a:solidFill>
                <a:schemeClr val="tx1"/>
              </a:solidFill>
              <a:round/>
              <a:headEnd/>
              <a:tailEnd/>
            </a:ln>
          </p:spPr>
          <p:txBody>
            <a:bodyPr/>
            <a:lstStyle/>
            <a:p>
              <a:endParaRPr lang="en-GB"/>
            </a:p>
          </p:txBody>
        </p:sp>
        <p:sp>
          <p:nvSpPr>
            <p:cNvPr id="40135" name="Freeform 199"/>
            <p:cNvSpPr>
              <a:spLocks/>
            </p:cNvSpPr>
            <p:nvPr/>
          </p:nvSpPr>
          <p:spPr bwMode="auto">
            <a:xfrm>
              <a:off x="1808" y="2452"/>
              <a:ext cx="1110" cy="24"/>
            </a:xfrm>
            <a:custGeom>
              <a:avLst/>
              <a:gdLst>
                <a:gd name="T0" fmla="*/ 1110 w 1110"/>
                <a:gd name="T1" fmla="*/ 24 h 24"/>
                <a:gd name="T2" fmla="*/ 1110 w 1110"/>
                <a:gd name="T3" fmla="*/ 21 h 24"/>
                <a:gd name="T4" fmla="*/ 0 w 1110"/>
                <a:gd name="T5" fmla="*/ 0 h 24"/>
                <a:gd name="T6" fmla="*/ 0 w 1110"/>
                <a:gd name="T7" fmla="*/ 3 h 24"/>
                <a:gd name="T8" fmla="*/ 1110 w 1110"/>
                <a:gd name="T9" fmla="*/ 24 h 24"/>
                <a:gd name="T10" fmla="*/ 0 60000 65536"/>
                <a:gd name="T11" fmla="*/ 0 60000 65536"/>
                <a:gd name="T12" fmla="*/ 0 60000 65536"/>
                <a:gd name="T13" fmla="*/ 0 60000 65536"/>
                <a:gd name="T14" fmla="*/ 0 60000 65536"/>
                <a:gd name="T15" fmla="*/ 0 w 1110"/>
                <a:gd name="T16" fmla="*/ 0 h 24"/>
                <a:gd name="T17" fmla="*/ 1110 w 1110"/>
                <a:gd name="T18" fmla="*/ 24 h 24"/>
              </a:gdLst>
              <a:ahLst/>
              <a:cxnLst>
                <a:cxn ang="T10">
                  <a:pos x="T0" y="T1"/>
                </a:cxn>
                <a:cxn ang="T11">
                  <a:pos x="T2" y="T3"/>
                </a:cxn>
                <a:cxn ang="T12">
                  <a:pos x="T4" y="T5"/>
                </a:cxn>
                <a:cxn ang="T13">
                  <a:pos x="T6" y="T7"/>
                </a:cxn>
                <a:cxn ang="T14">
                  <a:pos x="T8" y="T9"/>
                </a:cxn>
              </a:cxnLst>
              <a:rect l="T15" t="T16" r="T17" b="T18"/>
              <a:pathLst>
                <a:path w="1110" h="24">
                  <a:moveTo>
                    <a:pt x="1110" y="24"/>
                  </a:moveTo>
                  <a:lnTo>
                    <a:pt x="1110" y="21"/>
                  </a:lnTo>
                  <a:lnTo>
                    <a:pt x="0" y="0"/>
                  </a:lnTo>
                  <a:lnTo>
                    <a:pt x="0" y="3"/>
                  </a:lnTo>
                  <a:lnTo>
                    <a:pt x="1110" y="24"/>
                  </a:lnTo>
                  <a:close/>
                </a:path>
              </a:pathLst>
            </a:custGeom>
            <a:solidFill>
              <a:srgbClr val="000000"/>
            </a:solidFill>
            <a:ln w="25400">
              <a:solidFill>
                <a:schemeClr val="tx1"/>
              </a:solidFill>
              <a:round/>
              <a:headEnd/>
              <a:tailEnd/>
            </a:ln>
          </p:spPr>
          <p:txBody>
            <a:bodyPr/>
            <a:lstStyle/>
            <a:p>
              <a:endParaRPr lang="en-GB"/>
            </a:p>
          </p:txBody>
        </p:sp>
        <p:sp>
          <p:nvSpPr>
            <p:cNvPr id="40136" name="Line 200"/>
            <p:cNvSpPr>
              <a:spLocks noChangeShapeType="1"/>
            </p:cNvSpPr>
            <p:nvPr/>
          </p:nvSpPr>
          <p:spPr bwMode="auto">
            <a:xfrm flipH="1" flipV="1">
              <a:off x="2781" y="2349"/>
              <a:ext cx="124" cy="126"/>
            </a:xfrm>
            <a:prstGeom prst="line">
              <a:avLst/>
            </a:prstGeom>
            <a:noFill/>
            <a:ln w="25400">
              <a:solidFill>
                <a:schemeClr val="tx1"/>
              </a:solidFill>
              <a:round/>
              <a:headEnd/>
              <a:tailEnd/>
            </a:ln>
          </p:spPr>
          <p:txBody>
            <a:bodyPr/>
            <a:lstStyle/>
            <a:p>
              <a:endParaRPr lang="en-GB"/>
            </a:p>
          </p:txBody>
        </p:sp>
        <p:sp>
          <p:nvSpPr>
            <p:cNvPr id="40137" name="Freeform 201"/>
            <p:cNvSpPr>
              <a:spLocks/>
            </p:cNvSpPr>
            <p:nvPr/>
          </p:nvSpPr>
          <p:spPr bwMode="auto">
            <a:xfrm>
              <a:off x="2780" y="2347"/>
              <a:ext cx="126" cy="129"/>
            </a:xfrm>
            <a:custGeom>
              <a:avLst/>
              <a:gdLst>
                <a:gd name="T0" fmla="*/ 123 w 126"/>
                <a:gd name="T1" fmla="*/ 129 h 129"/>
                <a:gd name="T2" fmla="*/ 126 w 126"/>
                <a:gd name="T3" fmla="*/ 126 h 129"/>
                <a:gd name="T4" fmla="*/ 3 w 126"/>
                <a:gd name="T5" fmla="*/ 0 h 129"/>
                <a:gd name="T6" fmla="*/ 0 w 126"/>
                <a:gd name="T7" fmla="*/ 3 h 129"/>
                <a:gd name="T8" fmla="*/ 123 w 126"/>
                <a:gd name="T9" fmla="*/ 129 h 129"/>
                <a:gd name="T10" fmla="*/ 0 60000 65536"/>
                <a:gd name="T11" fmla="*/ 0 60000 65536"/>
                <a:gd name="T12" fmla="*/ 0 60000 65536"/>
                <a:gd name="T13" fmla="*/ 0 60000 65536"/>
                <a:gd name="T14" fmla="*/ 0 60000 65536"/>
                <a:gd name="T15" fmla="*/ 0 w 126"/>
                <a:gd name="T16" fmla="*/ 0 h 129"/>
                <a:gd name="T17" fmla="*/ 126 w 126"/>
                <a:gd name="T18" fmla="*/ 129 h 129"/>
              </a:gdLst>
              <a:ahLst/>
              <a:cxnLst>
                <a:cxn ang="T10">
                  <a:pos x="T0" y="T1"/>
                </a:cxn>
                <a:cxn ang="T11">
                  <a:pos x="T2" y="T3"/>
                </a:cxn>
                <a:cxn ang="T12">
                  <a:pos x="T4" y="T5"/>
                </a:cxn>
                <a:cxn ang="T13">
                  <a:pos x="T6" y="T7"/>
                </a:cxn>
                <a:cxn ang="T14">
                  <a:pos x="T8" y="T9"/>
                </a:cxn>
              </a:cxnLst>
              <a:rect l="T15" t="T16" r="T17" b="T18"/>
              <a:pathLst>
                <a:path w="126" h="129">
                  <a:moveTo>
                    <a:pt x="123" y="129"/>
                  </a:moveTo>
                  <a:lnTo>
                    <a:pt x="126" y="126"/>
                  </a:lnTo>
                  <a:lnTo>
                    <a:pt x="3" y="0"/>
                  </a:lnTo>
                  <a:lnTo>
                    <a:pt x="0" y="3"/>
                  </a:lnTo>
                  <a:lnTo>
                    <a:pt x="123" y="129"/>
                  </a:lnTo>
                  <a:close/>
                </a:path>
              </a:pathLst>
            </a:custGeom>
            <a:solidFill>
              <a:srgbClr val="000000"/>
            </a:solidFill>
            <a:ln w="25400">
              <a:solidFill>
                <a:schemeClr val="tx1"/>
              </a:solidFill>
              <a:round/>
              <a:headEnd/>
              <a:tailEnd/>
            </a:ln>
          </p:spPr>
          <p:txBody>
            <a:bodyPr/>
            <a:lstStyle/>
            <a:p>
              <a:endParaRPr lang="en-GB"/>
            </a:p>
          </p:txBody>
        </p:sp>
        <p:sp>
          <p:nvSpPr>
            <p:cNvPr id="40138" name="Freeform 202"/>
            <p:cNvSpPr>
              <a:spLocks/>
            </p:cNvSpPr>
            <p:nvPr/>
          </p:nvSpPr>
          <p:spPr bwMode="auto">
            <a:xfrm>
              <a:off x="1665" y="2424"/>
              <a:ext cx="144" cy="59"/>
            </a:xfrm>
            <a:custGeom>
              <a:avLst/>
              <a:gdLst>
                <a:gd name="T0" fmla="*/ 0 w 144"/>
                <a:gd name="T1" fmla="*/ 0 h 59"/>
                <a:gd name="T2" fmla="*/ 107 w 144"/>
                <a:gd name="T3" fmla="*/ 2 h 59"/>
                <a:gd name="T4" fmla="*/ 122 w 144"/>
                <a:gd name="T5" fmla="*/ 7 h 59"/>
                <a:gd name="T6" fmla="*/ 131 w 144"/>
                <a:gd name="T7" fmla="*/ 11 h 59"/>
                <a:gd name="T8" fmla="*/ 137 w 144"/>
                <a:gd name="T9" fmla="*/ 16 h 59"/>
                <a:gd name="T10" fmla="*/ 143 w 144"/>
                <a:gd name="T11" fmla="*/ 21 h 59"/>
                <a:gd name="T12" fmla="*/ 144 w 144"/>
                <a:gd name="T13" fmla="*/ 27 h 59"/>
                <a:gd name="T14" fmla="*/ 143 w 144"/>
                <a:gd name="T15" fmla="*/ 32 h 59"/>
                <a:gd name="T16" fmla="*/ 141 w 144"/>
                <a:gd name="T17" fmla="*/ 37 h 59"/>
                <a:gd name="T18" fmla="*/ 137 w 144"/>
                <a:gd name="T19" fmla="*/ 43 h 59"/>
                <a:gd name="T20" fmla="*/ 132 w 144"/>
                <a:gd name="T21" fmla="*/ 47 h 59"/>
                <a:gd name="T22" fmla="*/ 126 w 144"/>
                <a:gd name="T23" fmla="*/ 51 h 59"/>
                <a:gd name="T24" fmla="*/ 119 w 144"/>
                <a:gd name="T25" fmla="*/ 53 h 59"/>
                <a:gd name="T26" fmla="*/ 111 w 144"/>
                <a:gd name="T27" fmla="*/ 53 h 59"/>
                <a:gd name="T28" fmla="*/ 39 w 144"/>
                <a:gd name="T29" fmla="*/ 59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59"/>
                <a:gd name="T47" fmla="*/ 144 w 144"/>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59">
                  <a:moveTo>
                    <a:pt x="0" y="0"/>
                  </a:moveTo>
                  <a:lnTo>
                    <a:pt x="107" y="2"/>
                  </a:lnTo>
                  <a:lnTo>
                    <a:pt x="122" y="7"/>
                  </a:lnTo>
                  <a:lnTo>
                    <a:pt x="131" y="11"/>
                  </a:lnTo>
                  <a:lnTo>
                    <a:pt x="137" y="16"/>
                  </a:lnTo>
                  <a:lnTo>
                    <a:pt x="143" y="21"/>
                  </a:lnTo>
                  <a:lnTo>
                    <a:pt x="144" y="27"/>
                  </a:lnTo>
                  <a:lnTo>
                    <a:pt x="143" y="32"/>
                  </a:lnTo>
                  <a:lnTo>
                    <a:pt x="141" y="37"/>
                  </a:lnTo>
                  <a:lnTo>
                    <a:pt x="137" y="43"/>
                  </a:lnTo>
                  <a:lnTo>
                    <a:pt x="132" y="47"/>
                  </a:lnTo>
                  <a:lnTo>
                    <a:pt x="126" y="51"/>
                  </a:lnTo>
                  <a:lnTo>
                    <a:pt x="119" y="53"/>
                  </a:lnTo>
                  <a:lnTo>
                    <a:pt x="111" y="53"/>
                  </a:lnTo>
                  <a:lnTo>
                    <a:pt x="39" y="59"/>
                  </a:lnTo>
                </a:path>
              </a:pathLst>
            </a:custGeom>
            <a:noFill/>
            <a:ln w="25400">
              <a:solidFill>
                <a:schemeClr val="tx1"/>
              </a:solidFill>
              <a:prstDash val="solid"/>
              <a:round/>
              <a:headEnd/>
              <a:tailEnd/>
            </a:ln>
          </p:spPr>
          <p:txBody>
            <a:bodyPr/>
            <a:lstStyle/>
            <a:p>
              <a:endParaRPr lang="en-GB"/>
            </a:p>
          </p:txBody>
        </p:sp>
        <p:sp>
          <p:nvSpPr>
            <p:cNvPr id="40139" name="Freeform 203"/>
            <p:cNvSpPr>
              <a:spLocks/>
            </p:cNvSpPr>
            <p:nvPr/>
          </p:nvSpPr>
          <p:spPr bwMode="auto">
            <a:xfrm>
              <a:off x="1665" y="2423"/>
              <a:ext cx="145" cy="61"/>
            </a:xfrm>
            <a:custGeom>
              <a:avLst/>
              <a:gdLst>
                <a:gd name="T0" fmla="*/ 0 w 145"/>
                <a:gd name="T1" fmla="*/ 0 h 61"/>
                <a:gd name="T2" fmla="*/ 0 w 145"/>
                <a:gd name="T3" fmla="*/ 3 h 61"/>
                <a:gd name="T4" fmla="*/ 107 w 145"/>
                <a:gd name="T5" fmla="*/ 4 h 61"/>
                <a:gd name="T6" fmla="*/ 122 w 145"/>
                <a:gd name="T7" fmla="*/ 9 h 61"/>
                <a:gd name="T8" fmla="*/ 128 w 145"/>
                <a:gd name="T9" fmla="*/ 13 h 61"/>
                <a:gd name="T10" fmla="*/ 136 w 145"/>
                <a:gd name="T11" fmla="*/ 18 h 61"/>
                <a:gd name="T12" fmla="*/ 141 w 145"/>
                <a:gd name="T13" fmla="*/ 24 h 61"/>
                <a:gd name="T14" fmla="*/ 143 w 145"/>
                <a:gd name="T15" fmla="*/ 28 h 61"/>
                <a:gd name="T16" fmla="*/ 140 w 145"/>
                <a:gd name="T17" fmla="*/ 37 h 61"/>
                <a:gd name="T18" fmla="*/ 136 w 145"/>
                <a:gd name="T19" fmla="*/ 42 h 61"/>
                <a:gd name="T20" fmla="*/ 131 w 145"/>
                <a:gd name="T21" fmla="*/ 46 h 61"/>
                <a:gd name="T22" fmla="*/ 122 w 145"/>
                <a:gd name="T23" fmla="*/ 52 h 61"/>
                <a:gd name="T24" fmla="*/ 122 w 145"/>
                <a:gd name="T25" fmla="*/ 52 h 61"/>
                <a:gd name="T26" fmla="*/ 128 w 145"/>
                <a:gd name="T27" fmla="*/ 52 h 61"/>
                <a:gd name="T28" fmla="*/ 39 w 145"/>
                <a:gd name="T29" fmla="*/ 58 h 61"/>
                <a:gd name="T30" fmla="*/ 39 w 145"/>
                <a:gd name="T31" fmla="*/ 61 h 61"/>
                <a:gd name="T32" fmla="*/ 94 w 145"/>
                <a:gd name="T33" fmla="*/ 57 h 61"/>
                <a:gd name="T34" fmla="*/ 116 w 145"/>
                <a:gd name="T35" fmla="*/ 57 h 61"/>
                <a:gd name="T36" fmla="*/ 130 w 145"/>
                <a:gd name="T37" fmla="*/ 52 h 61"/>
                <a:gd name="T38" fmla="*/ 133 w 145"/>
                <a:gd name="T39" fmla="*/ 49 h 61"/>
                <a:gd name="T40" fmla="*/ 139 w 145"/>
                <a:gd name="T41" fmla="*/ 45 h 61"/>
                <a:gd name="T42" fmla="*/ 143 w 145"/>
                <a:gd name="T43" fmla="*/ 40 h 61"/>
                <a:gd name="T44" fmla="*/ 145 w 145"/>
                <a:gd name="T45" fmla="*/ 28 h 61"/>
                <a:gd name="T46" fmla="*/ 144 w 145"/>
                <a:gd name="T47" fmla="*/ 21 h 61"/>
                <a:gd name="T48" fmla="*/ 139 w 145"/>
                <a:gd name="T49" fmla="*/ 16 h 61"/>
                <a:gd name="T50" fmla="*/ 133 w 145"/>
                <a:gd name="T51" fmla="*/ 10 h 61"/>
                <a:gd name="T52" fmla="*/ 122 w 145"/>
                <a:gd name="T53" fmla="*/ 7 h 61"/>
                <a:gd name="T54" fmla="*/ 107 w 145"/>
                <a:gd name="T55" fmla="*/ 1 h 61"/>
                <a:gd name="T56" fmla="*/ 0 w 145"/>
                <a:gd name="T57" fmla="*/ 0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5"/>
                <a:gd name="T88" fmla="*/ 0 h 61"/>
                <a:gd name="T89" fmla="*/ 145 w 145"/>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5" h="61">
                  <a:moveTo>
                    <a:pt x="0" y="0"/>
                  </a:moveTo>
                  <a:lnTo>
                    <a:pt x="0" y="3"/>
                  </a:lnTo>
                  <a:lnTo>
                    <a:pt x="107" y="4"/>
                  </a:lnTo>
                  <a:lnTo>
                    <a:pt x="122" y="9"/>
                  </a:lnTo>
                  <a:lnTo>
                    <a:pt x="128" y="13"/>
                  </a:lnTo>
                  <a:lnTo>
                    <a:pt x="136" y="18"/>
                  </a:lnTo>
                  <a:lnTo>
                    <a:pt x="141" y="24"/>
                  </a:lnTo>
                  <a:lnTo>
                    <a:pt x="143" y="28"/>
                  </a:lnTo>
                  <a:lnTo>
                    <a:pt x="140" y="37"/>
                  </a:lnTo>
                  <a:lnTo>
                    <a:pt x="136" y="42"/>
                  </a:lnTo>
                  <a:lnTo>
                    <a:pt x="131" y="46"/>
                  </a:lnTo>
                  <a:lnTo>
                    <a:pt x="122" y="52"/>
                  </a:lnTo>
                  <a:lnTo>
                    <a:pt x="128" y="52"/>
                  </a:lnTo>
                  <a:lnTo>
                    <a:pt x="39" y="58"/>
                  </a:lnTo>
                  <a:lnTo>
                    <a:pt x="39" y="61"/>
                  </a:lnTo>
                  <a:lnTo>
                    <a:pt x="94" y="57"/>
                  </a:lnTo>
                  <a:lnTo>
                    <a:pt x="116" y="57"/>
                  </a:lnTo>
                  <a:lnTo>
                    <a:pt x="130" y="52"/>
                  </a:lnTo>
                  <a:lnTo>
                    <a:pt x="133" y="49"/>
                  </a:lnTo>
                  <a:lnTo>
                    <a:pt x="139" y="45"/>
                  </a:lnTo>
                  <a:lnTo>
                    <a:pt x="143" y="40"/>
                  </a:lnTo>
                  <a:lnTo>
                    <a:pt x="145" y="28"/>
                  </a:lnTo>
                  <a:lnTo>
                    <a:pt x="144" y="21"/>
                  </a:lnTo>
                  <a:lnTo>
                    <a:pt x="139" y="16"/>
                  </a:lnTo>
                  <a:lnTo>
                    <a:pt x="133" y="10"/>
                  </a:lnTo>
                  <a:lnTo>
                    <a:pt x="122" y="7"/>
                  </a:lnTo>
                  <a:lnTo>
                    <a:pt x="107" y="1"/>
                  </a:lnTo>
                  <a:lnTo>
                    <a:pt x="0" y="0"/>
                  </a:lnTo>
                  <a:close/>
                </a:path>
              </a:pathLst>
            </a:custGeom>
            <a:solidFill>
              <a:srgbClr val="000000"/>
            </a:solidFill>
            <a:ln w="25400">
              <a:solidFill>
                <a:schemeClr val="tx1"/>
              </a:solidFill>
              <a:round/>
              <a:headEnd/>
              <a:tailEnd/>
            </a:ln>
          </p:spPr>
          <p:txBody>
            <a:bodyPr/>
            <a:lstStyle/>
            <a:p>
              <a:endParaRPr lang="en-GB"/>
            </a:p>
          </p:txBody>
        </p:sp>
        <p:sp>
          <p:nvSpPr>
            <p:cNvPr id="40140" name="Freeform 204"/>
            <p:cNvSpPr>
              <a:spLocks/>
            </p:cNvSpPr>
            <p:nvPr/>
          </p:nvSpPr>
          <p:spPr bwMode="auto">
            <a:xfrm>
              <a:off x="1519" y="2367"/>
              <a:ext cx="216" cy="329"/>
            </a:xfrm>
            <a:custGeom>
              <a:avLst/>
              <a:gdLst>
                <a:gd name="T0" fmla="*/ 0 w 216"/>
                <a:gd name="T1" fmla="*/ 0 h 329"/>
                <a:gd name="T2" fmla="*/ 90 w 216"/>
                <a:gd name="T3" fmla="*/ 0 h 329"/>
                <a:gd name="T4" fmla="*/ 207 w 216"/>
                <a:gd name="T5" fmla="*/ 141 h 329"/>
                <a:gd name="T6" fmla="*/ 209 w 216"/>
                <a:gd name="T7" fmla="*/ 145 h 329"/>
                <a:gd name="T8" fmla="*/ 212 w 216"/>
                <a:gd name="T9" fmla="*/ 147 h 329"/>
                <a:gd name="T10" fmla="*/ 213 w 216"/>
                <a:gd name="T11" fmla="*/ 150 h 329"/>
                <a:gd name="T12" fmla="*/ 215 w 216"/>
                <a:gd name="T13" fmla="*/ 154 h 329"/>
                <a:gd name="T14" fmla="*/ 215 w 216"/>
                <a:gd name="T15" fmla="*/ 157 h 329"/>
                <a:gd name="T16" fmla="*/ 216 w 216"/>
                <a:gd name="T17" fmla="*/ 161 h 329"/>
                <a:gd name="T18" fmla="*/ 216 w 216"/>
                <a:gd name="T19" fmla="*/ 163 h 329"/>
                <a:gd name="T20" fmla="*/ 216 w 216"/>
                <a:gd name="T21" fmla="*/ 167 h 329"/>
                <a:gd name="T22" fmla="*/ 216 w 216"/>
                <a:gd name="T23" fmla="*/ 170 h 329"/>
                <a:gd name="T24" fmla="*/ 216 w 216"/>
                <a:gd name="T25" fmla="*/ 174 h 329"/>
                <a:gd name="T26" fmla="*/ 216 w 216"/>
                <a:gd name="T27" fmla="*/ 177 h 329"/>
                <a:gd name="T28" fmla="*/ 215 w 216"/>
                <a:gd name="T29" fmla="*/ 179 h 329"/>
                <a:gd name="T30" fmla="*/ 201 w 216"/>
                <a:gd name="T31" fmla="*/ 311 h 329"/>
                <a:gd name="T32" fmla="*/ 201 w 216"/>
                <a:gd name="T33" fmla="*/ 315 h 329"/>
                <a:gd name="T34" fmla="*/ 200 w 216"/>
                <a:gd name="T35" fmla="*/ 317 h 329"/>
                <a:gd name="T36" fmla="*/ 199 w 216"/>
                <a:gd name="T37" fmla="*/ 318 h 329"/>
                <a:gd name="T38" fmla="*/ 196 w 216"/>
                <a:gd name="T39" fmla="*/ 321 h 329"/>
                <a:gd name="T40" fmla="*/ 193 w 216"/>
                <a:gd name="T41" fmla="*/ 324 h 329"/>
                <a:gd name="T42" fmla="*/ 192 w 216"/>
                <a:gd name="T43" fmla="*/ 325 h 329"/>
                <a:gd name="T44" fmla="*/ 189 w 216"/>
                <a:gd name="T45" fmla="*/ 326 h 329"/>
                <a:gd name="T46" fmla="*/ 185 w 216"/>
                <a:gd name="T47" fmla="*/ 328 h 329"/>
                <a:gd name="T48" fmla="*/ 183 w 216"/>
                <a:gd name="T49" fmla="*/ 328 h 329"/>
                <a:gd name="T50" fmla="*/ 180 w 216"/>
                <a:gd name="T51" fmla="*/ 329 h 329"/>
                <a:gd name="T52" fmla="*/ 177 w 216"/>
                <a:gd name="T53" fmla="*/ 329 h 329"/>
                <a:gd name="T54" fmla="*/ 173 w 216"/>
                <a:gd name="T55" fmla="*/ 328 h 329"/>
                <a:gd name="T56" fmla="*/ 114 w 216"/>
                <a:gd name="T57" fmla="*/ 328 h 329"/>
                <a:gd name="T58" fmla="*/ 111 w 216"/>
                <a:gd name="T59" fmla="*/ 328 h 329"/>
                <a:gd name="T60" fmla="*/ 110 w 216"/>
                <a:gd name="T61" fmla="*/ 328 h 329"/>
                <a:gd name="T62" fmla="*/ 107 w 216"/>
                <a:gd name="T63" fmla="*/ 326 h 329"/>
                <a:gd name="T64" fmla="*/ 106 w 216"/>
                <a:gd name="T65" fmla="*/ 325 h 329"/>
                <a:gd name="T66" fmla="*/ 103 w 216"/>
                <a:gd name="T67" fmla="*/ 324 h 329"/>
                <a:gd name="T68" fmla="*/ 102 w 216"/>
                <a:gd name="T69" fmla="*/ 322 h 329"/>
                <a:gd name="T70" fmla="*/ 100 w 216"/>
                <a:gd name="T71" fmla="*/ 321 h 329"/>
                <a:gd name="T72" fmla="*/ 99 w 216"/>
                <a:gd name="T73" fmla="*/ 318 h 329"/>
                <a:gd name="T74" fmla="*/ 99 w 216"/>
                <a:gd name="T75" fmla="*/ 317 h 329"/>
                <a:gd name="T76" fmla="*/ 98 w 216"/>
                <a:gd name="T77" fmla="*/ 315 h 329"/>
                <a:gd name="T78" fmla="*/ 96 w 216"/>
                <a:gd name="T79" fmla="*/ 313 h 329"/>
                <a:gd name="T80" fmla="*/ 95 w 216"/>
                <a:gd name="T81" fmla="*/ 311 h 329"/>
                <a:gd name="T82" fmla="*/ 0 w 216"/>
                <a:gd name="T83" fmla="*/ 0 h 329"/>
                <a:gd name="T84" fmla="*/ 0 w 216"/>
                <a:gd name="T85" fmla="*/ 0 h 3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
                <a:gd name="T130" fmla="*/ 0 h 329"/>
                <a:gd name="T131" fmla="*/ 216 w 216"/>
                <a:gd name="T132" fmla="*/ 329 h 3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 h="329">
                  <a:moveTo>
                    <a:pt x="0" y="0"/>
                  </a:moveTo>
                  <a:lnTo>
                    <a:pt x="90" y="0"/>
                  </a:lnTo>
                  <a:lnTo>
                    <a:pt x="207" y="141"/>
                  </a:lnTo>
                  <a:lnTo>
                    <a:pt x="209" y="145"/>
                  </a:lnTo>
                  <a:lnTo>
                    <a:pt x="212" y="147"/>
                  </a:lnTo>
                  <a:lnTo>
                    <a:pt x="213" y="150"/>
                  </a:lnTo>
                  <a:lnTo>
                    <a:pt x="215" y="154"/>
                  </a:lnTo>
                  <a:lnTo>
                    <a:pt x="215" y="157"/>
                  </a:lnTo>
                  <a:lnTo>
                    <a:pt x="216" y="161"/>
                  </a:lnTo>
                  <a:lnTo>
                    <a:pt x="216" y="163"/>
                  </a:lnTo>
                  <a:lnTo>
                    <a:pt x="216" y="167"/>
                  </a:lnTo>
                  <a:lnTo>
                    <a:pt x="216" y="170"/>
                  </a:lnTo>
                  <a:lnTo>
                    <a:pt x="216" y="174"/>
                  </a:lnTo>
                  <a:lnTo>
                    <a:pt x="216" y="177"/>
                  </a:lnTo>
                  <a:lnTo>
                    <a:pt x="215" y="179"/>
                  </a:lnTo>
                  <a:lnTo>
                    <a:pt x="201" y="311"/>
                  </a:lnTo>
                  <a:lnTo>
                    <a:pt x="201" y="315"/>
                  </a:lnTo>
                  <a:lnTo>
                    <a:pt x="200" y="317"/>
                  </a:lnTo>
                  <a:lnTo>
                    <a:pt x="199" y="318"/>
                  </a:lnTo>
                  <a:lnTo>
                    <a:pt x="196" y="321"/>
                  </a:lnTo>
                  <a:lnTo>
                    <a:pt x="193" y="324"/>
                  </a:lnTo>
                  <a:lnTo>
                    <a:pt x="192" y="325"/>
                  </a:lnTo>
                  <a:lnTo>
                    <a:pt x="189" y="326"/>
                  </a:lnTo>
                  <a:lnTo>
                    <a:pt x="185" y="328"/>
                  </a:lnTo>
                  <a:lnTo>
                    <a:pt x="183" y="328"/>
                  </a:lnTo>
                  <a:lnTo>
                    <a:pt x="180" y="329"/>
                  </a:lnTo>
                  <a:lnTo>
                    <a:pt x="177" y="329"/>
                  </a:lnTo>
                  <a:lnTo>
                    <a:pt x="173" y="328"/>
                  </a:lnTo>
                  <a:lnTo>
                    <a:pt x="114" y="328"/>
                  </a:lnTo>
                  <a:lnTo>
                    <a:pt x="111" y="328"/>
                  </a:lnTo>
                  <a:lnTo>
                    <a:pt x="110" y="328"/>
                  </a:lnTo>
                  <a:lnTo>
                    <a:pt x="107" y="326"/>
                  </a:lnTo>
                  <a:lnTo>
                    <a:pt x="106" y="325"/>
                  </a:lnTo>
                  <a:lnTo>
                    <a:pt x="103" y="324"/>
                  </a:lnTo>
                  <a:lnTo>
                    <a:pt x="102" y="322"/>
                  </a:lnTo>
                  <a:lnTo>
                    <a:pt x="100" y="321"/>
                  </a:lnTo>
                  <a:lnTo>
                    <a:pt x="99" y="318"/>
                  </a:lnTo>
                  <a:lnTo>
                    <a:pt x="99" y="317"/>
                  </a:lnTo>
                  <a:lnTo>
                    <a:pt x="98" y="315"/>
                  </a:lnTo>
                  <a:lnTo>
                    <a:pt x="96" y="313"/>
                  </a:lnTo>
                  <a:lnTo>
                    <a:pt x="95" y="311"/>
                  </a:lnTo>
                  <a:lnTo>
                    <a:pt x="0" y="0"/>
                  </a:lnTo>
                </a:path>
              </a:pathLst>
            </a:custGeom>
            <a:noFill/>
            <a:ln w="25400">
              <a:solidFill>
                <a:schemeClr val="tx1"/>
              </a:solidFill>
              <a:prstDash val="solid"/>
              <a:round/>
              <a:headEnd/>
              <a:tailEnd/>
            </a:ln>
          </p:spPr>
          <p:txBody>
            <a:bodyPr/>
            <a:lstStyle/>
            <a:p>
              <a:endParaRPr lang="en-GB"/>
            </a:p>
          </p:txBody>
        </p:sp>
        <p:sp>
          <p:nvSpPr>
            <p:cNvPr id="40141" name="Freeform 205"/>
            <p:cNvSpPr>
              <a:spLocks/>
            </p:cNvSpPr>
            <p:nvPr/>
          </p:nvSpPr>
          <p:spPr bwMode="auto">
            <a:xfrm>
              <a:off x="1519" y="2365"/>
              <a:ext cx="213" cy="151"/>
            </a:xfrm>
            <a:custGeom>
              <a:avLst/>
              <a:gdLst>
                <a:gd name="T0" fmla="*/ 0 w 213"/>
                <a:gd name="T1" fmla="*/ 0 h 151"/>
                <a:gd name="T2" fmla="*/ 0 w 213"/>
                <a:gd name="T3" fmla="*/ 5 h 151"/>
                <a:gd name="T4" fmla="*/ 90 w 213"/>
                <a:gd name="T5" fmla="*/ 5 h 151"/>
                <a:gd name="T6" fmla="*/ 205 w 213"/>
                <a:gd name="T7" fmla="*/ 144 h 151"/>
                <a:gd name="T8" fmla="*/ 208 w 213"/>
                <a:gd name="T9" fmla="*/ 148 h 151"/>
                <a:gd name="T10" fmla="*/ 211 w 213"/>
                <a:gd name="T11" fmla="*/ 151 h 151"/>
                <a:gd name="T12" fmla="*/ 212 w 213"/>
                <a:gd name="T13" fmla="*/ 149 h 151"/>
                <a:gd name="T14" fmla="*/ 213 w 213"/>
                <a:gd name="T15" fmla="*/ 148 h 151"/>
                <a:gd name="T16" fmla="*/ 211 w 213"/>
                <a:gd name="T17" fmla="*/ 145 h 151"/>
                <a:gd name="T18" fmla="*/ 208 w 213"/>
                <a:gd name="T19" fmla="*/ 141 h 151"/>
                <a:gd name="T20" fmla="*/ 90 w 213"/>
                <a:gd name="T21" fmla="*/ 0 h 151"/>
                <a:gd name="T22" fmla="*/ 0 w 213"/>
                <a:gd name="T23" fmla="*/ 0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3"/>
                <a:gd name="T37" fmla="*/ 0 h 151"/>
                <a:gd name="T38" fmla="*/ 213 w 213"/>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3" h="151">
                  <a:moveTo>
                    <a:pt x="0" y="0"/>
                  </a:moveTo>
                  <a:lnTo>
                    <a:pt x="0" y="5"/>
                  </a:lnTo>
                  <a:lnTo>
                    <a:pt x="90" y="5"/>
                  </a:lnTo>
                  <a:lnTo>
                    <a:pt x="205" y="144"/>
                  </a:lnTo>
                  <a:lnTo>
                    <a:pt x="208" y="148"/>
                  </a:lnTo>
                  <a:lnTo>
                    <a:pt x="211" y="151"/>
                  </a:lnTo>
                  <a:lnTo>
                    <a:pt x="212" y="149"/>
                  </a:lnTo>
                  <a:lnTo>
                    <a:pt x="213" y="148"/>
                  </a:lnTo>
                  <a:lnTo>
                    <a:pt x="211" y="145"/>
                  </a:lnTo>
                  <a:lnTo>
                    <a:pt x="208" y="141"/>
                  </a:lnTo>
                  <a:lnTo>
                    <a:pt x="90" y="0"/>
                  </a:lnTo>
                  <a:lnTo>
                    <a:pt x="0" y="0"/>
                  </a:lnTo>
                  <a:close/>
                </a:path>
              </a:pathLst>
            </a:custGeom>
            <a:solidFill>
              <a:srgbClr val="000000"/>
            </a:solidFill>
            <a:ln w="25400">
              <a:solidFill>
                <a:schemeClr val="tx1"/>
              </a:solidFill>
              <a:round/>
              <a:headEnd/>
              <a:tailEnd/>
            </a:ln>
          </p:spPr>
          <p:txBody>
            <a:bodyPr/>
            <a:lstStyle/>
            <a:p>
              <a:endParaRPr lang="en-GB"/>
            </a:p>
          </p:txBody>
        </p:sp>
        <p:sp>
          <p:nvSpPr>
            <p:cNvPr id="40142" name="Freeform 206"/>
            <p:cNvSpPr>
              <a:spLocks/>
            </p:cNvSpPr>
            <p:nvPr/>
          </p:nvSpPr>
          <p:spPr bwMode="auto">
            <a:xfrm>
              <a:off x="1730" y="2512"/>
              <a:ext cx="5" cy="9"/>
            </a:xfrm>
            <a:custGeom>
              <a:avLst/>
              <a:gdLst>
                <a:gd name="T0" fmla="*/ 1 w 5"/>
                <a:gd name="T1" fmla="*/ 2 h 9"/>
                <a:gd name="T2" fmla="*/ 0 w 5"/>
                <a:gd name="T3" fmla="*/ 2 h 9"/>
                <a:gd name="T4" fmla="*/ 1 w 5"/>
                <a:gd name="T5" fmla="*/ 5 h 9"/>
                <a:gd name="T6" fmla="*/ 2 w 5"/>
                <a:gd name="T7" fmla="*/ 9 h 9"/>
                <a:gd name="T8" fmla="*/ 4 w 5"/>
                <a:gd name="T9" fmla="*/ 9 h 9"/>
                <a:gd name="T10" fmla="*/ 5 w 5"/>
                <a:gd name="T11" fmla="*/ 9 h 9"/>
                <a:gd name="T12" fmla="*/ 4 w 5"/>
                <a:gd name="T13" fmla="*/ 5 h 9"/>
                <a:gd name="T14" fmla="*/ 1 w 5"/>
                <a:gd name="T15" fmla="*/ 0 h 9"/>
                <a:gd name="T16" fmla="*/ 2 w 5"/>
                <a:gd name="T17" fmla="*/ 1 h 9"/>
                <a:gd name="T18" fmla="*/ 1 w 5"/>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1" y="2"/>
                  </a:moveTo>
                  <a:lnTo>
                    <a:pt x="0" y="2"/>
                  </a:lnTo>
                  <a:lnTo>
                    <a:pt x="1" y="5"/>
                  </a:lnTo>
                  <a:lnTo>
                    <a:pt x="2" y="9"/>
                  </a:lnTo>
                  <a:lnTo>
                    <a:pt x="4" y="9"/>
                  </a:lnTo>
                  <a:lnTo>
                    <a:pt x="5" y="9"/>
                  </a:lnTo>
                  <a:lnTo>
                    <a:pt x="4" y="5"/>
                  </a:lnTo>
                  <a:lnTo>
                    <a:pt x="1" y="0"/>
                  </a:lnTo>
                  <a:lnTo>
                    <a:pt x="2" y="1"/>
                  </a:lnTo>
                  <a:lnTo>
                    <a:pt x="1" y="2"/>
                  </a:lnTo>
                  <a:close/>
                </a:path>
              </a:pathLst>
            </a:custGeom>
            <a:solidFill>
              <a:srgbClr val="000000"/>
            </a:solidFill>
            <a:ln w="25400">
              <a:solidFill>
                <a:schemeClr val="tx1"/>
              </a:solidFill>
              <a:round/>
              <a:headEnd/>
              <a:tailEnd/>
            </a:ln>
          </p:spPr>
          <p:txBody>
            <a:bodyPr/>
            <a:lstStyle/>
            <a:p>
              <a:endParaRPr lang="en-GB"/>
            </a:p>
          </p:txBody>
        </p:sp>
        <p:sp>
          <p:nvSpPr>
            <p:cNvPr id="40143" name="Freeform 207"/>
            <p:cNvSpPr>
              <a:spLocks/>
            </p:cNvSpPr>
            <p:nvPr/>
          </p:nvSpPr>
          <p:spPr bwMode="auto">
            <a:xfrm>
              <a:off x="1731" y="2521"/>
              <a:ext cx="5" cy="4"/>
            </a:xfrm>
            <a:custGeom>
              <a:avLst/>
              <a:gdLst>
                <a:gd name="T0" fmla="*/ 3 w 5"/>
                <a:gd name="T1" fmla="*/ 0 h 4"/>
                <a:gd name="T2" fmla="*/ 0 w 5"/>
                <a:gd name="T3" fmla="*/ 0 h 4"/>
                <a:gd name="T4" fmla="*/ 0 w 5"/>
                <a:gd name="T5" fmla="*/ 3 h 4"/>
                <a:gd name="T6" fmla="*/ 3 w 5"/>
                <a:gd name="T7" fmla="*/ 3 h 4"/>
                <a:gd name="T8" fmla="*/ 5 w 5"/>
                <a:gd name="T9" fmla="*/ 3 h 4"/>
                <a:gd name="T10" fmla="*/ 5 w 5"/>
                <a:gd name="T11" fmla="*/ 4 h 4"/>
                <a:gd name="T12" fmla="*/ 4 w 5"/>
                <a:gd name="T13" fmla="*/ 0 h 4"/>
                <a:gd name="T14" fmla="*/ 3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3" y="0"/>
                  </a:moveTo>
                  <a:lnTo>
                    <a:pt x="0" y="0"/>
                  </a:lnTo>
                  <a:lnTo>
                    <a:pt x="0" y="3"/>
                  </a:lnTo>
                  <a:lnTo>
                    <a:pt x="3" y="3"/>
                  </a:lnTo>
                  <a:lnTo>
                    <a:pt x="5" y="3"/>
                  </a:lnTo>
                  <a:lnTo>
                    <a:pt x="5" y="4"/>
                  </a:lnTo>
                  <a:lnTo>
                    <a:pt x="4" y="0"/>
                  </a:lnTo>
                  <a:lnTo>
                    <a:pt x="3" y="0"/>
                  </a:lnTo>
                  <a:close/>
                </a:path>
              </a:pathLst>
            </a:custGeom>
            <a:solidFill>
              <a:srgbClr val="000000"/>
            </a:solidFill>
            <a:ln w="25400">
              <a:solidFill>
                <a:schemeClr val="tx1"/>
              </a:solidFill>
              <a:round/>
              <a:headEnd/>
              <a:tailEnd/>
            </a:ln>
          </p:spPr>
          <p:txBody>
            <a:bodyPr/>
            <a:lstStyle/>
            <a:p>
              <a:endParaRPr lang="en-GB"/>
            </a:p>
          </p:txBody>
        </p:sp>
        <p:sp>
          <p:nvSpPr>
            <p:cNvPr id="40144" name="Freeform 208"/>
            <p:cNvSpPr>
              <a:spLocks/>
            </p:cNvSpPr>
            <p:nvPr/>
          </p:nvSpPr>
          <p:spPr bwMode="auto">
            <a:xfrm>
              <a:off x="1731" y="2520"/>
              <a:ext cx="5" cy="8"/>
            </a:xfrm>
            <a:custGeom>
              <a:avLst/>
              <a:gdLst>
                <a:gd name="T0" fmla="*/ 0 w 5"/>
                <a:gd name="T1" fmla="*/ 4 h 8"/>
                <a:gd name="T2" fmla="*/ 0 w 5"/>
                <a:gd name="T3" fmla="*/ 0 h 8"/>
                <a:gd name="T4" fmla="*/ 3 w 5"/>
                <a:gd name="T5" fmla="*/ 8 h 8"/>
                <a:gd name="T6" fmla="*/ 4 w 5"/>
                <a:gd name="T7" fmla="*/ 8 h 8"/>
                <a:gd name="T8" fmla="*/ 5 w 5"/>
                <a:gd name="T9" fmla="*/ 8 h 8"/>
                <a:gd name="T10" fmla="*/ 4 w 5"/>
                <a:gd name="T11" fmla="*/ 4 h 8"/>
                <a:gd name="T12" fmla="*/ 3 w 5"/>
                <a:gd name="T13" fmla="*/ 4 h 8"/>
                <a:gd name="T14" fmla="*/ 0 w 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0" y="4"/>
                  </a:moveTo>
                  <a:lnTo>
                    <a:pt x="0" y="0"/>
                  </a:lnTo>
                  <a:lnTo>
                    <a:pt x="3" y="8"/>
                  </a:lnTo>
                  <a:lnTo>
                    <a:pt x="4" y="8"/>
                  </a:lnTo>
                  <a:lnTo>
                    <a:pt x="5" y="8"/>
                  </a:lnTo>
                  <a:lnTo>
                    <a:pt x="4" y="4"/>
                  </a:lnTo>
                  <a:lnTo>
                    <a:pt x="3" y="4"/>
                  </a:lnTo>
                  <a:lnTo>
                    <a:pt x="0" y="4"/>
                  </a:lnTo>
                  <a:close/>
                </a:path>
              </a:pathLst>
            </a:custGeom>
            <a:solidFill>
              <a:srgbClr val="000000"/>
            </a:solidFill>
            <a:ln w="25400">
              <a:solidFill>
                <a:schemeClr val="tx1"/>
              </a:solidFill>
              <a:round/>
              <a:headEnd/>
              <a:tailEnd/>
            </a:ln>
          </p:spPr>
          <p:txBody>
            <a:bodyPr/>
            <a:lstStyle/>
            <a:p>
              <a:endParaRPr lang="en-GB"/>
            </a:p>
          </p:txBody>
        </p:sp>
        <p:sp>
          <p:nvSpPr>
            <p:cNvPr id="40145" name="Freeform 210"/>
            <p:cNvSpPr>
              <a:spLocks/>
            </p:cNvSpPr>
            <p:nvPr/>
          </p:nvSpPr>
          <p:spPr bwMode="auto">
            <a:xfrm>
              <a:off x="1722" y="2547"/>
              <a:ext cx="5" cy="16"/>
            </a:xfrm>
            <a:custGeom>
              <a:avLst/>
              <a:gdLst>
                <a:gd name="T0" fmla="*/ 3 w 5"/>
                <a:gd name="T1" fmla="*/ 0 h 16"/>
                <a:gd name="T2" fmla="*/ 0 w 5"/>
                <a:gd name="T3" fmla="*/ 0 h 16"/>
                <a:gd name="T4" fmla="*/ 0 w 5"/>
                <a:gd name="T5" fmla="*/ 16 h 16"/>
                <a:gd name="T6" fmla="*/ 3 w 5"/>
                <a:gd name="T7" fmla="*/ 16 h 16"/>
                <a:gd name="T8" fmla="*/ 5 w 5"/>
                <a:gd name="T9" fmla="*/ 16 h 16"/>
                <a:gd name="T10" fmla="*/ 5 w 5"/>
                <a:gd name="T11" fmla="*/ 4 h 16"/>
                <a:gd name="T12" fmla="*/ 4 w 5"/>
                <a:gd name="T13" fmla="*/ 0 h 16"/>
                <a:gd name="T14" fmla="*/ 3 w 5"/>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6"/>
                <a:gd name="T26" fmla="*/ 5 w 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6">
                  <a:moveTo>
                    <a:pt x="3" y="0"/>
                  </a:moveTo>
                  <a:lnTo>
                    <a:pt x="0" y="0"/>
                  </a:lnTo>
                  <a:lnTo>
                    <a:pt x="0" y="16"/>
                  </a:lnTo>
                  <a:lnTo>
                    <a:pt x="3" y="16"/>
                  </a:lnTo>
                  <a:lnTo>
                    <a:pt x="5" y="16"/>
                  </a:lnTo>
                  <a:lnTo>
                    <a:pt x="5" y="4"/>
                  </a:lnTo>
                  <a:lnTo>
                    <a:pt x="4" y="0"/>
                  </a:lnTo>
                  <a:lnTo>
                    <a:pt x="3" y="0"/>
                  </a:lnTo>
                  <a:close/>
                </a:path>
              </a:pathLst>
            </a:custGeom>
            <a:solidFill>
              <a:srgbClr val="000000"/>
            </a:solidFill>
            <a:ln w="25400">
              <a:solidFill>
                <a:schemeClr val="tx1"/>
              </a:solidFill>
              <a:round/>
              <a:headEnd/>
              <a:tailEnd/>
            </a:ln>
          </p:spPr>
          <p:txBody>
            <a:bodyPr/>
            <a:lstStyle/>
            <a:p>
              <a:endParaRPr lang="en-GB"/>
            </a:p>
          </p:txBody>
        </p:sp>
        <p:sp>
          <p:nvSpPr>
            <p:cNvPr id="40146" name="Freeform 211"/>
            <p:cNvSpPr>
              <a:spLocks/>
            </p:cNvSpPr>
            <p:nvPr/>
          </p:nvSpPr>
          <p:spPr bwMode="auto">
            <a:xfrm>
              <a:off x="1708" y="2560"/>
              <a:ext cx="19" cy="148"/>
            </a:xfrm>
            <a:custGeom>
              <a:avLst/>
              <a:gdLst>
                <a:gd name="T0" fmla="*/ 17 w 19"/>
                <a:gd name="T1" fmla="*/ 3 h 148"/>
                <a:gd name="T2" fmla="*/ 16 w 19"/>
                <a:gd name="T3" fmla="*/ 3 h 148"/>
                <a:gd name="T4" fmla="*/ 14 w 19"/>
                <a:gd name="T5" fmla="*/ 5 h 148"/>
                <a:gd name="T6" fmla="*/ 0 w 19"/>
                <a:gd name="T7" fmla="*/ 148 h 148"/>
                <a:gd name="T8" fmla="*/ 0 w 19"/>
                <a:gd name="T9" fmla="*/ 141 h 148"/>
                <a:gd name="T10" fmla="*/ 2 w 19"/>
                <a:gd name="T11" fmla="*/ 141 h 148"/>
                <a:gd name="T12" fmla="*/ 5 w 19"/>
                <a:gd name="T13" fmla="*/ 141 h 148"/>
                <a:gd name="T14" fmla="*/ 5 w 19"/>
                <a:gd name="T15" fmla="*/ 125 h 148"/>
                <a:gd name="T16" fmla="*/ 17 w 19"/>
                <a:gd name="T17" fmla="*/ 5 h 148"/>
                <a:gd name="T18" fmla="*/ 19 w 19"/>
                <a:gd name="T19" fmla="*/ 0 h 148"/>
                <a:gd name="T20" fmla="*/ 19 w 19"/>
                <a:gd name="T21" fmla="*/ 3 h 148"/>
                <a:gd name="T22" fmla="*/ 17 w 19"/>
                <a:gd name="T23" fmla="*/ 3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48"/>
                <a:gd name="T38" fmla="*/ 19 w 19"/>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48">
                  <a:moveTo>
                    <a:pt x="17" y="3"/>
                  </a:moveTo>
                  <a:lnTo>
                    <a:pt x="16" y="3"/>
                  </a:lnTo>
                  <a:lnTo>
                    <a:pt x="14" y="5"/>
                  </a:lnTo>
                  <a:lnTo>
                    <a:pt x="0" y="148"/>
                  </a:lnTo>
                  <a:lnTo>
                    <a:pt x="0" y="141"/>
                  </a:lnTo>
                  <a:lnTo>
                    <a:pt x="2" y="141"/>
                  </a:lnTo>
                  <a:lnTo>
                    <a:pt x="5" y="141"/>
                  </a:lnTo>
                  <a:lnTo>
                    <a:pt x="5" y="125"/>
                  </a:lnTo>
                  <a:lnTo>
                    <a:pt x="17" y="5"/>
                  </a:lnTo>
                  <a:lnTo>
                    <a:pt x="19" y="0"/>
                  </a:lnTo>
                  <a:lnTo>
                    <a:pt x="19" y="3"/>
                  </a:lnTo>
                  <a:lnTo>
                    <a:pt x="17" y="3"/>
                  </a:lnTo>
                  <a:close/>
                </a:path>
              </a:pathLst>
            </a:custGeom>
            <a:solidFill>
              <a:srgbClr val="000000"/>
            </a:solidFill>
            <a:ln w="25400">
              <a:solidFill>
                <a:schemeClr val="tx1"/>
              </a:solidFill>
              <a:round/>
              <a:headEnd/>
              <a:tailEnd/>
            </a:ln>
          </p:spPr>
          <p:txBody>
            <a:bodyPr/>
            <a:lstStyle/>
            <a:p>
              <a:endParaRPr lang="en-GB"/>
            </a:p>
          </p:txBody>
        </p:sp>
        <p:sp>
          <p:nvSpPr>
            <p:cNvPr id="40147" name="Freeform 212"/>
            <p:cNvSpPr>
              <a:spLocks/>
            </p:cNvSpPr>
            <p:nvPr/>
          </p:nvSpPr>
          <p:spPr bwMode="auto">
            <a:xfrm>
              <a:off x="1708" y="2698"/>
              <a:ext cx="5" cy="5"/>
            </a:xfrm>
            <a:custGeom>
              <a:avLst/>
              <a:gdLst>
                <a:gd name="T0" fmla="*/ 2 w 5"/>
                <a:gd name="T1" fmla="*/ 3 h 5"/>
                <a:gd name="T2" fmla="*/ 1 w 5"/>
                <a:gd name="T3" fmla="*/ 3 h 5"/>
                <a:gd name="T4" fmla="*/ 0 w 5"/>
                <a:gd name="T5" fmla="*/ 5 h 5"/>
                <a:gd name="T6" fmla="*/ 1 w 5"/>
                <a:gd name="T7" fmla="*/ 5 h 5"/>
                <a:gd name="T8" fmla="*/ 2 w 5"/>
                <a:gd name="T9" fmla="*/ 5 h 5"/>
                <a:gd name="T10" fmla="*/ 5 w 5"/>
                <a:gd name="T11" fmla="*/ 0 h 5"/>
                <a:gd name="T12" fmla="*/ 5 w 5"/>
                <a:gd name="T13" fmla="*/ 3 h 5"/>
                <a:gd name="T14" fmla="*/ 2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3"/>
                  </a:moveTo>
                  <a:lnTo>
                    <a:pt x="1" y="3"/>
                  </a:lnTo>
                  <a:lnTo>
                    <a:pt x="0" y="5"/>
                  </a:lnTo>
                  <a:lnTo>
                    <a:pt x="1" y="5"/>
                  </a:lnTo>
                  <a:lnTo>
                    <a:pt x="2" y="5"/>
                  </a:lnTo>
                  <a:lnTo>
                    <a:pt x="5" y="0"/>
                  </a:lnTo>
                  <a:lnTo>
                    <a:pt x="5" y="3"/>
                  </a:lnTo>
                  <a:lnTo>
                    <a:pt x="2" y="3"/>
                  </a:lnTo>
                  <a:close/>
                </a:path>
              </a:pathLst>
            </a:custGeom>
            <a:solidFill>
              <a:srgbClr val="000000"/>
            </a:solidFill>
            <a:ln w="25400">
              <a:solidFill>
                <a:schemeClr val="tx1"/>
              </a:solidFill>
              <a:round/>
              <a:headEnd/>
              <a:tailEnd/>
            </a:ln>
          </p:spPr>
          <p:txBody>
            <a:bodyPr/>
            <a:lstStyle/>
            <a:p>
              <a:endParaRPr lang="en-GB"/>
            </a:p>
          </p:txBody>
        </p:sp>
        <p:sp>
          <p:nvSpPr>
            <p:cNvPr id="40148" name="Freeform 213"/>
            <p:cNvSpPr>
              <a:spLocks/>
            </p:cNvSpPr>
            <p:nvPr/>
          </p:nvSpPr>
          <p:spPr bwMode="auto">
            <a:xfrm>
              <a:off x="1700" y="2702"/>
              <a:ext cx="10" cy="10"/>
            </a:xfrm>
            <a:custGeom>
              <a:avLst/>
              <a:gdLst>
                <a:gd name="T0" fmla="*/ 9 w 10"/>
                <a:gd name="T1" fmla="*/ 1 h 10"/>
                <a:gd name="T2" fmla="*/ 8 w 10"/>
                <a:gd name="T3" fmla="*/ 0 h 10"/>
                <a:gd name="T4" fmla="*/ 0 w 10"/>
                <a:gd name="T5" fmla="*/ 8 h 10"/>
                <a:gd name="T6" fmla="*/ 1 w 10"/>
                <a:gd name="T7" fmla="*/ 9 h 10"/>
                <a:gd name="T8" fmla="*/ 2 w 10"/>
                <a:gd name="T9" fmla="*/ 10 h 10"/>
                <a:gd name="T10" fmla="*/ 9 w 10"/>
                <a:gd name="T11" fmla="*/ 4 h 10"/>
                <a:gd name="T12" fmla="*/ 10 w 10"/>
                <a:gd name="T13" fmla="*/ 1 h 10"/>
                <a:gd name="T14" fmla="*/ 9 w 10"/>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0"/>
                <a:gd name="T26" fmla="*/ 10 w 1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0">
                  <a:moveTo>
                    <a:pt x="9" y="1"/>
                  </a:moveTo>
                  <a:lnTo>
                    <a:pt x="8" y="0"/>
                  </a:lnTo>
                  <a:lnTo>
                    <a:pt x="0" y="8"/>
                  </a:lnTo>
                  <a:lnTo>
                    <a:pt x="1" y="9"/>
                  </a:lnTo>
                  <a:lnTo>
                    <a:pt x="2" y="10"/>
                  </a:lnTo>
                  <a:lnTo>
                    <a:pt x="9" y="4"/>
                  </a:lnTo>
                  <a:lnTo>
                    <a:pt x="10" y="1"/>
                  </a:lnTo>
                  <a:lnTo>
                    <a:pt x="9" y="1"/>
                  </a:lnTo>
                  <a:close/>
                </a:path>
              </a:pathLst>
            </a:custGeom>
            <a:solidFill>
              <a:srgbClr val="000000"/>
            </a:solidFill>
            <a:ln w="25400">
              <a:solidFill>
                <a:schemeClr val="tx1"/>
              </a:solidFill>
              <a:round/>
              <a:headEnd/>
              <a:tailEnd/>
            </a:ln>
          </p:spPr>
          <p:txBody>
            <a:bodyPr/>
            <a:lstStyle/>
            <a:p>
              <a:endParaRPr lang="en-GB"/>
            </a:p>
          </p:txBody>
        </p:sp>
        <p:sp>
          <p:nvSpPr>
            <p:cNvPr id="40149" name="Freeform 214"/>
            <p:cNvSpPr>
              <a:spLocks/>
            </p:cNvSpPr>
            <p:nvPr/>
          </p:nvSpPr>
          <p:spPr bwMode="auto">
            <a:xfrm>
              <a:off x="1694" y="2710"/>
              <a:ext cx="10" cy="5"/>
            </a:xfrm>
            <a:custGeom>
              <a:avLst/>
              <a:gdLst>
                <a:gd name="T0" fmla="*/ 7 w 10"/>
                <a:gd name="T1" fmla="*/ 1 h 5"/>
                <a:gd name="T2" fmla="*/ 7 w 10"/>
                <a:gd name="T3" fmla="*/ 0 h 5"/>
                <a:gd name="T4" fmla="*/ 4 w 10"/>
                <a:gd name="T5" fmla="*/ 1 h 5"/>
                <a:gd name="T6" fmla="*/ 0 w 10"/>
                <a:gd name="T7" fmla="*/ 2 h 5"/>
                <a:gd name="T8" fmla="*/ 0 w 10"/>
                <a:gd name="T9" fmla="*/ 4 h 5"/>
                <a:gd name="T10" fmla="*/ 0 w 10"/>
                <a:gd name="T11" fmla="*/ 5 h 5"/>
                <a:gd name="T12" fmla="*/ 4 w 10"/>
                <a:gd name="T13" fmla="*/ 4 h 5"/>
                <a:gd name="T14" fmla="*/ 10 w 10"/>
                <a:gd name="T15" fmla="*/ 1 h 5"/>
                <a:gd name="T16" fmla="*/ 8 w 10"/>
                <a:gd name="T17" fmla="*/ 2 h 5"/>
                <a:gd name="T18" fmla="*/ 7 w 10"/>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
                <a:gd name="T32" fmla="*/ 10 w 1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
                  <a:moveTo>
                    <a:pt x="7" y="1"/>
                  </a:moveTo>
                  <a:lnTo>
                    <a:pt x="7" y="0"/>
                  </a:lnTo>
                  <a:lnTo>
                    <a:pt x="4" y="1"/>
                  </a:lnTo>
                  <a:lnTo>
                    <a:pt x="0" y="2"/>
                  </a:lnTo>
                  <a:lnTo>
                    <a:pt x="0" y="4"/>
                  </a:lnTo>
                  <a:lnTo>
                    <a:pt x="0" y="5"/>
                  </a:lnTo>
                  <a:lnTo>
                    <a:pt x="4" y="4"/>
                  </a:lnTo>
                  <a:lnTo>
                    <a:pt x="10" y="1"/>
                  </a:lnTo>
                  <a:lnTo>
                    <a:pt x="8" y="2"/>
                  </a:lnTo>
                  <a:lnTo>
                    <a:pt x="7" y="1"/>
                  </a:lnTo>
                  <a:close/>
                </a:path>
              </a:pathLst>
            </a:custGeom>
            <a:solidFill>
              <a:srgbClr val="000000"/>
            </a:solidFill>
            <a:ln w="25400">
              <a:solidFill>
                <a:schemeClr val="tx1"/>
              </a:solidFill>
              <a:round/>
              <a:headEnd/>
              <a:tailEnd/>
            </a:ln>
          </p:spPr>
          <p:txBody>
            <a:bodyPr/>
            <a:lstStyle/>
            <a:p>
              <a:endParaRPr lang="en-GB"/>
            </a:p>
          </p:txBody>
        </p:sp>
        <p:sp>
          <p:nvSpPr>
            <p:cNvPr id="40150" name="Freeform 215"/>
            <p:cNvSpPr>
              <a:spLocks/>
            </p:cNvSpPr>
            <p:nvPr/>
          </p:nvSpPr>
          <p:spPr bwMode="auto">
            <a:xfrm>
              <a:off x="1690" y="2711"/>
              <a:ext cx="4" cy="5"/>
            </a:xfrm>
            <a:custGeom>
              <a:avLst/>
              <a:gdLst>
                <a:gd name="T0" fmla="*/ 4 w 4"/>
                <a:gd name="T1" fmla="*/ 3 h 5"/>
                <a:gd name="T2" fmla="*/ 4 w 4"/>
                <a:gd name="T3" fmla="*/ 0 h 5"/>
                <a:gd name="T4" fmla="*/ 0 w 4"/>
                <a:gd name="T5" fmla="*/ 5 h 5"/>
                <a:gd name="T6" fmla="*/ 4 w 4"/>
                <a:gd name="T7" fmla="*/ 4 h 5"/>
                <a:gd name="T8" fmla="*/ 4 w 4"/>
                <a:gd name="T9" fmla="*/ 3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3"/>
                  </a:moveTo>
                  <a:lnTo>
                    <a:pt x="4" y="0"/>
                  </a:lnTo>
                  <a:lnTo>
                    <a:pt x="0" y="5"/>
                  </a:lnTo>
                  <a:lnTo>
                    <a:pt x="4" y="4"/>
                  </a:lnTo>
                  <a:lnTo>
                    <a:pt x="4" y="3"/>
                  </a:lnTo>
                  <a:close/>
                </a:path>
              </a:pathLst>
            </a:custGeom>
            <a:solidFill>
              <a:srgbClr val="000000"/>
            </a:solidFill>
            <a:ln w="25400">
              <a:solidFill>
                <a:schemeClr val="tx1"/>
              </a:solidFill>
              <a:round/>
              <a:headEnd/>
              <a:tailEnd/>
            </a:ln>
          </p:spPr>
          <p:txBody>
            <a:bodyPr/>
            <a:lstStyle/>
            <a:p>
              <a:endParaRPr lang="en-GB"/>
            </a:p>
          </p:txBody>
        </p:sp>
        <p:sp>
          <p:nvSpPr>
            <p:cNvPr id="40151" name="Freeform 216"/>
            <p:cNvSpPr>
              <a:spLocks/>
            </p:cNvSpPr>
            <p:nvPr/>
          </p:nvSpPr>
          <p:spPr bwMode="auto">
            <a:xfrm>
              <a:off x="1690" y="2711"/>
              <a:ext cx="4" cy="5"/>
            </a:xfrm>
            <a:custGeom>
              <a:avLst/>
              <a:gdLst>
                <a:gd name="T0" fmla="*/ 4 w 4"/>
                <a:gd name="T1" fmla="*/ 0 h 5"/>
                <a:gd name="T2" fmla="*/ 2 w 4"/>
                <a:gd name="T3" fmla="*/ 0 h 5"/>
                <a:gd name="T4" fmla="*/ 2 w 4"/>
                <a:gd name="T5" fmla="*/ 3 h 5"/>
                <a:gd name="T6" fmla="*/ 2 w 4"/>
                <a:gd name="T7" fmla="*/ 5 h 5"/>
                <a:gd name="T8" fmla="*/ 0 w 4"/>
                <a:gd name="T9" fmla="*/ 5 h 5"/>
                <a:gd name="T10" fmla="*/ 4 w 4"/>
                <a:gd name="T11" fmla="*/ 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4" y="0"/>
                  </a:moveTo>
                  <a:lnTo>
                    <a:pt x="2" y="0"/>
                  </a:lnTo>
                  <a:lnTo>
                    <a:pt x="2" y="3"/>
                  </a:lnTo>
                  <a:lnTo>
                    <a:pt x="2" y="5"/>
                  </a:lnTo>
                  <a:lnTo>
                    <a:pt x="0" y="5"/>
                  </a:lnTo>
                  <a:lnTo>
                    <a:pt x="4" y="0"/>
                  </a:lnTo>
                  <a:close/>
                </a:path>
              </a:pathLst>
            </a:custGeom>
            <a:solidFill>
              <a:srgbClr val="000000"/>
            </a:solidFill>
            <a:ln w="25400">
              <a:solidFill>
                <a:schemeClr val="tx1"/>
              </a:solidFill>
              <a:round/>
              <a:headEnd/>
              <a:tailEnd/>
            </a:ln>
          </p:spPr>
          <p:txBody>
            <a:bodyPr/>
            <a:lstStyle/>
            <a:p>
              <a:endParaRPr lang="en-GB"/>
            </a:p>
          </p:txBody>
        </p:sp>
        <p:sp>
          <p:nvSpPr>
            <p:cNvPr id="40152" name="Freeform 217"/>
            <p:cNvSpPr>
              <a:spLocks/>
            </p:cNvSpPr>
            <p:nvPr/>
          </p:nvSpPr>
          <p:spPr bwMode="auto">
            <a:xfrm>
              <a:off x="1689" y="2711"/>
              <a:ext cx="5" cy="5"/>
            </a:xfrm>
            <a:custGeom>
              <a:avLst/>
              <a:gdLst>
                <a:gd name="T0" fmla="*/ 3 w 5"/>
                <a:gd name="T1" fmla="*/ 0 h 5"/>
                <a:gd name="T2" fmla="*/ 5 w 5"/>
                <a:gd name="T3" fmla="*/ 0 h 5"/>
                <a:gd name="T4" fmla="*/ 0 w 5"/>
                <a:gd name="T5" fmla="*/ 3 h 5"/>
                <a:gd name="T6" fmla="*/ 0 w 5"/>
                <a:gd name="T7" fmla="*/ 4 h 5"/>
                <a:gd name="T8" fmla="*/ 0 w 5"/>
                <a:gd name="T9" fmla="*/ 5 h 5"/>
                <a:gd name="T10" fmla="*/ 3 w 5"/>
                <a:gd name="T11" fmla="*/ 4 h 5"/>
                <a:gd name="T12" fmla="*/ 3 w 5"/>
                <a:gd name="T13" fmla="*/ 3 h 5"/>
                <a:gd name="T14" fmla="*/ 3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0"/>
                  </a:moveTo>
                  <a:lnTo>
                    <a:pt x="5" y="0"/>
                  </a:lnTo>
                  <a:lnTo>
                    <a:pt x="0" y="3"/>
                  </a:lnTo>
                  <a:lnTo>
                    <a:pt x="0" y="4"/>
                  </a:lnTo>
                  <a:lnTo>
                    <a:pt x="0" y="5"/>
                  </a:lnTo>
                  <a:lnTo>
                    <a:pt x="3" y="4"/>
                  </a:lnTo>
                  <a:lnTo>
                    <a:pt x="3" y="3"/>
                  </a:lnTo>
                  <a:lnTo>
                    <a:pt x="3" y="0"/>
                  </a:lnTo>
                  <a:close/>
                </a:path>
              </a:pathLst>
            </a:custGeom>
            <a:solidFill>
              <a:srgbClr val="000000"/>
            </a:solidFill>
            <a:ln w="25400">
              <a:solidFill>
                <a:schemeClr val="tx1"/>
              </a:solidFill>
              <a:round/>
              <a:headEnd/>
              <a:tailEnd/>
            </a:ln>
          </p:spPr>
          <p:txBody>
            <a:bodyPr/>
            <a:lstStyle/>
            <a:p>
              <a:endParaRPr lang="en-GB"/>
            </a:p>
          </p:txBody>
        </p:sp>
        <p:sp>
          <p:nvSpPr>
            <p:cNvPr id="40153" name="Freeform 218"/>
            <p:cNvSpPr>
              <a:spLocks/>
            </p:cNvSpPr>
            <p:nvPr/>
          </p:nvSpPr>
          <p:spPr bwMode="auto">
            <a:xfrm>
              <a:off x="1686" y="2712"/>
              <a:ext cx="3" cy="6"/>
            </a:xfrm>
            <a:custGeom>
              <a:avLst/>
              <a:gdLst>
                <a:gd name="T0" fmla="*/ 3 w 3"/>
                <a:gd name="T1" fmla="*/ 3 h 6"/>
                <a:gd name="T2" fmla="*/ 3 w 3"/>
                <a:gd name="T3" fmla="*/ 0 h 6"/>
                <a:gd name="T4" fmla="*/ 0 w 3"/>
                <a:gd name="T5" fmla="*/ 0 h 6"/>
                <a:gd name="T6" fmla="*/ 0 w 3"/>
                <a:gd name="T7" fmla="*/ 3 h 6"/>
                <a:gd name="T8" fmla="*/ 0 w 3"/>
                <a:gd name="T9" fmla="*/ 6 h 6"/>
                <a:gd name="T10" fmla="*/ 0 w 3"/>
                <a:gd name="T11" fmla="*/ 6 h 6"/>
                <a:gd name="T12" fmla="*/ 3 w 3"/>
                <a:gd name="T13" fmla="*/ 4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0"/>
                  </a:lnTo>
                  <a:lnTo>
                    <a:pt x="0" y="0"/>
                  </a:lnTo>
                  <a:lnTo>
                    <a:pt x="0" y="3"/>
                  </a:lnTo>
                  <a:lnTo>
                    <a:pt x="0" y="6"/>
                  </a:lnTo>
                  <a:lnTo>
                    <a:pt x="3" y="4"/>
                  </a:lnTo>
                  <a:lnTo>
                    <a:pt x="3" y="3"/>
                  </a:lnTo>
                  <a:close/>
                </a:path>
              </a:pathLst>
            </a:custGeom>
            <a:solidFill>
              <a:srgbClr val="000000"/>
            </a:solidFill>
            <a:ln w="25400">
              <a:solidFill>
                <a:schemeClr val="tx1"/>
              </a:solidFill>
              <a:round/>
              <a:headEnd/>
              <a:tailEnd/>
            </a:ln>
          </p:spPr>
          <p:txBody>
            <a:bodyPr/>
            <a:lstStyle/>
            <a:p>
              <a:endParaRPr lang="en-GB"/>
            </a:p>
          </p:txBody>
        </p:sp>
        <p:sp>
          <p:nvSpPr>
            <p:cNvPr id="40154" name="Freeform 219"/>
            <p:cNvSpPr>
              <a:spLocks/>
            </p:cNvSpPr>
            <p:nvPr/>
          </p:nvSpPr>
          <p:spPr bwMode="auto">
            <a:xfrm>
              <a:off x="1682" y="2712"/>
              <a:ext cx="8" cy="6"/>
            </a:xfrm>
            <a:custGeom>
              <a:avLst/>
              <a:gdLst>
                <a:gd name="T0" fmla="*/ 4 w 8"/>
                <a:gd name="T1" fmla="*/ 3 h 6"/>
                <a:gd name="T2" fmla="*/ 4 w 8"/>
                <a:gd name="T3" fmla="*/ 2 h 6"/>
                <a:gd name="T4" fmla="*/ 0 w 8"/>
                <a:gd name="T5" fmla="*/ 0 h 6"/>
                <a:gd name="T6" fmla="*/ 0 w 8"/>
                <a:gd name="T7" fmla="*/ 2 h 6"/>
                <a:gd name="T8" fmla="*/ 0 w 8"/>
                <a:gd name="T9" fmla="*/ 3 h 6"/>
                <a:gd name="T10" fmla="*/ 8 w 8"/>
                <a:gd name="T11" fmla="*/ 6 h 6"/>
                <a:gd name="T12" fmla="*/ 4 w 8"/>
                <a:gd name="T13" fmla="*/ 6 h 6"/>
                <a:gd name="T14" fmla="*/ 4 w 8"/>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4" y="3"/>
                  </a:moveTo>
                  <a:lnTo>
                    <a:pt x="4" y="2"/>
                  </a:lnTo>
                  <a:lnTo>
                    <a:pt x="0" y="0"/>
                  </a:lnTo>
                  <a:lnTo>
                    <a:pt x="0" y="2"/>
                  </a:lnTo>
                  <a:lnTo>
                    <a:pt x="0" y="3"/>
                  </a:lnTo>
                  <a:lnTo>
                    <a:pt x="8" y="6"/>
                  </a:lnTo>
                  <a:lnTo>
                    <a:pt x="4" y="6"/>
                  </a:lnTo>
                  <a:lnTo>
                    <a:pt x="4" y="3"/>
                  </a:lnTo>
                  <a:close/>
                </a:path>
              </a:pathLst>
            </a:custGeom>
            <a:solidFill>
              <a:srgbClr val="000000"/>
            </a:solidFill>
            <a:ln w="25400">
              <a:solidFill>
                <a:schemeClr val="tx1"/>
              </a:solidFill>
              <a:round/>
              <a:headEnd/>
              <a:tailEnd/>
            </a:ln>
          </p:spPr>
          <p:txBody>
            <a:bodyPr/>
            <a:lstStyle/>
            <a:p>
              <a:endParaRPr lang="en-GB"/>
            </a:p>
          </p:txBody>
        </p:sp>
        <p:sp>
          <p:nvSpPr>
            <p:cNvPr id="40155" name="Freeform 220"/>
            <p:cNvSpPr>
              <a:spLocks/>
            </p:cNvSpPr>
            <p:nvPr/>
          </p:nvSpPr>
          <p:spPr bwMode="auto">
            <a:xfrm>
              <a:off x="1619" y="2711"/>
              <a:ext cx="63" cy="5"/>
            </a:xfrm>
            <a:custGeom>
              <a:avLst/>
              <a:gdLst>
                <a:gd name="T0" fmla="*/ 63 w 63"/>
                <a:gd name="T1" fmla="*/ 1 h 5"/>
                <a:gd name="T2" fmla="*/ 59 w 63"/>
                <a:gd name="T3" fmla="*/ 0 h 5"/>
                <a:gd name="T4" fmla="*/ 0 w 63"/>
                <a:gd name="T5" fmla="*/ 0 h 5"/>
                <a:gd name="T6" fmla="*/ 0 w 63"/>
                <a:gd name="T7" fmla="*/ 3 h 5"/>
                <a:gd name="T8" fmla="*/ 0 w 63"/>
                <a:gd name="T9" fmla="*/ 5 h 5"/>
                <a:gd name="T10" fmla="*/ 63 w 63"/>
                <a:gd name="T11" fmla="*/ 5 h 5"/>
                <a:gd name="T12" fmla="*/ 63 w 63"/>
                <a:gd name="T13" fmla="*/ 3 h 5"/>
                <a:gd name="T14" fmla="*/ 63 w 63"/>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5"/>
                <a:gd name="T26" fmla="*/ 63 w 6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5">
                  <a:moveTo>
                    <a:pt x="63" y="1"/>
                  </a:moveTo>
                  <a:lnTo>
                    <a:pt x="59" y="0"/>
                  </a:lnTo>
                  <a:lnTo>
                    <a:pt x="0" y="0"/>
                  </a:lnTo>
                  <a:lnTo>
                    <a:pt x="0" y="3"/>
                  </a:lnTo>
                  <a:lnTo>
                    <a:pt x="0" y="5"/>
                  </a:lnTo>
                  <a:lnTo>
                    <a:pt x="63" y="5"/>
                  </a:lnTo>
                  <a:lnTo>
                    <a:pt x="63" y="3"/>
                  </a:lnTo>
                  <a:lnTo>
                    <a:pt x="63" y="1"/>
                  </a:lnTo>
                  <a:close/>
                </a:path>
              </a:pathLst>
            </a:custGeom>
            <a:solidFill>
              <a:srgbClr val="000000"/>
            </a:solidFill>
            <a:ln w="25400">
              <a:solidFill>
                <a:schemeClr val="tx1"/>
              </a:solidFill>
              <a:round/>
              <a:headEnd/>
              <a:tailEnd/>
            </a:ln>
          </p:spPr>
          <p:txBody>
            <a:bodyPr/>
            <a:lstStyle/>
            <a:p>
              <a:endParaRPr lang="en-GB"/>
            </a:p>
          </p:txBody>
        </p:sp>
        <p:sp>
          <p:nvSpPr>
            <p:cNvPr id="40156" name="Freeform 221"/>
            <p:cNvSpPr>
              <a:spLocks/>
            </p:cNvSpPr>
            <p:nvPr/>
          </p:nvSpPr>
          <p:spPr bwMode="auto">
            <a:xfrm>
              <a:off x="1616" y="2711"/>
              <a:ext cx="5" cy="5"/>
            </a:xfrm>
            <a:custGeom>
              <a:avLst/>
              <a:gdLst>
                <a:gd name="T0" fmla="*/ 3 w 5"/>
                <a:gd name="T1" fmla="*/ 3 h 5"/>
                <a:gd name="T2" fmla="*/ 3 w 5"/>
                <a:gd name="T3" fmla="*/ 1 h 5"/>
                <a:gd name="T4" fmla="*/ 0 w 5"/>
                <a:gd name="T5" fmla="*/ 0 h 5"/>
                <a:gd name="T6" fmla="*/ 0 w 5"/>
                <a:gd name="T7" fmla="*/ 1 h 5"/>
                <a:gd name="T8" fmla="*/ 0 w 5"/>
                <a:gd name="T9" fmla="*/ 3 h 5"/>
                <a:gd name="T10" fmla="*/ 5 w 5"/>
                <a:gd name="T11" fmla="*/ 5 h 5"/>
                <a:gd name="T12" fmla="*/ 3 w 5"/>
                <a:gd name="T13" fmla="*/ 5 h 5"/>
                <a:gd name="T14" fmla="*/ 3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3"/>
                  </a:moveTo>
                  <a:lnTo>
                    <a:pt x="3" y="1"/>
                  </a:lnTo>
                  <a:lnTo>
                    <a:pt x="0" y="0"/>
                  </a:lnTo>
                  <a:lnTo>
                    <a:pt x="0" y="1"/>
                  </a:lnTo>
                  <a:lnTo>
                    <a:pt x="0" y="3"/>
                  </a:lnTo>
                  <a:lnTo>
                    <a:pt x="5" y="5"/>
                  </a:lnTo>
                  <a:lnTo>
                    <a:pt x="3" y="5"/>
                  </a:lnTo>
                  <a:lnTo>
                    <a:pt x="3" y="3"/>
                  </a:lnTo>
                  <a:close/>
                </a:path>
              </a:pathLst>
            </a:custGeom>
            <a:solidFill>
              <a:srgbClr val="000000"/>
            </a:solidFill>
            <a:ln w="25400">
              <a:solidFill>
                <a:schemeClr val="tx1"/>
              </a:solidFill>
              <a:round/>
              <a:headEnd/>
              <a:tailEnd/>
            </a:ln>
          </p:spPr>
          <p:txBody>
            <a:bodyPr/>
            <a:lstStyle/>
            <a:p>
              <a:endParaRPr lang="en-GB"/>
            </a:p>
          </p:txBody>
        </p:sp>
        <p:sp>
          <p:nvSpPr>
            <p:cNvPr id="40157" name="Freeform 222"/>
            <p:cNvSpPr>
              <a:spLocks/>
            </p:cNvSpPr>
            <p:nvPr/>
          </p:nvSpPr>
          <p:spPr bwMode="auto">
            <a:xfrm>
              <a:off x="1613" y="2710"/>
              <a:ext cx="4" cy="4"/>
            </a:xfrm>
            <a:custGeom>
              <a:avLst/>
              <a:gdLst>
                <a:gd name="T0" fmla="*/ 3 w 4"/>
                <a:gd name="T1" fmla="*/ 2 h 4"/>
                <a:gd name="T2" fmla="*/ 4 w 4"/>
                <a:gd name="T3" fmla="*/ 1 h 4"/>
                <a:gd name="T4" fmla="*/ 3 w 4"/>
                <a:gd name="T5" fmla="*/ 0 h 4"/>
                <a:gd name="T6" fmla="*/ 2 w 4"/>
                <a:gd name="T7" fmla="*/ 1 h 4"/>
                <a:gd name="T8" fmla="*/ 0 w 4"/>
                <a:gd name="T9" fmla="*/ 2 h 4"/>
                <a:gd name="T10" fmla="*/ 0 w 4"/>
                <a:gd name="T11" fmla="*/ 2 h 4"/>
                <a:gd name="T12" fmla="*/ 3 w 4"/>
                <a:gd name="T13" fmla="*/ 4 h 4"/>
                <a:gd name="T14" fmla="*/ 3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2"/>
                  </a:moveTo>
                  <a:lnTo>
                    <a:pt x="4" y="1"/>
                  </a:lnTo>
                  <a:lnTo>
                    <a:pt x="3" y="0"/>
                  </a:lnTo>
                  <a:lnTo>
                    <a:pt x="2" y="1"/>
                  </a:lnTo>
                  <a:lnTo>
                    <a:pt x="0" y="2"/>
                  </a:lnTo>
                  <a:lnTo>
                    <a:pt x="3" y="4"/>
                  </a:lnTo>
                  <a:lnTo>
                    <a:pt x="3" y="2"/>
                  </a:lnTo>
                  <a:close/>
                </a:path>
              </a:pathLst>
            </a:custGeom>
            <a:solidFill>
              <a:srgbClr val="000000"/>
            </a:solidFill>
            <a:ln w="25400">
              <a:solidFill>
                <a:schemeClr val="tx1"/>
              </a:solidFill>
              <a:round/>
              <a:headEnd/>
              <a:tailEnd/>
            </a:ln>
          </p:spPr>
          <p:txBody>
            <a:bodyPr/>
            <a:lstStyle/>
            <a:p>
              <a:endParaRPr lang="en-GB"/>
            </a:p>
          </p:txBody>
        </p:sp>
        <p:sp>
          <p:nvSpPr>
            <p:cNvPr id="40158" name="Freeform 223"/>
            <p:cNvSpPr>
              <a:spLocks/>
            </p:cNvSpPr>
            <p:nvPr/>
          </p:nvSpPr>
          <p:spPr bwMode="auto">
            <a:xfrm>
              <a:off x="1612" y="2708"/>
              <a:ext cx="5" cy="4"/>
            </a:xfrm>
            <a:custGeom>
              <a:avLst/>
              <a:gdLst>
                <a:gd name="T0" fmla="*/ 4 w 5"/>
                <a:gd name="T1" fmla="*/ 2 h 4"/>
                <a:gd name="T2" fmla="*/ 5 w 5"/>
                <a:gd name="T3" fmla="*/ 3 h 4"/>
                <a:gd name="T4" fmla="*/ 0 w 5"/>
                <a:gd name="T5" fmla="*/ 0 h 4"/>
                <a:gd name="T6" fmla="*/ 0 w 5"/>
                <a:gd name="T7" fmla="*/ 2 h 4"/>
                <a:gd name="T8" fmla="*/ 0 w 5"/>
                <a:gd name="T9" fmla="*/ 3 h 4"/>
                <a:gd name="T10" fmla="*/ 3 w 5"/>
                <a:gd name="T11" fmla="*/ 4 h 4"/>
                <a:gd name="T12" fmla="*/ 3 w 5"/>
                <a:gd name="T13" fmla="*/ 3 h 4"/>
                <a:gd name="T14" fmla="*/ 4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4" y="2"/>
                  </a:moveTo>
                  <a:lnTo>
                    <a:pt x="5" y="3"/>
                  </a:lnTo>
                  <a:lnTo>
                    <a:pt x="0" y="0"/>
                  </a:lnTo>
                  <a:lnTo>
                    <a:pt x="0" y="2"/>
                  </a:lnTo>
                  <a:lnTo>
                    <a:pt x="0" y="3"/>
                  </a:lnTo>
                  <a:lnTo>
                    <a:pt x="3" y="4"/>
                  </a:lnTo>
                  <a:lnTo>
                    <a:pt x="3" y="3"/>
                  </a:lnTo>
                  <a:lnTo>
                    <a:pt x="4" y="2"/>
                  </a:lnTo>
                  <a:close/>
                </a:path>
              </a:pathLst>
            </a:custGeom>
            <a:solidFill>
              <a:srgbClr val="000000"/>
            </a:solidFill>
            <a:ln w="25400">
              <a:solidFill>
                <a:schemeClr val="tx1"/>
              </a:solidFill>
              <a:round/>
              <a:headEnd/>
              <a:tailEnd/>
            </a:ln>
          </p:spPr>
          <p:txBody>
            <a:bodyPr/>
            <a:lstStyle/>
            <a:p>
              <a:endParaRPr lang="en-GB"/>
            </a:p>
          </p:txBody>
        </p:sp>
        <p:sp>
          <p:nvSpPr>
            <p:cNvPr id="40159" name="Freeform 224"/>
            <p:cNvSpPr>
              <a:spLocks/>
            </p:cNvSpPr>
            <p:nvPr/>
          </p:nvSpPr>
          <p:spPr bwMode="auto">
            <a:xfrm>
              <a:off x="1608" y="2706"/>
              <a:ext cx="5" cy="5"/>
            </a:xfrm>
            <a:custGeom>
              <a:avLst/>
              <a:gdLst>
                <a:gd name="T0" fmla="*/ 4 w 5"/>
                <a:gd name="T1" fmla="*/ 4 h 5"/>
                <a:gd name="T2" fmla="*/ 5 w 5"/>
                <a:gd name="T3" fmla="*/ 2 h 5"/>
                <a:gd name="T4" fmla="*/ 3 w 5"/>
                <a:gd name="T5" fmla="*/ 0 h 5"/>
                <a:gd name="T6" fmla="*/ 1 w 5"/>
                <a:gd name="T7" fmla="*/ 1 h 5"/>
                <a:gd name="T8" fmla="*/ 0 w 5"/>
                <a:gd name="T9" fmla="*/ 2 h 5"/>
                <a:gd name="T10" fmla="*/ 1 w 5"/>
                <a:gd name="T11" fmla="*/ 4 h 5"/>
                <a:gd name="T12" fmla="*/ 4 w 5"/>
                <a:gd name="T13" fmla="*/ 5 h 5"/>
                <a:gd name="T14" fmla="*/ 4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4"/>
                  </a:moveTo>
                  <a:lnTo>
                    <a:pt x="5" y="2"/>
                  </a:lnTo>
                  <a:lnTo>
                    <a:pt x="3" y="0"/>
                  </a:lnTo>
                  <a:lnTo>
                    <a:pt x="1" y="1"/>
                  </a:lnTo>
                  <a:lnTo>
                    <a:pt x="0" y="2"/>
                  </a:lnTo>
                  <a:lnTo>
                    <a:pt x="1" y="4"/>
                  </a:lnTo>
                  <a:lnTo>
                    <a:pt x="4" y="5"/>
                  </a:lnTo>
                  <a:lnTo>
                    <a:pt x="4" y="4"/>
                  </a:lnTo>
                  <a:close/>
                </a:path>
              </a:pathLst>
            </a:custGeom>
            <a:solidFill>
              <a:srgbClr val="000000"/>
            </a:solidFill>
            <a:ln w="25400">
              <a:solidFill>
                <a:schemeClr val="tx1"/>
              </a:solidFill>
              <a:round/>
              <a:headEnd/>
              <a:tailEnd/>
            </a:ln>
          </p:spPr>
          <p:txBody>
            <a:bodyPr/>
            <a:lstStyle/>
            <a:p>
              <a:endParaRPr lang="en-GB"/>
            </a:p>
          </p:txBody>
        </p:sp>
        <p:sp>
          <p:nvSpPr>
            <p:cNvPr id="40160" name="Freeform 225"/>
            <p:cNvSpPr>
              <a:spLocks/>
            </p:cNvSpPr>
            <p:nvPr/>
          </p:nvSpPr>
          <p:spPr bwMode="auto">
            <a:xfrm>
              <a:off x="1607" y="2704"/>
              <a:ext cx="4" cy="6"/>
            </a:xfrm>
            <a:custGeom>
              <a:avLst/>
              <a:gdLst>
                <a:gd name="T0" fmla="*/ 2 w 4"/>
                <a:gd name="T1" fmla="*/ 3 h 6"/>
                <a:gd name="T2" fmla="*/ 4 w 4"/>
                <a:gd name="T3" fmla="*/ 3 h 6"/>
                <a:gd name="T4" fmla="*/ 2 w 4"/>
                <a:gd name="T5" fmla="*/ 0 h 6"/>
                <a:gd name="T6" fmla="*/ 1 w 4"/>
                <a:gd name="T7" fmla="*/ 0 h 6"/>
                <a:gd name="T8" fmla="*/ 0 w 4"/>
                <a:gd name="T9" fmla="*/ 0 h 6"/>
                <a:gd name="T10" fmla="*/ 2 w 4"/>
                <a:gd name="T11" fmla="*/ 6 h 6"/>
                <a:gd name="T12" fmla="*/ 1 w 4"/>
                <a:gd name="T13" fmla="*/ 4 h 6"/>
                <a:gd name="T14" fmla="*/ 2 w 4"/>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2" y="3"/>
                  </a:moveTo>
                  <a:lnTo>
                    <a:pt x="4" y="3"/>
                  </a:lnTo>
                  <a:lnTo>
                    <a:pt x="2" y="0"/>
                  </a:lnTo>
                  <a:lnTo>
                    <a:pt x="1" y="0"/>
                  </a:lnTo>
                  <a:lnTo>
                    <a:pt x="0" y="0"/>
                  </a:lnTo>
                  <a:lnTo>
                    <a:pt x="2" y="6"/>
                  </a:lnTo>
                  <a:lnTo>
                    <a:pt x="1" y="4"/>
                  </a:lnTo>
                  <a:lnTo>
                    <a:pt x="2" y="3"/>
                  </a:lnTo>
                  <a:close/>
                </a:path>
              </a:pathLst>
            </a:custGeom>
            <a:solidFill>
              <a:srgbClr val="000000"/>
            </a:solidFill>
            <a:ln w="25400">
              <a:solidFill>
                <a:schemeClr val="tx1"/>
              </a:solidFill>
              <a:round/>
              <a:headEnd/>
              <a:tailEnd/>
            </a:ln>
          </p:spPr>
          <p:txBody>
            <a:bodyPr/>
            <a:lstStyle/>
            <a:p>
              <a:endParaRPr lang="en-GB"/>
            </a:p>
          </p:txBody>
        </p:sp>
        <p:sp>
          <p:nvSpPr>
            <p:cNvPr id="40161" name="Freeform 226"/>
            <p:cNvSpPr>
              <a:spLocks/>
            </p:cNvSpPr>
            <p:nvPr/>
          </p:nvSpPr>
          <p:spPr bwMode="auto">
            <a:xfrm>
              <a:off x="1605" y="2702"/>
              <a:ext cx="6" cy="2"/>
            </a:xfrm>
            <a:custGeom>
              <a:avLst/>
              <a:gdLst>
                <a:gd name="T0" fmla="*/ 3 w 6"/>
                <a:gd name="T1" fmla="*/ 2 h 2"/>
                <a:gd name="T2" fmla="*/ 6 w 6"/>
                <a:gd name="T3" fmla="*/ 2 h 2"/>
                <a:gd name="T4" fmla="*/ 6 w 6"/>
                <a:gd name="T5" fmla="*/ 1 h 2"/>
                <a:gd name="T6" fmla="*/ 3 w 6"/>
                <a:gd name="T7" fmla="*/ 1 h 2"/>
                <a:gd name="T8" fmla="*/ 0 w 6"/>
                <a:gd name="T9" fmla="*/ 1 h 2"/>
                <a:gd name="T10" fmla="*/ 0 w 6"/>
                <a:gd name="T11" fmla="*/ 0 h 2"/>
                <a:gd name="T12" fmla="*/ 2 w 6"/>
                <a:gd name="T13" fmla="*/ 2 h 2"/>
                <a:gd name="T14" fmla="*/ 3 w 6"/>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3" y="2"/>
                  </a:moveTo>
                  <a:lnTo>
                    <a:pt x="6" y="2"/>
                  </a:lnTo>
                  <a:lnTo>
                    <a:pt x="6" y="1"/>
                  </a:lnTo>
                  <a:lnTo>
                    <a:pt x="3" y="1"/>
                  </a:lnTo>
                  <a:lnTo>
                    <a:pt x="0" y="1"/>
                  </a:lnTo>
                  <a:lnTo>
                    <a:pt x="0" y="0"/>
                  </a:lnTo>
                  <a:lnTo>
                    <a:pt x="2" y="2"/>
                  </a:lnTo>
                  <a:lnTo>
                    <a:pt x="3" y="2"/>
                  </a:lnTo>
                  <a:close/>
                </a:path>
              </a:pathLst>
            </a:custGeom>
            <a:solidFill>
              <a:srgbClr val="000000"/>
            </a:solidFill>
            <a:ln w="25400">
              <a:solidFill>
                <a:schemeClr val="tx1"/>
              </a:solidFill>
              <a:round/>
              <a:headEnd/>
              <a:tailEnd/>
            </a:ln>
          </p:spPr>
          <p:txBody>
            <a:bodyPr/>
            <a:lstStyle/>
            <a:p>
              <a:endParaRPr lang="en-GB"/>
            </a:p>
          </p:txBody>
        </p:sp>
        <p:sp>
          <p:nvSpPr>
            <p:cNvPr id="40162" name="Freeform 227"/>
            <p:cNvSpPr>
              <a:spLocks/>
            </p:cNvSpPr>
            <p:nvPr/>
          </p:nvSpPr>
          <p:spPr bwMode="auto">
            <a:xfrm>
              <a:off x="1605" y="2701"/>
              <a:ext cx="6" cy="5"/>
            </a:xfrm>
            <a:custGeom>
              <a:avLst/>
              <a:gdLst>
                <a:gd name="T0" fmla="*/ 6 w 6"/>
                <a:gd name="T1" fmla="*/ 2 h 5"/>
                <a:gd name="T2" fmla="*/ 6 w 6"/>
                <a:gd name="T3" fmla="*/ 5 h 5"/>
                <a:gd name="T4" fmla="*/ 3 w 6"/>
                <a:gd name="T5" fmla="*/ 0 h 5"/>
                <a:gd name="T6" fmla="*/ 2 w 6"/>
                <a:gd name="T7" fmla="*/ 0 h 5"/>
                <a:gd name="T8" fmla="*/ 0 w 6"/>
                <a:gd name="T9" fmla="*/ 0 h 5"/>
                <a:gd name="T10" fmla="*/ 2 w 6"/>
                <a:gd name="T11" fmla="*/ 2 h 5"/>
                <a:gd name="T12" fmla="*/ 3 w 6"/>
                <a:gd name="T13" fmla="*/ 2 h 5"/>
                <a:gd name="T14" fmla="*/ 6 w 6"/>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2"/>
                  </a:moveTo>
                  <a:lnTo>
                    <a:pt x="6" y="5"/>
                  </a:lnTo>
                  <a:lnTo>
                    <a:pt x="3" y="0"/>
                  </a:lnTo>
                  <a:lnTo>
                    <a:pt x="2" y="0"/>
                  </a:lnTo>
                  <a:lnTo>
                    <a:pt x="0" y="0"/>
                  </a:lnTo>
                  <a:lnTo>
                    <a:pt x="2" y="2"/>
                  </a:lnTo>
                  <a:lnTo>
                    <a:pt x="3" y="2"/>
                  </a:lnTo>
                  <a:lnTo>
                    <a:pt x="6" y="2"/>
                  </a:lnTo>
                  <a:close/>
                </a:path>
              </a:pathLst>
            </a:custGeom>
            <a:solidFill>
              <a:srgbClr val="000000"/>
            </a:solidFill>
            <a:ln w="25400">
              <a:solidFill>
                <a:schemeClr val="tx1"/>
              </a:solidFill>
              <a:round/>
              <a:headEnd/>
              <a:tailEnd/>
            </a:ln>
          </p:spPr>
          <p:txBody>
            <a:bodyPr/>
            <a:lstStyle/>
            <a:p>
              <a:endParaRPr lang="en-GB"/>
            </a:p>
          </p:txBody>
        </p:sp>
        <p:sp>
          <p:nvSpPr>
            <p:cNvPr id="40163" name="Freeform 228"/>
            <p:cNvSpPr>
              <a:spLocks/>
            </p:cNvSpPr>
            <p:nvPr/>
          </p:nvSpPr>
          <p:spPr bwMode="auto">
            <a:xfrm>
              <a:off x="1604" y="2698"/>
              <a:ext cx="4" cy="4"/>
            </a:xfrm>
            <a:custGeom>
              <a:avLst/>
              <a:gdLst>
                <a:gd name="T0" fmla="*/ 4 w 4"/>
                <a:gd name="T1" fmla="*/ 3 h 4"/>
                <a:gd name="T2" fmla="*/ 3 w 4"/>
                <a:gd name="T3" fmla="*/ 0 h 4"/>
                <a:gd name="T4" fmla="*/ 3 w 4"/>
                <a:gd name="T5" fmla="*/ 0 h 4"/>
                <a:gd name="T6" fmla="*/ 1 w 4"/>
                <a:gd name="T7" fmla="*/ 1 h 4"/>
                <a:gd name="T8" fmla="*/ 0 w 4"/>
                <a:gd name="T9" fmla="*/ 3 h 4"/>
                <a:gd name="T10" fmla="*/ 1 w 4"/>
                <a:gd name="T11" fmla="*/ 4 h 4"/>
                <a:gd name="T12" fmla="*/ 3 w 4"/>
                <a:gd name="T13" fmla="*/ 3 h 4"/>
                <a:gd name="T14" fmla="*/ 4 w 4"/>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3"/>
                  </a:moveTo>
                  <a:lnTo>
                    <a:pt x="3" y="0"/>
                  </a:lnTo>
                  <a:lnTo>
                    <a:pt x="1" y="1"/>
                  </a:lnTo>
                  <a:lnTo>
                    <a:pt x="0" y="3"/>
                  </a:lnTo>
                  <a:lnTo>
                    <a:pt x="1" y="4"/>
                  </a:lnTo>
                  <a:lnTo>
                    <a:pt x="3" y="3"/>
                  </a:lnTo>
                  <a:lnTo>
                    <a:pt x="4" y="3"/>
                  </a:lnTo>
                  <a:close/>
                </a:path>
              </a:pathLst>
            </a:custGeom>
            <a:solidFill>
              <a:srgbClr val="000000"/>
            </a:solidFill>
            <a:ln w="25400">
              <a:solidFill>
                <a:schemeClr val="tx1"/>
              </a:solidFill>
              <a:round/>
              <a:headEnd/>
              <a:tailEnd/>
            </a:ln>
          </p:spPr>
          <p:txBody>
            <a:bodyPr/>
            <a:lstStyle/>
            <a:p>
              <a:endParaRPr lang="en-GB"/>
            </a:p>
          </p:txBody>
        </p:sp>
        <p:sp>
          <p:nvSpPr>
            <p:cNvPr id="40164" name="Freeform 229"/>
            <p:cNvSpPr>
              <a:spLocks/>
            </p:cNvSpPr>
            <p:nvPr/>
          </p:nvSpPr>
          <p:spPr bwMode="auto">
            <a:xfrm>
              <a:off x="1507" y="2384"/>
              <a:ext cx="100" cy="318"/>
            </a:xfrm>
            <a:custGeom>
              <a:avLst/>
              <a:gdLst>
                <a:gd name="T0" fmla="*/ 98 w 100"/>
                <a:gd name="T1" fmla="*/ 315 h 318"/>
                <a:gd name="T2" fmla="*/ 100 w 100"/>
                <a:gd name="T3" fmla="*/ 315 h 318"/>
                <a:gd name="T4" fmla="*/ 98 w 100"/>
                <a:gd name="T5" fmla="*/ 313 h 318"/>
                <a:gd name="T6" fmla="*/ 3 w 100"/>
                <a:gd name="T7" fmla="*/ 5 h 318"/>
                <a:gd name="T8" fmla="*/ 2 w 100"/>
                <a:gd name="T9" fmla="*/ 0 h 318"/>
                <a:gd name="T10" fmla="*/ 0 w 100"/>
                <a:gd name="T11" fmla="*/ 0 h 318"/>
                <a:gd name="T12" fmla="*/ 96 w 100"/>
                <a:gd name="T13" fmla="*/ 313 h 318"/>
                <a:gd name="T14" fmla="*/ 98 w 100"/>
                <a:gd name="T15" fmla="*/ 318 h 318"/>
                <a:gd name="T16" fmla="*/ 97 w 100"/>
                <a:gd name="T17" fmla="*/ 317 h 318"/>
                <a:gd name="T18" fmla="*/ 98 w 100"/>
                <a:gd name="T19" fmla="*/ 315 h 3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318"/>
                <a:gd name="T32" fmla="*/ 100 w 100"/>
                <a:gd name="T33" fmla="*/ 318 h 3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318">
                  <a:moveTo>
                    <a:pt x="98" y="315"/>
                  </a:moveTo>
                  <a:lnTo>
                    <a:pt x="100" y="315"/>
                  </a:lnTo>
                  <a:lnTo>
                    <a:pt x="98" y="313"/>
                  </a:lnTo>
                  <a:lnTo>
                    <a:pt x="3" y="5"/>
                  </a:lnTo>
                  <a:lnTo>
                    <a:pt x="2" y="0"/>
                  </a:lnTo>
                  <a:lnTo>
                    <a:pt x="0" y="0"/>
                  </a:lnTo>
                  <a:lnTo>
                    <a:pt x="96" y="313"/>
                  </a:lnTo>
                  <a:lnTo>
                    <a:pt x="98" y="318"/>
                  </a:lnTo>
                  <a:lnTo>
                    <a:pt x="97" y="317"/>
                  </a:lnTo>
                  <a:lnTo>
                    <a:pt x="98" y="315"/>
                  </a:lnTo>
                  <a:close/>
                </a:path>
              </a:pathLst>
            </a:custGeom>
            <a:solidFill>
              <a:srgbClr val="000000"/>
            </a:solidFill>
            <a:ln w="25400">
              <a:solidFill>
                <a:schemeClr val="tx1"/>
              </a:solidFill>
              <a:round/>
              <a:headEnd/>
              <a:tailEnd/>
            </a:ln>
          </p:spPr>
          <p:txBody>
            <a:bodyPr/>
            <a:lstStyle/>
            <a:p>
              <a:endParaRPr lang="en-GB"/>
            </a:p>
          </p:txBody>
        </p:sp>
        <p:sp>
          <p:nvSpPr>
            <p:cNvPr id="40165" name="Freeform 230"/>
            <p:cNvSpPr>
              <a:spLocks/>
            </p:cNvSpPr>
            <p:nvPr/>
          </p:nvSpPr>
          <p:spPr bwMode="auto">
            <a:xfrm>
              <a:off x="887" y="1838"/>
              <a:ext cx="689" cy="809"/>
            </a:xfrm>
            <a:custGeom>
              <a:avLst/>
              <a:gdLst>
                <a:gd name="T0" fmla="*/ 689 w 689"/>
                <a:gd name="T1" fmla="*/ 774 h 809"/>
                <a:gd name="T2" fmla="*/ 570 w 689"/>
                <a:gd name="T3" fmla="*/ 774 h 809"/>
                <a:gd name="T4" fmla="*/ 559 w 689"/>
                <a:gd name="T5" fmla="*/ 776 h 809"/>
                <a:gd name="T6" fmla="*/ 547 w 689"/>
                <a:gd name="T7" fmla="*/ 778 h 809"/>
                <a:gd name="T8" fmla="*/ 537 w 689"/>
                <a:gd name="T9" fmla="*/ 779 h 809"/>
                <a:gd name="T10" fmla="*/ 525 w 689"/>
                <a:gd name="T11" fmla="*/ 780 h 809"/>
                <a:gd name="T12" fmla="*/ 514 w 689"/>
                <a:gd name="T13" fmla="*/ 782 h 809"/>
                <a:gd name="T14" fmla="*/ 502 w 689"/>
                <a:gd name="T15" fmla="*/ 783 h 809"/>
                <a:gd name="T16" fmla="*/ 492 w 689"/>
                <a:gd name="T17" fmla="*/ 784 h 809"/>
                <a:gd name="T18" fmla="*/ 480 w 689"/>
                <a:gd name="T19" fmla="*/ 786 h 809"/>
                <a:gd name="T20" fmla="*/ 469 w 689"/>
                <a:gd name="T21" fmla="*/ 788 h 809"/>
                <a:gd name="T22" fmla="*/ 457 w 689"/>
                <a:gd name="T23" fmla="*/ 791 h 809"/>
                <a:gd name="T24" fmla="*/ 447 w 689"/>
                <a:gd name="T25" fmla="*/ 795 h 809"/>
                <a:gd name="T26" fmla="*/ 435 w 689"/>
                <a:gd name="T27" fmla="*/ 798 h 809"/>
                <a:gd name="T28" fmla="*/ 421 w 689"/>
                <a:gd name="T29" fmla="*/ 802 h 809"/>
                <a:gd name="T30" fmla="*/ 408 w 689"/>
                <a:gd name="T31" fmla="*/ 805 h 809"/>
                <a:gd name="T32" fmla="*/ 395 w 689"/>
                <a:gd name="T33" fmla="*/ 808 h 809"/>
                <a:gd name="T34" fmla="*/ 382 w 689"/>
                <a:gd name="T35" fmla="*/ 809 h 809"/>
                <a:gd name="T36" fmla="*/ 367 w 689"/>
                <a:gd name="T37" fmla="*/ 809 h 809"/>
                <a:gd name="T38" fmla="*/ 354 w 689"/>
                <a:gd name="T39" fmla="*/ 809 h 809"/>
                <a:gd name="T40" fmla="*/ 340 w 689"/>
                <a:gd name="T41" fmla="*/ 808 h 809"/>
                <a:gd name="T42" fmla="*/ 327 w 689"/>
                <a:gd name="T43" fmla="*/ 807 h 809"/>
                <a:gd name="T44" fmla="*/ 315 w 689"/>
                <a:gd name="T45" fmla="*/ 803 h 809"/>
                <a:gd name="T46" fmla="*/ 302 w 689"/>
                <a:gd name="T47" fmla="*/ 800 h 809"/>
                <a:gd name="T48" fmla="*/ 289 w 689"/>
                <a:gd name="T49" fmla="*/ 795 h 809"/>
                <a:gd name="T50" fmla="*/ 275 w 689"/>
                <a:gd name="T51" fmla="*/ 788 h 809"/>
                <a:gd name="T52" fmla="*/ 0 w 689"/>
                <a:gd name="T53" fmla="*/ 634 h 809"/>
                <a:gd name="T54" fmla="*/ 0 w 689"/>
                <a:gd name="T55" fmla="*/ 605 h 809"/>
                <a:gd name="T56" fmla="*/ 25 w 689"/>
                <a:gd name="T57" fmla="*/ 603 h 809"/>
                <a:gd name="T58" fmla="*/ 115 w 689"/>
                <a:gd name="T59" fmla="*/ 435 h 809"/>
                <a:gd name="T60" fmla="*/ 118 w 689"/>
                <a:gd name="T61" fmla="*/ 433 h 809"/>
                <a:gd name="T62" fmla="*/ 120 w 689"/>
                <a:gd name="T63" fmla="*/ 429 h 809"/>
                <a:gd name="T64" fmla="*/ 122 w 689"/>
                <a:gd name="T65" fmla="*/ 425 h 809"/>
                <a:gd name="T66" fmla="*/ 123 w 689"/>
                <a:gd name="T67" fmla="*/ 422 h 809"/>
                <a:gd name="T68" fmla="*/ 124 w 689"/>
                <a:gd name="T69" fmla="*/ 418 h 809"/>
                <a:gd name="T70" fmla="*/ 124 w 689"/>
                <a:gd name="T71" fmla="*/ 414 h 809"/>
                <a:gd name="T72" fmla="*/ 124 w 689"/>
                <a:gd name="T73" fmla="*/ 412 h 809"/>
                <a:gd name="T74" fmla="*/ 124 w 689"/>
                <a:gd name="T75" fmla="*/ 408 h 809"/>
                <a:gd name="T76" fmla="*/ 124 w 689"/>
                <a:gd name="T77" fmla="*/ 404 h 809"/>
                <a:gd name="T78" fmla="*/ 123 w 689"/>
                <a:gd name="T79" fmla="*/ 400 h 809"/>
                <a:gd name="T80" fmla="*/ 123 w 689"/>
                <a:gd name="T81" fmla="*/ 396 h 809"/>
                <a:gd name="T82" fmla="*/ 120 w 689"/>
                <a:gd name="T83" fmla="*/ 392 h 809"/>
                <a:gd name="T84" fmla="*/ 31 w 689"/>
                <a:gd name="T85" fmla="*/ 14 h 809"/>
                <a:gd name="T86" fmla="*/ 46 w 689"/>
                <a:gd name="T87" fmla="*/ 11 h 809"/>
                <a:gd name="T88" fmla="*/ 61 w 689"/>
                <a:gd name="T89" fmla="*/ 7 h 809"/>
                <a:gd name="T90" fmla="*/ 77 w 689"/>
                <a:gd name="T91" fmla="*/ 4 h 809"/>
                <a:gd name="T92" fmla="*/ 94 w 689"/>
                <a:gd name="T93" fmla="*/ 3 h 809"/>
                <a:gd name="T94" fmla="*/ 110 w 689"/>
                <a:gd name="T95" fmla="*/ 2 h 809"/>
                <a:gd name="T96" fmla="*/ 127 w 689"/>
                <a:gd name="T97" fmla="*/ 0 h 809"/>
                <a:gd name="T98" fmla="*/ 144 w 689"/>
                <a:gd name="T99" fmla="*/ 2 h 809"/>
                <a:gd name="T100" fmla="*/ 161 w 689"/>
                <a:gd name="T101" fmla="*/ 3 h 809"/>
                <a:gd name="T102" fmla="*/ 180 w 689"/>
                <a:gd name="T103" fmla="*/ 4 h 809"/>
                <a:gd name="T104" fmla="*/ 197 w 689"/>
                <a:gd name="T105" fmla="*/ 7 h 809"/>
                <a:gd name="T106" fmla="*/ 214 w 689"/>
                <a:gd name="T107" fmla="*/ 11 h 809"/>
                <a:gd name="T108" fmla="*/ 230 w 689"/>
                <a:gd name="T109" fmla="*/ 15 h 809"/>
                <a:gd name="T110" fmla="*/ 623 w 689"/>
                <a:gd name="T111" fmla="*/ 549 h 8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9"/>
                <a:gd name="T169" fmla="*/ 0 h 809"/>
                <a:gd name="T170" fmla="*/ 689 w 689"/>
                <a:gd name="T171" fmla="*/ 809 h 8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9" h="809">
                  <a:moveTo>
                    <a:pt x="689" y="774"/>
                  </a:moveTo>
                  <a:lnTo>
                    <a:pt x="570" y="774"/>
                  </a:lnTo>
                  <a:lnTo>
                    <a:pt x="559" y="776"/>
                  </a:lnTo>
                  <a:lnTo>
                    <a:pt x="547" y="778"/>
                  </a:lnTo>
                  <a:lnTo>
                    <a:pt x="537" y="779"/>
                  </a:lnTo>
                  <a:lnTo>
                    <a:pt x="525" y="780"/>
                  </a:lnTo>
                  <a:lnTo>
                    <a:pt x="514" y="782"/>
                  </a:lnTo>
                  <a:lnTo>
                    <a:pt x="502" y="783"/>
                  </a:lnTo>
                  <a:lnTo>
                    <a:pt x="492" y="784"/>
                  </a:lnTo>
                  <a:lnTo>
                    <a:pt x="480" y="786"/>
                  </a:lnTo>
                  <a:lnTo>
                    <a:pt x="469" y="788"/>
                  </a:lnTo>
                  <a:lnTo>
                    <a:pt x="457" y="791"/>
                  </a:lnTo>
                  <a:lnTo>
                    <a:pt x="447" y="795"/>
                  </a:lnTo>
                  <a:lnTo>
                    <a:pt x="435" y="798"/>
                  </a:lnTo>
                  <a:lnTo>
                    <a:pt x="421" y="802"/>
                  </a:lnTo>
                  <a:lnTo>
                    <a:pt x="408" y="805"/>
                  </a:lnTo>
                  <a:lnTo>
                    <a:pt x="395" y="808"/>
                  </a:lnTo>
                  <a:lnTo>
                    <a:pt x="382" y="809"/>
                  </a:lnTo>
                  <a:lnTo>
                    <a:pt x="367" y="809"/>
                  </a:lnTo>
                  <a:lnTo>
                    <a:pt x="354" y="809"/>
                  </a:lnTo>
                  <a:lnTo>
                    <a:pt x="340" y="808"/>
                  </a:lnTo>
                  <a:lnTo>
                    <a:pt x="327" y="807"/>
                  </a:lnTo>
                  <a:lnTo>
                    <a:pt x="315" y="803"/>
                  </a:lnTo>
                  <a:lnTo>
                    <a:pt x="302" y="800"/>
                  </a:lnTo>
                  <a:lnTo>
                    <a:pt x="289" y="795"/>
                  </a:lnTo>
                  <a:lnTo>
                    <a:pt x="275" y="788"/>
                  </a:lnTo>
                  <a:lnTo>
                    <a:pt x="0" y="634"/>
                  </a:lnTo>
                  <a:lnTo>
                    <a:pt x="0" y="605"/>
                  </a:lnTo>
                  <a:lnTo>
                    <a:pt x="25" y="603"/>
                  </a:lnTo>
                  <a:lnTo>
                    <a:pt x="115" y="435"/>
                  </a:lnTo>
                  <a:lnTo>
                    <a:pt x="118" y="433"/>
                  </a:lnTo>
                  <a:lnTo>
                    <a:pt x="120" y="429"/>
                  </a:lnTo>
                  <a:lnTo>
                    <a:pt x="122" y="425"/>
                  </a:lnTo>
                  <a:lnTo>
                    <a:pt x="123" y="422"/>
                  </a:lnTo>
                  <a:lnTo>
                    <a:pt x="124" y="418"/>
                  </a:lnTo>
                  <a:lnTo>
                    <a:pt x="124" y="414"/>
                  </a:lnTo>
                  <a:lnTo>
                    <a:pt x="124" y="412"/>
                  </a:lnTo>
                  <a:lnTo>
                    <a:pt x="124" y="408"/>
                  </a:lnTo>
                  <a:lnTo>
                    <a:pt x="124" y="404"/>
                  </a:lnTo>
                  <a:lnTo>
                    <a:pt x="123" y="400"/>
                  </a:lnTo>
                  <a:lnTo>
                    <a:pt x="123" y="396"/>
                  </a:lnTo>
                  <a:lnTo>
                    <a:pt x="120" y="392"/>
                  </a:lnTo>
                  <a:lnTo>
                    <a:pt x="31" y="14"/>
                  </a:lnTo>
                  <a:lnTo>
                    <a:pt x="46" y="11"/>
                  </a:lnTo>
                  <a:lnTo>
                    <a:pt x="61" y="7"/>
                  </a:lnTo>
                  <a:lnTo>
                    <a:pt x="77" y="4"/>
                  </a:lnTo>
                  <a:lnTo>
                    <a:pt x="94" y="3"/>
                  </a:lnTo>
                  <a:lnTo>
                    <a:pt x="110" y="2"/>
                  </a:lnTo>
                  <a:lnTo>
                    <a:pt x="127" y="0"/>
                  </a:lnTo>
                  <a:lnTo>
                    <a:pt x="144" y="2"/>
                  </a:lnTo>
                  <a:lnTo>
                    <a:pt x="161" y="3"/>
                  </a:lnTo>
                  <a:lnTo>
                    <a:pt x="180" y="4"/>
                  </a:lnTo>
                  <a:lnTo>
                    <a:pt x="197" y="7"/>
                  </a:lnTo>
                  <a:lnTo>
                    <a:pt x="214" y="11"/>
                  </a:lnTo>
                  <a:lnTo>
                    <a:pt x="230" y="15"/>
                  </a:lnTo>
                  <a:lnTo>
                    <a:pt x="623" y="549"/>
                  </a:lnTo>
                </a:path>
              </a:pathLst>
            </a:custGeom>
            <a:noFill/>
            <a:ln w="25400">
              <a:solidFill>
                <a:schemeClr val="tx1"/>
              </a:solidFill>
              <a:prstDash val="solid"/>
              <a:round/>
              <a:headEnd/>
              <a:tailEnd/>
            </a:ln>
          </p:spPr>
          <p:txBody>
            <a:bodyPr/>
            <a:lstStyle/>
            <a:p>
              <a:endParaRPr lang="en-GB"/>
            </a:p>
          </p:txBody>
        </p:sp>
        <p:sp>
          <p:nvSpPr>
            <p:cNvPr id="40166" name="Freeform 231"/>
            <p:cNvSpPr>
              <a:spLocks/>
            </p:cNvSpPr>
            <p:nvPr/>
          </p:nvSpPr>
          <p:spPr bwMode="auto">
            <a:xfrm>
              <a:off x="1269" y="2609"/>
              <a:ext cx="307" cy="40"/>
            </a:xfrm>
            <a:custGeom>
              <a:avLst/>
              <a:gdLst>
                <a:gd name="T0" fmla="*/ 307 w 307"/>
                <a:gd name="T1" fmla="*/ 5 h 40"/>
                <a:gd name="T2" fmla="*/ 307 w 307"/>
                <a:gd name="T3" fmla="*/ 0 h 40"/>
                <a:gd name="T4" fmla="*/ 193 w 307"/>
                <a:gd name="T5" fmla="*/ 0 h 40"/>
                <a:gd name="T6" fmla="*/ 177 w 307"/>
                <a:gd name="T7" fmla="*/ 4 h 40"/>
                <a:gd name="T8" fmla="*/ 165 w 307"/>
                <a:gd name="T9" fmla="*/ 5 h 40"/>
                <a:gd name="T10" fmla="*/ 155 w 307"/>
                <a:gd name="T11" fmla="*/ 7 h 40"/>
                <a:gd name="T12" fmla="*/ 143 w 307"/>
                <a:gd name="T13" fmla="*/ 8 h 40"/>
                <a:gd name="T14" fmla="*/ 132 w 307"/>
                <a:gd name="T15" fmla="*/ 9 h 40"/>
                <a:gd name="T16" fmla="*/ 120 w 307"/>
                <a:gd name="T17" fmla="*/ 11 h 40"/>
                <a:gd name="T18" fmla="*/ 110 w 307"/>
                <a:gd name="T19" fmla="*/ 12 h 40"/>
                <a:gd name="T20" fmla="*/ 98 w 307"/>
                <a:gd name="T21" fmla="*/ 13 h 40"/>
                <a:gd name="T22" fmla="*/ 87 w 307"/>
                <a:gd name="T23" fmla="*/ 16 h 40"/>
                <a:gd name="T24" fmla="*/ 75 w 307"/>
                <a:gd name="T25" fmla="*/ 19 h 40"/>
                <a:gd name="T26" fmla="*/ 65 w 307"/>
                <a:gd name="T27" fmla="*/ 23 h 40"/>
                <a:gd name="T28" fmla="*/ 53 w 307"/>
                <a:gd name="T29" fmla="*/ 25 h 40"/>
                <a:gd name="T30" fmla="*/ 26 w 307"/>
                <a:gd name="T31" fmla="*/ 33 h 40"/>
                <a:gd name="T32" fmla="*/ 13 w 307"/>
                <a:gd name="T33" fmla="*/ 36 h 40"/>
                <a:gd name="T34" fmla="*/ 0 w 307"/>
                <a:gd name="T35" fmla="*/ 37 h 40"/>
                <a:gd name="T36" fmla="*/ 0 w 307"/>
                <a:gd name="T37" fmla="*/ 38 h 40"/>
                <a:gd name="T38" fmla="*/ 0 w 307"/>
                <a:gd name="T39" fmla="*/ 40 h 40"/>
                <a:gd name="T40" fmla="*/ 13 w 307"/>
                <a:gd name="T41" fmla="*/ 38 h 40"/>
                <a:gd name="T42" fmla="*/ 26 w 307"/>
                <a:gd name="T43" fmla="*/ 36 h 40"/>
                <a:gd name="T44" fmla="*/ 53 w 307"/>
                <a:gd name="T45" fmla="*/ 28 h 40"/>
                <a:gd name="T46" fmla="*/ 65 w 307"/>
                <a:gd name="T47" fmla="*/ 25 h 40"/>
                <a:gd name="T48" fmla="*/ 75 w 307"/>
                <a:gd name="T49" fmla="*/ 21 h 40"/>
                <a:gd name="T50" fmla="*/ 87 w 307"/>
                <a:gd name="T51" fmla="*/ 19 h 40"/>
                <a:gd name="T52" fmla="*/ 98 w 307"/>
                <a:gd name="T53" fmla="*/ 16 h 40"/>
                <a:gd name="T54" fmla="*/ 110 w 307"/>
                <a:gd name="T55" fmla="*/ 15 h 40"/>
                <a:gd name="T56" fmla="*/ 120 w 307"/>
                <a:gd name="T57" fmla="*/ 13 h 40"/>
                <a:gd name="T58" fmla="*/ 132 w 307"/>
                <a:gd name="T59" fmla="*/ 12 h 40"/>
                <a:gd name="T60" fmla="*/ 143 w 307"/>
                <a:gd name="T61" fmla="*/ 11 h 40"/>
                <a:gd name="T62" fmla="*/ 155 w 307"/>
                <a:gd name="T63" fmla="*/ 9 h 40"/>
                <a:gd name="T64" fmla="*/ 165 w 307"/>
                <a:gd name="T65" fmla="*/ 8 h 40"/>
                <a:gd name="T66" fmla="*/ 177 w 307"/>
                <a:gd name="T67" fmla="*/ 7 h 40"/>
                <a:gd name="T68" fmla="*/ 183 w 307"/>
                <a:gd name="T69" fmla="*/ 5 h 40"/>
                <a:gd name="T70" fmla="*/ 307 w 307"/>
                <a:gd name="T71" fmla="*/ 5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7"/>
                <a:gd name="T109" fmla="*/ 0 h 40"/>
                <a:gd name="T110" fmla="*/ 307 w 307"/>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7" h="40">
                  <a:moveTo>
                    <a:pt x="307" y="5"/>
                  </a:moveTo>
                  <a:lnTo>
                    <a:pt x="307" y="0"/>
                  </a:lnTo>
                  <a:lnTo>
                    <a:pt x="193" y="0"/>
                  </a:lnTo>
                  <a:lnTo>
                    <a:pt x="177" y="4"/>
                  </a:lnTo>
                  <a:lnTo>
                    <a:pt x="165" y="5"/>
                  </a:lnTo>
                  <a:lnTo>
                    <a:pt x="155" y="7"/>
                  </a:lnTo>
                  <a:lnTo>
                    <a:pt x="143" y="8"/>
                  </a:lnTo>
                  <a:lnTo>
                    <a:pt x="132" y="9"/>
                  </a:lnTo>
                  <a:lnTo>
                    <a:pt x="120" y="11"/>
                  </a:lnTo>
                  <a:lnTo>
                    <a:pt x="110" y="12"/>
                  </a:lnTo>
                  <a:lnTo>
                    <a:pt x="98" y="13"/>
                  </a:lnTo>
                  <a:lnTo>
                    <a:pt x="87" y="16"/>
                  </a:lnTo>
                  <a:lnTo>
                    <a:pt x="75" y="19"/>
                  </a:lnTo>
                  <a:lnTo>
                    <a:pt x="65" y="23"/>
                  </a:lnTo>
                  <a:lnTo>
                    <a:pt x="53" y="25"/>
                  </a:lnTo>
                  <a:lnTo>
                    <a:pt x="26" y="33"/>
                  </a:lnTo>
                  <a:lnTo>
                    <a:pt x="13" y="36"/>
                  </a:lnTo>
                  <a:lnTo>
                    <a:pt x="0" y="37"/>
                  </a:lnTo>
                  <a:lnTo>
                    <a:pt x="0" y="38"/>
                  </a:lnTo>
                  <a:lnTo>
                    <a:pt x="0" y="40"/>
                  </a:lnTo>
                  <a:lnTo>
                    <a:pt x="13" y="38"/>
                  </a:lnTo>
                  <a:lnTo>
                    <a:pt x="26" y="36"/>
                  </a:lnTo>
                  <a:lnTo>
                    <a:pt x="53" y="28"/>
                  </a:lnTo>
                  <a:lnTo>
                    <a:pt x="65" y="25"/>
                  </a:lnTo>
                  <a:lnTo>
                    <a:pt x="75" y="21"/>
                  </a:lnTo>
                  <a:lnTo>
                    <a:pt x="87" y="19"/>
                  </a:lnTo>
                  <a:lnTo>
                    <a:pt x="98" y="16"/>
                  </a:lnTo>
                  <a:lnTo>
                    <a:pt x="110" y="15"/>
                  </a:lnTo>
                  <a:lnTo>
                    <a:pt x="120" y="13"/>
                  </a:lnTo>
                  <a:lnTo>
                    <a:pt x="132" y="12"/>
                  </a:lnTo>
                  <a:lnTo>
                    <a:pt x="143" y="11"/>
                  </a:lnTo>
                  <a:lnTo>
                    <a:pt x="155" y="9"/>
                  </a:lnTo>
                  <a:lnTo>
                    <a:pt x="165" y="8"/>
                  </a:lnTo>
                  <a:lnTo>
                    <a:pt x="177" y="7"/>
                  </a:lnTo>
                  <a:lnTo>
                    <a:pt x="183" y="5"/>
                  </a:lnTo>
                  <a:lnTo>
                    <a:pt x="307" y="5"/>
                  </a:lnTo>
                  <a:close/>
                </a:path>
              </a:pathLst>
            </a:custGeom>
            <a:solidFill>
              <a:srgbClr val="000000"/>
            </a:solidFill>
            <a:ln w="25400">
              <a:solidFill>
                <a:schemeClr val="tx1"/>
              </a:solidFill>
              <a:round/>
              <a:headEnd/>
              <a:tailEnd/>
            </a:ln>
          </p:spPr>
          <p:txBody>
            <a:bodyPr/>
            <a:lstStyle/>
            <a:p>
              <a:endParaRPr lang="en-GB"/>
            </a:p>
          </p:txBody>
        </p:sp>
        <p:sp>
          <p:nvSpPr>
            <p:cNvPr id="40167" name="Freeform 232"/>
            <p:cNvSpPr>
              <a:spLocks/>
            </p:cNvSpPr>
            <p:nvPr/>
          </p:nvSpPr>
          <p:spPr bwMode="auto">
            <a:xfrm>
              <a:off x="1241" y="2645"/>
              <a:ext cx="28" cy="5"/>
            </a:xfrm>
            <a:custGeom>
              <a:avLst/>
              <a:gdLst>
                <a:gd name="T0" fmla="*/ 28 w 28"/>
                <a:gd name="T1" fmla="*/ 2 h 5"/>
                <a:gd name="T2" fmla="*/ 28 w 28"/>
                <a:gd name="T3" fmla="*/ 0 h 5"/>
                <a:gd name="T4" fmla="*/ 0 w 28"/>
                <a:gd name="T5" fmla="*/ 0 h 5"/>
                <a:gd name="T6" fmla="*/ 0 w 28"/>
                <a:gd name="T7" fmla="*/ 2 h 5"/>
                <a:gd name="T8" fmla="*/ 0 w 28"/>
                <a:gd name="T9" fmla="*/ 5 h 5"/>
                <a:gd name="T10" fmla="*/ 14 w 28"/>
                <a:gd name="T11" fmla="*/ 5 h 5"/>
                <a:gd name="T12" fmla="*/ 28 w 28"/>
                <a:gd name="T13" fmla="*/ 4 h 5"/>
                <a:gd name="T14" fmla="*/ 28 w 28"/>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5"/>
                <a:gd name="T26" fmla="*/ 28 w 2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5">
                  <a:moveTo>
                    <a:pt x="28" y="2"/>
                  </a:moveTo>
                  <a:lnTo>
                    <a:pt x="28" y="0"/>
                  </a:lnTo>
                  <a:lnTo>
                    <a:pt x="0" y="0"/>
                  </a:lnTo>
                  <a:lnTo>
                    <a:pt x="0" y="2"/>
                  </a:lnTo>
                  <a:lnTo>
                    <a:pt x="0" y="5"/>
                  </a:lnTo>
                  <a:lnTo>
                    <a:pt x="14" y="5"/>
                  </a:lnTo>
                  <a:lnTo>
                    <a:pt x="28" y="4"/>
                  </a:lnTo>
                  <a:lnTo>
                    <a:pt x="28" y="2"/>
                  </a:lnTo>
                  <a:close/>
                </a:path>
              </a:pathLst>
            </a:custGeom>
            <a:solidFill>
              <a:srgbClr val="000000"/>
            </a:solidFill>
            <a:ln w="25400">
              <a:solidFill>
                <a:schemeClr val="tx1"/>
              </a:solidFill>
              <a:round/>
              <a:headEnd/>
              <a:tailEnd/>
            </a:ln>
          </p:spPr>
          <p:txBody>
            <a:bodyPr/>
            <a:lstStyle/>
            <a:p>
              <a:endParaRPr lang="en-GB"/>
            </a:p>
          </p:txBody>
        </p:sp>
        <p:sp>
          <p:nvSpPr>
            <p:cNvPr id="40168" name="Freeform 233"/>
            <p:cNvSpPr>
              <a:spLocks/>
            </p:cNvSpPr>
            <p:nvPr/>
          </p:nvSpPr>
          <p:spPr bwMode="auto">
            <a:xfrm>
              <a:off x="884" y="2443"/>
              <a:ext cx="370" cy="207"/>
            </a:xfrm>
            <a:custGeom>
              <a:avLst/>
              <a:gdLst>
                <a:gd name="T0" fmla="*/ 357 w 370"/>
                <a:gd name="T1" fmla="*/ 204 h 207"/>
                <a:gd name="T2" fmla="*/ 357 w 370"/>
                <a:gd name="T3" fmla="*/ 203 h 207"/>
                <a:gd name="T4" fmla="*/ 330 w 370"/>
                <a:gd name="T5" fmla="*/ 200 h 207"/>
                <a:gd name="T6" fmla="*/ 318 w 370"/>
                <a:gd name="T7" fmla="*/ 197 h 207"/>
                <a:gd name="T8" fmla="*/ 305 w 370"/>
                <a:gd name="T9" fmla="*/ 194 h 207"/>
                <a:gd name="T10" fmla="*/ 292 w 370"/>
                <a:gd name="T11" fmla="*/ 189 h 207"/>
                <a:gd name="T12" fmla="*/ 278 w 370"/>
                <a:gd name="T13" fmla="*/ 182 h 207"/>
                <a:gd name="T14" fmla="*/ 5 w 370"/>
                <a:gd name="T15" fmla="*/ 29 h 207"/>
                <a:gd name="T16" fmla="*/ 5 w 370"/>
                <a:gd name="T17" fmla="*/ 0 h 207"/>
                <a:gd name="T18" fmla="*/ 0 w 370"/>
                <a:gd name="T19" fmla="*/ 0 h 207"/>
                <a:gd name="T20" fmla="*/ 0 w 370"/>
                <a:gd name="T21" fmla="*/ 29 h 207"/>
                <a:gd name="T22" fmla="*/ 278 w 370"/>
                <a:gd name="T23" fmla="*/ 185 h 207"/>
                <a:gd name="T24" fmla="*/ 292 w 370"/>
                <a:gd name="T25" fmla="*/ 191 h 207"/>
                <a:gd name="T26" fmla="*/ 305 w 370"/>
                <a:gd name="T27" fmla="*/ 197 h 207"/>
                <a:gd name="T28" fmla="*/ 318 w 370"/>
                <a:gd name="T29" fmla="*/ 199 h 207"/>
                <a:gd name="T30" fmla="*/ 330 w 370"/>
                <a:gd name="T31" fmla="*/ 203 h 207"/>
                <a:gd name="T32" fmla="*/ 370 w 370"/>
                <a:gd name="T33" fmla="*/ 207 h 207"/>
                <a:gd name="T34" fmla="*/ 357 w 370"/>
                <a:gd name="T35" fmla="*/ 207 h 207"/>
                <a:gd name="T36" fmla="*/ 357 w 370"/>
                <a:gd name="T37" fmla="*/ 204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0"/>
                <a:gd name="T58" fmla="*/ 0 h 207"/>
                <a:gd name="T59" fmla="*/ 370 w 370"/>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0" h="207">
                  <a:moveTo>
                    <a:pt x="357" y="204"/>
                  </a:moveTo>
                  <a:lnTo>
                    <a:pt x="357" y="203"/>
                  </a:lnTo>
                  <a:lnTo>
                    <a:pt x="330" y="200"/>
                  </a:lnTo>
                  <a:lnTo>
                    <a:pt x="318" y="197"/>
                  </a:lnTo>
                  <a:lnTo>
                    <a:pt x="305" y="194"/>
                  </a:lnTo>
                  <a:lnTo>
                    <a:pt x="292" y="189"/>
                  </a:lnTo>
                  <a:lnTo>
                    <a:pt x="278" y="182"/>
                  </a:lnTo>
                  <a:lnTo>
                    <a:pt x="5" y="29"/>
                  </a:lnTo>
                  <a:lnTo>
                    <a:pt x="5" y="0"/>
                  </a:lnTo>
                  <a:lnTo>
                    <a:pt x="0" y="0"/>
                  </a:lnTo>
                  <a:lnTo>
                    <a:pt x="0" y="29"/>
                  </a:lnTo>
                  <a:lnTo>
                    <a:pt x="278" y="185"/>
                  </a:lnTo>
                  <a:lnTo>
                    <a:pt x="292" y="191"/>
                  </a:lnTo>
                  <a:lnTo>
                    <a:pt x="305" y="197"/>
                  </a:lnTo>
                  <a:lnTo>
                    <a:pt x="318" y="199"/>
                  </a:lnTo>
                  <a:lnTo>
                    <a:pt x="330" y="203"/>
                  </a:lnTo>
                  <a:lnTo>
                    <a:pt x="370" y="207"/>
                  </a:lnTo>
                  <a:lnTo>
                    <a:pt x="357" y="207"/>
                  </a:lnTo>
                  <a:lnTo>
                    <a:pt x="357" y="204"/>
                  </a:lnTo>
                  <a:close/>
                </a:path>
              </a:pathLst>
            </a:custGeom>
            <a:solidFill>
              <a:srgbClr val="000000"/>
            </a:solidFill>
            <a:ln w="25400">
              <a:solidFill>
                <a:schemeClr val="tx1"/>
              </a:solidFill>
              <a:round/>
              <a:headEnd/>
              <a:tailEnd/>
            </a:ln>
          </p:spPr>
          <p:txBody>
            <a:bodyPr/>
            <a:lstStyle/>
            <a:p>
              <a:endParaRPr lang="en-GB"/>
            </a:p>
          </p:txBody>
        </p:sp>
        <p:sp>
          <p:nvSpPr>
            <p:cNvPr id="40169" name="Freeform 234"/>
            <p:cNvSpPr>
              <a:spLocks/>
            </p:cNvSpPr>
            <p:nvPr/>
          </p:nvSpPr>
          <p:spPr bwMode="auto">
            <a:xfrm>
              <a:off x="884" y="2256"/>
              <a:ext cx="129" cy="187"/>
            </a:xfrm>
            <a:custGeom>
              <a:avLst/>
              <a:gdLst>
                <a:gd name="T0" fmla="*/ 5 w 129"/>
                <a:gd name="T1" fmla="*/ 187 h 187"/>
                <a:gd name="T2" fmla="*/ 28 w 129"/>
                <a:gd name="T3" fmla="*/ 186 h 187"/>
                <a:gd name="T4" fmla="*/ 118 w 129"/>
                <a:gd name="T5" fmla="*/ 20 h 187"/>
                <a:gd name="T6" fmla="*/ 122 w 129"/>
                <a:gd name="T7" fmla="*/ 16 h 187"/>
                <a:gd name="T8" fmla="*/ 125 w 129"/>
                <a:gd name="T9" fmla="*/ 13 h 187"/>
                <a:gd name="T10" fmla="*/ 126 w 129"/>
                <a:gd name="T11" fmla="*/ 7 h 187"/>
                <a:gd name="T12" fmla="*/ 127 w 129"/>
                <a:gd name="T13" fmla="*/ 4 h 187"/>
                <a:gd name="T14" fmla="*/ 129 w 129"/>
                <a:gd name="T15" fmla="*/ 0 h 187"/>
                <a:gd name="T16" fmla="*/ 127 w 129"/>
                <a:gd name="T17" fmla="*/ 0 h 187"/>
                <a:gd name="T18" fmla="*/ 126 w 129"/>
                <a:gd name="T19" fmla="*/ 0 h 187"/>
                <a:gd name="T20" fmla="*/ 125 w 129"/>
                <a:gd name="T21" fmla="*/ 4 h 187"/>
                <a:gd name="T22" fmla="*/ 123 w 129"/>
                <a:gd name="T23" fmla="*/ 7 h 187"/>
                <a:gd name="T24" fmla="*/ 122 w 129"/>
                <a:gd name="T25" fmla="*/ 8 h 187"/>
                <a:gd name="T26" fmla="*/ 119 w 129"/>
                <a:gd name="T27" fmla="*/ 13 h 187"/>
                <a:gd name="T28" fmla="*/ 118 w 129"/>
                <a:gd name="T29" fmla="*/ 15 h 187"/>
                <a:gd name="T30" fmla="*/ 28 w 129"/>
                <a:gd name="T31" fmla="*/ 183 h 187"/>
                <a:gd name="T32" fmla="*/ 0 w 129"/>
                <a:gd name="T33" fmla="*/ 187 h 187"/>
                <a:gd name="T34" fmla="*/ 5 w 129"/>
                <a:gd name="T35" fmla="*/ 187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187"/>
                <a:gd name="T56" fmla="*/ 129 w 129"/>
                <a:gd name="T57" fmla="*/ 187 h 1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187">
                  <a:moveTo>
                    <a:pt x="5" y="187"/>
                  </a:moveTo>
                  <a:lnTo>
                    <a:pt x="28" y="186"/>
                  </a:lnTo>
                  <a:lnTo>
                    <a:pt x="118" y="20"/>
                  </a:lnTo>
                  <a:lnTo>
                    <a:pt x="122" y="16"/>
                  </a:lnTo>
                  <a:lnTo>
                    <a:pt x="125" y="13"/>
                  </a:lnTo>
                  <a:lnTo>
                    <a:pt x="126" y="7"/>
                  </a:lnTo>
                  <a:lnTo>
                    <a:pt x="127" y="4"/>
                  </a:lnTo>
                  <a:lnTo>
                    <a:pt x="129" y="0"/>
                  </a:lnTo>
                  <a:lnTo>
                    <a:pt x="127" y="0"/>
                  </a:lnTo>
                  <a:lnTo>
                    <a:pt x="126" y="0"/>
                  </a:lnTo>
                  <a:lnTo>
                    <a:pt x="125" y="4"/>
                  </a:lnTo>
                  <a:lnTo>
                    <a:pt x="123" y="7"/>
                  </a:lnTo>
                  <a:lnTo>
                    <a:pt x="122" y="8"/>
                  </a:lnTo>
                  <a:lnTo>
                    <a:pt x="119" y="13"/>
                  </a:lnTo>
                  <a:lnTo>
                    <a:pt x="118" y="15"/>
                  </a:lnTo>
                  <a:lnTo>
                    <a:pt x="28" y="183"/>
                  </a:lnTo>
                  <a:lnTo>
                    <a:pt x="0" y="187"/>
                  </a:lnTo>
                  <a:lnTo>
                    <a:pt x="5" y="187"/>
                  </a:lnTo>
                  <a:close/>
                </a:path>
              </a:pathLst>
            </a:custGeom>
            <a:solidFill>
              <a:srgbClr val="000000"/>
            </a:solidFill>
            <a:ln w="25400">
              <a:solidFill>
                <a:schemeClr val="tx1"/>
              </a:solidFill>
              <a:round/>
              <a:headEnd/>
              <a:tailEnd/>
            </a:ln>
          </p:spPr>
          <p:txBody>
            <a:bodyPr/>
            <a:lstStyle/>
            <a:p>
              <a:endParaRPr lang="en-GB"/>
            </a:p>
          </p:txBody>
        </p:sp>
        <p:sp>
          <p:nvSpPr>
            <p:cNvPr id="40170" name="Freeform 235"/>
            <p:cNvSpPr>
              <a:spLocks/>
            </p:cNvSpPr>
            <p:nvPr/>
          </p:nvSpPr>
          <p:spPr bwMode="auto">
            <a:xfrm>
              <a:off x="1009" y="2242"/>
              <a:ext cx="5" cy="14"/>
            </a:xfrm>
            <a:custGeom>
              <a:avLst/>
              <a:gdLst>
                <a:gd name="T0" fmla="*/ 4 w 5"/>
                <a:gd name="T1" fmla="*/ 14 h 14"/>
                <a:gd name="T2" fmla="*/ 5 w 5"/>
                <a:gd name="T3" fmla="*/ 10 h 14"/>
                <a:gd name="T4" fmla="*/ 5 w 5"/>
                <a:gd name="T5" fmla="*/ 0 h 14"/>
                <a:gd name="T6" fmla="*/ 2 w 5"/>
                <a:gd name="T7" fmla="*/ 0 h 14"/>
                <a:gd name="T8" fmla="*/ 0 w 5"/>
                <a:gd name="T9" fmla="*/ 0 h 14"/>
                <a:gd name="T10" fmla="*/ 0 w 5"/>
                <a:gd name="T11" fmla="*/ 14 h 14"/>
                <a:gd name="T12" fmla="*/ 2 w 5"/>
                <a:gd name="T13" fmla="*/ 14 h 14"/>
                <a:gd name="T14" fmla="*/ 4 w 5"/>
                <a:gd name="T15" fmla="*/ 14 h 1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4"/>
                <a:gd name="T26" fmla="*/ 5 w 5"/>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4">
                  <a:moveTo>
                    <a:pt x="4" y="14"/>
                  </a:moveTo>
                  <a:lnTo>
                    <a:pt x="5" y="10"/>
                  </a:lnTo>
                  <a:lnTo>
                    <a:pt x="5" y="0"/>
                  </a:lnTo>
                  <a:lnTo>
                    <a:pt x="2" y="0"/>
                  </a:lnTo>
                  <a:lnTo>
                    <a:pt x="0" y="0"/>
                  </a:lnTo>
                  <a:lnTo>
                    <a:pt x="0" y="14"/>
                  </a:lnTo>
                  <a:lnTo>
                    <a:pt x="2" y="14"/>
                  </a:lnTo>
                  <a:lnTo>
                    <a:pt x="4" y="14"/>
                  </a:lnTo>
                  <a:close/>
                </a:path>
              </a:pathLst>
            </a:custGeom>
            <a:solidFill>
              <a:srgbClr val="000000"/>
            </a:solidFill>
            <a:ln w="25400">
              <a:solidFill>
                <a:schemeClr val="tx1"/>
              </a:solidFill>
              <a:round/>
              <a:headEnd/>
              <a:tailEnd/>
            </a:ln>
          </p:spPr>
          <p:txBody>
            <a:bodyPr/>
            <a:lstStyle/>
            <a:p>
              <a:endParaRPr lang="en-GB"/>
            </a:p>
          </p:txBody>
        </p:sp>
        <p:sp>
          <p:nvSpPr>
            <p:cNvPr id="40171" name="Freeform 236"/>
            <p:cNvSpPr>
              <a:spLocks/>
            </p:cNvSpPr>
            <p:nvPr/>
          </p:nvSpPr>
          <p:spPr bwMode="auto">
            <a:xfrm>
              <a:off x="1009" y="2238"/>
              <a:ext cx="5" cy="8"/>
            </a:xfrm>
            <a:custGeom>
              <a:avLst/>
              <a:gdLst>
                <a:gd name="T0" fmla="*/ 5 w 5"/>
                <a:gd name="T1" fmla="*/ 4 h 8"/>
                <a:gd name="T2" fmla="*/ 5 w 5"/>
                <a:gd name="T3" fmla="*/ 8 h 8"/>
                <a:gd name="T4" fmla="*/ 2 w 5"/>
                <a:gd name="T5" fmla="*/ 0 h 8"/>
                <a:gd name="T6" fmla="*/ 1 w 5"/>
                <a:gd name="T7" fmla="*/ 0 h 8"/>
                <a:gd name="T8" fmla="*/ 0 w 5"/>
                <a:gd name="T9" fmla="*/ 0 h 8"/>
                <a:gd name="T10" fmla="*/ 1 w 5"/>
                <a:gd name="T11" fmla="*/ 4 h 8"/>
                <a:gd name="T12" fmla="*/ 2 w 5"/>
                <a:gd name="T13" fmla="*/ 4 h 8"/>
                <a:gd name="T14" fmla="*/ 5 w 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5" y="4"/>
                  </a:moveTo>
                  <a:lnTo>
                    <a:pt x="5" y="8"/>
                  </a:lnTo>
                  <a:lnTo>
                    <a:pt x="2" y="0"/>
                  </a:lnTo>
                  <a:lnTo>
                    <a:pt x="1" y="0"/>
                  </a:lnTo>
                  <a:lnTo>
                    <a:pt x="0" y="0"/>
                  </a:lnTo>
                  <a:lnTo>
                    <a:pt x="1" y="4"/>
                  </a:lnTo>
                  <a:lnTo>
                    <a:pt x="2" y="4"/>
                  </a:lnTo>
                  <a:lnTo>
                    <a:pt x="5" y="4"/>
                  </a:lnTo>
                  <a:close/>
                </a:path>
              </a:pathLst>
            </a:custGeom>
            <a:solidFill>
              <a:srgbClr val="000000"/>
            </a:solidFill>
            <a:ln w="25400">
              <a:solidFill>
                <a:schemeClr val="tx1"/>
              </a:solidFill>
              <a:round/>
              <a:headEnd/>
              <a:tailEnd/>
            </a:ln>
          </p:spPr>
          <p:txBody>
            <a:bodyPr/>
            <a:lstStyle/>
            <a:p>
              <a:endParaRPr lang="en-GB"/>
            </a:p>
          </p:txBody>
        </p:sp>
        <p:sp>
          <p:nvSpPr>
            <p:cNvPr id="40172" name="Freeform 237"/>
            <p:cNvSpPr>
              <a:spLocks/>
            </p:cNvSpPr>
            <p:nvPr/>
          </p:nvSpPr>
          <p:spPr bwMode="auto">
            <a:xfrm>
              <a:off x="917" y="1837"/>
              <a:ext cx="594" cy="552"/>
            </a:xfrm>
            <a:custGeom>
              <a:avLst/>
              <a:gdLst>
                <a:gd name="T0" fmla="*/ 93 w 594"/>
                <a:gd name="T1" fmla="*/ 401 h 552"/>
                <a:gd name="T2" fmla="*/ 96 w 594"/>
                <a:gd name="T3" fmla="*/ 401 h 552"/>
                <a:gd name="T4" fmla="*/ 96 w 594"/>
                <a:gd name="T5" fmla="*/ 397 h 552"/>
                <a:gd name="T6" fmla="*/ 92 w 594"/>
                <a:gd name="T7" fmla="*/ 391 h 552"/>
                <a:gd name="T8" fmla="*/ 3 w 594"/>
                <a:gd name="T9" fmla="*/ 15 h 552"/>
                <a:gd name="T10" fmla="*/ 16 w 594"/>
                <a:gd name="T11" fmla="*/ 13 h 552"/>
                <a:gd name="T12" fmla="*/ 31 w 594"/>
                <a:gd name="T13" fmla="*/ 9 h 552"/>
                <a:gd name="T14" fmla="*/ 47 w 594"/>
                <a:gd name="T15" fmla="*/ 7 h 552"/>
                <a:gd name="T16" fmla="*/ 64 w 594"/>
                <a:gd name="T17" fmla="*/ 5 h 552"/>
                <a:gd name="T18" fmla="*/ 80 w 594"/>
                <a:gd name="T19" fmla="*/ 4 h 552"/>
                <a:gd name="T20" fmla="*/ 97 w 594"/>
                <a:gd name="T21" fmla="*/ 3 h 552"/>
                <a:gd name="T22" fmla="*/ 131 w 594"/>
                <a:gd name="T23" fmla="*/ 5 h 552"/>
                <a:gd name="T24" fmla="*/ 150 w 594"/>
                <a:gd name="T25" fmla="*/ 7 h 552"/>
                <a:gd name="T26" fmla="*/ 167 w 594"/>
                <a:gd name="T27" fmla="*/ 9 h 552"/>
                <a:gd name="T28" fmla="*/ 184 w 594"/>
                <a:gd name="T29" fmla="*/ 13 h 552"/>
                <a:gd name="T30" fmla="*/ 199 w 594"/>
                <a:gd name="T31" fmla="*/ 17 h 552"/>
                <a:gd name="T32" fmla="*/ 592 w 594"/>
                <a:gd name="T33" fmla="*/ 552 h 552"/>
                <a:gd name="T34" fmla="*/ 594 w 594"/>
                <a:gd name="T35" fmla="*/ 549 h 552"/>
                <a:gd name="T36" fmla="*/ 202 w 594"/>
                <a:gd name="T37" fmla="*/ 15 h 552"/>
                <a:gd name="T38" fmla="*/ 184 w 594"/>
                <a:gd name="T39" fmla="*/ 11 h 552"/>
                <a:gd name="T40" fmla="*/ 167 w 594"/>
                <a:gd name="T41" fmla="*/ 7 h 552"/>
                <a:gd name="T42" fmla="*/ 150 w 594"/>
                <a:gd name="T43" fmla="*/ 4 h 552"/>
                <a:gd name="T44" fmla="*/ 131 w 594"/>
                <a:gd name="T45" fmla="*/ 3 h 552"/>
                <a:gd name="T46" fmla="*/ 97 w 594"/>
                <a:gd name="T47" fmla="*/ 0 h 552"/>
                <a:gd name="T48" fmla="*/ 80 w 594"/>
                <a:gd name="T49" fmla="*/ 1 h 552"/>
                <a:gd name="T50" fmla="*/ 64 w 594"/>
                <a:gd name="T51" fmla="*/ 3 h 552"/>
                <a:gd name="T52" fmla="*/ 47 w 594"/>
                <a:gd name="T53" fmla="*/ 4 h 552"/>
                <a:gd name="T54" fmla="*/ 31 w 594"/>
                <a:gd name="T55" fmla="*/ 7 h 552"/>
                <a:gd name="T56" fmla="*/ 16 w 594"/>
                <a:gd name="T57" fmla="*/ 11 h 552"/>
                <a:gd name="T58" fmla="*/ 0 w 594"/>
                <a:gd name="T59" fmla="*/ 15 h 552"/>
                <a:gd name="T60" fmla="*/ 89 w 594"/>
                <a:gd name="T61" fmla="*/ 394 h 552"/>
                <a:gd name="T62" fmla="*/ 90 w 594"/>
                <a:gd name="T63" fmla="*/ 397 h 552"/>
                <a:gd name="T64" fmla="*/ 90 w 594"/>
                <a:gd name="T65" fmla="*/ 397 h 552"/>
                <a:gd name="T66" fmla="*/ 92 w 594"/>
                <a:gd name="T67" fmla="*/ 401 h 552"/>
                <a:gd name="T68" fmla="*/ 93 w 594"/>
                <a:gd name="T69" fmla="*/ 401 h 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4"/>
                <a:gd name="T106" fmla="*/ 0 h 552"/>
                <a:gd name="T107" fmla="*/ 594 w 594"/>
                <a:gd name="T108" fmla="*/ 552 h 5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4" h="552">
                  <a:moveTo>
                    <a:pt x="93" y="401"/>
                  </a:moveTo>
                  <a:lnTo>
                    <a:pt x="96" y="401"/>
                  </a:lnTo>
                  <a:lnTo>
                    <a:pt x="96" y="397"/>
                  </a:lnTo>
                  <a:lnTo>
                    <a:pt x="92" y="391"/>
                  </a:lnTo>
                  <a:lnTo>
                    <a:pt x="3" y="15"/>
                  </a:lnTo>
                  <a:lnTo>
                    <a:pt x="16" y="13"/>
                  </a:lnTo>
                  <a:lnTo>
                    <a:pt x="31" y="9"/>
                  </a:lnTo>
                  <a:lnTo>
                    <a:pt x="47" y="7"/>
                  </a:lnTo>
                  <a:lnTo>
                    <a:pt x="64" y="5"/>
                  </a:lnTo>
                  <a:lnTo>
                    <a:pt x="80" y="4"/>
                  </a:lnTo>
                  <a:lnTo>
                    <a:pt x="97" y="3"/>
                  </a:lnTo>
                  <a:lnTo>
                    <a:pt x="131" y="5"/>
                  </a:lnTo>
                  <a:lnTo>
                    <a:pt x="150" y="7"/>
                  </a:lnTo>
                  <a:lnTo>
                    <a:pt x="167" y="9"/>
                  </a:lnTo>
                  <a:lnTo>
                    <a:pt x="184" y="13"/>
                  </a:lnTo>
                  <a:lnTo>
                    <a:pt x="199" y="17"/>
                  </a:lnTo>
                  <a:lnTo>
                    <a:pt x="592" y="552"/>
                  </a:lnTo>
                  <a:lnTo>
                    <a:pt x="594" y="549"/>
                  </a:lnTo>
                  <a:lnTo>
                    <a:pt x="202" y="15"/>
                  </a:lnTo>
                  <a:lnTo>
                    <a:pt x="184" y="11"/>
                  </a:lnTo>
                  <a:lnTo>
                    <a:pt x="167" y="7"/>
                  </a:lnTo>
                  <a:lnTo>
                    <a:pt x="150" y="4"/>
                  </a:lnTo>
                  <a:lnTo>
                    <a:pt x="131" y="3"/>
                  </a:lnTo>
                  <a:lnTo>
                    <a:pt x="97" y="0"/>
                  </a:lnTo>
                  <a:lnTo>
                    <a:pt x="80" y="1"/>
                  </a:lnTo>
                  <a:lnTo>
                    <a:pt x="64" y="3"/>
                  </a:lnTo>
                  <a:lnTo>
                    <a:pt x="47" y="4"/>
                  </a:lnTo>
                  <a:lnTo>
                    <a:pt x="31" y="7"/>
                  </a:lnTo>
                  <a:lnTo>
                    <a:pt x="16" y="11"/>
                  </a:lnTo>
                  <a:lnTo>
                    <a:pt x="0" y="15"/>
                  </a:lnTo>
                  <a:lnTo>
                    <a:pt x="89" y="394"/>
                  </a:lnTo>
                  <a:lnTo>
                    <a:pt x="90" y="397"/>
                  </a:lnTo>
                  <a:lnTo>
                    <a:pt x="92" y="401"/>
                  </a:lnTo>
                  <a:lnTo>
                    <a:pt x="93" y="401"/>
                  </a:lnTo>
                  <a:close/>
                </a:path>
              </a:pathLst>
            </a:custGeom>
            <a:solidFill>
              <a:srgbClr val="000000"/>
            </a:solidFill>
            <a:ln w="25400">
              <a:solidFill>
                <a:schemeClr val="tx1"/>
              </a:solidFill>
              <a:round/>
              <a:headEnd/>
              <a:tailEnd/>
            </a:ln>
          </p:spPr>
          <p:txBody>
            <a:bodyPr/>
            <a:lstStyle/>
            <a:p>
              <a:endParaRPr lang="en-GB"/>
            </a:p>
          </p:txBody>
        </p:sp>
        <p:sp>
          <p:nvSpPr>
            <p:cNvPr id="40173" name="Freeform 238"/>
            <p:cNvSpPr>
              <a:spLocks/>
            </p:cNvSpPr>
            <p:nvPr/>
          </p:nvSpPr>
          <p:spPr bwMode="auto">
            <a:xfrm>
              <a:off x="1100" y="2590"/>
              <a:ext cx="361" cy="157"/>
            </a:xfrm>
            <a:custGeom>
              <a:avLst/>
              <a:gdLst>
                <a:gd name="T0" fmla="*/ 361 w 361"/>
                <a:gd name="T1" fmla="*/ 22 h 157"/>
                <a:gd name="T2" fmla="*/ 219 w 361"/>
                <a:gd name="T3" fmla="*/ 148 h 157"/>
                <a:gd name="T4" fmla="*/ 218 w 361"/>
                <a:gd name="T5" fmla="*/ 150 h 157"/>
                <a:gd name="T6" fmla="*/ 215 w 361"/>
                <a:gd name="T7" fmla="*/ 152 h 157"/>
                <a:gd name="T8" fmla="*/ 212 w 361"/>
                <a:gd name="T9" fmla="*/ 153 h 157"/>
                <a:gd name="T10" fmla="*/ 210 w 361"/>
                <a:gd name="T11" fmla="*/ 154 h 157"/>
                <a:gd name="T12" fmla="*/ 207 w 361"/>
                <a:gd name="T13" fmla="*/ 156 h 157"/>
                <a:gd name="T14" fmla="*/ 204 w 361"/>
                <a:gd name="T15" fmla="*/ 156 h 157"/>
                <a:gd name="T16" fmla="*/ 203 w 361"/>
                <a:gd name="T17" fmla="*/ 156 h 157"/>
                <a:gd name="T18" fmla="*/ 200 w 361"/>
                <a:gd name="T19" fmla="*/ 157 h 157"/>
                <a:gd name="T20" fmla="*/ 198 w 361"/>
                <a:gd name="T21" fmla="*/ 157 h 157"/>
                <a:gd name="T22" fmla="*/ 195 w 361"/>
                <a:gd name="T23" fmla="*/ 157 h 157"/>
                <a:gd name="T24" fmla="*/ 192 w 361"/>
                <a:gd name="T25" fmla="*/ 157 h 157"/>
                <a:gd name="T26" fmla="*/ 190 w 361"/>
                <a:gd name="T27" fmla="*/ 156 h 157"/>
                <a:gd name="T28" fmla="*/ 90 w 361"/>
                <a:gd name="T29" fmla="*/ 156 h 157"/>
                <a:gd name="T30" fmla="*/ 88 w 361"/>
                <a:gd name="T31" fmla="*/ 154 h 157"/>
                <a:gd name="T32" fmla="*/ 85 w 361"/>
                <a:gd name="T33" fmla="*/ 153 h 157"/>
                <a:gd name="T34" fmla="*/ 82 w 361"/>
                <a:gd name="T35" fmla="*/ 150 h 157"/>
                <a:gd name="T36" fmla="*/ 80 w 361"/>
                <a:gd name="T37" fmla="*/ 148 h 157"/>
                <a:gd name="T38" fmla="*/ 77 w 361"/>
                <a:gd name="T39" fmla="*/ 145 h 157"/>
                <a:gd name="T40" fmla="*/ 74 w 361"/>
                <a:gd name="T41" fmla="*/ 142 h 157"/>
                <a:gd name="T42" fmla="*/ 72 w 361"/>
                <a:gd name="T43" fmla="*/ 138 h 157"/>
                <a:gd name="T44" fmla="*/ 69 w 361"/>
                <a:gd name="T45" fmla="*/ 136 h 157"/>
                <a:gd name="T46" fmla="*/ 68 w 361"/>
                <a:gd name="T47" fmla="*/ 133 h 157"/>
                <a:gd name="T48" fmla="*/ 65 w 361"/>
                <a:gd name="T49" fmla="*/ 129 h 157"/>
                <a:gd name="T50" fmla="*/ 64 w 361"/>
                <a:gd name="T51" fmla="*/ 126 h 157"/>
                <a:gd name="T52" fmla="*/ 62 w 361"/>
                <a:gd name="T53" fmla="*/ 124 h 157"/>
                <a:gd name="T54" fmla="*/ 0 w 361"/>
                <a:gd name="T55" fmla="*/ 0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1"/>
                <a:gd name="T85" fmla="*/ 0 h 157"/>
                <a:gd name="T86" fmla="*/ 361 w 361"/>
                <a:gd name="T87" fmla="*/ 157 h 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1" h="157">
                  <a:moveTo>
                    <a:pt x="361" y="22"/>
                  </a:moveTo>
                  <a:lnTo>
                    <a:pt x="219" y="148"/>
                  </a:lnTo>
                  <a:lnTo>
                    <a:pt x="218" y="150"/>
                  </a:lnTo>
                  <a:lnTo>
                    <a:pt x="215" y="152"/>
                  </a:lnTo>
                  <a:lnTo>
                    <a:pt x="212" y="153"/>
                  </a:lnTo>
                  <a:lnTo>
                    <a:pt x="210" y="154"/>
                  </a:lnTo>
                  <a:lnTo>
                    <a:pt x="207" y="156"/>
                  </a:lnTo>
                  <a:lnTo>
                    <a:pt x="204" y="156"/>
                  </a:lnTo>
                  <a:lnTo>
                    <a:pt x="203" y="156"/>
                  </a:lnTo>
                  <a:lnTo>
                    <a:pt x="200" y="157"/>
                  </a:lnTo>
                  <a:lnTo>
                    <a:pt x="198" y="157"/>
                  </a:lnTo>
                  <a:lnTo>
                    <a:pt x="195" y="157"/>
                  </a:lnTo>
                  <a:lnTo>
                    <a:pt x="192" y="157"/>
                  </a:lnTo>
                  <a:lnTo>
                    <a:pt x="190" y="156"/>
                  </a:lnTo>
                  <a:lnTo>
                    <a:pt x="90" y="156"/>
                  </a:lnTo>
                  <a:lnTo>
                    <a:pt x="88" y="154"/>
                  </a:lnTo>
                  <a:lnTo>
                    <a:pt x="85" y="153"/>
                  </a:lnTo>
                  <a:lnTo>
                    <a:pt x="82" y="150"/>
                  </a:lnTo>
                  <a:lnTo>
                    <a:pt x="80" y="148"/>
                  </a:lnTo>
                  <a:lnTo>
                    <a:pt x="77" y="145"/>
                  </a:lnTo>
                  <a:lnTo>
                    <a:pt x="74" y="142"/>
                  </a:lnTo>
                  <a:lnTo>
                    <a:pt x="72" y="138"/>
                  </a:lnTo>
                  <a:lnTo>
                    <a:pt x="69" y="136"/>
                  </a:lnTo>
                  <a:lnTo>
                    <a:pt x="68" y="133"/>
                  </a:lnTo>
                  <a:lnTo>
                    <a:pt x="65" y="129"/>
                  </a:lnTo>
                  <a:lnTo>
                    <a:pt x="64" y="126"/>
                  </a:lnTo>
                  <a:lnTo>
                    <a:pt x="62" y="124"/>
                  </a:lnTo>
                  <a:lnTo>
                    <a:pt x="0" y="0"/>
                  </a:lnTo>
                </a:path>
              </a:pathLst>
            </a:custGeom>
            <a:noFill/>
            <a:ln w="25400">
              <a:solidFill>
                <a:schemeClr val="tx1"/>
              </a:solidFill>
              <a:prstDash val="solid"/>
              <a:round/>
              <a:headEnd/>
              <a:tailEnd/>
            </a:ln>
          </p:spPr>
          <p:txBody>
            <a:bodyPr/>
            <a:lstStyle/>
            <a:p>
              <a:endParaRPr lang="en-GB"/>
            </a:p>
          </p:txBody>
        </p:sp>
        <p:sp>
          <p:nvSpPr>
            <p:cNvPr id="40174" name="Freeform 239"/>
            <p:cNvSpPr>
              <a:spLocks/>
            </p:cNvSpPr>
            <p:nvPr/>
          </p:nvSpPr>
          <p:spPr bwMode="auto">
            <a:xfrm>
              <a:off x="1307" y="2610"/>
              <a:ext cx="155" cy="137"/>
            </a:xfrm>
            <a:custGeom>
              <a:avLst/>
              <a:gdLst>
                <a:gd name="T0" fmla="*/ 155 w 155"/>
                <a:gd name="T1" fmla="*/ 3 h 137"/>
                <a:gd name="T2" fmla="*/ 153 w 155"/>
                <a:gd name="T3" fmla="*/ 0 h 137"/>
                <a:gd name="T4" fmla="*/ 11 w 155"/>
                <a:gd name="T5" fmla="*/ 126 h 137"/>
                <a:gd name="T6" fmla="*/ 9 w 155"/>
                <a:gd name="T7" fmla="*/ 130 h 137"/>
                <a:gd name="T8" fmla="*/ 0 w 155"/>
                <a:gd name="T9" fmla="*/ 134 h 137"/>
                <a:gd name="T10" fmla="*/ 0 w 155"/>
                <a:gd name="T11" fmla="*/ 136 h 137"/>
                <a:gd name="T12" fmla="*/ 0 w 155"/>
                <a:gd name="T13" fmla="*/ 137 h 137"/>
                <a:gd name="T14" fmla="*/ 12 w 155"/>
                <a:gd name="T15" fmla="*/ 130 h 137"/>
                <a:gd name="T16" fmla="*/ 13 w 155"/>
                <a:gd name="T17" fmla="*/ 129 h 137"/>
                <a:gd name="T18" fmla="*/ 155 w 155"/>
                <a:gd name="T19" fmla="*/ 3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137"/>
                <a:gd name="T32" fmla="*/ 155 w 155"/>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137">
                  <a:moveTo>
                    <a:pt x="155" y="3"/>
                  </a:moveTo>
                  <a:lnTo>
                    <a:pt x="153" y="0"/>
                  </a:lnTo>
                  <a:lnTo>
                    <a:pt x="11" y="126"/>
                  </a:lnTo>
                  <a:lnTo>
                    <a:pt x="9" y="130"/>
                  </a:lnTo>
                  <a:lnTo>
                    <a:pt x="0" y="134"/>
                  </a:lnTo>
                  <a:lnTo>
                    <a:pt x="0" y="136"/>
                  </a:lnTo>
                  <a:lnTo>
                    <a:pt x="0" y="137"/>
                  </a:lnTo>
                  <a:lnTo>
                    <a:pt x="12" y="130"/>
                  </a:lnTo>
                  <a:lnTo>
                    <a:pt x="13" y="129"/>
                  </a:lnTo>
                  <a:lnTo>
                    <a:pt x="155" y="3"/>
                  </a:lnTo>
                  <a:close/>
                </a:path>
              </a:pathLst>
            </a:custGeom>
            <a:solidFill>
              <a:srgbClr val="000000"/>
            </a:solidFill>
            <a:ln w="25400">
              <a:solidFill>
                <a:schemeClr val="tx1"/>
              </a:solidFill>
              <a:round/>
              <a:headEnd/>
              <a:tailEnd/>
            </a:ln>
          </p:spPr>
          <p:txBody>
            <a:bodyPr/>
            <a:lstStyle/>
            <a:p>
              <a:endParaRPr lang="en-GB"/>
            </a:p>
          </p:txBody>
        </p:sp>
        <p:sp>
          <p:nvSpPr>
            <p:cNvPr id="40175" name="Freeform 240"/>
            <p:cNvSpPr>
              <a:spLocks/>
            </p:cNvSpPr>
            <p:nvPr/>
          </p:nvSpPr>
          <p:spPr bwMode="auto">
            <a:xfrm>
              <a:off x="1303" y="2743"/>
              <a:ext cx="4" cy="5"/>
            </a:xfrm>
            <a:custGeom>
              <a:avLst/>
              <a:gdLst>
                <a:gd name="T0" fmla="*/ 4 w 4"/>
                <a:gd name="T1" fmla="*/ 3 h 5"/>
                <a:gd name="T2" fmla="*/ 4 w 4"/>
                <a:gd name="T3" fmla="*/ 0 h 5"/>
                <a:gd name="T4" fmla="*/ 0 w 4"/>
                <a:gd name="T5" fmla="*/ 0 h 5"/>
                <a:gd name="T6" fmla="*/ 0 w 4"/>
                <a:gd name="T7" fmla="*/ 3 h 5"/>
                <a:gd name="T8" fmla="*/ 0 w 4"/>
                <a:gd name="T9" fmla="*/ 5 h 5"/>
                <a:gd name="T10" fmla="*/ 1 w 4"/>
                <a:gd name="T11" fmla="*/ 5 h 5"/>
                <a:gd name="T12" fmla="*/ 4 w 4"/>
                <a:gd name="T13" fmla="*/ 4 h 5"/>
                <a:gd name="T14" fmla="*/ 4 w 4"/>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3"/>
                  </a:moveTo>
                  <a:lnTo>
                    <a:pt x="4" y="0"/>
                  </a:lnTo>
                  <a:lnTo>
                    <a:pt x="0" y="0"/>
                  </a:lnTo>
                  <a:lnTo>
                    <a:pt x="0" y="3"/>
                  </a:lnTo>
                  <a:lnTo>
                    <a:pt x="0" y="5"/>
                  </a:lnTo>
                  <a:lnTo>
                    <a:pt x="1" y="5"/>
                  </a:lnTo>
                  <a:lnTo>
                    <a:pt x="4" y="4"/>
                  </a:lnTo>
                  <a:lnTo>
                    <a:pt x="4" y="3"/>
                  </a:lnTo>
                  <a:close/>
                </a:path>
              </a:pathLst>
            </a:custGeom>
            <a:solidFill>
              <a:srgbClr val="000000"/>
            </a:solidFill>
            <a:ln w="25400">
              <a:solidFill>
                <a:schemeClr val="tx1"/>
              </a:solidFill>
              <a:round/>
              <a:headEnd/>
              <a:tailEnd/>
            </a:ln>
          </p:spPr>
          <p:txBody>
            <a:bodyPr/>
            <a:lstStyle/>
            <a:p>
              <a:endParaRPr lang="en-GB"/>
            </a:p>
          </p:txBody>
        </p:sp>
        <p:sp>
          <p:nvSpPr>
            <p:cNvPr id="40176" name="Freeform 241"/>
            <p:cNvSpPr>
              <a:spLocks/>
            </p:cNvSpPr>
            <p:nvPr/>
          </p:nvSpPr>
          <p:spPr bwMode="auto">
            <a:xfrm>
              <a:off x="1300" y="2743"/>
              <a:ext cx="6" cy="5"/>
            </a:xfrm>
            <a:custGeom>
              <a:avLst/>
              <a:gdLst>
                <a:gd name="T0" fmla="*/ 3 w 6"/>
                <a:gd name="T1" fmla="*/ 0 h 5"/>
                <a:gd name="T2" fmla="*/ 6 w 6"/>
                <a:gd name="T3" fmla="*/ 0 h 5"/>
                <a:gd name="T4" fmla="*/ 0 w 6"/>
                <a:gd name="T5" fmla="*/ 3 h 5"/>
                <a:gd name="T6" fmla="*/ 0 w 6"/>
                <a:gd name="T7" fmla="*/ 4 h 5"/>
                <a:gd name="T8" fmla="*/ 0 w 6"/>
                <a:gd name="T9" fmla="*/ 5 h 5"/>
                <a:gd name="T10" fmla="*/ 3 w 6"/>
                <a:gd name="T11" fmla="*/ 4 h 5"/>
                <a:gd name="T12" fmla="*/ 3 w 6"/>
                <a:gd name="T13" fmla="*/ 3 h 5"/>
                <a:gd name="T14" fmla="*/ 3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3" y="0"/>
                  </a:moveTo>
                  <a:lnTo>
                    <a:pt x="6" y="0"/>
                  </a:lnTo>
                  <a:lnTo>
                    <a:pt x="0" y="3"/>
                  </a:lnTo>
                  <a:lnTo>
                    <a:pt x="0" y="4"/>
                  </a:lnTo>
                  <a:lnTo>
                    <a:pt x="0" y="5"/>
                  </a:lnTo>
                  <a:lnTo>
                    <a:pt x="3" y="4"/>
                  </a:lnTo>
                  <a:lnTo>
                    <a:pt x="3" y="3"/>
                  </a:lnTo>
                  <a:lnTo>
                    <a:pt x="3" y="0"/>
                  </a:lnTo>
                  <a:close/>
                </a:path>
              </a:pathLst>
            </a:custGeom>
            <a:solidFill>
              <a:srgbClr val="000000"/>
            </a:solidFill>
            <a:ln w="25400">
              <a:solidFill>
                <a:schemeClr val="tx1"/>
              </a:solidFill>
              <a:round/>
              <a:headEnd/>
              <a:tailEnd/>
            </a:ln>
          </p:spPr>
          <p:txBody>
            <a:bodyPr/>
            <a:lstStyle/>
            <a:p>
              <a:endParaRPr lang="en-GB"/>
            </a:p>
          </p:txBody>
        </p:sp>
        <p:sp>
          <p:nvSpPr>
            <p:cNvPr id="40177" name="Freeform 242"/>
            <p:cNvSpPr>
              <a:spLocks/>
            </p:cNvSpPr>
            <p:nvPr/>
          </p:nvSpPr>
          <p:spPr bwMode="auto">
            <a:xfrm>
              <a:off x="1292" y="2744"/>
              <a:ext cx="8" cy="6"/>
            </a:xfrm>
            <a:custGeom>
              <a:avLst/>
              <a:gdLst>
                <a:gd name="T0" fmla="*/ 8 w 8"/>
                <a:gd name="T1" fmla="*/ 3 h 6"/>
                <a:gd name="T2" fmla="*/ 8 w 8"/>
                <a:gd name="T3" fmla="*/ 0 h 6"/>
                <a:gd name="T4" fmla="*/ 0 w 8"/>
                <a:gd name="T5" fmla="*/ 0 h 6"/>
                <a:gd name="T6" fmla="*/ 0 w 8"/>
                <a:gd name="T7" fmla="*/ 3 h 6"/>
                <a:gd name="T8" fmla="*/ 0 w 8"/>
                <a:gd name="T9" fmla="*/ 6 h 6"/>
                <a:gd name="T10" fmla="*/ 6 w 8"/>
                <a:gd name="T11" fmla="*/ 6 h 6"/>
                <a:gd name="T12" fmla="*/ 8 w 8"/>
                <a:gd name="T13" fmla="*/ 4 h 6"/>
                <a:gd name="T14" fmla="*/ 8 w 8"/>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8" y="3"/>
                  </a:moveTo>
                  <a:lnTo>
                    <a:pt x="8" y="0"/>
                  </a:lnTo>
                  <a:lnTo>
                    <a:pt x="0" y="0"/>
                  </a:lnTo>
                  <a:lnTo>
                    <a:pt x="0" y="3"/>
                  </a:lnTo>
                  <a:lnTo>
                    <a:pt x="0" y="6"/>
                  </a:lnTo>
                  <a:lnTo>
                    <a:pt x="6" y="6"/>
                  </a:lnTo>
                  <a:lnTo>
                    <a:pt x="8" y="4"/>
                  </a:lnTo>
                  <a:lnTo>
                    <a:pt x="8" y="3"/>
                  </a:lnTo>
                  <a:close/>
                </a:path>
              </a:pathLst>
            </a:custGeom>
            <a:solidFill>
              <a:srgbClr val="000000"/>
            </a:solidFill>
            <a:ln w="25400">
              <a:solidFill>
                <a:schemeClr val="tx1"/>
              </a:solidFill>
              <a:round/>
              <a:headEnd/>
              <a:tailEnd/>
            </a:ln>
          </p:spPr>
          <p:txBody>
            <a:bodyPr/>
            <a:lstStyle/>
            <a:p>
              <a:endParaRPr lang="en-GB"/>
            </a:p>
          </p:txBody>
        </p:sp>
        <p:sp>
          <p:nvSpPr>
            <p:cNvPr id="40178" name="Freeform 243"/>
            <p:cNvSpPr>
              <a:spLocks/>
            </p:cNvSpPr>
            <p:nvPr/>
          </p:nvSpPr>
          <p:spPr bwMode="auto">
            <a:xfrm>
              <a:off x="1290" y="2744"/>
              <a:ext cx="5" cy="6"/>
            </a:xfrm>
            <a:custGeom>
              <a:avLst/>
              <a:gdLst>
                <a:gd name="T0" fmla="*/ 2 w 5"/>
                <a:gd name="T1" fmla="*/ 3 h 6"/>
                <a:gd name="T2" fmla="*/ 2 w 5"/>
                <a:gd name="T3" fmla="*/ 2 h 6"/>
                <a:gd name="T4" fmla="*/ 0 w 5"/>
                <a:gd name="T5" fmla="*/ 0 h 6"/>
                <a:gd name="T6" fmla="*/ 0 w 5"/>
                <a:gd name="T7" fmla="*/ 2 h 6"/>
                <a:gd name="T8" fmla="*/ 0 w 5"/>
                <a:gd name="T9" fmla="*/ 3 h 6"/>
                <a:gd name="T10" fmla="*/ 5 w 5"/>
                <a:gd name="T11" fmla="*/ 6 h 6"/>
                <a:gd name="T12" fmla="*/ 2 w 5"/>
                <a:gd name="T13" fmla="*/ 6 h 6"/>
                <a:gd name="T14" fmla="*/ 2 w 5"/>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3"/>
                  </a:moveTo>
                  <a:lnTo>
                    <a:pt x="2" y="2"/>
                  </a:lnTo>
                  <a:lnTo>
                    <a:pt x="0" y="0"/>
                  </a:lnTo>
                  <a:lnTo>
                    <a:pt x="0" y="2"/>
                  </a:lnTo>
                  <a:lnTo>
                    <a:pt x="0" y="3"/>
                  </a:lnTo>
                  <a:lnTo>
                    <a:pt x="5" y="6"/>
                  </a:lnTo>
                  <a:lnTo>
                    <a:pt x="2" y="6"/>
                  </a:lnTo>
                  <a:lnTo>
                    <a:pt x="2" y="3"/>
                  </a:lnTo>
                  <a:close/>
                </a:path>
              </a:pathLst>
            </a:custGeom>
            <a:solidFill>
              <a:srgbClr val="000000"/>
            </a:solidFill>
            <a:ln w="25400">
              <a:solidFill>
                <a:schemeClr val="tx1"/>
              </a:solidFill>
              <a:round/>
              <a:headEnd/>
              <a:tailEnd/>
            </a:ln>
          </p:spPr>
          <p:txBody>
            <a:bodyPr/>
            <a:lstStyle/>
            <a:p>
              <a:endParaRPr lang="en-GB"/>
            </a:p>
          </p:txBody>
        </p:sp>
        <p:sp>
          <p:nvSpPr>
            <p:cNvPr id="40179" name="Freeform 244"/>
            <p:cNvSpPr>
              <a:spLocks/>
            </p:cNvSpPr>
            <p:nvPr/>
          </p:nvSpPr>
          <p:spPr bwMode="auto">
            <a:xfrm>
              <a:off x="1190" y="2743"/>
              <a:ext cx="100" cy="5"/>
            </a:xfrm>
            <a:custGeom>
              <a:avLst/>
              <a:gdLst>
                <a:gd name="T0" fmla="*/ 100 w 100"/>
                <a:gd name="T1" fmla="*/ 1 h 5"/>
                <a:gd name="T2" fmla="*/ 97 w 100"/>
                <a:gd name="T3" fmla="*/ 0 h 5"/>
                <a:gd name="T4" fmla="*/ 0 w 100"/>
                <a:gd name="T5" fmla="*/ 0 h 5"/>
                <a:gd name="T6" fmla="*/ 0 w 100"/>
                <a:gd name="T7" fmla="*/ 3 h 5"/>
                <a:gd name="T8" fmla="*/ 0 w 100"/>
                <a:gd name="T9" fmla="*/ 5 h 5"/>
                <a:gd name="T10" fmla="*/ 100 w 100"/>
                <a:gd name="T11" fmla="*/ 5 h 5"/>
                <a:gd name="T12" fmla="*/ 100 w 100"/>
                <a:gd name="T13" fmla="*/ 3 h 5"/>
                <a:gd name="T14" fmla="*/ 100 w 100"/>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5"/>
                <a:gd name="T26" fmla="*/ 100 w 10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5">
                  <a:moveTo>
                    <a:pt x="100" y="1"/>
                  </a:moveTo>
                  <a:lnTo>
                    <a:pt x="97" y="0"/>
                  </a:lnTo>
                  <a:lnTo>
                    <a:pt x="0" y="0"/>
                  </a:lnTo>
                  <a:lnTo>
                    <a:pt x="0" y="3"/>
                  </a:lnTo>
                  <a:lnTo>
                    <a:pt x="0" y="5"/>
                  </a:lnTo>
                  <a:lnTo>
                    <a:pt x="100" y="5"/>
                  </a:lnTo>
                  <a:lnTo>
                    <a:pt x="100" y="3"/>
                  </a:lnTo>
                  <a:lnTo>
                    <a:pt x="100" y="1"/>
                  </a:lnTo>
                  <a:close/>
                </a:path>
              </a:pathLst>
            </a:custGeom>
            <a:solidFill>
              <a:srgbClr val="000000"/>
            </a:solidFill>
            <a:ln w="25400">
              <a:solidFill>
                <a:schemeClr val="tx1"/>
              </a:solidFill>
              <a:round/>
              <a:headEnd/>
              <a:tailEnd/>
            </a:ln>
          </p:spPr>
          <p:txBody>
            <a:bodyPr/>
            <a:lstStyle/>
            <a:p>
              <a:endParaRPr lang="en-GB"/>
            </a:p>
          </p:txBody>
        </p:sp>
        <p:sp>
          <p:nvSpPr>
            <p:cNvPr id="40180" name="Freeform 245"/>
            <p:cNvSpPr>
              <a:spLocks/>
            </p:cNvSpPr>
            <p:nvPr/>
          </p:nvSpPr>
          <p:spPr bwMode="auto">
            <a:xfrm>
              <a:off x="1185" y="2742"/>
              <a:ext cx="8" cy="6"/>
            </a:xfrm>
            <a:custGeom>
              <a:avLst/>
              <a:gdLst>
                <a:gd name="T0" fmla="*/ 5 w 8"/>
                <a:gd name="T1" fmla="*/ 4 h 6"/>
                <a:gd name="T2" fmla="*/ 5 w 8"/>
                <a:gd name="T3" fmla="*/ 2 h 6"/>
                <a:gd name="T4" fmla="*/ 0 w 8"/>
                <a:gd name="T5" fmla="*/ 0 h 6"/>
                <a:gd name="T6" fmla="*/ 0 w 8"/>
                <a:gd name="T7" fmla="*/ 1 h 6"/>
                <a:gd name="T8" fmla="*/ 0 w 8"/>
                <a:gd name="T9" fmla="*/ 2 h 6"/>
                <a:gd name="T10" fmla="*/ 8 w 8"/>
                <a:gd name="T11" fmla="*/ 6 h 6"/>
                <a:gd name="T12" fmla="*/ 5 w 8"/>
                <a:gd name="T13" fmla="*/ 6 h 6"/>
                <a:gd name="T14" fmla="*/ 5 w 8"/>
                <a:gd name="T15" fmla="*/ 4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5" y="4"/>
                  </a:moveTo>
                  <a:lnTo>
                    <a:pt x="5" y="2"/>
                  </a:lnTo>
                  <a:lnTo>
                    <a:pt x="0" y="0"/>
                  </a:lnTo>
                  <a:lnTo>
                    <a:pt x="0" y="1"/>
                  </a:lnTo>
                  <a:lnTo>
                    <a:pt x="0" y="2"/>
                  </a:lnTo>
                  <a:lnTo>
                    <a:pt x="8" y="6"/>
                  </a:lnTo>
                  <a:lnTo>
                    <a:pt x="5" y="6"/>
                  </a:lnTo>
                  <a:lnTo>
                    <a:pt x="5" y="4"/>
                  </a:lnTo>
                  <a:close/>
                </a:path>
              </a:pathLst>
            </a:custGeom>
            <a:solidFill>
              <a:srgbClr val="000000"/>
            </a:solidFill>
            <a:ln w="25400">
              <a:solidFill>
                <a:schemeClr val="tx1"/>
              </a:solidFill>
              <a:round/>
              <a:headEnd/>
              <a:tailEnd/>
            </a:ln>
          </p:spPr>
          <p:txBody>
            <a:bodyPr/>
            <a:lstStyle/>
            <a:p>
              <a:endParaRPr lang="en-GB"/>
            </a:p>
          </p:txBody>
        </p:sp>
        <p:sp>
          <p:nvSpPr>
            <p:cNvPr id="40181" name="Freeform 246"/>
            <p:cNvSpPr>
              <a:spLocks/>
            </p:cNvSpPr>
            <p:nvPr/>
          </p:nvSpPr>
          <p:spPr bwMode="auto">
            <a:xfrm>
              <a:off x="1168" y="2724"/>
              <a:ext cx="18" cy="20"/>
            </a:xfrm>
            <a:custGeom>
              <a:avLst/>
              <a:gdLst>
                <a:gd name="T0" fmla="*/ 17 w 18"/>
                <a:gd name="T1" fmla="*/ 19 h 20"/>
                <a:gd name="T2" fmla="*/ 18 w 18"/>
                <a:gd name="T3" fmla="*/ 18 h 20"/>
                <a:gd name="T4" fmla="*/ 8 w 18"/>
                <a:gd name="T5" fmla="*/ 7 h 20"/>
                <a:gd name="T6" fmla="*/ 5 w 18"/>
                <a:gd name="T7" fmla="*/ 3 h 20"/>
                <a:gd name="T8" fmla="*/ 2 w 18"/>
                <a:gd name="T9" fmla="*/ 0 h 20"/>
                <a:gd name="T10" fmla="*/ 1 w 18"/>
                <a:gd name="T11" fmla="*/ 2 h 20"/>
                <a:gd name="T12" fmla="*/ 0 w 18"/>
                <a:gd name="T13" fmla="*/ 3 h 20"/>
                <a:gd name="T14" fmla="*/ 2 w 18"/>
                <a:gd name="T15" fmla="*/ 6 h 20"/>
                <a:gd name="T16" fmla="*/ 5 w 18"/>
                <a:gd name="T17" fmla="*/ 10 h 20"/>
                <a:gd name="T18" fmla="*/ 14 w 18"/>
                <a:gd name="T19" fmla="*/ 19 h 20"/>
                <a:gd name="T20" fmla="*/ 17 w 18"/>
                <a:gd name="T21" fmla="*/ 20 h 20"/>
                <a:gd name="T22" fmla="*/ 17 w 18"/>
                <a:gd name="T23" fmla="*/ 19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0"/>
                <a:gd name="T38" fmla="*/ 18 w 1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0">
                  <a:moveTo>
                    <a:pt x="17" y="19"/>
                  </a:moveTo>
                  <a:lnTo>
                    <a:pt x="18" y="18"/>
                  </a:lnTo>
                  <a:lnTo>
                    <a:pt x="8" y="7"/>
                  </a:lnTo>
                  <a:lnTo>
                    <a:pt x="5" y="3"/>
                  </a:lnTo>
                  <a:lnTo>
                    <a:pt x="2" y="0"/>
                  </a:lnTo>
                  <a:lnTo>
                    <a:pt x="1" y="2"/>
                  </a:lnTo>
                  <a:lnTo>
                    <a:pt x="0" y="3"/>
                  </a:lnTo>
                  <a:lnTo>
                    <a:pt x="2" y="6"/>
                  </a:lnTo>
                  <a:lnTo>
                    <a:pt x="5" y="10"/>
                  </a:lnTo>
                  <a:lnTo>
                    <a:pt x="14" y="19"/>
                  </a:lnTo>
                  <a:lnTo>
                    <a:pt x="17" y="20"/>
                  </a:lnTo>
                  <a:lnTo>
                    <a:pt x="17" y="19"/>
                  </a:lnTo>
                  <a:close/>
                </a:path>
              </a:pathLst>
            </a:custGeom>
            <a:solidFill>
              <a:srgbClr val="000000"/>
            </a:solidFill>
            <a:ln w="25400">
              <a:solidFill>
                <a:schemeClr val="tx1"/>
              </a:solidFill>
              <a:round/>
              <a:headEnd/>
              <a:tailEnd/>
            </a:ln>
          </p:spPr>
          <p:txBody>
            <a:bodyPr/>
            <a:lstStyle/>
            <a:p>
              <a:endParaRPr lang="en-GB"/>
            </a:p>
          </p:txBody>
        </p:sp>
        <p:sp>
          <p:nvSpPr>
            <p:cNvPr id="40182" name="Freeform 247"/>
            <p:cNvSpPr>
              <a:spLocks/>
            </p:cNvSpPr>
            <p:nvPr/>
          </p:nvSpPr>
          <p:spPr bwMode="auto">
            <a:xfrm>
              <a:off x="1166" y="2723"/>
              <a:ext cx="4" cy="5"/>
            </a:xfrm>
            <a:custGeom>
              <a:avLst/>
              <a:gdLst>
                <a:gd name="T0" fmla="*/ 3 w 4"/>
                <a:gd name="T1" fmla="*/ 3 h 5"/>
                <a:gd name="T2" fmla="*/ 4 w 4"/>
                <a:gd name="T3" fmla="*/ 3 h 5"/>
                <a:gd name="T4" fmla="*/ 3 w 4"/>
                <a:gd name="T5" fmla="*/ 0 h 5"/>
                <a:gd name="T6" fmla="*/ 2 w 4"/>
                <a:gd name="T7" fmla="*/ 0 h 5"/>
                <a:gd name="T8" fmla="*/ 0 w 4"/>
                <a:gd name="T9" fmla="*/ 0 h 5"/>
                <a:gd name="T10" fmla="*/ 3 w 4"/>
                <a:gd name="T11" fmla="*/ 5 h 5"/>
                <a:gd name="T12" fmla="*/ 2 w 4"/>
                <a:gd name="T13" fmla="*/ 4 h 5"/>
                <a:gd name="T14" fmla="*/ 3 w 4"/>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3" y="3"/>
                  </a:moveTo>
                  <a:lnTo>
                    <a:pt x="4" y="3"/>
                  </a:lnTo>
                  <a:lnTo>
                    <a:pt x="3" y="0"/>
                  </a:lnTo>
                  <a:lnTo>
                    <a:pt x="2" y="0"/>
                  </a:lnTo>
                  <a:lnTo>
                    <a:pt x="0" y="0"/>
                  </a:lnTo>
                  <a:lnTo>
                    <a:pt x="3" y="5"/>
                  </a:lnTo>
                  <a:lnTo>
                    <a:pt x="2" y="4"/>
                  </a:lnTo>
                  <a:lnTo>
                    <a:pt x="3" y="3"/>
                  </a:lnTo>
                  <a:close/>
                </a:path>
              </a:pathLst>
            </a:custGeom>
            <a:solidFill>
              <a:srgbClr val="000000"/>
            </a:solidFill>
            <a:ln w="25400">
              <a:solidFill>
                <a:schemeClr val="tx1"/>
              </a:solidFill>
              <a:round/>
              <a:headEnd/>
              <a:tailEnd/>
            </a:ln>
          </p:spPr>
          <p:txBody>
            <a:bodyPr/>
            <a:lstStyle/>
            <a:p>
              <a:endParaRPr lang="en-GB"/>
            </a:p>
          </p:txBody>
        </p:sp>
        <p:sp>
          <p:nvSpPr>
            <p:cNvPr id="40183" name="Freeform 248"/>
            <p:cNvSpPr>
              <a:spLocks/>
            </p:cNvSpPr>
            <p:nvPr/>
          </p:nvSpPr>
          <p:spPr bwMode="auto">
            <a:xfrm>
              <a:off x="1164" y="2718"/>
              <a:ext cx="5" cy="6"/>
            </a:xfrm>
            <a:custGeom>
              <a:avLst/>
              <a:gdLst>
                <a:gd name="T0" fmla="*/ 5 w 5"/>
                <a:gd name="T1" fmla="*/ 5 h 6"/>
                <a:gd name="T2" fmla="*/ 2 w 5"/>
                <a:gd name="T3" fmla="*/ 0 h 6"/>
                <a:gd name="T4" fmla="*/ 2 w 5"/>
                <a:gd name="T5" fmla="*/ 0 h 6"/>
                <a:gd name="T6" fmla="*/ 1 w 5"/>
                <a:gd name="T7" fmla="*/ 1 h 6"/>
                <a:gd name="T8" fmla="*/ 0 w 5"/>
                <a:gd name="T9" fmla="*/ 2 h 6"/>
                <a:gd name="T10" fmla="*/ 2 w 5"/>
                <a:gd name="T11" fmla="*/ 6 h 6"/>
                <a:gd name="T12" fmla="*/ 4 w 5"/>
                <a:gd name="T13" fmla="*/ 5 h 6"/>
                <a:gd name="T14" fmla="*/ 5 w 5"/>
                <a:gd name="T15" fmla="*/ 5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5" y="5"/>
                  </a:moveTo>
                  <a:lnTo>
                    <a:pt x="2" y="0"/>
                  </a:lnTo>
                  <a:lnTo>
                    <a:pt x="1" y="1"/>
                  </a:lnTo>
                  <a:lnTo>
                    <a:pt x="0" y="2"/>
                  </a:lnTo>
                  <a:lnTo>
                    <a:pt x="2" y="6"/>
                  </a:lnTo>
                  <a:lnTo>
                    <a:pt x="4" y="5"/>
                  </a:lnTo>
                  <a:lnTo>
                    <a:pt x="5" y="5"/>
                  </a:lnTo>
                  <a:close/>
                </a:path>
              </a:pathLst>
            </a:custGeom>
            <a:solidFill>
              <a:srgbClr val="000000"/>
            </a:solidFill>
            <a:ln w="25400">
              <a:solidFill>
                <a:schemeClr val="tx1"/>
              </a:solidFill>
              <a:round/>
              <a:headEnd/>
              <a:tailEnd/>
            </a:ln>
          </p:spPr>
          <p:txBody>
            <a:bodyPr/>
            <a:lstStyle/>
            <a:p>
              <a:endParaRPr lang="en-GB"/>
            </a:p>
          </p:txBody>
        </p:sp>
        <p:sp>
          <p:nvSpPr>
            <p:cNvPr id="40184" name="Freeform 249"/>
            <p:cNvSpPr>
              <a:spLocks/>
            </p:cNvSpPr>
            <p:nvPr/>
          </p:nvSpPr>
          <p:spPr bwMode="auto">
            <a:xfrm>
              <a:off x="1099" y="2590"/>
              <a:ext cx="67" cy="134"/>
            </a:xfrm>
            <a:custGeom>
              <a:avLst/>
              <a:gdLst>
                <a:gd name="T0" fmla="*/ 66 w 67"/>
                <a:gd name="T1" fmla="*/ 129 h 134"/>
                <a:gd name="T2" fmla="*/ 67 w 67"/>
                <a:gd name="T3" fmla="*/ 129 h 134"/>
                <a:gd name="T4" fmla="*/ 65 w 67"/>
                <a:gd name="T5" fmla="*/ 124 h 134"/>
                <a:gd name="T6" fmla="*/ 2 w 67"/>
                <a:gd name="T7" fmla="*/ 0 h 134"/>
                <a:gd name="T8" fmla="*/ 0 w 67"/>
                <a:gd name="T9" fmla="*/ 0 h 134"/>
                <a:gd name="T10" fmla="*/ 62 w 67"/>
                <a:gd name="T11" fmla="*/ 124 h 134"/>
                <a:gd name="T12" fmla="*/ 67 w 67"/>
                <a:gd name="T13" fmla="*/ 134 h 134"/>
                <a:gd name="T14" fmla="*/ 65 w 67"/>
                <a:gd name="T15" fmla="*/ 130 h 134"/>
                <a:gd name="T16" fmla="*/ 66 w 67"/>
                <a:gd name="T17" fmla="*/ 129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134"/>
                <a:gd name="T29" fmla="*/ 67 w 67"/>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134">
                  <a:moveTo>
                    <a:pt x="66" y="129"/>
                  </a:moveTo>
                  <a:lnTo>
                    <a:pt x="67" y="129"/>
                  </a:lnTo>
                  <a:lnTo>
                    <a:pt x="65" y="124"/>
                  </a:lnTo>
                  <a:lnTo>
                    <a:pt x="2" y="0"/>
                  </a:lnTo>
                  <a:lnTo>
                    <a:pt x="0" y="0"/>
                  </a:lnTo>
                  <a:lnTo>
                    <a:pt x="62" y="124"/>
                  </a:lnTo>
                  <a:lnTo>
                    <a:pt x="67" y="134"/>
                  </a:lnTo>
                  <a:lnTo>
                    <a:pt x="65" y="130"/>
                  </a:lnTo>
                  <a:lnTo>
                    <a:pt x="66" y="129"/>
                  </a:lnTo>
                  <a:close/>
                </a:path>
              </a:pathLst>
            </a:custGeom>
            <a:solidFill>
              <a:srgbClr val="000000"/>
            </a:solidFill>
            <a:ln w="25400">
              <a:solidFill>
                <a:schemeClr val="tx1"/>
              </a:solidFill>
              <a:round/>
              <a:headEnd/>
              <a:tailEnd/>
            </a:ln>
          </p:spPr>
          <p:txBody>
            <a:bodyPr/>
            <a:lstStyle/>
            <a:p>
              <a:endParaRPr lang="en-GB"/>
            </a:p>
          </p:txBody>
        </p:sp>
        <p:sp>
          <p:nvSpPr>
            <p:cNvPr id="40185" name="Freeform 250"/>
            <p:cNvSpPr>
              <a:spLocks/>
            </p:cNvSpPr>
            <p:nvPr/>
          </p:nvSpPr>
          <p:spPr bwMode="auto">
            <a:xfrm>
              <a:off x="1185" y="2384"/>
              <a:ext cx="145" cy="144"/>
            </a:xfrm>
            <a:custGeom>
              <a:avLst/>
              <a:gdLst>
                <a:gd name="T0" fmla="*/ 0 w 145"/>
                <a:gd name="T1" fmla="*/ 72 h 144"/>
                <a:gd name="T2" fmla="*/ 1 w 145"/>
                <a:gd name="T3" fmla="*/ 63 h 144"/>
                <a:gd name="T4" fmla="*/ 3 w 145"/>
                <a:gd name="T5" fmla="*/ 54 h 144"/>
                <a:gd name="T6" fmla="*/ 7 w 145"/>
                <a:gd name="T7" fmla="*/ 45 h 144"/>
                <a:gd name="T8" fmla="*/ 11 w 145"/>
                <a:gd name="T9" fmla="*/ 35 h 144"/>
                <a:gd name="T10" fmla="*/ 16 w 145"/>
                <a:gd name="T11" fmla="*/ 29 h 144"/>
                <a:gd name="T12" fmla="*/ 21 w 145"/>
                <a:gd name="T13" fmla="*/ 21 h 144"/>
                <a:gd name="T14" fmla="*/ 29 w 145"/>
                <a:gd name="T15" fmla="*/ 15 h 144"/>
                <a:gd name="T16" fmla="*/ 36 w 145"/>
                <a:gd name="T17" fmla="*/ 10 h 144"/>
                <a:gd name="T18" fmla="*/ 45 w 145"/>
                <a:gd name="T19" fmla="*/ 6 h 144"/>
                <a:gd name="T20" fmla="*/ 54 w 145"/>
                <a:gd name="T21" fmla="*/ 2 h 144"/>
                <a:gd name="T22" fmla="*/ 64 w 145"/>
                <a:gd name="T23" fmla="*/ 1 h 144"/>
                <a:gd name="T24" fmla="*/ 73 w 145"/>
                <a:gd name="T25" fmla="*/ 0 h 144"/>
                <a:gd name="T26" fmla="*/ 84 w 145"/>
                <a:gd name="T27" fmla="*/ 1 h 144"/>
                <a:gd name="T28" fmla="*/ 93 w 145"/>
                <a:gd name="T29" fmla="*/ 2 h 144"/>
                <a:gd name="T30" fmla="*/ 102 w 145"/>
                <a:gd name="T31" fmla="*/ 6 h 144"/>
                <a:gd name="T32" fmla="*/ 110 w 145"/>
                <a:gd name="T33" fmla="*/ 10 h 144"/>
                <a:gd name="T34" fmla="*/ 118 w 145"/>
                <a:gd name="T35" fmla="*/ 15 h 144"/>
                <a:gd name="T36" fmla="*/ 125 w 145"/>
                <a:gd name="T37" fmla="*/ 21 h 144"/>
                <a:gd name="T38" fmla="*/ 130 w 145"/>
                <a:gd name="T39" fmla="*/ 29 h 144"/>
                <a:gd name="T40" fmla="*/ 135 w 145"/>
                <a:gd name="T41" fmla="*/ 35 h 144"/>
                <a:gd name="T42" fmla="*/ 139 w 145"/>
                <a:gd name="T43" fmla="*/ 45 h 144"/>
                <a:gd name="T44" fmla="*/ 143 w 145"/>
                <a:gd name="T45" fmla="*/ 54 h 144"/>
                <a:gd name="T46" fmla="*/ 145 w 145"/>
                <a:gd name="T47" fmla="*/ 63 h 144"/>
                <a:gd name="T48" fmla="*/ 145 w 145"/>
                <a:gd name="T49" fmla="*/ 72 h 144"/>
                <a:gd name="T50" fmla="*/ 145 w 145"/>
                <a:gd name="T51" fmla="*/ 83 h 144"/>
                <a:gd name="T52" fmla="*/ 143 w 145"/>
                <a:gd name="T53" fmla="*/ 92 h 144"/>
                <a:gd name="T54" fmla="*/ 139 w 145"/>
                <a:gd name="T55" fmla="*/ 102 h 144"/>
                <a:gd name="T56" fmla="*/ 135 w 145"/>
                <a:gd name="T57" fmla="*/ 110 h 144"/>
                <a:gd name="T58" fmla="*/ 130 w 145"/>
                <a:gd name="T59" fmla="*/ 118 h 144"/>
                <a:gd name="T60" fmla="*/ 125 w 145"/>
                <a:gd name="T61" fmla="*/ 124 h 144"/>
                <a:gd name="T62" fmla="*/ 118 w 145"/>
                <a:gd name="T63" fmla="*/ 129 h 144"/>
                <a:gd name="T64" fmla="*/ 110 w 145"/>
                <a:gd name="T65" fmla="*/ 135 h 144"/>
                <a:gd name="T66" fmla="*/ 102 w 145"/>
                <a:gd name="T67" fmla="*/ 139 h 144"/>
                <a:gd name="T68" fmla="*/ 93 w 145"/>
                <a:gd name="T69" fmla="*/ 143 h 144"/>
                <a:gd name="T70" fmla="*/ 84 w 145"/>
                <a:gd name="T71" fmla="*/ 144 h 144"/>
                <a:gd name="T72" fmla="*/ 73 w 145"/>
                <a:gd name="T73" fmla="*/ 144 h 144"/>
                <a:gd name="T74" fmla="*/ 64 w 145"/>
                <a:gd name="T75" fmla="*/ 144 h 144"/>
                <a:gd name="T76" fmla="*/ 54 w 145"/>
                <a:gd name="T77" fmla="*/ 143 h 144"/>
                <a:gd name="T78" fmla="*/ 45 w 145"/>
                <a:gd name="T79" fmla="*/ 139 h 144"/>
                <a:gd name="T80" fmla="*/ 36 w 145"/>
                <a:gd name="T81" fmla="*/ 135 h 144"/>
                <a:gd name="T82" fmla="*/ 29 w 145"/>
                <a:gd name="T83" fmla="*/ 129 h 144"/>
                <a:gd name="T84" fmla="*/ 21 w 145"/>
                <a:gd name="T85" fmla="*/ 124 h 144"/>
                <a:gd name="T86" fmla="*/ 16 w 145"/>
                <a:gd name="T87" fmla="*/ 118 h 144"/>
                <a:gd name="T88" fmla="*/ 11 w 145"/>
                <a:gd name="T89" fmla="*/ 110 h 144"/>
                <a:gd name="T90" fmla="*/ 7 w 145"/>
                <a:gd name="T91" fmla="*/ 102 h 144"/>
                <a:gd name="T92" fmla="*/ 3 w 145"/>
                <a:gd name="T93" fmla="*/ 92 h 144"/>
                <a:gd name="T94" fmla="*/ 1 w 145"/>
                <a:gd name="T95" fmla="*/ 83 h 144"/>
                <a:gd name="T96" fmla="*/ 0 w 145"/>
                <a:gd name="T97" fmla="*/ 72 h 144"/>
                <a:gd name="T98" fmla="*/ 0 w 145"/>
                <a:gd name="T99" fmla="*/ 72 h 1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
                <a:gd name="T151" fmla="*/ 0 h 144"/>
                <a:gd name="T152" fmla="*/ 145 w 145"/>
                <a:gd name="T153" fmla="*/ 144 h 1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 h="144">
                  <a:moveTo>
                    <a:pt x="0" y="72"/>
                  </a:moveTo>
                  <a:lnTo>
                    <a:pt x="1" y="63"/>
                  </a:lnTo>
                  <a:lnTo>
                    <a:pt x="3" y="54"/>
                  </a:lnTo>
                  <a:lnTo>
                    <a:pt x="7" y="45"/>
                  </a:lnTo>
                  <a:lnTo>
                    <a:pt x="11" y="35"/>
                  </a:lnTo>
                  <a:lnTo>
                    <a:pt x="16" y="29"/>
                  </a:lnTo>
                  <a:lnTo>
                    <a:pt x="21" y="21"/>
                  </a:lnTo>
                  <a:lnTo>
                    <a:pt x="29" y="15"/>
                  </a:lnTo>
                  <a:lnTo>
                    <a:pt x="36" y="10"/>
                  </a:lnTo>
                  <a:lnTo>
                    <a:pt x="45" y="6"/>
                  </a:lnTo>
                  <a:lnTo>
                    <a:pt x="54" y="2"/>
                  </a:lnTo>
                  <a:lnTo>
                    <a:pt x="64" y="1"/>
                  </a:lnTo>
                  <a:lnTo>
                    <a:pt x="73" y="0"/>
                  </a:lnTo>
                  <a:lnTo>
                    <a:pt x="84" y="1"/>
                  </a:lnTo>
                  <a:lnTo>
                    <a:pt x="93" y="2"/>
                  </a:lnTo>
                  <a:lnTo>
                    <a:pt x="102" y="6"/>
                  </a:lnTo>
                  <a:lnTo>
                    <a:pt x="110" y="10"/>
                  </a:lnTo>
                  <a:lnTo>
                    <a:pt x="118" y="15"/>
                  </a:lnTo>
                  <a:lnTo>
                    <a:pt x="125" y="21"/>
                  </a:lnTo>
                  <a:lnTo>
                    <a:pt x="130" y="29"/>
                  </a:lnTo>
                  <a:lnTo>
                    <a:pt x="135" y="35"/>
                  </a:lnTo>
                  <a:lnTo>
                    <a:pt x="139" y="45"/>
                  </a:lnTo>
                  <a:lnTo>
                    <a:pt x="143" y="54"/>
                  </a:lnTo>
                  <a:lnTo>
                    <a:pt x="145" y="63"/>
                  </a:lnTo>
                  <a:lnTo>
                    <a:pt x="145" y="72"/>
                  </a:lnTo>
                  <a:lnTo>
                    <a:pt x="145" y="83"/>
                  </a:lnTo>
                  <a:lnTo>
                    <a:pt x="143" y="92"/>
                  </a:lnTo>
                  <a:lnTo>
                    <a:pt x="139" y="102"/>
                  </a:lnTo>
                  <a:lnTo>
                    <a:pt x="135" y="110"/>
                  </a:lnTo>
                  <a:lnTo>
                    <a:pt x="130" y="118"/>
                  </a:lnTo>
                  <a:lnTo>
                    <a:pt x="125" y="124"/>
                  </a:lnTo>
                  <a:lnTo>
                    <a:pt x="118" y="129"/>
                  </a:lnTo>
                  <a:lnTo>
                    <a:pt x="110" y="135"/>
                  </a:lnTo>
                  <a:lnTo>
                    <a:pt x="102" y="139"/>
                  </a:lnTo>
                  <a:lnTo>
                    <a:pt x="93" y="143"/>
                  </a:lnTo>
                  <a:lnTo>
                    <a:pt x="84" y="144"/>
                  </a:lnTo>
                  <a:lnTo>
                    <a:pt x="73" y="144"/>
                  </a:lnTo>
                  <a:lnTo>
                    <a:pt x="64" y="144"/>
                  </a:lnTo>
                  <a:lnTo>
                    <a:pt x="54" y="143"/>
                  </a:lnTo>
                  <a:lnTo>
                    <a:pt x="45" y="139"/>
                  </a:lnTo>
                  <a:lnTo>
                    <a:pt x="36" y="135"/>
                  </a:lnTo>
                  <a:lnTo>
                    <a:pt x="29" y="129"/>
                  </a:lnTo>
                  <a:lnTo>
                    <a:pt x="21" y="124"/>
                  </a:lnTo>
                  <a:lnTo>
                    <a:pt x="16" y="118"/>
                  </a:lnTo>
                  <a:lnTo>
                    <a:pt x="11" y="110"/>
                  </a:lnTo>
                  <a:lnTo>
                    <a:pt x="7" y="102"/>
                  </a:lnTo>
                  <a:lnTo>
                    <a:pt x="3" y="92"/>
                  </a:lnTo>
                  <a:lnTo>
                    <a:pt x="1" y="83"/>
                  </a:lnTo>
                  <a:lnTo>
                    <a:pt x="0" y="72"/>
                  </a:lnTo>
                </a:path>
              </a:pathLst>
            </a:custGeom>
            <a:noFill/>
            <a:ln w="25400">
              <a:solidFill>
                <a:schemeClr val="tx1"/>
              </a:solidFill>
              <a:prstDash val="solid"/>
              <a:round/>
              <a:headEnd/>
              <a:tailEnd/>
            </a:ln>
          </p:spPr>
          <p:txBody>
            <a:bodyPr/>
            <a:lstStyle/>
            <a:p>
              <a:endParaRPr lang="en-GB"/>
            </a:p>
          </p:txBody>
        </p:sp>
        <p:sp>
          <p:nvSpPr>
            <p:cNvPr id="40186" name="Freeform 251"/>
            <p:cNvSpPr>
              <a:spLocks/>
            </p:cNvSpPr>
            <p:nvPr/>
          </p:nvSpPr>
          <p:spPr bwMode="auto">
            <a:xfrm>
              <a:off x="1184" y="2382"/>
              <a:ext cx="147" cy="74"/>
            </a:xfrm>
            <a:custGeom>
              <a:avLst/>
              <a:gdLst>
                <a:gd name="T0" fmla="*/ 0 w 147"/>
                <a:gd name="T1" fmla="*/ 74 h 74"/>
                <a:gd name="T2" fmla="*/ 2 w 147"/>
                <a:gd name="T3" fmla="*/ 74 h 74"/>
                <a:gd name="T4" fmla="*/ 5 w 147"/>
                <a:gd name="T5" fmla="*/ 56 h 74"/>
                <a:gd name="T6" fmla="*/ 13 w 147"/>
                <a:gd name="T7" fmla="*/ 40 h 74"/>
                <a:gd name="T8" fmla="*/ 18 w 147"/>
                <a:gd name="T9" fmla="*/ 32 h 74"/>
                <a:gd name="T10" fmla="*/ 24 w 147"/>
                <a:gd name="T11" fmla="*/ 24 h 74"/>
                <a:gd name="T12" fmla="*/ 32 w 147"/>
                <a:gd name="T13" fmla="*/ 19 h 74"/>
                <a:gd name="T14" fmla="*/ 39 w 147"/>
                <a:gd name="T15" fmla="*/ 13 h 74"/>
                <a:gd name="T16" fmla="*/ 55 w 147"/>
                <a:gd name="T17" fmla="*/ 5 h 74"/>
                <a:gd name="T18" fmla="*/ 74 w 147"/>
                <a:gd name="T19" fmla="*/ 3 h 74"/>
                <a:gd name="T20" fmla="*/ 85 w 147"/>
                <a:gd name="T21" fmla="*/ 4 h 74"/>
                <a:gd name="T22" fmla="*/ 94 w 147"/>
                <a:gd name="T23" fmla="*/ 5 h 74"/>
                <a:gd name="T24" fmla="*/ 103 w 147"/>
                <a:gd name="T25" fmla="*/ 9 h 74"/>
                <a:gd name="T26" fmla="*/ 106 w 147"/>
                <a:gd name="T27" fmla="*/ 11 h 74"/>
                <a:gd name="T28" fmla="*/ 118 w 147"/>
                <a:gd name="T29" fmla="*/ 19 h 74"/>
                <a:gd name="T30" fmla="*/ 124 w 147"/>
                <a:gd name="T31" fmla="*/ 24 h 74"/>
                <a:gd name="T32" fmla="*/ 130 w 147"/>
                <a:gd name="T33" fmla="*/ 32 h 74"/>
                <a:gd name="T34" fmla="*/ 135 w 147"/>
                <a:gd name="T35" fmla="*/ 40 h 74"/>
                <a:gd name="T36" fmla="*/ 143 w 147"/>
                <a:gd name="T37" fmla="*/ 56 h 74"/>
                <a:gd name="T38" fmla="*/ 144 w 147"/>
                <a:gd name="T39" fmla="*/ 65 h 74"/>
                <a:gd name="T40" fmla="*/ 146 w 147"/>
                <a:gd name="T41" fmla="*/ 65 h 74"/>
                <a:gd name="T42" fmla="*/ 147 w 147"/>
                <a:gd name="T43" fmla="*/ 65 h 74"/>
                <a:gd name="T44" fmla="*/ 146 w 147"/>
                <a:gd name="T45" fmla="*/ 56 h 74"/>
                <a:gd name="T46" fmla="*/ 138 w 147"/>
                <a:gd name="T47" fmla="*/ 35 h 74"/>
                <a:gd name="T48" fmla="*/ 132 w 147"/>
                <a:gd name="T49" fmla="*/ 29 h 74"/>
                <a:gd name="T50" fmla="*/ 127 w 147"/>
                <a:gd name="T51" fmla="*/ 21 h 74"/>
                <a:gd name="T52" fmla="*/ 120 w 147"/>
                <a:gd name="T53" fmla="*/ 16 h 74"/>
                <a:gd name="T54" fmla="*/ 116 w 147"/>
                <a:gd name="T55" fmla="*/ 13 h 74"/>
                <a:gd name="T56" fmla="*/ 103 w 147"/>
                <a:gd name="T57" fmla="*/ 7 h 74"/>
                <a:gd name="T58" fmla="*/ 94 w 147"/>
                <a:gd name="T59" fmla="*/ 3 h 74"/>
                <a:gd name="T60" fmla="*/ 85 w 147"/>
                <a:gd name="T61" fmla="*/ 2 h 74"/>
                <a:gd name="T62" fmla="*/ 74 w 147"/>
                <a:gd name="T63" fmla="*/ 0 h 74"/>
                <a:gd name="T64" fmla="*/ 55 w 147"/>
                <a:gd name="T65" fmla="*/ 3 h 74"/>
                <a:gd name="T66" fmla="*/ 34 w 147"/>
                <a:gd name="T67" fmla="*/ 11 h 74"/>
                <a:gd name="T68" fmla="*/ 29 w 147"/>
                <a:gd name="T69" fmla="*/ 16 h 74"/>
                <a:gd name="T70" fmla="*/ 21 w 147"/>
                <a:gd name="T71" fmla="*/ 21 h 74"/>
                <a:gd name="T72" fmla="*/ 16 w 147"/>
                <a:gd name="T73" fmla="*/ 29 h 74"/>
                <a:gd name="T74" fmla="*/ 10 w 147"/>
                <a:gd name="T75" fmla="*/ 35 h 74"/>
                <a:gd name="T76" fmla="*/ 2 w 147"/>
                <a:gd name="T77" fmla="*/ 56 h 74"/>
                <a:gd name="T78" fmla="*/ 0 w 147"/>
                <a:gd name="T79" fmla="*/ 74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7"/>
                <a:gd name="T121" fmla="*/ 0 h 74"/>
                <a:gd name="T122" fmla="*/ 147 w 147"/>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7" h="74">
                  <a:moveTo>
                    <a:pt x="0" y="74"/>
                  </a:moveTo>
                  <a:lnTo>
                    <a:pt x="2" y="74"/>
                  </a:lnTo>
                  <a:lnTo>
                    <a:pt x="5" y="56"/>
                  </a:lnTo>
                  <a:lnTo>
                    <a:pt x="13" y="40"/>
                  </a:lnTo>
                  <a:lnTo>
                    <a:pt x="18" y="32"/>
                  </a:lnTo>
                  <a:lnTo>
                    <a:pt x="24" y="24"/>
                  </a:lnTo>
                  <a:lnTo>
                    <a:pt x="32" y="19"/>
                  </a:lnTo>
                  <a:lnTo>
                    <a:pt x="39" y="13"/>
                  </a:lnTo>
                  <a:lnTo>
                    <a:pt x="55" y="5"/>
                  </a:lnTo>
                  <a:lnTo>
                    <a:pt x="74" y="3"/>
                  </a:lnTo>
                  <a:lnTo>
                    <a:pt x="85" y="4"/>
                  </a:lnTo>
                  <a:lnTo>
                    <a:pt x="94" y="5"/>
                  </a:lnTo>
                  <a:lnTo>
                    <a:pt x="103" y="9"/>
                  </a:lnTo>
                  <a:lnTo>
                    <a:pt x="106" y="11"/>
                  </a:lnTo>
                  <a:lnTo>
                    <a:pt x="118" y="19"/>
                  </a:lnTo>
                  <a:lnTo>
                    <a:pt x="124" y="24"/>
                  </a:lnTo>
                  <a:lnTo>
                    <a:pt x="130" y="32"/>
                  </a:lnTo>
                  <a:lnTo>
                    <a:pt x="135" y="40"/>
                  </a:lnTo>
                  <a:lnTo>
                    <a:pt x="143" y="56"/>
                  </a:lnTo>
                  <a:lnTo>
                    <a:pt x="144" y="65"/>
                  </a:lnTo>
                  <a:lnTo>
                    <a:pt x="146" y="65"/>
                  </a:lnTo>
                  <a:lnTo>
                    <a:pt x="147" y="65"/>
                  </a:lnTo>
                  <a:lnTo>
                    <a:pt x="146" y="56"/>
                  </a:lnTo>
                  <a:lnTo>
                    <a:pt x="138" y="35"/>
                  </a:lnTo>
                  <a:lnTo>
                    <a:pt x="132" y="29"/>
                  </a:lnTo>
                  <a:lnTo>
                    <a:pt x="127" y="21"/>
                  </a:lnTo>
                  <a:lnTo>
                    <a:pt x="120" y="16"/>
                  </a:lnTo>
                  <a:lnTo>
                    <a:pt x="116" y="13"/>
                  </a:lnTo>
                  <a:lnTo>
                    <a:pt x="103" y="7"/>
                  </a:lnTo>
                  <a:lnTo>
                    <a:pt x="94" y="3"/>
                  </a:lnTo>
                  <a:lnTo>
                    <a:pt x="85" y="2"/>
                  </a:lnTo>
                  <a:lnTo>
                    <a:pt x="74" y="0"/>
                  </a:lnTo>
                  <a:lnTo>
                    <a:pt x="55" y="3"/>
                  </a:lnTo>
                  <a:lnTo>
                    <a:pt x="34" y="11"/>
                  </a:lnTo>
                  <a:lnTo>
                    <a:pt x="29" y="16"/>
                  </a:lnTo>
                  <a:lnTo>
                    <a:pt x="21" y="21"/>
                  </a:lnTo>
                  <a:lnTo>
                    <a:pt x="16" y="29"/>
                  </a:lnTo>
                  <a:lnTo>
                    <a:pt x="10" y="35"/>
                  </a:lnTo>
                  <a:lnTo>
                    <a:pt x="2" y="56"/>
                  </a:lnTo>
                  <a:lnTo>
                    <a:pt x="0" y="74"/>
                  </a:lnTo>
                  <a:close/>
                </a:path>
              </a:pathLst>
            </a:custGeom>
            <a:solidFill>
              <a:srgbClr val="000000"/>
            </a:solidFill>
            <a:ln w="25400">
              <a:solidFill>
                <a:schemeClr val="tx1"/>
              </a:solidFill>
              <a:round/>
              <a:headEnd/>
              <a:tailEnd/>
            </a:ln>
          </p:spPr>
          <p:txBody>
            <a:bodyPr/>
            <a:lstStyle/>
            <a:p>
              <a:endParaRPr lang="en-GB"/>
            </a:p>
          </p:txBody>
        </p:sp>
        <p:sp>
          <p:nvSpPr>
            <p:cNvPr id="40187" name="Freeform 252"/>
            <p:cNvSpPr>
              <a:spLocks/>
            </p:cNvSpPr>
            <p:nvPr/>
          </p:nvSpPr>
          <p:spPr bwMode="auto">
            <a:xfrm>
              <a:off x="1327" y="2447"/>
              <a:ext cx="5" cy="20"/>
            </a:xfrm>
            <a:custGeom>
              <a:avLst/>
              <a:gdLst>
                <a:gd name="T0" fmla="*/ 3 w 5"/>
                <a:gd name="T1" fmla="*/ 0 h 20"/>
                <a:gd name="T2" fmla="*/ 0 w 5"/>
                <a:gd name="T3" fmla="*/ 0 h 20"/>
                <a:gd name="T4" fmla="*/ 0 w 5"/>
                <a:gd name="T5" fmla="*/ 20 h 20"/>
                <a:gd name="T6" fmla="*/ 3 w 5"/>
                <a:gd name="T7" fmla="*/ 20 h 20"/>
                <a:gd name="T8" fmla="*/ 5 w 5"/>
                <a:gd name="T9" fmla="*/ 20 h 20"/>
                <a:gd name="T10" fmla="*/ 5 w 5"/>
                <a:gd name="T11" fmla="*/ 9 h 20"/>
                <a:gd name="T12" fmla="*/ 4 w 5"/>
                <a:gd name="T13" fmla="*/ 0 h 20"/>
                <a:gd name="T14" fmla="*/ 3 w 5"/>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0"/>
                <a:gd name="T26" fmla="*/ 5 w 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0">
                  <a:moveTo>
                    <a:pt x="3" y="0"/>
                  </a:moveTo>
                  <a:lnTo>
                    <a:pt x="0" y="0"/>
                  </a:lnTo>
                  <a:lnTo>
                    <a:pt x="0" y="20"/>
                  </a:lnTo>
                  <a:lnTo>
                    <a:pt x="3" y="20"/>
                  </a:lnTo>
                  <a:lnTo>
                    <a:pt x="5" y="20"/>
                  </a:lnTo>
                  <a:lnTo>
                    <a:pt x="5" y="9"/>
                  </a:lnTo>
                  <a:lnTo>
                    <a:pt x="4" y="0"/>
                  </a:lnTo>
                  <a:lnTo>
                    <a:pt x="3" y="0"/>
                  </a:lnTo>
                  <a:close/>
                </a:path>
              </a:pathLst>
            </a:custGeom>
            <a:solidFill>
              <a:srgbClr val="000000"/>
            </a:solidFill>
            <a:ln w="25400">
              <a:solidFill>
                <a:schemeClr val="tx1"/>
              </a:solidFill>
              <a:round/>
              <a:headEnd/>
              <a:tailEnd/>
            </a:ln>
          </p:spPr>
          <p:txBody>
            <a:bodyPr/>
            <a:lstStyle/>
            <a:p>
              <a:endParaRPr lang="en-GB"/>
            </a:p>
          </p:txBody>
        </p:sp>
        <p:sp>
          <p:nvSpPr>
            <p:cNvPr id="40188" name="Freeform 253"/>
            <p:cNvSpPr>
              <a:spLocks/>
            </p:cNvSpPr>
            <p:nvPr/>
          </p:nvSpPr>
          <p:spPr bwMode="auto">
            <a:xfrm>
              <a:off x="1328" y="2458"/>
              <a:ext cx="4" cy="9"/>
            </a:xfrm>
            <a:custGeom>
              <a:avLst/>
              <a:gdLst>
                <a:gd name="T0" fmla="*/ 2 w 4"/>
                <a:gd name="T1" fmla="*/ 9 h 9"/>
                <a:gd name="T2" fmla="*/ 0 w 4"/>
                <a:gd name="T3" fmla="*/ 9 h 9"/>
                <a:gd name="T4" fmla="*/ 4 w 4"/>
                <a:gd name="T5" fmla="*/ 0 h 9"/>
                <a:gd name="T6" fmla="*/ 4 w 4"/>
                <a:gd name="T7" fmla="*/ 9 h 9"/>
                <a:gd name="T8" fmla="*/ 2 w 4"/>
                <a:gd name="T9" fmla="*/ 9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9"/>
                  </a:lnTo>
                  <a:lnTo>
                    <a:pt x="4" y="0"/>
                  </a:lnTo>
                  <a:lnTo>
                    <a:pt x="4" y="9"/>
                  </a:lnTo>
                  <a:lnTo>
                    <a:pt x="2" y="9"/>
                  </a:lnTo>
                  <a:close/>
                </a:path>
              </a:pathLst>
            </a:custGeom>
            <a:solidFill>
              <a:srgbClr val="000000"/>
            </a:solidFill>
            <a:ln w="25400">
              <a:solidFill>
                <a:schemeClr val="tx1"/>
              </a:solidFill>
              <a:round/>
              <a:headEnd/>
              <a:tailEnd/>
            </a:ln>
          </p:spPr>
          <p:txBody>
            <a:bodyPr/>
            <a:lstStyle/>
            <a:p>
              <a:endParaRPr lang="en-GB"/>
            </a:p>
          </p:txBody>
        </p:sp>
        <p:sp>
          <p:nvSpPr>
            <p:cNvPr id="40189" name="Freeform 254"/>
            <p:cNvSpPr>
              <a:spLocks/>
            </p:cNvSpPr>
            <p:nvPr/>
          </p:nvSpPr>
          <p:spPr bwMode="auto">
            <a:xfrm>
              <a:off x="1269" y="2458"/>
              <a:ext cx="63" cy="71"/>
            </a:xfrm>
            <a:custGeom>
              <a:avLst/>
              <a:gdLst>
                <a:gd name="T0" fmla="*/ 59 w 63"/>
                <a:gd name="T1" fmla="*/ 9 h 71"/>
                <a:gd name="T2" fmla="*/ 58 w 63"/>
                <a:gd name="T3" fmla="*/ 18 h 71"/>
                <a:gd name="T4" fmla="*/ 54 w 63"/>
                <a:gd name="T5" fmla="*/ 28 h 71"/>
                <a:gd name="T6" fmla="*/ 53 w 63"/>
                <a:gd name="T7" fmla="*/ 30 h 71"/>
                <a:gd name="T8" fmla="*/ 45 w 63"/>
                <a:gd name="T9" fmla="*/ 42 h 71"/>
                <a:gd name="T10" fmla="*/ 39 w 63"/>
                <a:gd name="T11" fmla="*/ 49 h 71"/>
                <a:gd name="T12" fmla="*/ 33 w 63"/>
                <a:gd name="T13" fmla="*/ 54 h 71"/>
                <a:gd name="T14" fmla="*/ 21 w 63"/>
                <a:gd name="T15" fmla="*/ 62 h 71"/>
                <a:gd name="T16" fmla="*/ 18 w 63"/>
                <a:gd name="T17" fmla="*/ 63 h 71"/>
                <a:gd name="T18" fmla="*/ 9 w 63"/>
                <a:gd name="T19" fmla="*/ 67 h 71"/>
                <a:gd name="T20" fmla="*/ 0 w 63"/>
                <a:gd name="T21" fmla="*/ 69 h 71"/>
                <a:gd name="T22" fmla="*/ 0 w 63"/>
                <a:gd name="T23" fmla="*/ 70 h 71"/>
                <a:gd name="T24" fmla="*/ 0 w 63"/>
                <a:gd name="T25" fmla="*/ 71 h 71"/>
                <a:gd name="T26" fmla="*/ 9 w 63"/>
                <a:gd name="T27" fmla="*/ 70 h 71"/>
                <a:gd name="T28" fmla="*/ 18 w 63"/>
                <a:gd name="T29" fmla="*/ 66 h 71"/>
                <a:gd name="T30" fmla="*/ 31 w 63"/>
                <a:gd name="T31" fmla="*/ 59 h 71"/>
                <a:gd name="T32" fmla="*/ 35 w 63"/>
                <a:gd name="T33" fmla="*/ 57 h 71"/>
                <a:gd name="T34" fmla="*/ 42 w 63"/>
                <a:gd name="T35" fmla="*/ 52 h 71"/>
                <a:gd name="T36" fmla="*/ 47 w 63"/>
                <a:gd name="T37" fmla="*/ 45 h 71"/>
                <a:gd name="T38" fmla="*/ 50 w 63"/>
                <a:gd name="T39" fmla="*/ 41 h 71"/>
                <a:gd name="T40" fmla="*/ 57 w 63"/>
                <a:gd name="T41" fmla="*/ 28 h 71"/>
                <a:gd name="T42" fmla="*/ 61 w 63"/>
                <a:gd name="T43" fmla="*/ 18 h 71"/>
                <a:gd name="T44" fmla="*/ 63 w 63"/>
                <a:gd name="T45" fmla="*/ 0 h 71"/>
                <a:gd name="T46" fmla="*/ 59 w 63"/>
                <a:gd name="T47" fmla="*/ 9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71"/>
                <a:gd name="T74" fmla="*/ 63 w 63"/>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71">
                  <a:moveTo>
                    <a:pt x="59" y="9"/>
                  </a:moveTo>
                  <a:lnTo>
                    <a:pt x="58" y="18"/>
                  </a:lnTo>
                  <a:lnTo>
                    <a:pt x="54" y="28"/>
                  </a:lnTo>
                  <a:lnTo>
                    <a:pt x="53" y="30"/>
                  </a:lnTo>
                  <a:lnTo>
                    <a:pt x="45" y="42"/>
                  </a:lnTo>
                  <a:lnTo>
                    <a:pt x="39" y="49"/>
                  </a:lnTo>
                  <a:lnTo>
                    <a:pt x="33" y="54"/>
                  </a:lnTo>
                  <a:lnTo>
                    <a:pt x="21" y="62"/>
                  </a:lnTo>
                  <a:lnTo>
                    <a:pt x="18" y="63"/>
                  </a:lnTo>
                  <a:lnTo>
                    <a:pt x="9" y="67"/>
                  </a:lnTo>
                  <a:lnTo>
                    <a:pt x="0" y="69"/>
                  </a:lnTo>
                  <a:lnTo>
                    <a:pt x="0" y="70"/>
                  </a:lnTo>
                  <a:lnTo>
                    <a:pt x="0" y="71"/>
                  </a:lnTo>
                  <a:lnTo>
                    <a:pt x="9" y="70"/>
                  </a:lnTo>
                  <a:lnTo>
                    <a:pt x="18" y="66"/>
                  </a:lnTo>
                  <a:lnTo>
                    <a:pt x="31" y="59"/>
                  </a:lnTo>
                  <a:lnTo>
                    <a:pt x="35" y="57"/>
                  </a:lnTo>
                  <a:lnTo>
                    <a:pt x="42" y="52"/>
                  </a:lnTo>
                  <a:lnTo>
                    <a:pt x="47" y="45"/>
                  </a:lnTo>
                  <a:lnTo>
                    <a:pt x="50" y="41"/>
                  </a:lnTo>
                  <a:lnTo>
                    <a:pt x="57" y="28"/>
                  </a:lnTo>
                  <a:lnTo>
                    <a:pt x="61" y="18"/>
                  </a:lnTo>
                  <a:lnTo>
                    <a:pt x="63" y="0"/>
                  </a:lnTo>
                  <a:lnTo>
                    <a:pt x="59" y="9"/>
                  </a:lnTo>
                  <a:close/>
                </a:path>
              </a:pathLst>
            </a:custGeom>
            <a:solidFill>
              <a:srgbClr val="000000"/>
            </a:solidFill>
            <a:ln w="25400">
              <a:solidFill>
                <a:schemeClr val="tx1"/>
              </a:solidFill>
              <a:round/>
              <a:headEnd/>
              <a:tailEnd/>
            </a:ln>
          </p:spPr>
          <p:txBody>
            <a:bodyPr/>
            <a:lstStyle/>
            <a:p>
              <a:endParaRPr lang="en-GB"/>
            </a:p>
          </p:txBody>
        </p:sp>
        <p:sp>
          <p:nvSpPr>
            <p:cNvPr id="40190" name="Freeform 255"/>
            <p:cNvSpPr>
              <a:spLocks/>
            </p:cNvSpPr>
            <p:nvPr/>
          </p:nvSpPr>
          <p:spPr bwMode="auto">
            <a:xfrm>
              <a:off x="1249" y="2525"/>
              <a:ext cx="20" cy="6"/>
            </a:xfrm>
            <a:custGeom>
              <a:avLst/>
              <a:gdLst>
                <a:gd name="T0" fmla="*/ 20 w 20"/>
                <a:gd name="T1" fmla="*/ 3 h 6"/>
                <a:gd name="T2" fmla="*/ 20 w 20"/>
                <a:gd name="T3" fmla="*/ 0 h 6"/>
                <a:gd name="T4" fmla="*/ 0 w 20"/>
                <a:gd name="T5" fmla="*/ 0 h 6"/>
                <a:gd name="T6" fmla="*/ 0 w 20"/>
                <a:gd name="T7" fmla="*/ 3 h 6"/>
                <a:gd name="T8" fmla="*/ 0 w 20"/>
                <a:gd name="T9" fmla="*/ 6 h 6"/>
                <a:gd name="T10" fmla="*/ 10 w 20"/>
                <a:gd name="T11" fmla="*/ 6 h 6"/>
                <a:gd name="T12" fmla="*/ 20 w 20"/>
                <a:gd name="T13" fmla="*/ 4 h 6"/>
                <a:gd name="T14" fmla="*/ 20 w 20"/>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6"/>
                <a:gd name="T26" fmla="*/ 20 w 2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6">
                  <a:moveTo>
                    <a:pt x="20" y="3"/>
                  </a:moveTo>
                  <a:lnTo>
                    <a:pt x="20" y="0"/>
                  </a:lnTo>
                  <a:lnTo>
                    <a:pt x="0" y="0"/>
                  </a:lnTo>
                  <a:lnTo>
                    <a:pt x="0" y="3"/>
                  </a:lnTo>
                  <a:lnTo>
                    <a:pt x="0" y="6"/>
                  </a:lnTo>
                  <a:lnTo>
                    <a:pt x="10" y="6"/>
                  </a:lnTo>
                  <a:lnTo>
                    <a:pt x="20" y="4"/>
                  </a:lnTo>
                  <a:lnTo>
                    <a:pt x="20" y="3"/>
                  </a:lnTo>
                  <a:close/>
                </a:path>
              </a:pathLst>
            </a:custGeom>
            <a:solidFill>
              <a:srgbClr val="000000"/>
            </a:solidFill>
            <a:ln w="25400">
              <a:solidFill>
                <a:schemeClr val="tx1"/>
              </a:solidFill>
              <a:round/>
              <a:headEnd/>
              <a:tailEnd/>
            </a:ln>
          </p:spPr>
          <p:txBody>
            <a:bodyPr/>
            <a:lstStyle/>
            <a:p>
              <a:endParaRPr lang="en-GB"/>
            </a:p>
          </p:txBody>
        </p:sp>
        <p:sp>
          <p:nvSpPr>
            <p:cNvPr id="40191" name="Freeform 256"/>
            <p:cNvSpPr>
              <a:spLocks/>
            </p:cNvSpPr>
            <p:nvPr/>
          </p:nvSpPr>
          <p:spPr bwMode="auto">
            <a:xfrm>
              <a:off x="1184" y="2456"/>
              <a:ext cx="74" cy="75"/>
            </a:xfrm>
            <a:custGeom>
              <a:avLst/>
              <a:gdLst>
                <a:gd name="T0" fmla="*/ 65 w 74"/>
                <a:gd name="T1" fmla="*/ 72 h 75"/>
                <a:gd name="T2" fmla="*/ 65 w 74"/>
                <a:gd name="T3" fmla="*/ 71 h 75"/>
                <a:gd name="T4" fmla="*/ 55 w 74"/>
                <a:gd name="T5" fmla="*/ 69 h 75"/>
                <a:gd name="T6" fmla="*/ 39 w 74"/>
                <a:gd name="T7" fmla="*/ 61 h 75"/>
                <a:gd name="T8" fmla="*/ 32 w 74"/>
                <a:gd name="T9" fmla="*/ 56 h 75"/>
                <a:gd name="T10" fmla="*/ 24 w 74"/>
                <a:gd name="T11" fmla="*/ 51 h 75"/>
                <a:gd name="T12" fmla="*/ 18 w 74"/>
                <a:gd name="T13" fmla="*/ 44 h 75"/>
                <a:gd name="T14" fmla="*/ 10 w 74"/>
                <a:gd name="T15" fmla="*/ 32 h 75"/>
                <a:gd name="T16" fmla="*/ 9 w 74"/>
                <a:gd name="T17" fmla="*/ 30 h 75"/>
                <a:gd name="T18" fmla="*/ 5 w 74"/>
                <a:gd name="T19" fmla="*/ 20 h 75"/>
                <a:gd name="T20" fmla="*/ 4 w 74"/>
                <a:gd name="T21" fmla="*/ 11 h 75"/>
                <a:gd name="T22" fmla="*/ 2 w 74"/>
                <a:gd name="T23" fmla="*/ 0 h 75"/>
                <a:gd name="T24" fmla="*/ 0 w 74"/>
                <a:gd name="T25" fmla="*/ 0 h 75"/>
                <a:gd name="T26" fmla="*/ 0 w 74"/>
                <a:gd name="T27" fmla="*/ 0 h 75"/>
                <a:gd name="T28" fmla="*/ 1 w 74"/>
                <a:gd name="T29" fmla="*/ 11 h 75"/>
                <a:gd name="T30" fmla="*/ 2 w 74"/>
                <a:gd name="T31" fmla="*/ 20 h 75"/>
                <a:gd name="T32" fmla="*/ 6 w 74"/>
                <a:gd name="T33" fmla="*/ 30 h 75"/>
                <a:gd name="T34" fmla="*/ 13 w 74"/>
                <a:gd name="T35" fmla="*/ 43 h 75"/>
                <a:gd name="T36" fmla="*/ 16 w 74"/>
                <a:gd name="T37" fmla="*/ 47 h 75"/>
                <a:gd name="T38" fmla="*/ 21 w 74"/>
                <a:gd name="T39" fmla="*/ 54 h 75"/>
                <a:gd name="T40" fmla="*/ 29 w 74"/>
                <a:gd name="T41" fmla="*/ 59 h 75"/>
                <a:gd name="T42" fmla="*/ 34 w 74"/>
                <a:gd name="T43" fmla="*/ 64 h 75"/>
                <a:gd name="T44" fmla="*/ 55 w 74"/>
                <a:gd name="T45" fmla="*/ 72 h 75"/>
                <a:gd name="T46" fmla="*/ 74 w 74"/>
                <a:gd name="T47" fmla="*/ 75 h 75"/>
                <a:gd name="T48" fmla="*/ 65 w 74"/>
                <a:gd name="T49" fmla="*/ 75 h 75"/>
                <a:gd name="T50" fmla="*/ 65 w 74"/>
                <a:gd name="T51" fmla="*/ 72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75"/>
                <a:gd name="T80" fmla="*/ 74 w 74"/>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75">
                  <a:moveTo>
                    <a:pt x="65" y="72"/>
                  </a:moveTo>
                  <a:lnTo>
                    <a:pt x="65" y="71"/>
                  </a:lnTo>
                  <a:lnTo>
                    <a:pt x="55" y="69"/>
                  </a:lnTo>
                  <a:lnTo>
                    <a:pt x="39" y="61"/>
                  </a:lnTo>
                  <a:lnTo>
                    <a:pt x="32" y="56"/>
                  </a:lnTo>
                  <a:lnTo>
                    <a:pt x="24" y="51"/>
                  </a:lnTo>
                  <a:lnTo>
                    <a:pt x="18" y="44"/>
                  </a:lnTo>
                  <a:lnTo>
                    <a:pt x="10" y="32"/>
                  </a:lnTo>
                  <a:lnTo>
                    <a:pt x="9" y="30"/>
                  </a:lnTo>
                  <a:lnTo>
                    <a:pt x="5" y="20"/>
                  </a:lnTo>
                  <a:lnTo>
                    <a:pt x="4" y="11"/>
                  </a:lnTo>
                  <a:lnTo>
                    <a:pt x="2" y="0"/>
                  </a:lnTo>
                  <a:lnTo>
                    <a:pt x="0" y="0"/>
                  </a:lnTo>
                  <a:lnTo>
                    <a:pt x="1" y="11"/>
                  </a:lnTo>
                  <a:lnTo>
                    <a:pt x="2" y="20"/>
                  </a:lnTo>
                  <a:lnTo>
                    <a:pt x="6" y="30"/>
                  </a:lnTo>
                  <a:lnTo>
                    <a:pt x="13" y="43"/>
                  </a:lnTo>
                  <a:lnTo>
                    <a:pt x="16" y="47"/>
                  </a:lnTo>
                  <a:lnTo>
                    <a:pt x="21" y="54"/>
                  </a:lnTo>
                  <a:lnTo>
                    <a:pt x="29" y="59"/>
                  </a:lnTo>
                  <a:lnTo>
                    <a:pt x="34" y="64"/>
                  </a:lnTo>
                  <a:lnTo>
                    <a:pt x="55" y="72"/>
                  </a:lnTo>
                  <a:lnTo>
                    <a:pt x="74" y="75"/>
                  </a:lnTo>
                  <a:lnTo>
                    <a:pt x="65" y="75"/>
                  </a:lnTo>
                  <a:lnTo>
                    <a:pt x="65" y="72"/>
                  </a:lnTo>
                  <a:close/>
                </a:path>
              </a:pathLst>
            </a:custGeom>
            <a:solidFill>
              <a:srgbClr val="000000"/>
            </a:solidFill>
            <a:ln w="25400">
              <a:solidFill>
                <a:schemeClr val="tx1"/>
              </a:solidFill>
              <a:round/>
              <a:headEnd/>
              <a:tailEnd/>
            </a:ln>
          </p:spPr>
          <p:txBody>
            <a:bodyPr/>
            <a:lstStyle/>
            <a:p>
              <a:endParaRPr lang="en-GB"/>
            </a:p>
          </p:txBody>
        </p:sp>
        <p:sp>
          <p:nvSpPr>
            <p:cNvPr id="40192" name="Freeform 257"/>
            <p:cNvSpPr>
              <a:spLocks/>
            </p:cNvSpPr>
            <p:nvPr/>
          </p:nvSpPr>
          <p:spPr bwMode="auto">
            <a:xfrm>
              <a:off x="1104" y="2301"/>
              <a:ext cx="310" cy="311"/>
            </a:xfrm>
            <a:custGeom>
              <a:avLst/>
              <a:gdLst>
                <a:gd name="T0" fmla="*/ 0 w 310"/>
                <a:gd name="T1" fmla="*/ 155 h 311"/>
                <a:gd name="T2" fmla="*/ 3 w 310"/>
                <a:gd name="T3" fmla="*/ 136 h 311"/>
                <a:gd name="T4" fmla="*/ 7 w 310"/>
                <a:gd name="T5" fmla="*/ 116 h 311"/>
                <a:gd name="T6" fmla="*/ 13 w 310"/>
                <a:gd name="T7" fmla="*/ 96 h 311"/>
                <a:gd name="T8" fmla="*/ 23 w 310"/>
                <a:gd name="T9" fmla="*/ 79 h 311"/>
                <a:gd name="T10" fmla="*/ 33 w 310"/>
                <a:gd name="T11" fmla="*/ 61 h 311"/>
                <a:gd name="T12" fmla="*/ 47 w 310"/>
                <a:gd name="T13" fmla="*/ 47 h 311"/>
                <a:gd name="T14" fmla="*/ 61 w 310"/>
                <a:gd name="T15" fmla="*/ 33 h 311"/>
                <a:gd name="T16" fmla="*/ 78 w 310"/>
                <a:gd name="T17" fmla="*/ 23 h 311"/>
                <a:gd name="T18" fmla="*/ 96 w 310"/>
                <a:gd name="T19" fmla="*/ 14 h 311"/>
                <a:gd name="T20" fmla="*/ 115 w 310"/>
                <a:gd name="T21" fmla="*/ 7 h 311"/>
                <a:gd name="T22" fmla="*/ 135 w 310"/>
                <a:gd name="T23" fmla="*/ 3 h 311"/>
                <a:gd name="T24" fmla="*/ 155 w 310"/>
                <a:gd name="T25" fmla="*/ 0 h 311"/>
                <a:gd name="T26" fmla="*/ 177 w 310"/>
                <a:gd name="T27" fmla="*/ 3 h 311"/>
                <a:gd name="T28" fmla="*/ 198 w 310"/>
                <a:gd name="T29" fmla="*/ 7 h 311"/>
                <a:gd name="T30" fmla="*/ 216 w 310"/>
                <a:gd name="T31" fmla="*/ 14 h 311"/>
                <a:gd name="T32" fmla="*/ 235 w 310"/>
                <a:gd name="T33" fmla="*/ 23 h 311"/>
                <a:gd name="T34" fmla="*/ 251 w 310"/>
                <a:gd name="T35" fmla="*/ 33 h 311"/>
                <a:gd name="T36" fmla="*/ 265 w 310"/>
                <a:gd name="T37" fmla="*/ 47 h 311"/>
                <a:gd name="T38" fmla="*/ 279 w 310"/>
                <a:gd name="T39" fmla="*/ 61 h 311"/>
                <a:gd name="T40" fmla="*/ 291 w 310"/>
                <a:gd name="T41" fmla="*/ 79 h 311"/>
                <a:gd name="T42" fmla="*/ 299 w 310"/>
                <a:gd name="T43" fmla="*/ 96 h 311"/>
                <a:gd name="T44" fmla="*/ 305 w 310"/>
                <a:gd name="T45" fmla="*/ 116 h 311"/>
                <a:gd name="T46" fmla="*/ 309 w 310"/>
                <a:gd name="T47" fmla="*/ 136 h 311"/>
                <a:gd name="T48" fmla="*/ 310 w 310"/>
                <a:gd name="T49" fmla="*/ 155 h 311"/>
                <a:gd name="T50" fmla="*/ 309 w 310"/>
                <a:gd name="T51" fmla="*/ 177 h 311"/>
                <a:gd name="T52" fmla="*/ 305 w 310"/>
                <a:gd name="T53" fmla="*/ 198 h 311"/>
                <a:gd name="T54" fmla="*/ 299 w 310"/>
                <a:gd name="T55" fmla="*/ 216 h 311"/>
                <a:gd name="T56" fmla="*/ 291 w 310"/>
                <a:gd name="T57" fmla="*/ 235 h 311"/>
                <a:gd name="T58" fmla="*/ 279 w 310"/>
                <a:gd name="T59" fmla="*/ 251 h 311"/>
                <a:gd name="T60" fmla="*/ 265 w 310"/>
                <a:gd name="T61" fmla="*/ 266 h 311"/>
                <a:gd name="T62" fmla="*/ 251 w 310"/>
                <a:gd name="T63" fmla="*/ 279 h 311"/>
                <a:gd name="T64" fmla="*/ 235 w 310"/>
                <a:gd name="T65" fmla="*/ 291 h 311"/>
                <a:gd name="T66" fmla="*/ 216 w 310"/>
                <a:gd name="T67" fmla="*/ 299 h 311"/>
                <a:gd name="T68" fmla="*/ 198 w 310"/>
                <a:gd name="T69" fmla="*/ 305 h 311"/>
                <a:gd name="T70" fmla="*/ 177 w 310"/>
                <a:gd name="T71" fmla="*/ 309 h 311"/>
                <a:gd name="T72" fmla="*/ 155 w 310"/>
                <a:gd name="T73" fmla="*/ 311 h 311"/>
                <a:gd name="T74" fmla="*/ 135 w 310"/>
                <a:gd name="T75" fmla="*/ 309 h 311"/>
                <a:gd name="T76" fmla="*/ 115 w 310"/>
                <a:gd name="T77" fmla="*/ 305 h 311"/>
                <a:gd name="T78" fmla="*/ 96 w 310"/>
                <a:gd name="T79" fmla="*/ 299 h 311"/>
                <a:gd name="T80" fmla="*/ 78 w 310"/>
                <a:gd name="T81" fmla="*/ 291 h 311"/>
                <a:gd name="T82" fmla="*/ 61 w 310"/>
                <a:gd name="T83" fmla="*/ 279 h 311"/>
                <a:gd name="T84" fmla="*/ 47 w 310"/>
                <a:gd name="T85" fmla="*/ 266 h 311"/>
                <a:gd name="T86" fmla="*/ 33 w 310"/>
                <a:gd name="T87" fmla="*/ 251 h 311"/>
                <a:gd name="T88" fmla="*/ 23 w 310"/>
                <a:gd name="T89" fmla="*/ 235 h 311"/>
                <a:gd name="T90" fmla="*/ 13 w 310"/>
                <a:gd name="T91" fmla="*/ 216 h 311"/>
                <a:gd name="T92" fmla="*/ 7 w 310"/>
                <a:gd name="T93" fmla="*/ 198 h 311"/>
                <a:gd name="T94" fmla="*/ 3 w 310"/>
                <a:gd name="T95" fmla="*/ 177 h 311"/>
                <a:gd name="T96" fmla="*/ 0 w 310"/>
                <a:gd name="T97" fmla="*/ 155 h 311"/>
                <a:gd name="T98" fmla="*/ 0 w 310"/>
                <a:gd name="T99" fmla="*/ 155 h 3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0"/>
                <a:gd name="T151" fmla="*/ 0 h 311"/>
                <a:gd name="T152" fmla="*/ 310 w 310"/>
                <a:gd name="T153" fmla="*/ 311 h 3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0" h="311">
                  <a:moveTo>
                    <a:pt x="0" y="155"/>
                  </a:moveTo>
                  <a:lnTo>
                    <a:pt x="3" y="136"/>
                  </a:lnTo>
                  <a:lnTo>
                    <a:pt x="7" y="116"/>
                  </a:lnTo>
                  <a:lnTo>
                    <a:pt x="13" y="96"/>
                  </a:lnTo>
                  <a:lnTo>
                    <a:pt x="23" y="79"/>
                  </a:lnTo>
                  <a:lnTo>
                    <a:pt x="33" y="61"/>
                  </a:lnTo>
                  <a:lnTo>
                    <a:pt x="47" y="47"/>
                  </a:lnTo>
                  <a:lnTo>
                    <a:pt x="61" y="33"/>
                  </a:lnTo>
                  <a:lnTo>
                    <a:pt x="78" y="23"/>
                  </a:lnTo>
                  <a:lnTo>
                    <a:pt x="96" y="14"/>
                  </a:lnTo>
                  <a:lnTo>
                    <a:pt x="115" y="7"/>
                  </a:lnTo>
                  <a:lnTo>
                    <a:pt x="135" y="3"/>
                  </a:lnTo>
                  <a:lnTo>
                    <a:pt x="155" y="0"/>
                  </a:lnTo>
                  <a:lnTo>
                    <a:pt x="177" y="3"/>
                  </a:lnTo>
                  <a:lnTo>
                    <a:pt x="198" y="7"/>
                  </a:lnTo>
                  <a:lnTo>
                    <a:pt x="216" y="14"/>
                  </a:lnTo>
                  <a:lnTo>
                    <a:pt x="235" y="23"/>
                  </a:lnTo>
                  <a:lnTo>
                    <a:pt x="251" y="33"/>
                  </a:lnTo>
                  <a:lnTo>
                    <a:pt x="265" y="47"/>
                  </a:lnTo>
                  <a:lnTo>
                    <a:pt x="279" y="61"/>
                  </a:lnTo>
                  <a:lnTo>
                    <a:pt x="291" y="79"/>
                  </a:lnTo>
                  <a:lnTo>
                    <a:pt x="299" y="96"/>
                  </a:lnTo>
                  <a:lnTo>
                    <a:pt x="305" y="116"/>
                  </a:lnTo>
                  <a:lnTo>
                    <a:pt x="309" y="136"/>
                  </a:lnTo>
                  <a:lnTo>
                    <a:pt x="310" y="155"/>
                  </a:lnTo>
                  <a:lnTo>
                    <a:pt x="309" y="177"/>
                  </a:lnTo>
                  <a:lnTo>
                    <a:pt x="305" y="198"/>
                  </a:lnTo>
                  <a:lnTo>
                    <a:pt x="299" y="216"/>
                  </a:lnTo>
                  <a:lnTo>
                    <a:pt x="291" y="235"/>
                  </a:lnTo>
                  <a:lnTo>
                    <a:pt x="279" y="251"/>
                  </a:lnTo>
                  <a:lnTo>
                    <a:pt x="265" y="266"/>
                  </a:lnTo>
                  <a:lnTo>
                    <a:pt x="251" y="279"/>
                  </a:lnTo>
                  <a:lnTo>
                    <a:pt x="235" y="291"/>
                  </a:lnTo>
                  <a:lnTo>
                    <a:pt x="216" y="299"/>
                  </a:lnTo>
                  <a:lnTo>
                    <a:pt x="198" y="305"/>
                  </a:lnTo>
                  <a:lnTo>
                    <a:pt x="177" y="309"/>
                  </a:lnTo>
                  <a:lnTo>
                    <a:pt x="155" y="311"/>
                  </a:lnTo>
                  <a:lnTo>
                    <a:pt x="135" y="309"/>
                  </a:lnTo>
                  <a:lnTo>
                    <a:pt x="115" y="305"/>
                  </a:lnTo>
                  <a:lnTo>
                    <a:pt x="96" y="299"/>
                  </a:lnTo>
                  <a:lnTo>
                    <a:pt x="78" y="291"/>
                  </a:lnTo>
                  <a:lnTo>
                    <a:pt x="61" y="279"/>
                  </a:lnTo>
                  <a:lnTo>
                    <a:pt x="47" y="266"/>
                  </a:lnTo>
                  <a:lnTo>
                    <a:pt x="33" y="251"/>
                  </a:lnTo>
                  <a:lnTo>
                    <a:pt x="23" y="235"/>
                  </a:lnTo>
                  <a:lnTo>
                    <a:pt x="13" y="216"/>
                  </a:lnTo>
                  <a:lnTo>
                    <a:pt x="7" y="198"/>
                  </a:lnTo>
                  <a:lnTo>
                    <a:pt x="3" y="177"/>
                  </a:lnTo>
                  <a:lnTo>
                    <a:pt x="0" y="155"/>
                  </a:lnTo>
                </a:path>
              </a:pathLst>
            </a:custGeom>
            <a:noFill/>
            <a:ln w="25400">
              <a:solidFill>
                <a:schemeClr val="tx1"/>
              </a:solidFill>
              <a:prstDash val="solid"/>
              <a:round/>
              <a:headEnd/>
              <a:tailEnd/>
            </a:ln>
          </p:spPr>
          <p:txBody>
            <a:bodyPr/>
            <a:lstStyle/>
            <a:p>
              <a:endParaRPr lang="en-GB"/>
            </a:p>
          </p:txBody>
        </p:sp>
        <p:sp>
          <p:nvSpPr>
            <p:cNvPr id="40193" name="Freeform 258"/>
            <p:cNvSpPr>
              <a:spLocks/>
            </p:cNvSpPr>
            <p:nvPr/>
          </p:nvSpPr>
          <p:spPr bwMode="auto">
            <a:xfrm>
              <a:off x="1103" y="2300"/>
              <a:ext cx="313" cy="178"/>
            </a:xfrm>
            <a:custGeom>
              <a:avLst/>
              <a:gdLst>
                <a:gd name="T0" fmla="*/ 0 w 313"/>
                <a:gd name="T1" fmla="*/ 156 h 178"/>
                <a:gd name="T2" fmla="*/ 2 w 313"/>
                <a:gd name="T3" fmla="*/ 156 h 178"/>
                <a:gd name="T4" fmla="*/ 5 w 313"/>
                <a:gd name="T5" fmla="*/ 137 h 178"/>
                <a:gd name="T6" fmla="*/ 9 w 313"/>
                <a:gd name="T7" fmla="*/ 117 h 178"/>
                <a:gd name="T8" fmla="*/ 16 w 313"/>
                <a:gd name="T9" fmla="*/ 97 h 178"/>
                <a:gd name="T10" fmla="*/ 20 w 313"/>
                <a:gd name="T11" fmla="*/ 90 h 178"/>
                <a:gd name="T12" fmla="*/ 36 w 313"/>
                <a:gd name="T13" fmla="*/ 64 h 178"/>
                <a:gd name="T14" fmla="*/ 49 w 313"/>
                <a:gd name="T15" fmla="*/ 49 h 178"/>
                <a:gd name="T16" fmla="*/ 63 w 313"/>
                <a:gd name="T17" fmla="*/ 36 h 178"/>
                <a:gd name="T18" fmla="*/ 90 w 313"/>
                <a:gd name="T19" fmla="*/ 20 h 178"/>
                <a:gd name="T20" fmla="*/ 97 w 313"/>
                <a:gd name="T21" fmla="*/ 16 h 178"/>
                <a:gd name="T22" fmla="*/ 116 w 313"/>
                <a:gd name="T23" fmla="*/ 9 h 178"/>
                <a:gd name="T24" fmla="*/ 136 w 313"/>
                <a:gd name="T25" fmla="*/ 5 h 178"/>
                <a:gd name="T26" fmla="*/ 156 w 313"/>
                <a:gd name="T27" fmla="*/ 3 h 178"/>
                <a:gd name="T28" fmla="*/ 178 w 313"/>
                <a:gd name="T29" fmla="*/ 5 h 178"/>
                <a:gd name="T30" fmla="*/ 199 w 313"/>
                <a:gd name="T31" fmla="*/ 9 h 178"/>
                <a:gd name="T32" fmla="*/ 217 w 313"/>
                <a:gd name="T33" fmla="*/ 16 h 178"/>
                <a:gd name="T34" fmla="*/ 231 w 313"/>
                <a:gd name="T35" fmla="*/ 23 h 178"/>
                <a:gd name="T36" fmla="*/ 250 w 313"/>
                <a:gd name="T37" fmla="*/ 36 h 178"/>
                <a:gd name="T38" fmla="*/ 265 w 313"/>
                <a:gd name="T39" fmla="*/ 49 h 178"/>
                <a:gd name="T40" fmla="*/ 278 w 313"/>
                <a:gd name="T41" fmla="*/ 64 h 178"/>
                <a:gd name="T42" fmla="*/ 292 w 313"/>
                <a:gd name="T43" fmla="*/ 84 h 178"/>
                <a:gd name="T44" fmla="*/ 298 w 313"/>
                <a:gd name="T45" fmla="*/ 97 h 178"/>
                <a:gd name="T46" fmla="*/ 305 w 313"/>
                <a:gd name="T47" fmla="*/ 117 h 178"/>
                <a:gd name="T48" fmla="*/ 309 w 313"/>
                <a:gd name="T49" fmla="*/ 137 h 178"/>
                <a:gd name="T50" fmla="*/ 310 w 313"/>
                <a:gd name="T51" fmla="*/ 156 h 178"/>
                <a:gd name="T52" fmla="*/ 309 w 313"/>
                <a:gd name="T53" fmla="*/ 178 h 178"/>
                <a:gd name="T54" fmla="*/ 311 w 313"/>
                <a:gd name="T55" fmla="*/ 178 h 178"/>
                <a:gd name="T56" fmla="*/ 313 w 313"/>
                <a:gd name="T57" fmla="*/ 156 h 178"/>
                <a:gd name="T58" fmla="*/ 311 w 313"/>
                <a:gd name="T59" fmla="*/ 137 h 178"/>
                <a:gd name="T60" fmla="*/ 307 w 313"/>
                <a:gd name="T61" fmla="*/ 117 h 178"/>
                <a:gd name="T62" fmla="*/ 301 w 313"/>
                <a:gd name="T63" fmla="*/ 97 h 178"/>
                <a:gd name="T64" fmla="*/ 292 w 313"/>
                <a:gd name="T65" fmla="*/ 76 h 178"/>
                <a:gd name="T66" fmla="*/ 281 w 313"/>
                <a:gd name="T67" fmla="*/ 61 h 178"/>
                <a:gd name="T68" fmla="*/ 268 w 313"/>
                <a:gd name="T69" fmla="*/ 46 h 178"/>
                <a:gd name="T70" fmla="*/ 253 w 313"/>
                <a:gd name="T71" fmla="*/ 33 h 178"/>
                <a:gd name="T72" fmla="*/ 241 w 313"/>
                <a:gd name="T73" fmla="*/ 25 h 178"/>
                <a:gd name="T74" fmla="*/ 217 w 313"/>
                <a:gd name="T75" fmla="*/ 13 h 178"/>
                <a:gd name="T76" fmla="*/ 199 w 313"/>
                <a:gd name="T77" fmla="*/ 7 h 178"/>
                <a:gd name="T78" fmla="*/ 178 w 313"/>
                <a:gd name="T79" fmla="*/ 3 h 178"/>
                <a:gd name="T80" fmla="*/ 156 w 313"/>
                <a:gd name="T81" fmla="*/ 0 h 178"/>
                <a:gd name="T82" fmla="*/ 136 w 313"/>
                <a:gd name="T83" fmla="*/ 3 h 178"/>
                <a:gd name="T84" fmla="*/ 116 w 313"/>
                <a:gd name="T85" fmla="*/ 7 h 178"/>
                <a:gd name="T86" fmla="*/ 97 w 313"/>
                <a:gd name="T87" fmla="*/ 13 h 178"/>
                <a:gd name="T88" fmla="*/ 69 w 313"/>
                <a:gd name="T89" fmla="*/ 28 h 178"/>
                <a:gd name="T90" fmla="*/ 61 w 313"/>
                <a:gd name="T91" fmla="*/ 33 h 178"/>
                <a:gd name="T92" fmla="*/ 46 w 313"/>
                <a:gd name="T93" fmla="*/ 46 h 178"/>
                <a:gd name="T94" fmla="*/ 33 w 313"/>
                <a:gd name="T95" fmla="*/ 61 h 178"/>
                <a:gd name="T96" fmla="*/ 28 w 313"/>
                <a:gd name="T97" fmla="*/ 69 h 178"/>
                <a:gd name="T98" fmla="*/ 13 w 313"/>
                <a:gd name="T99" fmla="*/ 97 h 178"/>
                <a:gd name="T100" fmla="*/ 6 w 313"/>
                <a:gd name="T101" fmla="*/ 117 h 178"/>
                <a:gd name="T102" fmla="*/ 2 w 313"/>
                <a:gd name="T103" fmla="*/ 137 h 178"/>
                <a:gd name="T104" fmla="*/ 0 w 313"/>
                <a:gd name="T105" fmla="*/ 156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
                <a:gd name="T160" fmla="*/ 0 h 178"/>
                <a:gd name="T161" fmla="*/ 313 w 313"/>
                <a:gd name="T162" fmla="*/ 178 h 17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 h="178">
                  <a:moveTo>
                    <a:pt x="0" y="156"/>
                  </a:moveTo>
                  <a:lnTo>
                    <a:pt x="2" y="156"/>
                  </a:lnTo>
                  <a:lnTo>
                    <a:pt x="5" y="137"/>
                  </a:lnTo>
                  <a:lnTo>
                    <a:pt x="9" y="117"/>
                  </a:lnTo>
                  <a:lnTo>
                    <a:pt x="16" y="97"/>
                  </a:lnTo>
                  <a:lnTo>
                    <a:pt x="20" y="90"/>
                  </a:lnTo>
                  <a:lnTo>
                    <a:pt x="36" y="64"/>
                  </a:lnTo>
                  <a:lnTo>
                    <a:pt x="49" y="49"/>
                  </a:lnTo>
                  <a:lnTo>
                    <a:pt x="63" y="36"/>
                  </a:lnTo>
                  <a:lnTo>
                    <a:pt x="90" y="20"/>
                  </a:lnTo>
                  <a:lnTo>
                    <a:pt x="97" y="16"/>
                  </a:lnTo>
                  <a:lnTo>
                    <a:pt x="116" y="9"/>
                  </a:lnTo>
                  <a:lnTo>
                    <a:pt x="136" y="5"/>
                  </a:lnTo>
                  <a:lnTo>
                    <a:pt x="156" y="3"/>
                  </a:lnTo>
                  <a:lnTo>
                    <a:pt x="178" y="5"/>
                  </a:lnTo>
                  <a:lnTo>
                    <a:pt x="199" y="9"/>
                  </a:lnTo>
                  <a:lnTo>
                    <a:pt x="217" y="16"/>
                  </a:lnTo>
                  <a:lnTo>
                    <a:pt x="231" y="23"/>
                  </a:lnTo>
                  <a:lnTo>
                    <a:pt x="250" y="36"/>
                  </a:lnTo>
                  <a:lnTo>
                    <a:pt x="265" y="49"/>
                  </a:lnTo>
                  <a:lnTo>
                    <a:pt x="278" y="64"/>
                  </a:lnTo>
                  <a:lnTo>
                    <a:pt x="292" y="84"/>
                  </a:lnTo>
                  <a:lnTo>
                    <a:pt x="298" y="97"/>
                  </a:lnTo>
                  <a:lnTo>
                    <a:pt x="305" y="117"/>
                  </a:lnTo>
                  <a:lnTo>
                    <a:pt x="309" y="137"/>
                  </a:lnTo>
                  <a:lnTo>
                    <a:pt x="310" y="156"/>
                  </a:lnTo>
                  <a:lnTo>
                    <a:pt x="309" y="178"/>
                  </a:lnTo>
                  <a:lnTo>
                    <a:pt x="311" y="178"/>
                  </a:lnTo>
                  <a:lnTo>
                    <a:pt x="313" y="156"/>
                  </a:lnTo>
                  <a:lnTo>
                    <a:pt x="311" y="137"/>
                  </a:lnTo>
                  <a:lnTo>
                    <a:pt x="307" y="117"/>
                  </a:lnTo>
                  <a:lnTo>
                    <a:pt x="301" y="97"/>
                  </a:lnTo>
                  <a:lnTo>
                    <a:pt x="292" y="76"/>
                  </a:lnTo>
                  <a:lnTo>
                    <a:pt x="281" y="61"/>
                  </a:lnTo>
                  <a:lnTo>
                    <a:pt x="268" y="46"/>
                  </a:lnTo>
                  <a:lnTo>
                    <a:pt x="253" y="33"/>
                  </a:lnTo>
                  <a:lnTo>
                    <a:pt x="241" y="25"/>
                  </a:lnTo>
                  <a:lnTo>
                    <a:pt x="217" y="13"/>
                  </a:lnTo>
                  <a:lnTo>
                    <a:pt x="199" y="7"/>
                  </a:lnTo>
                  <a:lnTo>
                    <a:pt x="178" y="3"/>
                  </a:lnTo>
                  <a:lnTo>
                    <a:pt x="156" y="0"/>
                  </a:lnTo>
                  <a:lnTo>
                    <a:pt x="136" y="3"/>
                  </a:lnTo>
                  <a:lnTo>
                    <a:pt x="116" y="7"/>
                  </a:lnTo>
                  <a:lnTo>
                    <a:pt x="97" y="13"/>
                  </a:lnTo>
                  <a:lnTo>
                    <a:pt x="69" y="28"/>
                  </a:lnTo>
                  <a:lnTo>
                    <a:pt x="61" y="33"/>
                  </a:lnTo>
                  <a:lnTo>
                    <a:pt x="46" y="46"/>
                  </a:lnTo>
                  <a:lnTo>
                    <a:pt x="33" y="61"/>
                  </a:lnTo>
                  <a:lnTo>
                    <a:pt x="28" y="69"/>
                  </a:lnTo>
                  <a:lnTo>
                    <a:pt x="13" y="97"/>
                  </a:lnTo>
                  <a:lnTo>
                    <a:pt x="6" y="117"/>
                  </a:lnTo>
                  <a:lnTo>
                    <a:pt x="2" y="137"/>
                  </a:lnTo>
                  <a:lnTo>
                    <a:pt x="0" y="156"/>
                  </a:lnTo>
                  <a:close/>
                </a:path>
              </a:pathLst>
            </a:custGeom>
            <a:solidFill>
              <a:srgbClr val="000000"/>
            </a:solidFill>
            <a:ln w="25400">
              <a:solidFill>
                <a:schemeClr val="tx1"/>
              </a:solidFill>
              <a:round/>
              <a:headEnd/>
              <a:tailEnd/>
            </a:ln>
          </p:spPr>
          <p:txBody>
            <a:bodyPr/>
            <a:lstStyle/>
            <a:p>
              <a:endParaRPr lang="en-GB"/>
            </a:p>
          </p:txBody>
        </p:sp>
        <p:sp>
          <p:nvSpPr>
            <p:cNvPr id="40194" name="Freeform 259"/>
            <p:cNvSpPr>
              <a:spLocks/>
            </p:cNvSpPr>
            <p:nvPr/>
          </p:nvSpPr>
          <p:spPr bwMode="auto">
            <a:xfrm>
              <a:off x="1103" y="2456"/>
              <a:ext cx="311" cy="157"/>
            </a:xfrm>
            <a:custGeom>
              <a:avLst/>
              <a:gdLst>
                <a:gd name="T0" fmla="*/ 309 w 311"/>
                <a:gd name="T1" fmla="*/ 22 h 157"/>
                <a:gd name="T2" fmla="*/ 305 w 311"/>
                <a:gd name="T3" fmla="*/ 43 h 157"/>
                <a:gd name="T4" fmla="*/ 298 w 311"/>
                <a:gd name="T5" fmla="*/ 61 h 157"/>
                <a:gd name="T6" fmla="*/ 292 w 311"/>
                <a:gd name="T7" fmla="*/ 77 h 157"/>
                <a:gd name="T8" fmla="*/ 278 w 311"/>
                <a:gd name="T9" fmla="*/ 95 h 157"/>
                <a:gd name="T10" fmla="*/ 265 w 311"/>
                <a:gd name="T11" fmla="*/ 109 h 157"/>
                <a:gd name="T12" fmla="*/ 250 w 311"/>
                <a:gd name="T13" fmla="*/ 122 h 157"/>
                <a:gd name="T14" fmla="*/ 233 w 311"/>
                <a:gd name="T15" fmla="*/ 136 h 157"/>
                <a:gd name="T16" fmla="*/ 217 w 311"/>
                <a:gd name="T17" fmla="*/ 142 h 157"/>
                <a:gd name="T18" fmla="*/ 199 w 311"/>
                <a:gd name="T19" fmla="*/ 149 h 157"/>
                <a:gd name="T20" fmla="*/ 178 w 311"/>
                <a:gd name="T21" fmla="*/ 153 h 157"/>
                <a:gd name="T22" fmla="*/ 156 w 311"/>
                <a:gd name="T23" fmla="*/ 154 h 157"/>
                <a:gd name="T24" fmla="*/ 136 w 311"/>
                <a:gd name="T25" fmla="*/ 153 h 157"/>
                <a:gd name="T26" fmla="*/ 116 w 311"/>
                <a:gd name="T27" fmla="*/ 149 h 157"/>
                <a:gd name="T28" fmla="*/ 97 w 311"/>
                <a:gd name="T29" fmla="*/ 142 h 157"/>
                <a:gd name="T30" fmla="*/ 83 w 311"/>
                <a:gd name="T31" fmla="*/ 136 h 157"/>
                <a:gd name="T32" fmla="*/ 63 w 311"/>
                <a:gd name="T33" fmla="*/ 122 h 157"/>
                <a:gd name="T34" fmla="*/ 49 w 311"/>
                <a:gd name="T35" fmla="*/ 109 h 157"/>
                <a:gd name="T36" fmla="*/ 36 w 311"/>
                <a:gd name="T37" fmla="*/ 95 h 157"/>
                <a:gd name="T38" fmla="*/ 22 w 311"/>
                <a:gd name="T39" fmla="*/ 75 h 157"/>
                <a:gd name="T40" fmla="*/ 16 w 311"/>
                <a:gd name="T41" fmla="*/ 61 h 157"/>
                <a:gd name="T42" fmla="*/ 9 w 311"/>
                <a:gd name="T43" fmla="*/ 43 h 157"/>
                <a:gd name="T44" fmla="*/ 5 w 311"/>
                <a:gd name="T45" fmla="*/ 22 h 157"/>
                <a:gd name="T46" fmla="*/ 2 w 311"/>
                <a:gd name="T47" fmla="*/ 0 h 157"/>
                <a:gd name="T48" fmla="*/ 0 w 311"/>
                <a:gd name="T49" fmla="*/ 0 h 157"/>
                <a:gd name="T50" fmla="*/ 0 w 311"/>
                <a:gd name="T51" fmla="*/ 0 h 157"/>
                <a:gd name="T52" fmla="*/ 2 w 311"/>
                <a:gd name="T53" fmla="*/ 22 h 157"/>
                <a:gd name="T54" fmla="*/ 6 w 311"/>
                <a:gd name="T55" fmla="*/ 43 h 157"/>
                <a:gd name="T56" fmla="*/ 13 w 311"/>
                <a:gd name="T57" fmla="*/ 61 h 157"/>
                <a:gd name="T58" fmla="*/ 25 w 311"/>
                <a:gd name="T59" fmla="*/ 85 h 157"/>
                <a:gd name="T60" fmla="*/ 33 w 311"/>
                <a:gd name="T61" fmla="*/ 97 h 157"/>
                <a:gd name="T62" fmla="*/ 46 w 311"/>
                <a:gd name="T63" fmla="*/ 112 h 157"/>
                <a:gd name="T64" fmla="*/ 61 w 311"/>
                <a:gd name="T65" fmla="*/ 125 h 157"/>
                <a:gd name="T66" fmla="*/ 75 w 311"/>
                <a:gd name="T67" fmla="*/ 136 h 157"/>
                <a:gd name="T68" fmla="*/ 97 w 311"/>
                <a:gd name="T69" fmla="*/ 145 h 157"/>
                <a:gd name="T70" fmla="*/ 116 w 311"/>
                <a:gd name="T71" fmla="*/ 152 h 157"/>
                <a:gd name="T72" fmla="*/ 136 w 311"/>
                <a:gd name="T73" fmla="*/ 156 h 157"/>
                <a:gd name="T74" fmla="*/ 156 w 311"/>
                <a:gd name="T75" fmla="*/ 157 h 157"/>
                <a:gd name="T76" fmla="*/ 178 w 311"/>
                <a:gd name="T77" fmla="*/ 156 h 157"/>
                <a:gd name="T78" fmla="*/ 199 w 311"/>
                <a:gd name="T79" fmla="*/ 152 h 157"/>
                <a:gd name="T80" fmla="*/ 217 w 311"/>
                <a:gd name="T81" fmla="*/ 145 h 157"/>
                <a:gd name="T82" fmla="*/ 239 w 311"/>
                <a:gd name="T83" fmla="*/ 136 h 157"/>
                <a:gd name="T84" fmla="*/ 253 w 311"/>
                <a:gd name="T85" fmla="*/ 125 h 157"/>
                <a:gd name="T86" fmla="*/ 268 w 311"/>
                <a:gd name="T87" fmla="*/ 112 h 157"/>
                <a:gd name="T88" fmla="*/ 281 w 311"/>
                <a:gd name="T89" fmla="*/ 97 h 157"/>
                <a:gd name="T90" fmla="*/ 292 w 311"/>
                <a:gd name="T91" fmla="*/ 83 h 157"/>
                <a:gd name="T92" fmla="*/ 301 w 311"/>
                <a:gd name="T93" fmla="*/ 61 h 157"/>
                <a:gd name="T94" fmla="*/ 307 w 311"/>
                <a:gd name="T95" fmla="*/ 43 h 157"/>
                <a:gd name="T96" fmla="*/ 311 w 311"/>
                <a:gd name="T97" fmla="*/ 22 h 157"/>
                <a:gd name="T98" fmla="*/ 309 w 311"/>
                <a:gd name="T99" fmla="*/ 22 h 1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
                <a:gd name="T151" fmla="*/ 0 h 157"/>
                <a:gd name="T152" fmla="*/ 311 w 311"/>
                <a:gd name="T153" fmla="*/ 157 h 1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 h="157">
                  <a:moveTo>
                    <a:pt x="309" y="22"/>
                  </a:moveTo>
                  <a:lnTo>
                    <a:pt x="305" y="43"/>
                  </a:lnTo>
                  <a:lnTo>
                    <a:pt x="298" y="61"/>
                  </a:lnTo>
                  <a:lnTo>
                    <a:pt x="292" y="77"/>
                  </a:lnTo>
                  <a:lnTo>
                    <a:pt x="278" y="95"/>
                  </a:lnTo>
                  <a:lnTo>
                    <a:pt x="265" y="109"/>
                  </a:lnTo>
                  <a:lnTo>
                    <a:pt x="250" y="122"/>
                  </a:lnTo>
                  <a:lnTo>
                    <a:pt x="233" y="136"/>
                  </a:lnTo>
                  <a:lnTo>
                    <a:pt x="217" y="142"/>
                  </a:lnTo>
                  <a:lnTo>
                    <a:pt x="199" y="149"/>
                  </a:lnTo>
                  <a:lnTo>
                    <a:pt x="178" y="153"/>
                  </a:lnTo>
                  <a:lnTo>
                    <a:pt x="156" y="154"/>
                  </a:lnTo>
                  <a:lnTo>
                    <a:pt x="136" y="153"/>
                  </a:lnTo>
                  <a:lnTo>
                    <a:pt x="116" y="149"/>
                  </a:lnTo>
                  <a:lnTo>
                    <a:pt x="97" y="142"/>
                  </a:lnTo>
                  <a:lnTo>
                    <a:pt x="83" y="136"/>
                  </a:lnTo>
                  <a:lnTo>
                    <a:pt x="63" y="122"/>
                  </a:lnTo>
                  <a:lnTo>
                    <a:pt x="49" y="109"/>
                  </a:lnTo>
                  <a:lnTo>
                    <a:pt x="36" y="95"/>
                  </a:lnTo>
                  <a:lnTo>
                    <a:pt x="22" y="75"/>
                  </a:lnTo>
                  <a:lnTo>
                    <a:pt x="16" y="61"/>
                  </a:lnTo>
                  <a:lnTo>
                    <a:pt x="9" y="43"/>
                  </a:lnTo>
                  <a:lnTo>
                    <a:pt x="5" y="22"/>
                  </a:lnTo>
                  <a:lnTo>
                    <a:pt x="2" y="0"/>
                  </a:lnTo>
                  <a:lnTo>
                    <a:pt x="0" y="0"/>
                  </a:lnTo>
                  <a:lnTo>
                    <a:pt x="2" y="22"/>
                  </a:lnTo>
                  <a:lnTo>
                    <a:pt x="6" y="43"/>
                  </a:lnTo>
                  <a:lnTo>
                    <a:pt x="13" y="61"/>
                  </a:lnTo>
                  <a:lnTo>
                    <a:pt x="25" y="85"/>
                  </a:lnTo>
                  <a:lnTo>
                    <a:pt x="33" y="97"/>
                  </a:lnTo>
                  <a:lnTo>
                    <a:pt x="46" y="112"/>
                  </a:lnTo>
                  <a:lnTo>
                    <a:pt x="61" y="125"/>
                  </a:lnTo>
                  <a:lnTo>
                    <a:pt x="75" y="136"/>
                  </a:lnTo>
                  <a:lnTo>
                    <a:pt x="97" y="145"/>
                  </a:lnTo>
                  <a:lnTo>
                    <a:pt x="116" y="152"/>
                  </a:lnTo>
                  <a:lnTo>
                    <a:pt x="136" y="156"/>
                  </a:lnTo>
                  <a:lnTo>
                    <a:pt x="156" y="157"/>
                  </a:lnTo>
                  <a:lnTo>
                    <a:pt x="178" y="156"/>
                  </a:lnTo>
                  <a:lnTo>
                    <a:pt x="199" y="152"/>
                  </a:lnTo>
                  <a:lnTo>
                    <a:pt x="217" y="145"/>
                  </a:lnTo>
                  <a:lnTo>
                    <a:pt x="239" y="136"/>
                  </a:lnTo>
                  <a:lnTo>
                    <a:pt x="253" y="125"/>
                  </a:lnTo>
                  <a:lnTo>
                    <a:pt x="268" y="112"/>
                  </a:lnTo>
                  <a:lnTo>
                    <a:pt x="281" y="97"/>
                  </a:lnTo>
                  <a:lnTo>
                    <a:pt x="292" y="83"/>
                  </a:lnTo>
                  <a:lnTo>
                    <a:pt x="301" y="61"/>
                  </a:lnTo>
                  <a:lnTo>
                    <a:pt x="307" y="43"/>
                  </a:lnTo>
                  <a:lnTo>
                    <a:pt x="311" y="22"/>
                  </a:lnTo>
                  <a:lnTo>
                    <a:pt x="309" y="22"/>
                  </a:lnTo>
                  <a:close/>
                </a:path>
              </a:pathLst>
            </a:custGeom>
            <a:solidFill>
              <a:srgbClr val="000000"/>
            </a:solidFill>
            <a:ln w="25400">
              <a:solidFill>
                <a:schemeClr val="tx1"/>
              </a:solidFill>
              <a:round/>
              <a:headEnd/>
              <a:tailEnd/>
            </a:ln>
          </p:spPr>
          <p:txBody>
            <a:bodyPr/>
            <a:lstStyle/>
            <a:p>
              <a:endParaRPr lang="en-GB"/>
            </a:p>
          </p:txBody>
        </p:sp>
        <p:sp>
          <p:nvSpPr>
            <p:cNvPr id="40195" name="Line 260"/>
            <p:cNvSpPr>
              <a:spLocks noChangeShapeType="1"/>
            </p:cNvSpPr>
            <p:nvPr/>
          </p:nvSpPr>
          <p:spPr bwMode="auto">
            <a:xfrm flipH="1" flipV="1">
              <a:off x="1328" y="2476"/>
              <a:ext cx="76" cy="35"/>
            </a:xfrm>
            <a:prstGeom prst="line">
              <a:avLst/>
            </a:prstGeom>
            <a:noFill/>
            <a:ln w="25400">
              <a:solidFill>
                <a:schemeClr val="tx1"/>
              </a:solidFill>
              <a:round/>
              <a:headEnd/>
              <a:tailEnd/>
            </a:ln>
          </p:spPr>
          <p:txBody>
            <a:bodyPr/>
            <a:lstStyle/>
            <a:p>
              <a:endParaRPr lang="en-GB"/>
            </a:p>
          </p:txBody>
        </p:sp>
        <p:sp>
          <p:nvSpPr>
            <p:cNvPr id="40196" name="Freeform 261"/>
            <p:cNvSpPr>
              <a:spLocks/>
            </p:cNvSpPr>
            <p:nvPr/>
          </p:nvSpPr>
          <p:spPr bwMode="auto">
            <a:xfrm>
              <a:off x="1328" y="2475"/>
              <a:ext cx="76" cy="37"/>
            </a:xfrm>
            <a:custGeom>
              <a:avLst/>
              <a:gdLst>
                <a:gd name="T0" fmla="*/ 76 w 76"/>
                <a:gd name="T1" fmla="*/ 37 h 37"/>
                <a:gd name="T2" fmla="*/ 76 w 76"/>
                <a:gd name="T3" fmla="*/ 35 h 37"/>
                <a:gd name="T4" fmla="*/ 0 w 76"/>
                <a:gd name="T5" fmla="*/ 0 h 37"/>
                <a:gd name="T6" fmla="*/ 0 w 76"/>
                <a:gd name="T7" fmla="*/ 3 h 37"/>
                <a:gd name="T8" fmla="*/ 76 w 76"/>
                <a:gd name="T9" fmla="*/ 37 h 37"/>
                <a:gd name="T10" fmla="*/ 0 60000 65536"/>
                <a:gd name="T11" fmla="*/ 0 60000 65536"/>
                <a:gd name="T12" fmla="*/ 0 60000 65536"/>
                <a:gd name="T13" fmla="*/ 0 60000 65536"/>
                <a:gd name="T14" fmla="*/ 0 60000 65536"/>
                <a:gd name="T15" fmla="*/ 0 w 76"/>
                <a:gd name="T16" fmla="*/ 0 h 37"/>
                <a:gd name="T17" fmla="*/ 76 w 76"/>
                <a:gd name="T18" fmla="*/ 37 h 37"/>
              </a:gdLst>
              <a:ahLst/>
              <a:cxnLst>
                <a:cxn ang="T10">
                  <a:pos x="T0" y="T1"/>
                </a:cxn>
                <a:cxn ang="T11">
                  <a:pos x="T2" y="T3"/>
                </a:cxn>
                <a:cxn ang="T12">
                  <a:pos x="T4" y="T5"/>
                </a:cxn>
                <a:cxn ang="T13">
                  <a:pos x="T6" y="T7"/>
                </a:cxn>
                <a:cxn ang="T14">
                  <a:pos x="T8" y="T9"/>
                </a:cxn>
              </a:cxnLst>
              <a:rect l="T15" t="T16" r="T17" b="T18"/>
              <a:pathLst>
                <a:path w="76" h="37">
                  <a:moveTo>
                    <a:pt x="76" y="37"/>
                  </a:moveTo>
                  <a:lnTo>
                    <a:pt x="76" y="35"/>
                  </a:lnTo>
                  <a:lnTo>
                    <a:pt x="0" y="0"/>
                  </a:lnTo>
                  <a:lnTo>
                    <a:pt x="0" y="3"/>
                  </a:lnTo>
                  <a:lnTo>
                    <a:pt x="76" y="37"/>
                  </a:lnTo>
                  <a:close/>
                </a:path>
              </a:pathLst>
            </a:custGeom>
            <a:solidFill>
              <a:srgbClr val="000000"/>
            </a:solidFill>
            <a:ln w="25400">
              <a:solidFill>
                <a:schemeClr val="tx1"/>
              </a:solidFill>
              <a:round/>
              <a:headEnd/>
              <a:tailEnd/>
            </a:ln>
          </p:spPr>
          <p:txBody>
            <a:bodyPr/>
            <a:lstStyle/>
            <a:p>
              <a:endParaRPr lang="en-GB"/>
            </a:p>
          </p:txBody>
        </p:sp>
        <p:sp>
          <p:nvSpPr>
            <p:cNvPr id="40197" name="Line 262"/>
            <p:cNvSpPr>
              <a:spLocks noChangeShapeType="1"/>
            </p:cNvSpPr>
            <p:nvPr/>
          </p:nvSpPr>
          <p:spPr bwMode="auto">
            <a:xfrm flipV="1">
              <a:off x="1269" y="2301"/>
              <a:ext cx="1" cy="83"/>
            </a:xfrm>
            <a:prstGeom prst="line">
              <a:avLst/>
            </a:prstGeom>
            <a:noFill/>
            <a:ln w="25400">
              <a:solidFill>
                <a:schemeClr val="tx1"/>
              </a:solidFill>
              <a:round/>
              <a:headEnd/>
              <a:tailEnd/>
            </a:ln>
          </p:spPr>
          <p:txBody>
            <a:bodyPr/>
            <a:lstStyle/>
            <a:p>
              <a:endParaRPr lang="en-GB"/>
            </a:p>
          </p:txBody>
        </p:sp>
        <p:sp>
          <p:nvSpPr>
            <p:cNvPr id="40198" name="Rectangle 263"/>
            <p:cNvSpPr>
              <a:spLocks noChangeArrowheads="1"/>
            </p:cNvSpPr>
            <p:nvPr/>
          </p:nvSpPr>
          <p:spPr bwMode="auto">
            <a:xfrm>
              <a:off x="1267" y="2301"/>
              <a:ext cx="3" cy="83"/>
            </a:xfrm>
            <a:prstGeom prst="rect">
              <a:avLst/>
            </a:prstGeom>
            <a:solidFill>
              <a:srgbClr val="000000"/>
            </a:solidFill>
            <a:ln w="25400">
              <a:solidFill>
                <a:schemeClr val="tx1"/>
              </a:solidFill>
              <a:miter lim="800000"/>
              <a:headEnd/>
              <a:tailEnd/>
            </a:ln>
          </p:spPr>
          <p:txBody>
            <a:bodyPr/>
            <a:lstStyle/>
            <a:p>
              <a:endParaRPr lang="en-GB"/>
            </a:p>
          </p:txBody>
        </p:sp>
        <p:sp>
          <p:nvSpPr>
            <p:cNvPr id="40199" name="Line 264"/>
            <p:cNvSpPr>
              <a:spLocks noChangeShapeType="1"/>
            </p:cNvSpPr>
            <p:nvPr/>
          </p:nvSpPr>
          <p:spPr bwMode="auto">
            <a:xfrm flipV="1">
              <a:off x="1242" y="2304"/>
              <a:ext cx="1" cy="80"/>
            </a:xfrm>
            <a:prstGeom prst="line">
              <a:avLst/>
            </a:prstGeom>
            <a:noFill/>
            <a:ln w="25400">
              <a:solidFill>
                <a:schemeClr val="tx1"/>
              </a:solidFill>
              <a:round/>
              <a:headEnd/>
              <a:tailEnd/>
            </a:ln>
          </p:spPr>
          <p:txBody>
            <a:bodyPr/>
            <a:lstStyle/>
            <a:p>
              <a:endParaRPr lang="en-GB"/>
            </a:p>
          </p:txBody>
        </p:sp>
        <p:sp>
          <p:nvSpPr>
            <p:cNvPr id="40200" name="Rectangle 265"/>
            <p:cNvSpPr>
              <a:spLocks noChangeArrowheads="1"/>
            </p:cNvSpPr>
            <p:nvPr/>
          </p:nvSpPr>
          <p:spPr bwMode="auto">
            <a:xfrm>
              <a:off x="1239" y="2304"/>
              <a:ext cx="6" cy="80"/>
            </a:xfrm>
            <a:prstGeom prst="rect">
              <a:avLst/>
            </a:prstGeom>
            <a:solidFill>
              <a:srgbClr val="000000"/>
            </a:solidFill>
            <a:ln w="25400">
              <a:solidFill>
                <a:schemeClr val="tx1"/>
              </a:solidFill>
              <a:miter lim="800000"/>
              <a:headEnd/>
              <a:tailEnd/>
            </a:ln>
          </p:spPr>
          <p:txBody>
            <a:bodyPr/>
            <a:lstStyle/>
            <a:p>
              <a:endParaRPr lang="en-GB"/>
            </a:p>
          </p:txBody>
        </p:sp>
        <p:sp>
          <p:nvSpPr>
            <p:cNvPr id="40201" name="Line 266"/>
            <p:cNvSpPr>
              <a:spLocks noChangeShapeType="1"/>
            </p:cNvSpPr>
            <p:nvPr/>
          </p:nvSpPr>
          <p:spPr bwMode="auto">
            <a:xfrm flipH="1">
              <a:off x="1132" y="2500"/>
              <a:ext cx="66" cy="45"/>
            </a:xfrm>
            <a:prstGeom prst="line">
              <a:avLst/>
            </a:prstGeom>
            <a:noFill/>
            <a:ln w="25400">
              <a:solidFill>
                <a:schemeClr val="tx1"/>
              </a:solidFill>
              <a:round/>
              <a:headEnd/>
              <a:tailEnd/>
            </a:ln>
          </p:spPr>
          <p:txBody>
            <a:bodyPr/>
            <a:lstStyle/>
            <a:p>
              <a:endParaRPr lang="en-GB"/>
            </a:p>
          </p:txBody>
        </p:sp>
        <p:sp>
          <p:nvSpPr>
            <p:cNvPr id="40202" name="Freeform 267"/>
            <p:cNvSpPr>
              <a:spLocks/>
            </p:cNvSpPr>
            <p:nvPr/>
          </p:nvSpPr>
          <p:spPr bwMode="auto">
            <a:xfrm>
              <a:off x="1131" y="2499"/>
              <a:ext cx="69" cy="48"/>
            </a:xfrm>
            <a:custGeom>
              <a:avLst/>
              <a:gdLst>
                <a:gd name="T0" fmla="*/ 69 w 69"/>
                <a:gd name="T1" fmla="*/ 3 h 48"/>
                <a:gd name="T2" fmla="*/ 66 w 69"/>
                <a:gd name="T3" fmla="*/ 0 h 48"/>
                <a:gd name="T4" fmla="*/ 0 w 69"/>
                <a:gd name="T5" fmla="*/ 45 h 48"/>
                <a:gd name="T6" fmla="*/ 2 w 69"/>
                <a:gd name="T7" fmla="*/ 48 h 48"/>
                <a:gd name="T8" fmla="*/ 69 w 69"/>
                <a:gd name="T9" fmla="*/ 3 h 48"/>
                <a:gd name="T10" fmla="*/ 0 60000 65536"/>
                <a:gd name="T11" fmla="*/ 0 60000 65536"/>
                <a:gd name="T12" fmla="*/ 0 60000 65536"/>
                <a:gd name="T13" fmla="*/ 0 60000 65536"/>
                <a:gd name="T14" fmla="*/ 0 60000 65536"/>
                <a:gd name="T15" fmla="*/ 0 w 69"/>
                <a:gd name="T16" fmla="*/ 0 h 48"/>
                <a:gd name="T17" fmla="*/ 69 w 69"/>
                <a:gd name="T18" fmla="*/ 48 h 48"/>
              </a:gdLst>
              <a:ahLst/>
              <a:cxnLst>
                <a:cxn ang="T10">
                  <a:pos x="T0" y="T1"/>
                </a:cxn>
                <a:cxn ang="T11">
                  <a:pos x="T2" y="T3"/>
                </a:cxn>
                <a:cxn ang="T12">
                  <a:pos x="T4" y="T5"/>
                </a:cxn>
                <a:cxn ang="T13">
                  <a:pos x="T6" y="T7"/>
                </a:cxn>
                <a:cxn ang="T14">
                  <a:pos x="T8" y="T9"/>
                </a:cxn>
              </a:cxnLst>
              <a:rect l="T15" t="T16" r="T17" b="T18"/>
              <a:pathLst>
                <a:path w="69" h="48">
                  <a:moveTo>
                    <a:pt x="69" y="3"/>
                  </a:moveTo>
                  <a:lnTo>
                    <a:pt x="66" y="0"/>
                  </a:lnTo>
                  <a:lnTo>
                    <a:pt x="0" y="45"/>
                  </a:lnTo>
                  <a:lnTo>
                    <a:pt x="2" y="48"/>
                  </a:lnTo>
                  <a:lnTo>
                    <a:pt x="69" y="3"/>
                  </a:lnTo>
                  <a:close/>
                </a:path>
              </a:pathLst>
            </a:custGeom>
            <a:solidFill>
              <a:srgbClr val="000000"/>
            </a:solidFill>
            <a:ln w="25400">
              <a:solidFill>
                <a:schemeClr val="tx1"/>
              </a:solidFill>
              <a:round/>
              <a:headEnd/>
              <a:tailEnd/>
            </a:ln>
          </p:spPr>
          <p:txBody>
            <a:bodyPr/>
            <a:lstStyle/>
            <a:p>
              <a:endParaRPr lang="en-GB"/>
            </a:p>
          </p:txBody>
        </p:sp>
        <p:sp>
          <p:nvSpPr>
            <p:cNvPr id="40203" name="Line 268"/>
            <p:cNvSpPr>
              <a:spLocks noChangeShapeType="1"/>
            </p:cNvSpPr>
            <p:nvPr/>
          </p:nvSpPr>
          <p:spPr bwMode="auto">
            <a:xfrm flipH="1">
              <a:off x="1117" y="2470"/>
              <a:ext cx="68" cy="46"/>
            </a:xfrm>
            <a:prstGeom prst="line">
              <a:avLst/>
            </a:prstGeom>
            <a:noFill/>
            <a:ln w="25400">
              <a:solidFill>
                <a:schemeClr val="tx1"/>
              </a:solidFill>
              <a:round/>
              <a:headEnd/>
              <a:tailEnd/>
            </a:ln>
          </p:spPr>
          <p:txBody>
            <a:bodyPr/>
            <a:lstStyle/>
            <a:p>
              <a:endParaRPr lang="en-GB"/>
            </a:p>
          </p:txBody>
        </p:sp>
        <p:sp>
          <p:nvSpPr>
            <p:cNvPr id="40204" name="Freeform 269"/>
            <p:cNvSpPr>
              <a:spLocks/>
            </p:cNvSpPr>
            <p:nvPr/>
          </p:nvSpPr>
          <p:spPr bwMode="auto">
            <a:xfrm>
              <a:off x="1116" y="2468"/>
              <a:ext cx="70" cy="49"/>
            </a:xfrm>
            <a:custGeom>
              <a:avLst/>
              <a:gdLst>
                <a:gd name="T0" fmla="*/ 70 w 70"/>
                <a:gd name="T1" fmla="*/ 3 h 49"/>
                <a:gd name="T2" fmla="*/ 68 w 70"/>
                <a:gd name="T3" fmla="*/ 0 h 49"/>
                <a:gd name="T4" fmla="*/ 0 w 70"/>
                <a:gd name="T5" fmla="*/ 47 h 49"/>
                <a:gd name="T6" fmla="*/ 3 w 70"/>
                <a:gd name="T7" fmla="*/ 49 h 49"/>
                <a:gd name="T8" fmla="*/ 70 w 70"/>
                <a:gd name="T9" fmla="*/ 3 h 49"/>
                <a:gd name="T10" fmla="*/ 0 60000 65536"/>
                <a:gd name="T11" fmla="*/ 0 60000 65536"/>
                <a:gd name="T12" fmla="*/ 0 60000 65536"/>
                <a:gd name="T13" fmla="*/ 0 60000 65536"/>
                <a:gd name="T14" fmla="*/ 0 60000 65536"/>
                <a:gd name="T15" fmla="*/ 0 w 70"/>
                <a:gd name="T16" fmla="*/ 0 h 49"/>
                <a:gd name="T17" fmla="*/ 70 w 70"/>
                <a:gd name="T18" fmla="*/ 49 h 49"/>
              </a:gdLst>
              <a:ahLst/>
              <a:cxnLst>
                <a:cxn ang="T10">
                  <a:pos x="T0" y="T1"/>
                </a:cxn>
                <a:cxn ang="T11">
                  <a:pos x="T2" y="T3"/>
                </a:cxn>
                <a:cxn ang="T12">
                  <a:pos x="T4" y="T5"/>
                </a:cxn>
                <a:cxn ang="T13">
                  <a:pos x="T6" y="T7"/>
                </a:cxn>
                <a:cxn ang="T14">
                  <a:pos x="T8" y="T9"/>
                </a:cxn>
              </a:cxnLst>
              <a:rect l="T15" t="T16" r="T17" b="T18"/>
              <a:pathLst>
                <a:path w="70" h="49">
                  <a:moveTo>
                    <a:pt x="70" y="3"/>
                  </a:moveTo>
                  <a:lnTo>
                    <a:pt x="68" y="0"/>
                  </a:lnTo>
                  <a:lnTo>
                    <a:pt x="0" y="47"/>
                  </a:lnTo>
                  <a:lnTo>
                    <a:pt x="3" y="49"/>
                  </a:lnTo>
                  <a:lnTo>
                    <a:pt x="70" y="3"/>
                  </a:lnTo>
                  <a:close/>
                </a:path>
              </a:pathLst>
            </a:custGeom>
            <a:solidFill>
              <a:srgbClr val="000000"/>
            </a:solidFill>
            <a:ln w="25400">
              <a:solidFill>
                <a:schemeClr val="tx1"/>
              </a:solidFill>
              <a:round/>
              <a:headEnd/>
              <a:tailEnd/>
            </a:ln>
          </p:spPr>
          <p:txBody>
            <a:bodyPr/>
            <a:lstStyle/>
            <a:p>
              <a:endParaRPr lang="en-GB"/>
            </a:p>
          </p:txBody>
        </p:sp>
        <p:sp>
          <p:nvSpPr>
            <p:cNvPr id="40205" name="Line 270"/>
            <p:cNvSpPr>
              <a:spLocks noChangeShapeType="1"/>
            </p:cNvSpPr>
            <p:nvPr/>
          </p:nvSpPr>
          <p:spPr bwMode="auto">
            <a:xfrm flipH="1" flipV="1">
              <a:off x="1316" y="2500"/>
              <a:ext cx="73" cy="40"/>
            </a:xfrm>
            <a:prstGeom prst="line">
              <a:avLst/>
            </a:prstGeom>
            <a:noFill/>
            <a:ln w="25400">
              <a:solidFill>
                <a:schemeClr val="tx1"/>
              </a:solidFill>
              <a:round/>
              <a:headEnd/>
              <a:tailEnd/>
            </a:ln>
          </p:spPr>
          <p:txBody>
            <a:bodyPr/>
            <a:lstStyle/>
            <a:p>
              <a:endParaRPr lang="en-GB"/>
            </a:p>
          </p:txBody>
        </p:sp>
        <p:sp>
          <p:nvSpPr>
            <p:cNvPr id="40206" name="Freeform 271"/>
            <p:cNvSpPr>
              <a:spLocks/>
            </p:cNvSpPr>
            <p:nvPr/>
          </p:nvSpPr>
          <p:spPr bwMode="auto">
            <a:xfrm>
              <a:off x="1316" y="2499"/>
              <a:ext cx="73" cy="42"/>
            </a:xfrm>
            <a:custGeom>
              <a:avLst/>
              <a:gdLst>
                <a:gd name="T0" fmla="*/ 73 w 73"/>
                <a:gd name="T1" fmla="*/ 42 h 42"/>
                <a:gd name="T2" fmla="*/ 73 w 73"/>
                <a:gd name="T3" fmla="*/ 40 h 42"/>
                <a:gd name="T4" fmla="*/ 0 w 73"/>
                <a:gd name="T5" fmla="*/ 0 h 42"/>
                <a:gd name="T6" fmla="*/ 0 w 73"/>
                <a:gd name="T7" fmla="*/ 3 h 42"/>
                <a:gd name="T8" fmla="*/ 73 w 73"/>
                <a:gd name="T9" fmla="*/ 42 h 42"/>
                <a:gd name="T10" fmla="*/ 0 60000 65536"/>
                <a:gd name="T11" fmla="*/ 0 60000 65536"/>
                <a:gd name="T12" fmla="*/ 0 60000 65536"/>
                <a:gd name="T13" fmla="*/ 0 60000 65536"/>
                <a:gd name="T14" fmla="*/ 0 60000 65536"/>
                <a:gd name="T15" fmla="*/ 0 w 73"/>
                <a:gd name="T16" fmla="*/ 0 h 42"/>
                <a:gd name="T17" fmla="*/ 73 w 73"/>
                <a:gd name="T18" fmla="*/ 42 h 42"/>
              </a:gdLst>
              <a:ahLst/>
              <a:cxnLst>
                <a:cxn ang="T10">
                  <a:pos x="T0" y="T1"/>
                </a:cxn>
                <a:cxn ang="T11">
                  <a:pos x="T2" y="T3"/>
                </a:cxn>
                <a:cxn ang="T12">
                  <a:pos x="T4" y="T5"/>
                </a:cxn>
                <a:cxn ang="T13">
                  <a:pos x="T6" y="T7"/>
                </a:cxn>
                <a:cxn ang="T14">
                  <a:pos x="T8" y="T9"/>
                </a:cxn>
              </a:cxnLst>
              <a:rect l="T15" t="T16" r="T17" b="T18"/>
              <a:pathLst>
                <a:path w="73" h="42">
                  <a:moveTo>
                    <a:pt x="73" y="42"/>
                  </a:moveTo>
                  <a:lnTo>
                    <a:pt x="73" y="40"/>
                  </a:lnTo>
                  <a:lnTo>
                    <a:pt x="0" y="0"/>
                  </a:lnTo>
                  <a:lnTo>
                    <a:pt x="0" y="3"/>
                  </a:lnTo>
                  <a:lnTo>
                    <a:pt x="73" y="42"/>
                  </a:lnTo>
                  <a:close/>
                </a:path>
              </a:pathLst>
            </a:custGeom>
            <a:solidFill>
              <a:srgbClr val="000000"/>
            </a:solidFill>
            <a:ln w="25400">
              <a:solidFill>
                <a:schemeClr val="tx1"/>
              </a:solidFill>
              <a:round/>
              <a:headEnd/>
              <a:tailEnd/>
            </a:ln>
          </p:spPr>
          <p:txBody>
            <a:bodyPr/>
            <a:lstStyle/>
            <a:p>
              <a:endParaRPr lang="en-GB"/>
            </a:p>
          </p:txBody>
        </p:sp>
      </p:grpSp>
      <p:sp>
        <p:nvSpPr>
          <p:cNvPr id="403810" name="AutoShape 354"/>
          <p:cNvSpPr>
            <a:spLocks noChangeArrowheads="1"/>
          </p:cNvSpPr>
          <p:nvPr/>
        </p:nvSpPr>
        <p:spPr bwMode="auto">
          <a:xfrm>
            <a:off x="3563938" y="2276475"/>
            <a:ext cx="144462" cy="792163"/>
          </a:xfrm>
          <a:prstGeom prst="upArrow">
            <a:avLst>
              <a:gd name="adj1" fmla="val 50000"/>
              <a:gd name="adj2" fmla="val 137088"/>
            </a:avLst>
          </a:prstGeom>
          <a:solidFill>
            <a:srgbClr val="00FF00"/>
          </a:solidFill>
          <a:ln w="0" algn="ctr">
            <a:solidFill>
              <a:srgbClr val="00FF00"/>
            </a:solidFill>
            <a:miter lim="800000"/>
            <a:headEnd/>
            <a:tailEnd/>
          </a:ln>
        </p:spPr>
        <p:txBody>
          <a:bodyPr wrap="none" anchor="ctr"/>
          <a:lstStyle/>
          <a:p>
            <a:endParaRPr lang="en-GB"/>
          </a:p>
        </p:txBody>
      </p:sp>
      <p:sp>
        <p:nvSpPr>
          <p:cNvPr id="403811" name="AutoShape 355"/>
          <p:cNvSpPr>
            <a:spLocks noChangeArrowheads="1"/>
          </p:cNvSpPr>
          <p:nvPr/>
        </p:nvSpPr>
        <p:spPr bwMode="auto">
          <a:xfrm>
            <a:off x="7451725" y="2276475"/>
            <a:ext cx="144463" cy="792163"/>
          </a:xfrm>
          <a:prstGeom prst="upArrow">
            <a:avLst>
              <a:gd name="adj1" fmla="val 50000"/>
              <a:gd name="adj2" fmla="val 137088"/>
            </a:avLst>
          </a:prstGeom>
          <a:solidFill>
            <a:srgbClr val="00FF00"/>
          </a:solidFill>
          <a:ln w="0" algn="ctr">
            <a:solidFill>
              <a:srgbClr val="00FF00"/>
            </a:solidFill>
            <a:miter lim="800000"/>
            <a:headEnd/>
            <a:tailEnd/>
          </a:ln>
        </p:spPr>
        <p:txBody>
          <a:bodyPr wrap="none" anchor="ct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3808"/>
                                        </p:tgtEl>
                                        <p:attrNameLst>
                                          <p:attrName>style.visibility</p:attrName>
                                        </p:attrNameLst>
                                      </p:cBhvr>
                                      <p:to>
                                        <p:strVal val="visible"/>
                                      </p:to>
                                    </p:set>
                                    <p:animEffect transition="in" filter="fade">
                                      <p:cBhvr>
                                        <p:cTn id="10" dur="1000"/>
                                        <p:tgtEl>
                                          <p:spTgt spid="4038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3809"/>
                                        </p:tgtEl>
                                        <p:attrNameLst>
                                          <p:attrName>style.visibility</p:attrName>
                                        </p:attrNameLst>
                                      </p:cBhvr>
                                      <p:to>
                                        <p:strVal val="visible"/>
                                      </p:to>
                                    </p:set>
                                    <p:animEffect transition="in" filter="fade">
                                      <p:cBhvr>
                                        <p:cTn id="13" dur="1000"/>
                                        <p:tgtEl>
                                          <p:spTgt spid="40380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03811"/>
                                        </p:tgtEl>
                                        <p:attrNameLst>
                                          <p:attrName>style.visibility</p:attrName>
                                        </p:attrNameLst>
                                      </p:cBhvr>
                                      <p:to>
                                        <p:strVal val="visible"/>
                                      </p:to>
                                    </p:set>
                                    <p:animEffect transition="in" filter="wipe(down)">
                                      <p:cBhvr>
                                        <p:cTn id="18" dur="1000"/>
                                        <p:tgtEl>
                                          <p:spTgt spid="4038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03810"/>
                                        </p:tgtEl>
                                        <p:attrNameLst>
                                          <p:attrName>style.visibility</p:attrName>
                                        </p:attrNameLst>
                                      </p:cBhvr>
                                      <p:to>
                                        <p:strVal val="visible"/>
                                      </p:to>
                                    </p:set>
                                    <p:animEffect transition="in" filter="wipe(down)">
                                      <p:cBhvr>
                                        <p:cTn id="21" dur="1000"/>
                                        <p:tgtEl>
                                          <p:spTgt spid="403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808" grpId="0" animBg="1"/>
      <p:bldP spid="403809" grpId="0" animBg="1"/>
      <p:bldP spid="403810" grpId="0" animBg="1"/>
      <p:bldP spid="4038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814" name="Line 286"/>
          <p:cNvSpPr>
            <a:spLocks noChangeShapeType="1"/>
          </p:cNvSpPr>
          <p:nvPr/>
        </p:nvSpPr>
        <p:spPr bwMode="auto">
          <a:xfrm flipV="1">
            <a:off x="7524329" y="3429000"/>
            <a:ext cx="504056" cy="0"/>
          </a:xfrm>
          <a:prstGeom prst="line">
            <a:avLst/>
          </a:prstGeom>
          <a:noFill/>
          <a:ln w="50800">
            <a:solidFill>
              <a:srgbClr val="FF9900"/>
            </a:solidFill>
            <a:round/>
            <a:headEnd/>
            <a:tailEnd type="triangle" w="med" len="med"/>
          </a:ln>
        </p:spPr>
        <p:txBody>
          <a:bodyPr/>
          <a:lstStyle/>
          <a:p>
            <a:endParaRPr lang="en-GB" sz="2400" b="1"/>
          </a:p>
        </p:txBody>
      </p:sp>
      <p:sp>
        <p:nvSpPr>
          <p:cNvPr id="406813" name="AutoShape 285"/>
          <p:cNvSpPr>
            <a:spLocks noChangeArrowheads="1"/>
          </p:cNvSpPr>
          <p:nvPr/>
        </p:nvSpPr>
        <p:spPr bwMode="auto">
          <a:xfrm>
            <a:off x="7308304" y="2636838"/>
            <a:ext cx="143421" cy="755650"/>
          </a:xfrm>
          <a:prstGeom prst="upArrow">
            <a:avLst>
              <a:gd name="adj1" fmla="val 50000"/>
              <a:gd name="adj2" fmla="val 264446"/>
            </a:avLst>
          </a:prstGeom>
          <a:solidFill>
            <a:srgbClr val="00FFFF"/>
          </a:solidFill>
          <a:ln w="0" algn="ctr">
            <a:solidFill>
              <a:srgbClr val="00FFFF"/>
            </a:solidFill>
            <a:miter lim="800000"/>
            <a:headEnd/>
            <a:tailEnd/>
          </a:ln>
        </p:spPr>
        <p:txBody>
          <a:bodyPr wrap="none" anchor="ctr"/>
          <a:lstStyle/>
          <a:p>
            <a:endParaRPr lang="en-GB" sz="2400" b="1"/>
          </a:p>
        </p:txBody>
      </p:sp>
      <p:sp>
        <p:nvSpPr>
          <p:cNvPr id="406810" name="Line 282"/>
          <p:cNvSpPr>
            <a:spLocks noChangeShapeType="1"/>
          </p:cNvSpPr>
          <p:nvPr/>
        </p:nvSpPr>
        <p:spPr bwMode="auto">
          <a:xfrm>
            <a:off x="3635375" y="2708274"/>
            <a:ext cx="720601" cy="645"/>
          </a:xfrm>
          <a:prstGeom prst="line">
            <a:avLst/>
          </a:prstGeom>
          <a:noFill/>
          <a:ln w="50800">
            <a:solidFill>
              <a:srgbClr val="FF9900"/>
            </a:solidFill>
            <a:round/>
            <a:headEnd/>
            <a:tailEnd type="triangle" w="med" len="med"/>
          </a:ln>
        </p:spPr>
        <p:txBody>
          <a:bodyPr/>
          <a:lstStyle/>
          <a:p>
            <a:endParaRPr lang="en-GB" sz="2400" b="1"/>
          </a:p>
        </p:txBody>
      </p:sp>
      <p:sp>
        <p:nvSpPr>
          <p:cNvPr id="406812" name="AutoShape 284"/>
          <p:cNvSpPr>
            <a:spLocks noChangeArrowheads="1"/>
          </p:cNvSpPr>
          <p:nvPr/>
        </p:nvSpPr>
        <p:spPr bwMode="auto">
          <a:xfrm>
            <a:off x="3491880" y="1952625"/>
            <a:ext cx="143495" cy="684213"/>
          </a:xfrm>
          <a:prstGeom prst="upArrow">
            <a:avLst>
              <a:gd name="adj1" fmla="val 50000"/>
              <a:gd name="adj2" fmla="val 239446"/>
            </a:avLst>
          </a:prstGeom>
          <a:solidFill>
            <a:srgbClr val="00FFFF"/>
          </a:solidFill>
          <a:ln w="0" algn="ctr">
            <a:solidFill>
              <a:srgbClr val="00FFFF"/>
            </a:solidFill>
            <a:miter lim="800000"/>
            <a:headEnd/>
            <a:tailEnd/>
          </a:ln>
        </p:spPr>
        <p:txBody>
          <a:bodyPr wrap="none" anchor="ctr"/>
          <a:lstStyle/>
          <a:p>
            <a:endParaRPr lang="en-GB" sz="2400" b="1"/>
          </a:p>
        </p:txBody>
      </p:sp>
      <p:grpSp>
        <p:nvGrpSpPr>
          <p:cNvPr id="2" name="Group 271"/>
          <p:cNvGrpSpPr>
            <a:grpSpLocks/>
          </p:cNvGrpSpPr>
          <p:nvPr/>
        </p:nvGrpSpPr>
        <p:grpSpPr bwMode="auto">
          <a:xfrm>
            <a:off x="2916238" y="2276475"/>
            <a:ext cx="5400675" cy="936625"/>
            <a:chOff x="1837" y="1434"/>
            <a:chExt cx="3402" cy="590"/>
          </a:xfrm>
        </p:grpSpPr>
        <p:sp>
          <p:nvSpPr>
            <p:cNvPr id="41237" name="Line 2"/>
            <p:cNvSpPr>
              <a:spLocks noChangeShapeType="1"/>
            </p:cNvSpPr>
            <p:nvPr/>
          </p:nvSpPr>
          <p:spPr bwMode="auto">
            <a:xfrm>
              <a:off x="1837" y="2024"/>
              <a:ext cx="3402" cy="0"/>
            </a:xfrm>
            <a:prstGeom prst="line">
              <a:avLst/>
            </a:prstGeom>
            <a:noFill/>
            <a:ln w="101600">
              <a:solidFill>
                <a:srgbClr val="FFFF00"/>
              </a:solidFill>
              <a:round/>
              <a:headEnd/>
              <a:tailEnd/>
            </a:ln>
          </p:spPr>
          <p:txBody>
            <a:bodyPr/>
            <a:lstStyle/>
            <a:p>
              <a:endParaRPr lang="en-GB" sz="2400" b="1"/>
            </a:p>
          </p:txBody>
        </p:sp>
        <p:sp>
          <p:nvSpPr>
            <p:cNvPr id="41238" name="AutoShape 269"/>
            <p:cNvSpPr>
              <a:spLocks noChangeArrowheads="1"/>
            </p:cNvSpPr>
            <p:nvPr/>
          </p:nvSpPr>
          <p:spPr bwMode="auto">
            <a:xfrm>
              <a:off x="2245" y="1434"/>
              <a:ext cx="91" cy="499"/>
            </a:xfrm>
            <a:prstGeom prst="upArrow">
              <a:avLst>
                <a:gd name="adj1" fmla="val 50000"/>
                <a:gd name="adj2" fmla="val 137088"/>
              </a:avLst>
            </a:prstGeom>
            <a:solidFill>
              <a:srgbClr val="00FF00"/>
            </a:solidFill>
            <a:ln w="0" algn="ctr">
              <a:solidFill>
                <a:srgbClr val="00FF00"/>
              </a:solidFill>
              <a:miter lim="800000"/>
              <a:headEnd/>
              <a:tailEnd/>
            </a:ln>
          </p:spPr>
          <p:txBody>
            <a:bodyPr wrap="none" anchor="ctr"/>
            <a:lstStyle/>
            <a:p>
              <a:endParaRPr lang="en-GB" sz="2400" b="1"/>
            </a:p>
          </p:txBody>
        </p:sp>
        <p:sp>
          <p:nvSpPr>
            <p:cNvPr id="41239" name="AutoShape 270"/>
            <p:cNvSpPr>
              <a:spLocks noChangeArrowheads="1"/>
            </p:cNvSpPr>
            <p:nvPr/>
          </p:nvSpPr>
          <p:spPr bwMode="auto">
            <a:xfrm>
              <a:off x="4694" y="1434"/>
              <a:ext cx="91" cy="499"/>
            </a:xfrm>
            <a:prstGeom prst="upArrow">
              <a:avLst>
                <a:gd name="adj1" fmla="val 50000"/>
                <a:gd name="adj2" fmla="val 137088"/>
              </a:avLst>
            </a:prstGeom>
            <a:solidFill>
              <a:srgbClr val="00FF00"/>
            </a:solidFill>
            <a:ln w="0" algn="ctr">
              <a:solidFill>
                <a:srgbClr val="00FF00"/>
              </a:solidFill>
              <a:miter lim="800000"/>
              <a:headEnd/>
              <a:tailEnd/>
            </a:ln>
          </p:spPr>
          <p:txBody>
            <a:bodyPr wrap="none" anchor="ctr"/>
            <a:lstStyle/>
            <a:p>
              <a:endParaRPr lang="en-GB" sz="2400" b="1"/>
            </a:p>
          </p:txBody>
        </p:sp>
      </p:grpSp>
      <p:sp>
        <p:nvSpPr>
          <p:cNvPr id="40967" name="Rectangle 3"/>
          <p:cNvSpPr>
            <a:spLocks noChangeArrowheads="1"/>
          </p:cNvSpPr>
          <p:nvPr/>
        </p:nvSpPr>
        <p:spPr bwMode="auto">
          <a:xfrm>
            <a:off x="5468938" y="3068638"/>
            <a:ext cx="144462" cy="431800"/>
          </a:xfrm>
          <a:prstGeom prst="rect">
            <a:avLst/>
          </a:prstGeom>
          <a:solidFill>
            <a:schemeClr val="tx1"/>
          </a:solidFill>
          <a:ln w="0" algn="ctr">
            <a:solidFill>
              <a:schemeClr val="tx1"/>
            </a:solidFill>
            <a:miter lim="800000"/>
            <a:headEnd/>
            <a:tailEnd/>
          </a:ln>
        </p:spPr>
        <p:txBody>
          <a:bodyPr wrap="none" anchor="ctr"/>
          <a:lstStyle/>
          <a:p>
            <a:endParaRPr lang="en-GB" sz="2400" b="1"/>
          </a:p>
        </p:txBody>
      </p:sp>
      <p:grpSp>
        <p:nvGrpSpPr>
          <p:cNvPr id="3" name="Group 6"/>
          <p:cNvGrpSpPr>
            <a:grpSpLocks/>
          </p:cNvGrpSpPr>
          <p:nvPr/>
        </p:nvGrpSpPr>
        <p:grpSpPr bwMode="auto">
          <a:xfrm>
            <a:off x="1403350" y="2916238"/>
            <a:ext cx="6081713" cy="1974850"/>
            <a:chOff x="884" y="1837"/>
            <a:chExt cx="3831" cy="1244"/>
          </a:xfrm>
        </p:grpSpPr>
        <p:sp>
          <p:nvSpPr>
            <p:cNvPr id="40975" name="Freeform 7"/>
            <p:cNvSpPr>
              <a:spLocks/>
            </p:cNvSpPr>
            <p:nvPr/>
          </p:nvSpPr>
          <p:spPr bwMode="auto">
            <a:xfrm>
              <a:off x="1731" y="2317"/>
              <a:ext cx="2983" cy="654"/>
            </a:xfrm>
            <a:custGeom>
              <a:avLst/>
              <a:gdLst>
                <a:gd name="T0" fmla="*/ 1935 w 2983"/>
                <a:gd name="T1" fmla="*/ 49 h 654"/>
                <a:gd name="T2" fmla="*/ 1936 w 2983"/>
                <a:gd name="T3" fmla="*/ 38 h 654"/>
                <a:gd name="T4" fmla="*/ 1940 w 2983"/>
                <a:gd name="T5" fmla="*/ 29 h 654"/>
                <a:gd name="T6" fmla="*/ 1948 w 2983"/>
                <a:gd name="T7" fmla="*/ 22 h 654"/>
                <a:gd name="T8" fmla="*/ 1960 w 2983"/>
                <a:gd name="T9" fmla="*/ 17 h 654"/>
                <a:gd name="T10" fmla="*/ 1976 w 2983"/>
                <a:gd name="T11" fmla="*/ 12 h 654"/>
                <a:gd name="T12" fmla="*/ 1993 w 2983"/>
                <a:gd name="T13" fmla="*/ 8 h 654"/>
                <a:gd name="T14" fmla="*/ 2301 w 2983"/>
                <a:gd name="T15" fmla="*/ 5 h 654"/>
                <a:gd name="T16" fmla="*/ 2432 w 2983"/>
                <a:gd name="T17" fmla="*/ 26 h 654"/>
                <a:gd name="T18" fmla="*/ 2560 w 2983"/>
                <a:gd name="T19" fmla="*/ 59 h 654"/>
                <a:gd name="T20" fmla="*/ 2679 w 2983"/>
                <a:gd name="T21" fmla="*/ 105 h 654"/>
                <a:gd name="T22" fmla="*/ 2788 w 2983"/>
                <a:gd name="T23" fmla="*/ 164 h 654"/>
                <a:gd name="T24" fmla="*/ 2882 w 2983"/>
                <a:gd name="T25" fmla="*/ 235 h 654"/>
                <a:gd name="T26" fmla="*/ 2950 w 2983"/>
                <a:gd name="T27" fmla="*/ 304 h 654"/>
                <a:gd name="T28" fmla="*/ 2979 w 2983"/>
                <a:gd name="T29" fmla="*/ 362 h 654"/>
                <a:gd name="T30" fmla="*/ 2980 w 2983"/>
                <a:gd name="T31" fmla="*/ 423 h 654"/>
                <a:gd name="T32" fmla="*/ 2955 w 2983"/>
                <a:gd name="T33" fmla="*/ 480 h 654"/>
                <a:gd name="T34" fmla="*/ 2906 w 2983"/>
                <a:gd name="T35" fmla="*/ 533 h 654"/>
                <a:gd name="T36" fmla="*/ 2834 w 2983"/>
                <a:gd name="T37" fmla="*/ 575 h 654"/>
                <a:gd name="T38" fmla="*/ 2707 w 2983"/>
                <a:gd name="T39" fmla="*/ 614 h 654"/>
                <a:gd name="T40" fmla="*/ 2538 w 2983"/>
                <a:gd name="T41" fmla="*/ 642 h 654"/>
                <a:gd name="T42" fmla="*/ 2370 w 2983"/>
                <a:gd name="T43" fmla="*/ 652 h 654"/>
                <a:gd name="T44" fmla="*/ 2199 w 2983"/>
                <a:gd name="T45" fmla="*/ 652 h 654"/>
                <a:gd name="T46" fmla="*/ 2029 w 2983"/>
                <a:gd name="T47" fmla="*/ 646 h 654"/>
                <a:gd name="T48" fmla="*/ 1859 w 2983"/>
                <a:gd name="T49" fmla="*/ 638 h 654"/>
                <a:gd name="T50" fmla="*/ 1729 w 2983"/>
                <a:gd name="T51" fmla="*/ 631 h 654"/>
                <a:gd name="T52" fmla="*/ 1638 w 2983"/>
                <a:gd name="T53" fmla="*/ 619 h 654"/>
                <a:gd name="T54" fmla="*/ 1545 w 2983"/>
                <a:gd name="T55" fmla="*/ 601 h 654"/>
                <a:gd name="T56" fmla="*/ 1455 w 2983"/>
                <a:gd name="T57" fmla="*/ 577 h 654"/>
                <a:gd name="T58" fmla="*/ 1369 w 2983"/>
                <a:gd name="T59" fmla="*/ 546 h 654"/>
                <a:gd name="T60" fmla="*/ 1286 w 2983"/>
                <a:gd name="T61" fmla="*/ 509 h 654"/>
                <a:gd name="T62" fmla="*/ 0 w 2983"/>
                <a:gd name="T63" fmla="*/ 306 h 6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83"/>
                <a:gd name="T97" fmla="*/ 0 h 654"/>
                <a:gd name="T98" fmla="*/ 2983 w 2983"/>
                <a:gd name="T99" fmla="*/ 654 h 6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83" h="654">
                  <a:moveTo>
                    <a:pt x="1935" y="646"/>
                  </a:moveTo>
                  <a:lnTo>
                    <a:pt x="1935" y="49"/>
                  </a:lnTo>
                  <a:lnTo>
                    <a:pt x="1935" y="44"/>
                  </a:lnTo>
                  <a:lnTo>
                    <a:pt x="1936" y="38"/>
                  </a:lnTo>
                  <a:lnTo>
                    <a:pt x="1938" y="33"/>
                  </a:lnTo>
                  <a:lnTo>
                    <a:pt x="1940" y="29"/>
                  </a:lnTo>
                  <a:lnTo>
                    <a:pt x="1944" y="25"/>
                  </a:lnTo>
                  <a:lnTo>
                    <a:pt x="1948" y="22"/>
                  </a:lnTo>
                  <a:lnTo>
                    <a:pt x="1954" y="20"/>
                  </a:lnTo>
                  <a:lnTo>
                    <a:pt x="1960" y="17"/>
                  </a:lnTo>
                  <a:lnTo>
                    <a:pt x="1968" y="14"/>
                  </a:lnTo>
                  <a:lnTo>
                    <a:pt x="1976" y="12"/>
                  </a:lnTo>
                  <a:lnTo>
                    <a:pt x="1984" y="10"/>
                  </a:lnTo>
                  <a:lnTo>
                    <a:pt x="1993" y="8"/>
                  </a:lnTo>
                  <a:lnTo>
                    <a:pt x="2235" y="0"/>
                  </a:lnTo>
                  <a:lnTo>
                    <a:pt x="2301" y="5"/>
                  </a:lnTo>
                  <a:lnTo>
                    <a:pt x="2367" y="14"/>
                  </a:lnTo>
                  <a:lnTo>
                    <a:pt x="2432" y="26"/>
                  </a:lnTo>
                  <a:lnTo>
                    <a:pt x="2496" y="41"/>
                  </a:lnTo>
                  <a:lnTo>
                    <a:pt x="2560" y="59"/>
                  </a:lnTo>
                  <a:lnTo>
                    <a:pt x="2619" y="81"/>
                  </a:lnTo>
                  <a:lnTo>
                    <a:pt x="2679" y="105"/>
                  </a:lnTo>
                  <a:lnTo>
                    <a:pt x="2735" y="132"/>
                  </a:lnTo>
                  <a:lnTo>
                    <a:pt x="2788" y="164"/>
                  </a:lnTo>
                  <a:lnTo>
                    <a:pt x="2837" y="197"/>
                  </a:lnTo>
                  <a:lnTo>
                    <a:pt x="2882" y="235"/>
                  </a:lnTo>
                  <a:lnTo>
                    <a:pt x="2923" y="274"/>
                  </a:lnTo>
                  <a:lnTo>
                    <a:pt x="2950" y="304"/>
                  </a:lnTo>
                  <a:lnTo>
                    <a:pt x="2968" y="333"/>
                  </a:lnTo>
                  <a:lnTo>
                    <a:pt x="2979" y="362"/>
                  </a:lnTo>
                  <a:lnTo>
                    <a:pt x="2983" y="392"/>
                  </a:lnTo>
                  <a:lnTo>
                    <a:pt x="2980" y="423"/>
                  </a:lnTo>
                  <a:lnTo>
                    <a:pt x="2971" y="452"/>
                  </a:lnTo>
                  <a:lnTo>
                    <a:pt x="2955" y="480"/>
                  </a:lnTo>
                  <a:lnTo>
                    <a:pt x="2934" y="508"/>
                  </a:lnTo>
                  <a:lnTo>
                    <a:pt x="2906" y="533"/>
                  </a:lnTo>
                  <a:lnTo>
                    <a:pt x="2873" y="556"/>
                  </a:lnTo>
                  <a:lnTo>
                    <a:pt x="2834" y="575"/>
                  </a:lnTo>
                  <a:lnTo>
                    <a:pt x="2789" y="593"/>
                  </a:lnTo>
                  <a:lnTo>
                    <a:pt x="2707" y="614"/>
                  </a:lnTo>
                  <a:lnTo>
                    <a:pt x="2623" y="630"/>
                  </a:lnTo>
                  <a:lnTo>
                    <a:pt x="2538" y="642"/>
                  </a:lnTo>
                  <a:lnTo>
                    <a:pt x="2455" y="648"/>
                  </a:lnTo>
                  <a:lnTo>
                    <a:pt x="2370" y="652"/>
                  </a:lnTo>
                  <a:lnTo>
                    <a:pt x="2284" y="654"/>
                  </a:lnTo>
                  <a:lnTo>
                    <a:pt x="2199" y="652"/>
                  </a:lnTo>
                  <a:lnTo>
                    <a:pt x="2114" y="650"/>
                  </a:lnTo>
                  <a:lnTo>
                    <a:pt x="2029" y="646"/>
                  </a:lnTo>
                  <a:lnTo>
                    <a:pt x="1944" y="642"/>
                  </a:lnTo>
                  <a:lnTo>
                    <a:pt x="1859" y="638"/>
                  </a:lnTo>
                  <a:lnTo>
                    <a:pt x="1774" y="634"/>
                  </a:lnTo>
                  <a:lnTo>
                    <a:pt x="1729" y="631"/>
                  </a:lnTo>
                  <a:lnTo>
                    <a:pt x="1684" y="626"/>
                  </a:lnTo>
                  <a:lnTo>
                    <a:pt x="1638" y="619"/>
                  </a:lnTo>
                  <a:lnTo>
                    <a:pt x="1591" y="611"/>
                  </a:lnTo>
                  <a:lnTo>
                    <a:pt x="1545" y="601"/>
                  </a:lnTo>
                  <a:lnTo>
                    <a:pt x="1500" y="590"/>
                  </a:lnTo>
                  <a:lnTo>
                    <a:pt x="1455" y="577"/>
                  </a:lnTo>
                  <a:lnTo>
                    <a:pt x="1411" y="562"/>
                  </a:lnTo>
                  <a:lnTo>
                    <a:pt x="1369" y="546"/>
                  </a:lnTo>
                  <a:lnTo>
                    <a:pt x="1326" y="529"/>
                  </a:lnTo>
                  <a:lnTo>
                    <a:pt x="1286" y="509"/>
                  </a:lnTo>
                  <a:lnTo>
                    <a:pt x="1248" y="488"/>
                  </a:lnTo>
                  <a:lnTo>
                    <a:pt x="0" y="306"/>
                  </a:lnTo>
                </a:path>
              </a:pathLst>
            </a:custGeom>
            <a:noFill/>
            <a:ln w="25400">
              <a:solidFill>
                <a:schemeClr val="tx1"/>
              </a:solidFill>
              <a:prstDash val="solid"/>
              <a:round/>
              <a:headEnd/>
              <a:tailEnd/>
            </a:ln>
          </p:spPr>
          <p:txBody>
            <a:bodyPr/>
            <a:lstStyle/>
            <a:p>
              <a:endParaRPr lang="en-GB"/>
            </a:p>
          </p:txBody>
        </p:sp>
        <p:sp>
          <p:nvSpPr>
            <p:cNvPr id="40976" name="Freeform 8"/>
            <p:cNvSpPr>
              <a:spLocks/>
            </p:cNvSpPr>
            <p:nvPr/>
          </p:nvSpPr>
          <p:spPr bwMode="auto">
            <a:xfrm>
              <a:off x="3663" y="2361"/>
              <a:ext cx="6" cy="602"/>
            </a:xfrm>
            <a:custGeom>
              <a:avLst/>
              <a:gdLst>
                <a:gd name="T0" fmla="*/ 0 w 6"/>
                <a:gd name="T1" fmla="*/ 602 h 602"/>
                <a:gd name="T2" fmla="*/ 6 w 6"/>
                <a:gd name="T3" fmla="*/ 602 h 602"/>
                <a:gd name="T4" fmla="*/ 6 w 6"/>
                <a:gd name="T5" fmla="*/ 0 h 602"/>
                <a:gd name="T6" fmla="*/ 3 w 6"/>
                <a:gd name="T7" fmla="*/ 0 h 602"/>
                <a:gd name="T8" fmla="*/ 0 w 6"/>
                <a:gd name="T9" fmla="*/ 0 h 602"/>
                <a:gd name="T10" fmla="*/ 0 w 6"/>
                <a:gd name="T11" fmla="*/ 602 h 602"/>
                <a:gd name="T12" fmla="*/ 0 60000 65536"/>
                <a:gd name="T13" fmla="*/ 0 60000 65536"/>
                <a:gd name="T14" fmla="*/ 0 60000 65536"/>
                <a:gd name="T15" fmla="*/ 0 60000 65536"/>
                <a:gd name="T16" fmla="*/ 0 60000 65536"/>
                <a:gd name="T17" fmla="*/ 0 60000 65536"/>
                <a:gd name="T18" fmla="*/ 0 w 6"/>
                <a:gd name="T19" fmla="*/ 0 h 602"/>
                <a:gd name="T20" fmla="*/ 6 w 6"/>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6" h="602">
                  <a:moveTo>
                    <a:pt x="0" y="602"/>
                  </a:moveTo>
                  <a:lnTo>
                    <a:pt x="6" y="602"/>
                  </a:lnTo>
                  <a:lnTo>
                    <a:pt x="6" y="0"/>
                  </a:lnTo>
                  <a:lnTo>
                    <a:pt x="3" y="0"/>
                  </a:lnTo>
                  <a:lnTo>
                    <a:pt x="0" y="0"/>
                  </a:lnTo>
                  <a:lnTo>
                    <a:pt x="0" y="602"/>
                  </a:lnTo>
                  <a:close/>
                </a:path>
              </a:pathLst>
            </a:custGeom>
            <a:solidFill>
              <a:srgbClr val="000000"/>
            </a:solidFill>
            <a:ln w="25400">
              <a:solidFill>
                <a:schemeClr val="tx1"/>
              </a:solidFill>
              <a:round/>
              <a:headEnd/>
              <a:tailEnd/>
            </a:ln>
          </p:spPr>
          <p:txBody>
            <a:bodyPr/>
            <a:lstStyle/>
            <a:p>
              <a:endParaRPr lang="en-GB"/>
            </a:p>
          </p:txBody>
        </p:sp>
        <p:sp>
          <p:nvSpPr>
            <p:cNvPr id="40977" name="Freeform 9"/>
            <p:cNvSpPr>
              <a:spLocks/>
            </p:cNvSpPr>
            <p:nvPr/>
          </p:nvSpPr>
          <p:spPr bwMode="auto">
            <a:xfrm>
              <a:off x="3663" y="2338"/>
              <a:ext cx="18" cy="28"/>
            </a:xfrm>
            <a:custGeom>
              <a:avLst/>
              <a:gdLst>
                <a:gd name="T0" fmla="*/ 3 w 18"/>
                <a:gd name="T1" fmla="*/ 23 h 28"/>
                <a:gd name="T2" fmla="*/ 4 w 18"/>
                <a:gd name="T3" fmla="*/ 23 h 28"/>
                <a:gd name="T4" fmla="*/ 7 w 18"/>
                <a:gd name="T5" fmla="*/ 13 h 28"/>
                <a:gd name="T6" fmla="*/ 10 w 18"/>
                <a:gd name="T7" fmla="*/ 9 h 28"/>
                <a:gd name="T8" fmla="*/ 14 w 18"/>
                <a:gd name="T9" fmla="*/ 5 h 28"/>
                <a:gd name="T10" fmla="*/ 18 w 18"/>
                <a:gd name="T11" fmla="*/ 3 h 28"/>
                <a:gd name="T12" fmla="*/ 16 w 18"/>
                <a:gd name="T13" fmla="*/ 1 h 28"/>
                <a:gd name="T14" fmla="*/ 15 w 18"/>
                <a:gd name="T15" fmla="*/ 0 h 28"/>
                <a:gd name="T16" fmla="*/ 11 w 18"/>
                <a:gd name="T17" fmla="*/ 3 h 28"/>
                <a:gd name="T18" fmla="*/ 7 w 18"/>
                <a:gd name="T19" fmla="*/ 7 h 28"/>
                <a:gd name="T20" fmla="*/ 4 w 18"/>
                <a:gd name="T21" fmla="*/ 11 h 28"/>
                <a:gd name="T22" fmla="*/ 0 w 18"/>
                <a:gd name="T23" fmla="*/ 28 h 28"/>
                <a:gd name="T24" fmla="*/ 0 w 18"/>
                <a:gd name="T25" fmla="*/ 23 h 28"/>
                <a:gd name="T26" fmla="*/ 3 w 18"/>
                <a:gd name="T27" fmla="*/ 23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8"/>
                <a:gd name="T44" fmla="*/ 18 w 1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8">
                  <a:moveTo>
                    <a:pt x="3" y="23"/>
                  </a:moveTo>
                  <a:lnTo>
                    <a:pt x="4" y="23"/>
                  </a:lnTo>
                  <a:lnTo>
                    <a:pt x="7" y="13"/>
                  </a:lnTo>
                  <a:lnTo>
                    <a:pt x="10" y="9"/>
                  </a:lnTo>
                  <a:lnTo>
                    <a:pt x="14" y="5"/>
                  </a:lnTo>
                  <a:lnTo>
                    <a:pt x="18" y="3"/>
                  </a:lnTo>
                  <a:lnTo>
                    <a:pt x="16" y="1"/>
                  </a:lnTo>
                  <a:lnTo>
                    <a:pt x="15" y="0"/>
                  </a:lnTo>
                  <a:lnTo>
                    <a:pt x="11" y="3"/>
                  </a:lnTo>
                  <a:lnTo>
                    <a:pt x="7" y="7"/>
                  </a:lnTo>
                  <a:lnTo>
                    <a:pt x="4" y="11"/>
                  </a:lnTo>
                  <a:lnTo>
                    <a:pt x="0" y="28"/>
                  </a:lnTo>
                  <a:lnTo>
                    <a:pt x="0" y="23"/>
                  </a:lnTo>
                  <a:lnTo>
                    <a:pt x="3" y="23"/>
                  </a:lnTo>
                  <a:close/>
                </a:path>
              </a:pathLst>
            </a:custGeom>
            <a:solidFill>
              <a:srgbClr val="000000"/>
            </a:solidFill>
            <a:ln w="25400">
              <a:solidFill>
                <a:schemeClr val="tx1"/>
              </a:solidFill>
              <a:round/>
              <a:headEnd/>
              <a:tailEnd/>
            </a:ln>
          </p:spPr>
          <p:txBody>
            <a:bodyPr/>
            <a:lstStyle/>
            <a:p>
              <a:endParaRPr lang="en-GB"/>
            </a:p>
          </p:txBody>
        </p:sp>
        <p:sp>
          <p:nvSpPr>
            <p:cNvPr id="40978" name="Freeform 10"/>
            <p:cNvSpPr>
              <a:spLocks/>
            </p:cNvSpPr>
            <p:nvPr/>
          </p:nvSpPr>
          <p:spPr bwMode="auto">
            <a:xfrm>
              <a:off x="3674" y="2315"/>
              <a:ext cx="1041" cy="394"/>
            </a:xfrm>
            <a:custGeom>
              <a:avLst/>
              <a:gdLst>
                <a:gd name="T0" fmla="*/ 5 w 1041"/>
                <a:gd name="T1" fmla="*/ 24 h 394"/>
                <a:gd name="T2" fmla="*/ 5 w 1041"/>
                <a:gd name="T3" fmla="*/ 26 h 394"/>
                <a:gd name="T4" fmla="*/ 11 w 1041"/>
                <a:gd name="T5" fmla="*/ 23 h 394"/>
                <a:gd name="T6" fmla="*/ 17 w 1041"/>
                <a:gd name="T7" fmla="*/ 20 h 394"/>
                <a:gd name="T8" fmla="*/ 33 w 1041"/>
                <a:gd name="T9" fmla="*/ 15 h 394"/>
                <a:gd name="T10" fmla="*/ 41 w 1041"/>
                <a:gd name="T11" fmla="*/ 14 h 394"/>
                <a:gd name="T12" fmla="*/ 50 w 1041"/>
                <a:gd name="T13" fmla="*/ 11 h 394"/>
                <a:gd name="T14" fmla="*/ 292 w 1041"/>
                <a:gd name="T15" fmla="*/ 3 h 394"/>
                <a:gd name="T16" fmla="*/ 358 w 1041"/>
                <a:gd name="T17" fmla="*/ 8 h 394"/>
                <a:gd name="T18" fmla="*/ 424 w 1041"/>
                <a:gd name="T19" fmla="*/ 18 h 394"/>
                <a:gd name="T20" fmla="*/ 489 w 1041"/>
                <a:gd name="T21" fmla="*/ 30 h 394"/>
                <a:gd name="T22" fmla="*/ 553 w 1041"/>
                <a:gd name="T23" fmla="*/ 44 h 394"/>
                <a:gd name="T24" fmla="*/ 617 w 1041"/>
                <a:gd name="T25" fmla="*/ 63 h 394"/>
                <a:gd name="T26" fmla="*/ 676 w 1041"/>
                <a:gd name="T27" fmla="*/ 84 h 394"/>
                <a:gd name="T28" fmla="*/ 736 w 1041"/>
                <a:gd name="T29" fmla="*/ 108 h 394"/>
                <a:gd name="T30" fmla="*/ 784 w 1041"/>
                <a:gd name="T31" fmla="*/ 132 h 394"/>
                <a:gd name="T32" fmla="*/ 843 w 1041"/>
                <a:gd name="T33" fmla="*/ 168 h 394"/>
                <a:gd name="T34" fmla="*/ 893 w 1041"/>
                <a:gd name="T35" fmla="*/ 201 h 394"/>
                <a:gd name="T36" fmla="*/ 938 w 1041"/>
                <a:gd name="T37" fmla="*/ 238 h 394"/>
                <a:gd name="T38" fmla="*/ 979 w 1041"/>
                <a:gd name="T39" fmla="*/ 278 h 394"/>
                <a:gd name="T40" fmla="*/ 1005 w 1041"/>
                <a:gd name="T41" fmla="*/ 307 h 394"/>
                <a:gd name="T42" fmla="*/ 1024 w 1041"/>
                <a:gd name="T43" fmla="*/ 337 h 394"/>
                <a:gd name="T44" fmla="*/ 1034 w 1041"/>
                <a:gd name="T45" fmla="*/ 364 h 394"/>
                <a:gd name="T46" fmla="*/ 1038 w 1041"/>
                <a:gd name="T47" fmla="*/ 394 h 394"/>
                <a:gd name="T48" fmla="*/ 1041 w 1041"/>
                <a:gd name="T49" fmla="*/ 394 h 394"/>
                <a:gd name="T50" fmla="*/ 1037 w 1041"/>
                <a:gd name="T51" fmla="*/ 364 h 394"/>
                <a:gd name="T52" fmla="*/ 1026 w 1041"/>
                <a:gd name="T53" fmla="*/ 332 h 394"/>
                <a:gd name="T54" fmla="*/ 1008 w 1041"/>
                <a:gd name="T55" fmla="*/ 304 h 394"/>
                <a:gd name="T56" fmla="*/ 981 w 1041"/>
                <a:gd name="T57" fmla="*/ 275 h 394"/>
                <a:gd name="T58" fmla="*/ 940 w 1041"/>
                <a:gd name="T59" fmla="*/ 235 h 394"/>
                <a:gd name="T60" fmla="*/ 895 w 1041"/>
                <a:gd name="T61" fmla="*/ 198 h 394"/>
                <a:gd name="T62" fmla="*/ 846 w 1041"/>
                <a:gd name="T63" fmla="*/ 165 h 394"/>
                <a:gd name="T64" fmla="*/ 800 w 1041"/>
                <a:gd name="T65" fmla="*/ 137 h 394"/>
                <a:gd name="T66" fmla="*/ 736 w 1041"/>
                <a:gd name="T67" fmla="*/ 105 h 394"/>
                <a:gd name="T68" fmla="*/ 676 w 1041"/>
                <a:gd name="T69" fmla="*/ 81 h 394"/>
                <a:gd name="T70" fmla="*/ 617 w 1041"/>
                <a:gd name="T71" fmla="*/ 60 h 394"/>
                <a:gd name="T72" fmla="*/ 553 w 1041"/>
                <a:gd name="T73" fmla="*/ 42 h 394"/>
                <a:gd name="T74" fmla="*/ 489 w 1041"/>
                <a:gd name="T75" fmla="*/ 27 h 394"/>
                <a:gd name="T76" fmla="*/ 424 w 1041"/>
                <a:gd name="T77" fmla="*/ 15 h 394"/>
                <a:gd name="T78" fmla="*/ 358 w 1041"/>
                <a:gd name="T79" fmla="*/ 6 h 394"/>
                <a:gd name="T80" fmla="*/ 292 w 1041"/>
                <a:gd name="T81" fmla="*/ 0 h 394"/>
                <a:gd name="T82" fmla="*/ 50 w 1041"/>
                <a:gd name="T83" fmla="*/ 8 h 394"/>
                <a:gd name="T84" fmla="*/ 41 w 1041"/>
                <a:gd name="T85" fmla="*/ 11 h 394"/>
                <a:gd name="T86" fmla="*/ 33 w 1041"/>
                <a:gd name="T87" fmla="*/ 12 h 394"/>
                <a:gd name="T88" fmla="*/ 17 w 1041"/>
                <a:gd name="T89" fmla="*/ 18 h 394"/>
                <a:gd name="T90" fmla="*/ 11 w 1041"/>
                <a:gd name="T91" fmla="*/ 20 h 394"/>
                <a:gd name="T92" fmla="*/ 0 w 1041"/>
                <a:gd name="T93" fmla="*/ 26 h 394"/>
                <a:gd name="T94" fmla="*/ 4 w 1041"/>
                <a:gd name="T95" fmla="*/ 23 h 394"/>
                <a:gd name="T96" fmla="*/ 5 w 1041"/>
                <a:gd name="T97" fmla="*/ 24 h 3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1"/>
                <a:gd name="T148" fmla="*/ 0 h 394"/>
                <a:gd name="T149" fmla="*/ 1041 w 1041"/>
                <a:gd name="T150" fmla="*/ 394 h 3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1" h="394">
                  <a:moveTo>
                    <a:pt x="5" y="24"/>
                  </a:moveTo>
                  <a:lnTo>
                    <a:pt x="5" y="26"/>
                  </a:lnTo>
                  <a:lnTo>
                    <a:pt x="11" y="23"/>
                  </a:lnTo>
                  <a:lnTo>
                    <a:pt x="17" y="20"/>
                  </a:lnTo>
                  <a:lnTo>
                    <a:pt x="33" y="15"/>
                  </a:lnTo>
                  <a:lnTo>
                    <a:pt x="41" y="14"/>
                  </a:lnTo>
                  <a:lnTo>
                    <a:pt x="50" y="11"/>
                  </a:lnTo>
                  <a:lnTo>
                    <a:pt x="292" y="3"/>
                  </a:lnTo>
                  <a:lnTo>
                    <a:pt x="358" y="8"/>
                  </a:lnTo>
                  <a:lnTo>
                    <a:pt x="424" y="18"/>
                  </a:lnTo>
                  <a:lnTo>
                    <a:pt x="489" y="30"/>
                  </a:lnTo>
                  <a:lnTo>
                    <a:pt x="553" y="44"/>
                  </a:lnTo>
                  <a:lnTo>
                    <a:pt x="617" y="63"/>
                  </a:lnTo>
                  <a:lnTo>
                    <a:pt x="676" y="84"/>
                  </a:lnTo>
                  <a:lnTo>
                    <a:pt x="736" y="108"/>
                  </a:lnTo>
                  <a:lnTo>
                    <a:pt x="784" y="132"/>
                  </a:lnTo>
                  <a:lnTo>
                    <a:pt x="843" y="168"/>
                  </a:lnTo>
                  <a:lnTo>
                    <a:pt x="893" y="201"/>
                  </a:lnTo>
                  <a:lnTo>
                    <a:pt x="938" y="238"/>
                  </a:lnTo>
                  <a:lnTo>
                    <a:pt x="979" y="278"/>
                  </a:lnTo>
                  <a:lnTo>
                    <a:pt x="1005" y="307"/>
                  </a:lnTo>
                  <a:lnTo>
                    <a:pt x="1024" y="337"/>
                  </a:lnTo>
                  <a:lnTo>
                    <a:pt x="1034" y="364"/>
                  </a:lnTo>
                  <a:lnTo>
                    <a:pt x="1038" y="394"/>
                  </a:lnTo>
                  <a:lnTo>
                    <a:pt x="1041" y="394"/>
                  </a:lnTo>
                  <a:lnTo>
                    <a:pt x="1037" y="364"/>
                  </a:lnTo>
                  <a:lnTo>
                    <a:pt x="1026" y="332"/>
                  </a:lnTo>
                  <a:lnTo>
                    <a:pt x="1008" y="304"/>
                  </a:lnTo>
                  <a:lnTo>
                    <a:pt x="981" y="275"/>
                  </a:lnTo>
                  <a:lnTo>
                    <a:pt x="940" y="235"/>
                  </a:lnTo>
                  <a:lnTo>
                    <a:pt x="895" y="198"/>
                  </a:lnTo>
                  <a:lnTo>
                    <a:pt x="846" y="165"/>
                  </a:lnTo>
                  <a:lnTo>
                    <a:pt x="800" y="137"/>
                  </a:lnTo>
                  <a:lnTo>
                    <a:pt x="736" y="105"/>
                  </a:lnTo>
                  <a:lnTo>
                    <a:pt x="676" y="81"/>
                  </a:lnTo>
                  <a:lnTo>
                    <a:pt x="617" y="60"/>
                  </a:lnTo>
                  <a:lnTo>
                    <a:pt x="553" y="42"/>
                  </a:lnTo>
                  <a:lnTo>
                    <a:pt x="489" y="27"/>
                  </a:lnTo>
                  <a:lnTo>
                    <a:pt x="424" y="15"/>
                  </a:lnTo>
                  <a:lnTo>
                    <a:pt x="358" y="6"/>
                  </a:lnTo>
                  <a:lnTo>
                    <a:pt x="292" y="0"/>
                  </a:lnTo>
                  <a:lnTo>
                    <a:pt x="50" y="8"/>
                  </a:lnTo>
                  <a:lnTo>
                    <a:pt x="41" y="11"/>
                  </a:lnTo>
                  <a:lnTo>
                    <a:pt x="33" y="12"/>
                  </a:lnTo>
                  <a:lnTo>
                    <a:pt x="17" y="18"/>
                  </a:lnTo>
                  <a:lnTo>
                    <a:pt x="11" y="20"/>
                  </a:lnTo>
                  <a:lnTo>
                    <a:pt x="0" y="26"/>
                  </a:lnTo>
                  <a:lnTo>
                    <a:pt x="4" y="23"/>
                  </a:lnTo>
                  <a:lnTo>
                    <a:pt x="5" y="24"/>
                  </a:lnTo>
                  <a:close/>
                </a:path>
              </a:pathLst>
            </a:custGeom>
            <a:solidFill>
              <a:srgbClr val="000000"/>
            </a:solidFill>
            <a:ln w="25400">
              <a:solidFill>
                <a:schemeClr val="tx1"/>
              </a:solidFill>
              <a:round/>
              <a:headEnd/>
              <a:tailEnd/>
            </a:ln>
          </p:spPr>
          <p:txBody>
            <a:bodyPr/>
            <a:lstStyle/>
            <a:p>
              <a:endParaRPr lang="en-GB"/>
            </a:p>
          </p:txBody>
        </p:sp>
        <p:sp>
          <p:nvSpPr>
            <p:cNvPr id="40979" name="Freeform 11"/>
            <p:cNvSpPr>
              <a:spLocks/>
            </p:cNvSpPr>
            <p:nvPr/>
          </p:nvSpPr>
          <p:spPr bwMode="auto">
            <a:xfrm>
              <a:off x="1731" y="2622"/>
              <a:ext cx="2984" cy="350"/>
            </a:xfrm>
            <a:custGeom>
              <a:avLst/>
              <a:gdLst>
                <a:gd name="T0" fmla="*/ 2981 w 2984"/>
                <a:gd name="T1" fmla="*/ 87 h 350"/>
                <a:gd name="T2" fmla="*/ 2979 w 2984"/>
                <a:gd name="T3" fmla="*/ 118 h 350"/>
                <a:gd name="T4" fmla="*/ 2969 w 2984"/>
                <a:gd name="T5" fmla="*/ 147 h 350"/>
                <a:gd name="T6" fmla="*/ 2956 w 2984"/>
                <a:gd name="T7" fmla="*/ 170 h 350"/>
                <a:gd name="T8" fmla="*/ 2932 w 2984"/>
                <a:gd name="T9" fmla="*/ 201 h 350"/>
                <a:gd name="T10" fmla="*/ 2904 w 2984"/>
                <a:gd name="T11" fmla="*/ 227 h 350"/>
                <a:gd name="T12" fmla="*/ 2867 w 2984"/>
                <a:gd name="T13" fmla="*/ 252 h 350"/>
                <a:gd name="T14" fmla="*/ 2834 w 2984"/>
                <a:gd name="T15" fmla="*/ 269 h 350"/>
                <a:gd name="T16" fmla="*/ 2789 w 2984"/>
                <a:gd name="T17" fmla="*/ 286 h 350"/>
                <a:gd name="T18" fmla="*/ 2707 w 2984"/>
                <a:gd name="T19" fmla="*/ 308 h 350"/>
                <a:gd name="T20" fmla="*/ 2623 w 2984"/>
                <a:gd name="T21" fmla="*/ 323 h 350"/>
                <a:gd name="T22" fmla="*/ 2538 w 2984"/>
                <a:gd name="T23" fmla="*/ 335 h 350"/>
                <a:gd name="T24" fmla="*/ 2455 w 2984"/>
                <a:gd name="T25" fmla="*/ 342 h 350"/>
                <a:gd name="T26" fmla="*/ 2370 w 2984"/>
                <a:gd name="T27" fmla="*/ 346 h 350"/>
                <a:gd name="T28" fmla="*/ 2284 w 2984"/>
                <a:gd name="T29" fmla="*/ 347 h 350"/>
                <a:gd name="T30" fmla="*/ 2199 w 2984"/>
                <a:gd name="T31" fmla="*/ 346 h 350"/>
                <a:gd name="T32" fmla="*/ 2114 w 2984"/>
                <a:gd name="T33" fmla="*/ 343 h 350"/>
                <a:gd name="T34" fmla="*/ 1774 w 2984"/>
                <a:gd name="T35" fmla="*/ 327 h 350"/>
                <a:gd name="T36" fmla="*/ 1729 w 2984"/>
                <a:gd name="T37" fmla="*/ 325 h 350"/>
                <a:gd name="T38" fmla="*/ 1684 w 2984"/>
                <a:gd name="T39" fmla="*/ 319 h 350"/>
                <a:gd name="T40" fmla="*/ 1638 w 2984"/>
                <a:gd name="T41" fmla="*/ 313 h 350"/>
                <a:gd name="T42" fmla="*/ 1591 w 2984"/>
                <a:gd name="T43" fmla="*/ 305 h 350"/>
                <a:gd name="T44" fmla="*/ 1545 w 2984"/>
                <a:gd name="T45" fmla="*/ 294 h 350"/>
                <a:gd name="T46" fmla="*/ 1500 w 2984"/>
                <a:gd name="T47" fmla="*/ 284 h 350"/>
                <a:gd name="T48" fmla="*/ 1455 w 2984"/>
                <a:gd name="T49" fmla="*/ 270 h 350"/>
                <a:gd name="T50" fmla="*/ 1411 w 2984"/>
                <a:gd name="T51" fmla="*/ 256 h 350"/>
                <a:gd name="T52" fmla="*/ 1369 w 2984"/>
                <a:gd name="T53" fmla="*/ 240 h 350"/>
                <a:gd name="T54" fmla="*/ 1326 w 2984"/>
                <a:gd name="T55" fmla="*/ 223 h 350"/>
                <a:gd name="T56" fmla="*/ 1286 w 2984"/>
                <a:gd name="T57" fmla="*/ 203 h 350"/>
                <a:gd name="T58" fmla="*/ 1248 w 2984"/>
                <a:gd name="T59" fmla="*/ 182 h 350"/>
                <a:gd name="T60" fmla="*/ 0 w 2984"/>
                <a:gd name="T61" fmla="*/ 0 h 350"/>
                <a:gd name="T62" fmla="*/ 0 w 2984"/>
                <a:gd name="T63" fmla="*/ 2 h 350"/>
                <a:gd name="T64" fmla="*/ 1248 w 2984"/>
                <a:gd name="T65" fmla="*/ 184 h 350"/>
                <a:gd name="T66" fmla="*/ 1286 w 2984"/>
                <a:gd name="T67" fmla="*/ 205 h 350"/>
                <a:gd name="T68" fmla="*/ 1326 w 2984"/>
                <a:gd name="T69" fmla="*/ 225 h 350"/>
                <a:gd name="T70" fmla="*/ 1369 w 2984"/>
                <a:gd name="T71" fmla="*/ 243 h 350"/>
                <a:gd name="T72" fmla="*/ 1411 w 2984"/>
                <a:gd name="T73" fmla="*/ 258 h 350"/>
                <a:gd name="T74" fmla="*/ 1455 w 2984"/>
                <a:gd name="T75" fmla="*/ 273 h 350"/>
                <a:gd name="T76" fmla="*/ 1500 w 2984"/>
                <a:gd name="T77" fmla="*/ 286 h 350"/>
                <a:gd name="T78" fmla="*/ 1545 w 2984"/>
                <a:gd name="T79" fmla="*/ 297 h 350"/>
                <a:gd name="T80" fmla="*/ 1591 w 2984"/>
                <a:gd name="T81" fmla="*/ 308 h 350"/>
                <a:gd name="T82" fmla="*/ 1638 w 2984"/>
                <a:gd name="T83" fmla="*/ 316 h 350"/>
                <a:gd name="T84" fmla="*/ 1684 w 2984"/>
                <a:gd name="T85" fmla="*/ 322 h 350"/>
                <a:gd name="T86" fmla="*/ 1729 w 2984"/>
                <a:gd name="T87" fmla="*/ 327 h 350"/>
                <a:gd name="T88" fmla="*/ 1774 w 2984"/>
                <a:gd name="T89" fmla="*/ 330 h 350"/>
                <a:gd name="T90" fmla="*/ 2114 w 2984"/>
                <a:gd name="T91" fmla="*/ 346 h 350"/>
                <a:gd name="T92" fmla="*/ 2199 w 2984"/>
                <a:gd name="T93" fmla="*/ 349 h 350"/>
                <a:gd name="T94" fmla="*/ 2284 w 2984"/>
                <a:gd name="T95" fmla="*/ 350 h 350"/>
                <a:gd name="T96" fmla="*/ 2370 w 2984"/>
                <a:gd name="T97" fmla="*/ 349 h 350"/>
                <a:gd name="T98" fmla="*/ 2455 w 2984"/>
                <a:gd name="T99" fmla="*/ 345 h 350"/>
                <a:gd name="T100" fmla="*/ 2538 w 2984"/>
                <a:gd name="T101" fmla="*/ 338 h 350"/>
                <a:gd name="T102" fmla="*/ 2623 w 2984"/>
                <a:gd name="T103" fmla="*/ 326 h 350"/>
                <a:gd name="T104" fmla="*/ 2707 w 2984"/>
                <a:gd name="T105" fmla="*/ 310 h 350"/>
                <a:gd name="T106" fmla="*/ 2789 w 2984"/>
                <a:gd name="T107" fmla="*/ 289 h 350"/>
                <a:gd name="T108" fmla="*/ 2834 w 2984"/>
                <a:gd name="T109" fmla="*/ 272 h 350"/>
                <a:gd name="T110" fmla="*/ 2878 w 2984"/>
                <a:gd name="T111" fmla="*/ 249 h 350"/>
                <a:gd name="T112" fmla="*/ 2907 w 2984"/>
                <a:gd name="T113" fmla="*/ 229 h 350"/>
                <a:gd name="T114" fmla="*/ 2935 w 2984"/>
                <a:gd name="T115" fmla="*/ 204 h 350"/>
                <a:gd name="T116" fmla="*/ 2954 w 2984"/>
                <a:gd name="T117" fmla="*/ 180 h 350"/>
                <a:gd name="T118" fmla="*/ 2972 w 2984"/>
                <a:gd name="T119" fmla="*/ 147 h 350"/>
                <a:gd name="T120" fmla="*/ 2981 w 2984"/>
                <a:gd name="T121" fmla="*/ 118 h 350"/>
                <a:gd name="T122" fmla="*/ 2984 w 2984"/>
                <a:gd name="T123" fmla="*/ 87 h 350"/>
                <a:gd name="T124" fmla="*/ 2981 w 2984"/>
                <a:gd name="T125" fmla="*/ 87 h 3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84"/>
                <a:gd name="T190" fmla="*/ 0 h 350"/>
                <a:gd name="T191" fmla="*/ 2984 w 2984"/>
                <a:gd name="T192" fmla="*/ 350 h 3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84" h="350">
                  <a:moveTo>
                    <a:pt x="2981" y="87"/>
                  </a:moveTo>
                  <a:lnTo>
                    <a:pt x="2979" y="118"/>
                  </a:lnTo>
                  <a:lnTo>
                    <a:pt x="2969" y="147"/>
                  </a:lnTo>
                  <a:lnTo>
                    <a:pt x="2956" y="170"/>
                  </a:lnTo>
                  <a:lnTo>
                    <a:pt x="2932" y="201"/>
                  </a:lnTo>
                  <a:lnTo>
                    <a:pt x="2904" y="227"/>
                  </a:lnTo>
                  <a:lnTo>
                    <a:pt x="2867" y="252"/>
                  </a:lnTo>
                  <a:lnTo>
                    <a:pt x="2834" y="269"/>
                  </a:lnTo>
                  <a:lnTo>
                    <a:pt x="2789" y="286"/>
                  </a:lnTo>
                  <a:lnTo>
                    <a:pt x="2707" y="308"/>
                  </a:lnTo>
                  <a:lnTo>
                    <a:pt x="2623" y="323"/>
                  </a:lnTo>
                  <a:lnTo>
                    <a:pt x="2538" y="335"/>
                  </a:lnTo>
                  <a:lnTo>
                    <a:pt x="2455" y="342"/>
                  </a:lnTo>
                  <a:lnTo>
                    <a:pt x="2370" y="346"/>
                  </a:lnTo>
                  <a:lnTo>
                    <a:pt x="2284" y="347"/>
                  </a:lnTo>
                  <a:lnTo>
                    <a:pt x="2199" y="346"/>
                  </a:lnTo>
                  <a:lnTo>
                    <a:pt x="2114" y="343"/>
                  </a:lnTo>
                  <a:lnTo>
                    <a:pt x="1774" y="327"/>
                  </a:lnTo>
                  <a:lnTo>
                    <a:pt x="1729" y="325"/>
                  </a:lnTo>
                  <a:lnTo>
                    <a:pt x="1684" y="319"/>
                  </a:lnTo>
                  <a:lnTo>
                    <a:pt x="1638" y="313"/>
                  </a:lnTo>
                  <a:lnTo>
                    <a:pt x="1591" y="305"/>
                  </a:lnTo>
                  <a:lnTo>
                    <a:pt x="1545" y="294"/>
                  </a:lnTo>
                  <a:lnTo>
                    <a:pt x="1500" y="284"/>
                  </a:lnTo>
                  <a:lnTo>
                    <a:pt x="1455" y="270"/>
                  </a:lnTo>
                  <a:lnTo>
                    <a:pt x="1411" y="256"/>
                  </a:lnTo>
                  <a:lnTo>
                    <a:pt x="1369" y="240"/>
                  </a:lnTo>
                  <a:lnTo>
                    <a:pt x="1326" y="223"/>
                  </a:lnTo>
                  <a:lnTo>
                    <a:pt x="1286" y="203"/>
                  </a:lnTo>
                  <a:lnTo>
                    <a:pt x="1248" y="182"/>
                  </a:lnTo>
                  <a:lnTo>
                    <a:pt x="0" y="0"/>
                  </a:lnTo>
                  <a:lnTo>
                    <a:pt x="0" y="2"/>
                  </a:lnTo>
                  <a:lnTo>
                    <a:pt x="1248" y="184"/>
                  </a:lnTo>
                  <a:lnTo>
                    <a:pt x="1286" y="205"/>
                  </a:lnTo>
                  <a:lnTo>
                    <a:pt x="1326" y="225"/>
                  </a:lnTo>
                  <a:lnTo>
                    <a:pt x="1369" y="243"/>
                  </a:lnTo>
                  <a:lnTo>
                    <a:pt x="1411" y="258"/>
                  </a:lnTo>
                  <a:lnTo>
                    <a:pt x="1455" y="273"/>
                  </a:lnTo>
                  <a:lnTo>
                    <a:pt x="1500" y="286"/>
                  </a:lnTo>
                  <a:lnTo>
                    <a:pt x="1545" y="297"/>
                  </a:lnTo>
                  <a:lnTo>
                    <a:pt x="1591" y="308"/>
                  </a:lnTo>
                  <a:lnTo>
                    <a:pt x="1638" y="316"/>
                  </a:lnTo>
                  <a:lnTo>
                    <a:pt x="1684" y="322"/>
                  </a:lnTo>
                  <a:lnTo>
                    <a:pt x="1729" y="327"/>
                  </a:lnTo>
                  <a:lnTo>
                    <a:pt x="1774" y="330"/>
                  </a:lnTo>
                  <a:lnTo>
                    <a:pt x="2114" y="346"/>
                  </a:lnTo>
                  <a:lnTo>
                    <a:pt x="2199" y="349"/>
                  </a:lnTo>
                  <a:lnTo>
                    <a:pt x="2284" y="350"/>
                  </a:lnTo>
                  <a:lnTo>
                    <a:pt x="2370" y="349"/>
                  </a:lnTo>
                  <a:lnTo>
                    <a:pt x="2455" y="345"/>
                  </a:lnTo>
                  <a:lnTo>
                    <a:pt x="2538" y="338"/>
                  </a:lnTo>
                  <a:lnTo>
                    <a:pt x="2623" y="326"/>
                  </a:lnTo>
                  <a:lnTo>
                    <a:pt x="2707" y="310"/>
                  </a:lnTo>
                  <a:lnTo>
                    <a:pt x="2789" y="289"/>
                  </a:lnTo>
                  <a:lnTo>
                    <a:pt x="2834" y="272"/>
                  </a:lnTo>
                  <a:lnTo>
                    <a:pt x="2878" y="249"/>
                  </a:lnTo>
                  <a:lnTo>
                    <a:pt x="2907" y="229"/>
                  </a:lnTo>
                  <a:lnTo>
                    <a:pt x="2935" y="204"/>
                  </a:lnTo>
                  <a:lnTo>
                    <a:pt x="2954" y="180"/>
                  </a:lnTo>
                  <a:lnTo>
                    <a:pt x="2972" y="147"/>
                  </a:lnTo>
                  <a:lnTo>
                    <a:pt x="2981" y="118"/>
                  </a:lnTo>
                  <a:lnTo>
                    <a:pt x="2984" y="87"/>
                  </a:lnTo>
                  <a:lnTo>
                    <a:pt x="2981" y="87"/>
                  </a:lnTo>
                  <a:close/>
                </a:path>
              </a:pathLst>
            </a:custGeom>
            <a:solidFill>
              <a:srgbClr val="000000"/>
            </a:solidFill>
            <a:ln w="25400">
              <a:solidFill>
                <a:schemeClr val="tx1"/>
              </a:solidFill>
              <a:round/>
              <a:headEnd/>
              <a:tailEnd/>
            </a:ln>
          </p:spPr>
          <p:txBody>
            <a:bodyPr/>
            <a:lstStyle/>
            <a:p>
              <a:endParaRPr lang="en-GB"/>
            </a:p>
          </p:txBody>
        </p:sp>
        <p:sp>
          <p:nvSpPr>
            <p:cNvPr id="40980" name="Line 12"/>
            <p:cNvSpPr>
              <a:spLocks noChangeShapeType="1"/>
            </p:cNvSpPr>
            <p:nvPr/>
          </p:nvSpPr>
          <p:spPr bwMode="auto">
            <a:xfrm>
              <a:off x="4264" y="2367"/>
              <a:ext cx="203" cy="556"/>
            </a:xfrm>
            <a:prstGeom prst="line">
              <a:avLst/>
            </a:prstGeom>
            <a:noFill/>
            <a:ln w="25400">
              <a:solidFill>
                <a:schemeClr val="tx1"/>
              </a:solidFill>
              <a:round/>
              <a:headEnd/>
              <a:tailEnd/>
            </a:ln>
          </p:spPr>
          <p:txBody>
            <a:bodyPr/>
            <a:lstStyle/>
            <a:p>
              <a:endParaRPr lang="en-GB"/>
            </a:p>
          </p:txBody>
        </p:sp>
        <p:sp>
          <p:nvSpPr>
            <p:cNvPr id="40981" name="Freeform 13"/>
            <p:cNvSpPr>
              <a:spLocks/>
            </p:cNvSpPr>
            <p:nvPr/>
          </p:nvSpPr>
          <p:spPr bwMode="auto">
            <a:xfrm>
              <a:off x="4263" y="2367"/>
              <a:ext cx="205" cy="556"/>
            </a:xfrm>
            <a:custGeom>
              <a:avLst/>
              <a:gdLst>
                <a:gd name="T0" fmla="*/ 2 w 205"/>
                <a:gd name="T1" fmla="*/ 0 h 556"/>
                <a:gd name="T2" fmla="*/ 0 w 205"/>
                <a:gd name="T3" fmla="*/ 0 h 556"/>
                <a:gd name="T4" fmla="*/ 203 w 205"/>
                <a:gd name="T5" fmla="*/ 556 h 556"/>
                <a:gd name="T6" fmla="*/ 205 w 205"/>
                <a:gd name="T7" fmla="*/ 556 h 556"/>
                <a:gd name="T8" fmla="*/ 2 w 205"/>
                <a:gd name="T9" fmla="*/ 0 h 556"/>
                <a:gd name="T10" fmla="*/ 0 60000 65536"/>
                <a:gd name="T11" fmla="*/ 0 60000 65536"/>
                <a:gd name="T12" fmla="*/ 0 60000 65536"/>
                <a:gd name="T13" fmla="*/ 0 60000 65536"/>
                <a:gd name="T14" fmla="*/ 0 60000 65536"/>
                <a:gd name="T15" fmla="*/ 0 w 205"/>
                <a:gd name="T16" fmla="*/ 0 h 556"/>
                <a:gd name="T17" fmla="*/ 205 w 205"/>
                <a:gd name="T18" fmla="*/ 556 h 556"/>
              </a:gdLst>
              <a:ahLst/>
              <a:cxnLst>
                <a:cxn ang="T10">
                  <a:pos x="T0" y="T1"/>
                </a:cxn>
                <a:cxn ang="T11">
                  <a:pos x="T2" y="T3"/>
                </a:cxn>
                <a:cxn ang="T12">
                  <a:pos x="T4" y="T5"/>
                </a:cxn>
                <a:cxn ang="T13">
                  <a:pos x="T6" y="T7"/>
                </a:cxn>
                <a:cxn ang="T14">
                  <a:pos x="T8" y="T9"/>
                </a:cxn>
              </a:cxnLst>
              <a:rect l="T15" t="T16" r="T17" b="T18"/>
              <a:pathLst>
                <a:path w="205" h="556">
                  <a:moveTo>
                    <a:pt x="2" y="0"/>
                  </a:moveTo>
                  <a:lnTo>
                    <a:pt x="0" y="0"/>
                  </a:lnTo>
                  <a:lnTo>
                    <a:pt x="203" y="556"/>
                  </a:lnTo>
                  <a:lnTo>
                    <a:pt x="205" y="556"/>
                  </a:lnTo>
                  <a:lnTo>
                    <a:pt x="2" y="0"/>
                  </a:lnTo>
                  <a:close/>
                </a:path>
              </a:pathLst>
            </a:custGeom>
            <a:solidFill>
              <a:srgbClr val="000000"/>
            </a:solidFill>
            <a:ln w="25400">
              <a:solidFill>
                <a:schemeClr val="tx1"/>
              </a:solidFill>
              <a:round/>
              <a:headEnd/>
              <a:tailEnd/>
            </a:ln>
          </p:spPr>
          <p:txBody>
            <a:bodyPr/>
            <a:lstStyle/>
            <a:p>
              <a:endParaRPr lang="en-GB"/>
            </a:p>
          </p:txBody>
        </p:sp>
        <p:sp>
          <p:nvSpPr>
            <p:cNvPr id="40982" name="Line 14"/>
            <p:cNvSpPr>
              <a:spLocks noChangeShapeType="1"/>
            </p:cNvSpPr>
            <p:nvPr/>
          </p:nvSpPr>
          <p:spPr bwMode="auto">
            <a:xfrm flipH="1" flipV="1">
              <a:off x="3333" y="2846"/>
              <a:ext cx="1109" cy="8"/>
            </a:xfrm>
            <a:prstGeom prst="line">
              <a:avLst/>
            </a:prstGeom>
            <a:noFill/>
            <a:ln w="25400">
              <a:solidFill>
                <a:schemeClr val="tx1"/>
              </a:solidFill>
              <a:round/>
              <a:headEnd/>
              <a:tailEnd/>
            </a:ln>
          </p:spPr>
          <p:txBody>
            <a:bodyPr/>
            <a:lstStyle/>
            <a:p>
              <a:endParaRPr lang="en-GB"/>
            </a:p>
          </p:txBody>
        </p:sp>
        <p:sp>
          <p:nvSpPr>
            <p:cNvPr id="40983" name="Freeform 15"/>
            <p:cNvSpPr>
              <a:spLocks/>
            </p:cNvSpPr>
            <p:nvPr/>
          </p:nvSpPr>
          <p:spPr bwMode="auto">
            <a:xfrm>
              <a:off x="3333" y="2845"/>
              <a:ext cx="1109" cy="10"/>
            </a:xfrm>
            <a:custGeom>
              <a:avLst/>
              <a:gdLst>
                <a:gd name="T0" fmla="*/ 1109 w 1109"/>
                <a:gd name="T1" fmla="*/ 10 h 10"/>
                <a:gd name="T2" fmla="*/ 1109 w 1109"/>
                <a:gd name="T3" fmla="*/ 8 h 10"/>
                <a:gd name="T4" fmla="*/ 0 w 1109"/>
                <a:gd name="T5" fmla="*/ 0 h 10"/>
                <a:gd name="T6" fmla="*/ 0 w 1109"/>
                <a:gd name="T7" fmla="*/ 2 h 10"/>
                <a:gd name="T8" fmla="*/ 1109 w 1109"/>
                <a:gd name="T9" fmla="*/ 10 h 10"/>
                <a:gd name="T10" fmla="*/ 0 60000 65536"/>
                <a:gd name="T11" fmla="*/ 0 60000 65536"/>
                <a:gd name="T12" fmla="*/ 0 60000 65536"/>
                <a:gd name="T13" fmla="*/ 0 60000 65536"/>
                <a:gd name="T14" fmla="*/ 0 60000 65536"/>
                <a:gd name="T15" fmla="*/ 0 w 1109"/>
                <a:gd name="T16" fmla="*/ 0 h 10"/>
                <a:gd name="T17" fmla="*/ 1109 w 1109"/>
                <a:gd name="T18" fmla="*/ 10 h 10"/>
              </a:gdLst>
              <a:ahLst/>
              <a:cxnLst>
                <a:cxn ang="T10">
                  <a:pos x="T0" y="T1"/>
                </a:cxn>
                <a:cxn ang="T11">
                  <a:pos x="T2" y="T3"/>
                </a:cxn>
                <a:cxn ang="T12">
                  <a:pos x="T4" y="T5"/>
                </a:cxn>
                <a:cxn ang="T13">
                  <a:pos x="T6" y="T7"/>
                </a:cxn>
                <a:cxn ang="T14">
                  <a:pos x="T8" y="T9"/>
                </a:cxn>
              </a:cxnLst>
              <a:rect l="T15" t="T16" r="T17" b="T18"/>
              <a:pathLst>
                <a:path w="1109" h="10">
                  <a:moveTo>
                    <a:pt x="1109" y="10"/>
                  </a:moveTo>
                  <a:lnTo>
                    <a:pt x="1109" y="8"/>
                  </a:lnTo>
                  <a:lnTo>
                    <a:pt x="0" y="0"/>
                  </a:lnTo>
                  <a:lnTo>
                    <a:pt x="0" y="2"/>
                  </a:lnTo>
                  <a:lnTo>
                    <a:pt x="1109" y="10"/>
                  </a:lnTo>
                  <a:close/>
                </a:path>
              </a:pathLst>
            </a:custGeom>
            <a:solidFill>
              <a:srgbClr val="000000"/>
            </a:solidFill>
            <a:ln w="25400">
              <a:solidFill>
                <a:schemeClr val="tx1"/>
              </a:solidFill>
              <a:round/>
              <a:headEnd/>
              <a:tailEnd/>
            </a:ln>
          </p:spPr>
          <p:txBody>
            <a:bodyPr/>
            <a:lstStyle/>
            <a:p>
              <a:endParaRPr lang="en-GB"/>
            </a:p>
          </p:txBody>
        </p:sp>
        <p:sp>
          <p:nvSpPr>
            <p:cNvPr id="40984" name="Freeform 16"/>
            <p:cNvSpPr>
              <a:spLocks/>
            </p:cNvSpPr>
            <p:nvPr/>
          </p:nvSpPr>
          <p:spPr bwMode="auto">
            <a:xfrm>
              <a:off x="3905" y="2395"/>
              <a:ext cx="392" cy="212"/>
            </a:xfrm>
            <a:custGeom>
              <a:avLst/>
              <a:gdLst>
                <a:gd name="T0" fmla="*/ 388 w 392"/>
                <a:gd name="T1" fmla="*/ 166 h 212"/>
                <a:gd name="T2" fmla="*/ 346 w 392"/>
                <a:gd name="T3" fmla="*/ 56 h 212"/>
                <a:gd name="T4" fmla="*/ 335 w 392"/>
                <a:gd name="T5" fmla="*/ 45 h 212"/>
                <a:gd name="T6" fmla="*/ 318 w 392"/>
                <a:gd name="T7" fmla="*/ 36 h 212"/>
                <a:gd name="T8" fmla="*/ 297 w 392"/>
                <a:gd name="T9" fmla="*/ 28 h 212"/>
                <a:gd name="T10" fmla="*/ 270 w 392"/>
                <a:gd name="T11" fmla="*/ 21 h 212"/>
                <a:gd name="T12" fmla="*/ 241 w 392"/>
                <a:gd name="T13" fmla="*/ 16 h 212"/>
                <a:gd name="T14" fmla="*/ 208 w 392"/>
                <a:gd name="T15" fmla="*/ 11 h 212"/>
                <a:gd name="T16" fmla="*/ 175 w 392"/>
                <a:gd name="T17" fmla="*/ 8 h 212"/>
                <a:gd name="T18" fmla="*/ 142 w 392"/>
                <a:gd name="T19" fmla="*/ 5 h 212"/>
                <a:gd name="T20" fmla="*/ 107 w 392"/>
                <a:gd name="T21" fmla="*/ 3 h 212"/>
                <a:gd name="T22" fmla="*/ 75 w 392"/>
                <a:gd name="T23" fmla="*/ 1 h 212"/>
                <a:gd name="T24" fmla="*/ 46 w 392"/>
                <a:gd name="T25" fmla="*/ 1 h 212"/>
                <a:gd name="T26" fmla="*/ 18 w 392"/>
                <a:gd name="T27" fmla="*/ 0 h 212"/>
                <a:gd name="T28" fmla="*/ 14 w 392"/>
                <a:gd name="T29" fmla="*/ 1 h 212"/>
                <a:gd name="T30" fmla="*/ 12 w 392"/>
                <a:gd name="T31" fmla="*/ 1 h 212"/>
                <a:gd name="T32" fmla="*/ 9 w 392"/>
                <a:gd name="T33" fmla="*/ 3 h 212"/>
                <a:gd name="T34" fmla="*/ 6 w 392"/>
                <a:gd name="T35" fmla="*/ 4 h 212"/>
                <a:gd name="T36" fmla="*/ 4 w 392"/>
                <a:gd name="T37" fmla="*/ 7 h 212"/>
                <a:gd name="T38" fmla="*/ 2 w 392"/>
                <a:gd name="T39" fmla="*/ 9 h 212"/>
                <a:gd name="T40" fmla="*/ 1 w 392"/>
                <a:gd name="T41" fmla="*/ 12 h 212"/>
                <a:gd name="T42" fmla="*/ 0 w 392"/>
                <a:gd name="T43" fmla="*/ 16 h 212"/>
                <a:gd name="T44" fmla="*/ 0 w 392"/>
                <a:gd name="T45" fmla="*/ 19 h 212"/>
                <a:gd name="T46" fmla="*/ 0 w 392"/>
                <a:gd name="T47" fmla="*/ 21 h 212"/>
                <a:gd name="T48" fmla="*/ 0 w 392"/>
                <a:gd name="T49" fmla="*/ 24 h 212"/>
                <a:gd name="T50" fmla="*/ 0 w 392"/>
                <a:gd name="T51" fmla="*/ 27 h 212"/>
                <a:gd name="T52" fmla="*/ 16 w 392"/>
                <a:gd name="T53" fmla="*/ 178 h 212"/>
                <a:gd name="T54" fmla="*/ 18 w 392"/>
                <a:gd name="T55" fmla="*/ 183 h 212"/>
                <a:gd name="T56" fmla="*/ 21 w 392"/>
                <a:gd name="T57" fmla="*/ 187 h 212"/>
                <a:gd name="T58" fmla="*/ 22 w 392"/>
                <a:gd name="T59" fmla="*/ 191 h 212"/>
                <a:gd name="T60" fmla="*/ 25 w 392"/>
                <a:gd name="T61" fmla="*/ 195 h 212"/>
                <a:gd name="T62" fmla="*/ 28 w 392"/>
                <a:gd name="T63" fmla="*/ 198 h 212"/>
                <a:gd name="T64" fmla="*/ 30 w 392"/>
                <a:gd name="T65" fmla="*/ 200 h 212"/>
                <a:gd name="T66" fmla="*/ 33 w 392"/>
                <a:gd name="T67" fmla="*/ 203 h 212"/>
                <a:gd name="T68" fmla="*/ 35 w 392"/>
                <a:gd name="T69" fmla="*/ 204 h 212"/>
                <a:gd name="T70" fmla="*/ 38 w 392"/>
                <a:gd name="T71" fmla="*/ 206 h 212"/>
                <a:gd name="T72" fmla="*/ 42 w 392"/>
                <a:gd name="T73" fmla="*/ 207 h 212"/>
                <a:gd name="T74" fmla="*/ 46 w 392"/>
                <a:gd name="T75" fmla="*/ 208 h 212"/>
                <a:gd name="T76" fmla="*/ 49 w 392"/>
                <a:gd name="T77" fmla="*/ 207 h 212"/>
                <a:gd name="T78" fmla="*/ 364 w 392"/>
                <a:gd name="T79" fmla="*/ 212 h 212"/>
                <a:gd name="T80" fmla="*/ 371 w 392"/>
                <a:gd name="T81" fmla="*/ 212 h 212"/>
                <a:gd name="T82" fmla="*/ 376 w 392"/>
                <a:gd name="T83" fmla="*/ 211 h 212"/>
                <a:gd name="T84" fmla="*/ 382 w 392"/>
                <a:gd name="T85" fmla="*/ 208 h 212"/>
                <a:gd name="T86" fmla="*/ 386 w 392"/>
                <a:gd name="T87" fmla="*/ 206 h 212"/>
                <a:gd name="T88" fmla="*/ 388 w 392"/>
                <a:gd name="T89" fmla="*/ 203 h 212"/>
                <a:gd name="T90" fmla="*/ 391 w 392"/>
                <a:gd name="T91" fmla="*/ 200 h 212"/>
                <a:gd name="T92" fmla="*/ 392 w 392"/>
                <a:gd name="T93" fmla="*/ 196 h 212"/>
                <a:gd name="T94" fmla="*/ 392 w 392"/>
                <a:gd name="T95" fmla="*/ 192 h 212"/>
                <a:gd name="T96" fmla="*/ 392 w 392"/>
                <a:gd name="T97" fmla="*/ 187 h 212"/>
                <a:gd name="T98" fmla="*/ 392 w 392"/>
                <a:gd name="T99" fmla="*/ 180 h 212"/>
                <a:gd name="T100" fmla="*/ 391 w 392"/>
                <a:gd name="T101" fmla="*/ 174 h 212"/>
                <a:gd name="T102" fmla="*/ 388 w 392"/>
                <a:gd name="T103" fmla="*/ 166 h 212"/>
                <a:gd name="T104" fmla="*/ 388 w 392"/>
                <a:gd name="T105" fmla="*/ 16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2"/>
                <a:gd name="T160" fmla="*/ 0 h 212"/>
                <a:gd name="T161" fmla="*/ 392 w 392"/>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2" h="212">
                  <a:moveTo>
                    <a:pt x="388" y="166"/>
                  </a:moveTo>
                  <a:lnTo>
                    <a:pt x="346" y="56"/>
                  </a:lnTo>
                  <a:lnTo>
                    <a:pt x="335" y="45"/>
                  </a:lnTo>
                  <a:lnTo>
                    <a:pt x="318" y="36"/>
                  </a:lnTo>
                  <a:lnTo>
                    <a:pt x="297" y="28"/>
                  </a:lnTo>
                  <a:lnTo>
                    <a:pt x="270" y="21"/>
                  </a:lnTo>
                  <a:lnTo>
                    <a:pt x="241" y="16"/>
                  </a:lnTo>
                  <a:lnTo>
                    <a:pt x="208" y="11"/>
                  </a:lnTo>
                  <a:lnTo>
                    <a:pt x="175" y="8"/>
                  </a:lnTo>
                  <a:lnTo>
                    <a:pt x="142" y="5"/>
                  </a:lnTo>
                  <a:lnTo>
                    <a:pt x="107" y="3"/>
                  </a:lnTo>
                  <a:lnTo>
                    <a:pt x="75" y="1"/>
                  </a:lnTo>
                  <a:lnTo>
                    <a:pt x="46" y="1"/>
                  </a:lnTo>
                  <a:lnTo>
                    <a:pt x="18" y="0"/>
                  </a:lnTo>
                  <a:lnTo>
                    <a:pt x="14" y="1"/>
                  </a:lnTo>
                  <a:lnTo>
                    <a:pt x="12" y="1"/>
                  </a:lnTo>
                  <a:lnTo>
                    <a:pt x="9" y="3"/>
                  </a:lnTo>
                  <a:lnTo>
                    <a:pt x="6" y="4"/>
                  </a:lnTo>
                  <a:lnTo>
                    <a:pt x="4" y="7"/>
                  </a:lnTo>
                  <a:lnTo>
                    <a:pt x="2" y="9"/>
                  </a:lnTo>
                  <a:lnTo>
                    <a:pt x="1" y="12"/>
                  </a:lnTo>
                  <a:lnTo>
                    <a:pt x="0" y="16"/>
                  </a:lnTo>
                  <a:lnTo>
                    <a:pt x="0" y="19"/>
                  </a:lnTo>
                  <a:lnTo>
                    <a:pt x="0" y="21"/>
                  </a:lnTo>
                  <a:lnTo>
                    <a:pt x="0" y="24"/>
                  </a:lnTo>
                  <a:lnTo>
                    <a:pt x="0" y="27"/>
                  </a:lnTo>
                  <a:lnTo>
                    <a:pt x="16" y="178"/>
                  </a:lnTo>
                  <a:lnTo>
                    <a:pt x="18" y="183"/>
                  </a:lnTo>
                  <a:lnTo>
                    <a:pt x="21" y="187"/>
                  </a:lnTo>
                  <a:lnTo>
                    <a:pt x="22" y="191"/>
                  </a:lnTo>
                  <a:lnTo>
                    <a:pt x="25" y="195"/>
                  </a:lnTo>
                  <a:lnTo>
                    <a:pt x="28" y="198"/>
                  </a:lnTo>
                  <a:lnTo>
                    <a:pt x="30" y="200"/>
                  </a:lnTo>
                  <a:lnTo>
                    <a:pt x="33" y="203"/>
                  </a:lnTo>
                  <a:lnTo>
                    <a:pt x="35" y="204"/>
                  </a:lnTo>
                  <a:lnTo>
                    <a:pt x="38" y="206"/>
                  </a:lnTo>
                  <a:lnTo>
                    <a:pt x="42" y="207"/>
                  </a:lnTo>
                  <a:lnTo>
                    <a:pt x="46" y="208"/>
                  </a:lnTo>
                  <a:lnTo>
                    <a:pt x="49" y="207"/>
                  </a:lnTo>
                  <a:lnTo>
                    <a:pt x="364" y="212"/>
                  </a:lnTo>
                  <a:lnTo>
                    <a:pt x="371" y="212"/>
                  </a:lnTo>
                  <a:lnTo>
                    <a:pt x="376" y="211"/>
                  </a:lnTo>
                  <a:lnTo>
                    <a:pt x="382" y="208"/>
                  </a:lnTo>
                  <a:lnTo>
                    <a:pt x="386" y="206"/>
                  </a:lnTo>
                  <a:lnTo>
                    <a:pt x="388" y="203"/>
                  </a:lnTo>
                  <a:lnTo>
                    <a:pt x="391" y="200"/>
                  </a:lnTo>
                  <a:lnTo>
                    <a:pt x="392" y="196"/>
                  </a:lnTo>
                  <a:lnTo>
                    <a:pt x="392" y="192"/>
                  </a:lnTo>
                  <a:lnTo>
                    <a:pt x="392" y="187"/>
                  </a:lnTo>
                  <a:lnTo>
                    <a:pt x="392" y="180"/>
                  </a:lnTo>
                  <a:lnTo>
                    <a:pt x="391" y="174"/>
                  </a:lnTo>
                  <a:lnTo>
                    <a:pt x="388" y="166"/>
                  </a:lnTo>
                </a:path>
              </a:pathLst>
            </a:custGeom>
            <a:noFill/>
            <a:ln w="25400">
              <a:solidFill>
                <a:schemeClr val="tx1"/>
              </a:solidFill>
              <a:prstDash val="solid"/>
              <a:round/>
              <a:headEnd/>
              <a:tailEnd/>
            </a:ln>
          </p:spPr>
          <p:txBody>
            <a:bodyPr/>
            <a:lstStyle/>
            <a:p>
              <a:endParaRPr lang="en-GB"/>
            </a:p>
          </p:txBody>
        </p:sp>
        <p:sp>
          <p:nvSpPr>
            <p:cNvPr id="40985" name="Freeform 17"/>
            <p:cNvSpPr>
              <a:spLocks/>
            </p:cNvSpPr>
            <p:nvPr/>
          </p:nvSpPr>
          <p:spPr bwMode="auto">
            <a:xfrm>
              <a:off x="3980" y="2395"/>
              <a:ext cx="315" cy="166"/>
            </a:xfrm>
            <a:custGeom>
              <a:avLst/>
              <a:gdLst>
                <a:gd name="T0" fmla="*/ 312 w 315"/>
                <a:gd name="T1" fmla="*/ 166 h 166"/>
                <a:gd name="T2" fmla="*/ 315 w 315"/>
                <a:gd name="T3" fmla="*/ 166 h 166"/>
                <a:gd name="T4" fmla="*/ 272 w 315"/>
                <a:gd name="T5" fmla="*/ 54 h 166"/>
                <a:gd name="T6" fmla="*/ 263 w 315"/>
                <a:gd name="T7" fmla="*/ 45 h 166"/>
                <a:gd name="T8" fmla="*/ 243 w 315"/>
                <a:gd name="T9" fmla="*/ 35 h 166"/>
                <a:gd name="T10" fmla="*/ 222 w 315"/>
                <a:gd name="T11" fmla="*/ 27 h 166"/>
                <a:gd name="T12" fmla="*/ 195 w 315"/>
                <a:gd name="T13" fmla="*/ 20 h 166"/>
                <a:gd name="T14" fmla="*/ 166 w 315"/>
                <a:gd name="T15" fmla="*/ 15 h 166"/>
                <a:gd name="T16" fmla="*/ 133 w 315"/>
                <a:gd name="T17" fmla="*/ 9 h 166"/>
                <a:gd name="T18" fmla="*/ 67 w 315"/>
                <a:gd name="T19" fmla="*/ 4 h 166"/>
                <a:gd name="T20" fmla="*/ 32 w 315"/>
                <a:gd name="T21" fmla="*/ 1 h 166"/>
                <a:gd name="T22" fmla="*/ 0 w 315"/>
                <a:gd name="T23" fmla="*/ 0 h 166"/>
                <a:gd name="T24" fmla="*/ 0 w 315"/>
                <a:gd name="T25" fmla="*/ 1 h 166"/>
                <a:gd name="T26" fmla="*/ 0 w 315"/>
                <a:gd name="T27" fmla="*/ 3 h 166"/>
                <a:gd name="T28" fmla="*/ 32 w 315"/>
                <a:gd name="T29" fmla="*/ 4 h 166"/>
                <a:gd name="T30" fmla="*/ 67 w 315"/>
                <a:gd name="T31" fmla="*/ 7 h 166"/>
                <a:gd name="T32" fmla="*/ 133 w 315"/>
                <a:gd name="T33" fmla="*/ 12 h 166"/>
                <a:gd name="T34" fmla="*/ 166 w 315"/>
                <a:gd name="T35" fmla="*/ 17 h 166"/>
                <a:gd name="T36" fmla="*/ 195 w 315"/>
                <a:gd name="T37" fmla="*/ 23 h 166"/>
                <a:gd name="T38" fmla="*/ 222 w 315"/>
                <a:gd name="T39" fmla="*/ 29 h 166"/>
                <a:gd name="T40" fmla="*/ 243 w 315"/>
                <a:gd name="T41" fmla="*/ 37 h 166"/>
                <a:gd name="T42" fmla="*/ 258 w 315"/>
                <a:gd name="T43" fmla="*/ 45 h 166"/>
                <a:gd name="T44" fmla="*/ 270 w 315"/>
                <a:gd name="T45" fmla="*/ 57 h 166"/>
                <a:gd name="T46" fmla="*/ 312 w 315"/>
                <a:gd name="T47" fmla="*/ 166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5"/>
                <a:gd name="T73" fmla="*/ 0 h 166"/>
                <a:gd name="T74" fmla="*/ 315 w 315"/>
                <a:gd name="T75" fmla="*/ 166 h 1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5" h="166">
                  <a:moveTo>
                    <a:pt x="312" y="166"/>
                  </a:moveTo>
                  <a:lnTo>
                    <a:pt x="315" y="166"/>
                  </a:lnTo>
                  <a:lnTo>
                    <a:pt x="272" y="54"/>
                  </a:lnTo>
                  <a:lnTo>
                    <a:pt x="263" y="45"/>
                  </a:lnTo>
                  <a:lnTo>
                    <a:pt x="243" y="35"/>
                  </a:lnTo>
                  <a:lnTo>
                    <a:pt x="222" y="27"/>
                  </a:lnTo>
                  <a:lnTo>
                    <a:pt x="195" y="20"/>
                  </a:lnTo>
                  <a:lnTo>
                    <a:pt x="166" y="15"/>
                  </a:lnTo>
                  <a:lnTo>
                    <a:pt x="133" y="9"/>
                  </a:lnTo>
                  <a:lnTo>
                    <a:pt x="67" y="4"/>
                  </a:lnTo>
                  <a:lnTo>
                    <a:pt x="32" y="1"/>
                  </a:lnTo>
                  <a:lnTo>
                    <a:pt x="0" y="0"/>
                  </a:lnTo>
                  <a:lnTo>
                    <a:pt x="0" y="1"/>
                  </a:lnTo>
                  <a:lnTo>
                    <a:pt x="0" y="3"/>
                  </a:lnTo>
                  <a:lnTo>
                    <a:pt x="32" y="4"/>
                  </a:lnTo>
                  <a:lnTo>
                    <a:pt x="67" y="7"/>
                  </a:lnTo>
                  <a:lnTo>
                    <a:pt x="133" y="12"/>
                  </a:lnTo>
                  <a:lnTo>
                    <a:pt x="166" y="17"/>
                  </a:lnTo>
                  <a:lnTo>
                    <a:pt x="195" y="23"/>
                  </a:lnTo>
                  <a:lnTo>
                    <a:pt x="222" y="29"/>
                  </a:lnTo>
                  <a:lnTo>
                    <a:pt x="243" y="37"/>
                  </a:lnTo>
                  <a:lnTo>
                    <a:pt x="258" y="45"/>
                  </a:lnTo>
                  <a:lnTo>
                    <a:pt x="270" y="57"/>
                  </a:lnTo>
                  <a:lnTo>
                    <a:pt x="312" y="166"/>
                  </a:lnTo>
                  <a:close/>
                </a:path>
              </a:pathLst>
            </a:custGeom>
            <a:solidFill>
              <a:srgbClr val="000000"/>
            </a:solidFill>
            <a:ln w="25400">
              <a:solidFill>
                <a:schemeClr val="tx1"/>
              </a:solidFill>
              <a:round/>
              <a:headEnd/>
              <a:tailEnd/>
            </a:ln>
          </p:spPr>
          <p:txBody>
            <a:bodyPr/>
            <a:lstStyle/>
            <a:p>
              <a:endParaRPr lang="en-GB"/>
            </a:p>
          </p:txBody>
        </p:sp>
        <p:sp>
          <p:nvSpPr>
            <p:cNvPr id="40986" name="Freeform 18"/>
            <p:cNvSpPr>
              <a:spLocks/>
            </p:cNvSpPr>
            <p:nvPr/>
          </p:nvSpPr>
          <p:spPr bwMode="auto">
            <a:xfrm>
              <a:off x="3919" y="2394"/>
              <a:ext cx="61" cy="5"/>
            </a:xfrm>
            <a:custGeom>
              <a:avLst/>
              <a:gdLst>
                <a:gd name="T0" fmla="*/ 61 w 61"/>
                <a:gd name="T1" fmla="*/ 1 h 5"/>
                <a:gd name="T2" fmla="*/ 29 w 61"/>
                <a:gd name="T3" fmla="*/ 0 h 5"/>
                <a:gd name="T4" fmla="*/ 6 w 61"/>
                <a:gd name="T5" fmla="*/ 0 h 5"/>
                <a:gd name="T6" fmla="*/ 4 w 61"/>
                <a:gd name="T7" fmla="*/ 0 h 5"/>
                <a:gd name="T8" fmla="*/ 0 w 61"/>
                <a:gd name="T9" fmla="*/ 1 h 5"/>
                <a:gd name="T10" fmla="*/ 0 w 61"/>
                <a:gd name="T11" fmla="*/ 2 h 5"/>
                <a:gd name="T12" fmla="*/ 0 w 61"/>
                <a:gd name="T13" fmla="*/ 4 h 5"/>
                <a:gd name="T14" fmla="*/ 4 w 61"/>
                <a:gd name="T15" fmla="*/ 2 h 5"/>
                <a:gd name="T16" fmla="*/ 59 w 61"/>
                <a:gd name="T17" fmla="*/ 5 h 5"/>
                <a:gd name="T18" fmla="*/ 61 w 61"/>
                <a:gd name="T19" fmla="*/ 5 h 5"/>
                <a:gd name="T20" fmla="*/ 61 w 61"/>
                <a:gd name="T21" fmla="*/ 2 h 5"/>
                <a:gd name="T22" fmla="*/ 61 w 61"/>
                <a:gd name="T23" fmla="*/ 1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5"/>
                <a:gd name="T38" fmla="*/ 61 w 61"/>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5">
                  <a:moveTo>
                    <a:pt x="61" y="1"/>
                  </a:moveTo>
                  <a:lnTo>
                    <a:pt x="29" y="0"/>
                  </a:lnTo>
                  <a:lnTo>
                    <a:pt x="6" y="0"/>
                  </a:lnTo>
                  <a:lnTo>
                    <a:pt x="4" y="0"/>
                  </a:lnTo>
                  <a:lnTo>
                    <a:pt x="0" y="1"/>
                  </a:lnTo>
                  <a:lnTo>
                    <a:pt x="0" y="2"/>
                  </a:lnTo>
                  <a:lnTo>
                    <a:pt x="0" y="4"/>
                  </a:lnTo>
                  <a:lnTo>
                    <a:pt x="4" y="2"/>
                  </a:lnTo>
                  <a:lnTo>
                    <a:pt x="59" y="5"/>
                  </a:lnTo>
                  <a:lnTo>
                    <a:pt x="61" y="5"/>
                  </a:lnTo>
                  <a:lnTo>
                    <a:pt x="61" y="2"/>
                  </a:lnTo>
                  <a:lnTo>
                    <a:pt x="61" y="1"/>
                  </a:lnTo>
                  <a:close/>
                </a:path>
              </a:pathLst>
            </a:custGeom>
            <a:solidFill>
              <a:srgbClr val="000000"/>
            </a:solidFill>
            <a:ln w="25400">
              <a:solidFill>
                <a:schemeClr val="tx1"/>
              </a:solidFill>
              <a:round/>
              <a:headEnd/>
              <a:tailEnd/>
            </a:ln>
          </p:spPr>
          <p:txBody>
            <a:bodyPr/>
            <a:lstStyle/>
            <a:p>
              <a:endParaRPr lang="en-GB"/>
            </a:p>
          </p:txBody>
        </p:sp>
        <p:sp>
          <p:nvSpPr>
            <p:cNvPr id="40987" name="Freeform 19"/>
            <p:cNvSpPr>
              <a:spLocks/>
            </p:cNvSpPr>
            <p:nvPr/>
          </p:nvSpPr>
          <p:spPr bwMode="auto">
            <a:xfrm>
              <a:off x="3915" y="2394"/>
              <a:ext cx="4" cy="5"/>
            </a:xfrm>
            <a:custGeom>
              <a:avLst/>
              <a:gdLst>
                <a:gd name="T0" fmla="*/ 4 w 4"/>
                <a:gd name="T1" fmla="*/ 2 h 5"/>
                <a:gd name="T2" fmla="*/ 4 w 4"/>
                <a:gd name="T3" fmla="*/ 0 h 5"/>
                <a:gd name="T4" fmla="*/ 2 w 4"/>
                <a:gd name="T5" fmla="*/ 0 h 5"/>
                <a:gd name="T6" fmla="*/ 2 w 4"/>
                <a:gd name="T7" fmla="*/ 2 h 5"/>
                <a:gd name="T8" fmla="*/ 2 w 4"/>
                <a:gd name="T9" fmla="*/ 5 h 5"/>
                <a:gd name="T10" fmla="*/ 0 w 4"/>
                <a:gd name="T11" fmla="*/ 5 h 5"/>
                <a:gd name="T12" fmla="*/ 4 w 4"/>
                <a:gd name="T13" fmla="*/ 4 h 5"/>
                <a:gd name="T14" fmla="*/ 4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2"/>
                  </a:moveTo>
                  <a:lnTo>
                    <a:pt x="4" y="0"/>
                  </a:lnTo>
                  <a:lnTo>
                    <a:pt x="2" y="0"/>
                  </a:lnTo>
                  <a:lnTo>
                    <a:pt x="2" y="2"/>
                  </a:lnTo>
                  <a:lnTo>
                    <a:pt x="2" y="5"/>
                  </a:lnTo>
                  <a:lnTo>
                    <a:pt x="0" y="5"/>
                  </a:lnTo>
                  <a:lnTo>
                    <a:pt x="4" y="4"/>
                  </a:lnTo>
                  <a:lnTo>
                    <a:pt x="4" y="2"/>
                  </a:lnTo>
                  <a:close/>
                </a:path>
              </a:pathLst>
            </a:custGeom>
            <a:solidFill>
              <a:srgbClr val="000000"/>
            </a:solidFill>
            <a:ln w="25400">
              <a:solidFill>
                <a:schemeClr val="tx1"/>
              </a:solidFill>
              <a:round/>
              <a:headEnd/>
              <a:tailEnd/>
            </a:ln>
          </p:spPr>
          <p:txBody>
            <a:bodyPr/>
            <a:lstStyle/>
            <a:p>
              <a:endParaRPr lang="en-GB"/>
            </a:p>
          </p:txBody>
        </p:sp>
        <p:sp>
          <p:nvSpPr>
            <p:cNvPr id="40988" name="Freeform 20"/>
            <p:cNvSpPr>
              <a:spLocks/>
            </p:cNvSpPr>
            <p:nvPr/>
          </p:nvSpPr>
          <p:spPr bwMode="auto">
            <a:xfrm>
              <a:off x="3911" y="2394"/>
              <a:ext cx="8" cy="6"/>
            </a:xfrm>
            <a:custGeom>
              <a:avLst/>
              <a:gdLst>
                <a:gd name="T0" fmla="*/ 6 w 8"/>
                <a:gd name="T1" fmla="*/ 0 h 6"/>
                <a:gd name="T2" fmla="*/ 8 w 8"/>
                <a:gd name="T3" fmla="*/ 0 h 6"/>
                <a:gd name="T4" fmla="*/ 0 w 8"/>
                <a:gd name="T5" fmla="*/ 4 h 6"/>
                <a:gd name="T6" fmla="*/ 0 w 8"/>
                <a:gd name="T7" fmla="*/ 5 h 6"/>
                <a:gd name="T8" fmla="*/ 0 w 8"/>
                <a:gd name="T9" fmla="*/ 6 h 6"/>
                <a:gd name="T10" fmla="*/ 6 w 8"/>
                <a:gd name="T11" fmla="*/ 4 h 6"/>
                <a:gd name="T12" fmla="*/ 6 w 8"/>
                <a:gd name="T13" fmla="*/ 2 h 6"/>
                <a:gd name="T14" fmla="*/ 6 w 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6" y="0"/>
                  </a:moveTo>
                  <a:lnTo>
                    <a:pt x="8" y="0"/>
                  </a:lnTo>
                  <a:lnTo>
                    <a:pt x="0" y="4"/>
                  </a:lnTo>
                  <a:lnTo>
                    <a:pt x="0" y="5"/>
                  </a:lnTo>
                  <a:lnTo>
                    <a:pt x="0" y="6"/>
                  </a:lnTo>
                  <a:lnTo>
                    <a:pt x="6" y="4"/>
                  </a:lnTo>
                  <a:lnTo>
                    <a:pt x="6" y="2"/>
                  </a:lnTo>
                  <a:lnTo>
                    <a:pt x="6" y="0"/>
                  </a:lnTo>
                  <a:close/>
                </a:path>
              </a:pathLst>
            </a:custGeom>
            <a:solidFill>
              <a:srgbClr val="000000"/>
            </a:solidFill>
            <a:ln w="25400">
              <a:solidFill>
                <a:schemeClr val="tx1"/>
              </a:solidFill>
              <a:round/>
              <a:headEnd/>
              <a:tailEnd/>
            </a:ln>
          </p:spPr>
          <p:txBody>
            <a:bodyPr/>
            <a:lstStyle/>
            <a:p>
              <a:endParaRPr lang="en-GB"/>
            </a:p>
          </p:txBody>
        </p:sp>
        <p:sp>
          <p:nvSpPr>
            <p:cNvPr id="40989" name="Freeform 21"/>
            <p:cNvSpPr>
              <a:spLocks/>
            </p:cNvSpPr>
            <p:nvPr/>
          </p:nvSpPr>
          <p:spPr bwMode="auto">
            <a:xfrm>
              <a:off x="3907" y="2398"/>
              <a:ext cx="6" cy="5"/>
            </a:xfrm>
            <a:custGeom>
              <a:avLst/>
              <a:gdLst>
                <a:gd name="T0" fmla="*/ 4 w 6"/>
                <a:gd name="T1" fmla="*/ 0 h 5"/>
                <a:gd name="T2" fmla="*/ 2 w 6"/>
                <a:gd name="T3" fmla="*/ 1 h 5"/>
                <a:gd name="T4" fmla="*/ 0 w 6"/>
                <a:gd name="T5" fmla="*/ 2 h 5"/>
                <a:gd name="T6" fmla="*/ 2 w 6"/>
                <a:gd name="T7" fmla="*/ 4 h 5"/>
                <a:gd name="T8" fmla="*/ 3 w 6"/>
                <a:gd name="T9" fmla="*/ 5 h 5"/>
                <a:gd name="T10" fmla="*/ 6 w 6"/>
                <a:gd name="T11" fmla="*/ 2 h 5"/>
                <a:gd name="T12" fmla="*/ 4 w 6"/>
                <a:gd name="T13" fmla="*/ 1 h 5"/>
                <a:gd name="T14" fmla="*/ 4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4" y="0"/>
                  </a:moveTo>
                  <a:lnTo>
                    <a:pt x="2" y="1"/>
                  </a:lnTo>
                  <a:lnTo>
                    <a:pt x="0" y="2"/>
                  </a:lnTo>
                  <a:lnTo>
                    <a:pt x="2" y="4"/>
                  </a:lnTo>
                  <a:lnTo>
                    <a:pt x="3" y="5"/>
                  </a:lnTo>
                  <a:lnTo>
                    <a:pt x="6" y="2"/>
                  </a:lnTo>
                  <a:lnTo>
                    <a:pt x="4" y="1"/>
                  </a:lnTo>
                  <a:lnTo>
                    <a:pt x="4" y="0"/>
                  </a:lnTo>
                  <a:close/>
                </a:path>
              </a:pathLst>
            </a:custGeom>
            <a:solidFill>
              <a:srgbClr val="000000"/>
            </a:solidFill>
            <a:ln w="25400">
              <a:solidFill>
                <a:schemeClr val="tx1"/>
              </a:solidFill>
              <a:round/>
              <a:headEnd/>
              <a:tailEnd/>
            </a:ln>
          </p:spPr>
          <p:txBody>
            <a:bodyPr/>
            <a:lstStyle/>
            <a:p>
              <a:endParaRPr lang="en-GB"/>
            </a:p>
          </p:txBody>
        </p:sp>
        <p:sp>
          <p:nvSpPr>
            <p:cNvPr id="40990" name="Freeform 22"/>
            <p:cNvSpPr>
              <a:spLocks/>
            </p:cNvSpPr>
            <p:nvPr/>
          </p:nvSpPr>
          <p:spPr bwMode="auto">
            <a:xfrm>
              <a:off x="3903" y="2399"/>
              <a:ext cx="7" cy="12"/>
            </a:xfrm>
            <a:custGeom>
              <a:avLst/>
              <a:gdLst>
                <a:gd name="T0" fmla="*/ 4 w 7"/>
                <a:gd name="T1" fmla="*/ 1 h 12"/>
                <a:gd name="T2" fmla="*/ 6 w 7"/>
                <a:gd name="T3" fmla="*/ 0 h 12"/>
                <a:gd name="T4" fmla="*/ 2 w 7"/>
                <a:gd name="T5" fmla="*/ 8 h 12"/>
                <a:gd name="T6" fmla="*/ 0 w 7"/>
                <a:gd name="T7" fmla="*/ 12 h 12"/>
                <a:gd name="T8" fmla="*/ 2 w 7"/>
                <a:gd name="T9" fmla="*/ 12 h 12"/>
                <a:gd name="T10" fmla="*/ 3 w 7"/>
                <a:gd name="T11" fmla="*/ 12 h 12"/>
                <a:gd name="T12" fmla="*/ 4 w 7"/>
                <a:gd name="T13" fmla="*/ 8 h 12"/>
                <a:gd name="T14" fmla="*/ 7 w 7"/>
                <a:gd name="T15" fmla="*/ 3 h 12"/>
                <a:gd name="T16" fmla="*/ 6 w 7"/>
                <a:gd name="T17" fmla="*/ 3 h 12"/>
                <a:gd name="T18" fmla="*/ 4 w 7"/>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2"/>
                <a:gd name="T32" fmla="*/ 7 w 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2">
                  <a:moveTo>
                    <a:pt x="4" y="1"/>
                  </a:moveTo>
                  <a:lnTo>
                    <a:pt x="6" y="0"/>
                  </a:lnTo>
                  <a:lnTo>
                    <a:pt x="2" y="8"/>
                  </a:lnTo>
                  <a:lnTo>
                    <a:pt x="0" y="12"/>
                  </a:lnTo>
                  <a:lnTo>
                    <a:pt x="2" y="12"/>
                  </a:lnTo>
                  <a:lnTo>
                    <a:pt x="3" y="12"/>
                  </a:lnTo>
                  <a:lnTo>
                    <a:pt x="4" y="8"/>
                  </a:lnTo>
                  <a:lnTo>
                    <a:pt x="7" y="3"/>
                  </a:lnTo>
                  <a:lnTo>
                    <a:pt x="6" y="3"/>
                  </a:lnTo>
                  <a:lnTo>
                    <a:pt x="4" y="1"/>
                  </a:lnTo>
                  <a:close/>
                </a:path>
              </a:pathLst>
            </a:custGeom>
            <a:solidFill>
              <a:srgbClr val="000000"/>
            </a:solidFill>
            <a:ln w="25400">
              <a:solidFill>
                <a:schemeClr val="tx1"/>
              </a:solidFill>
              <a:round/>
              <a:headEnd/>
              <a:tailEnd/>
            </a:ln>
          </p:spPr>
          <p:txBody>
            <a:bodyPr/>
            <a:lstStyle/>
            <a:p>
              <a:endParaRPr lang="en-GB"/>
            </a:p>
          </p:txBody>
        </p:sp>
        <p:sp>
          <p:nvSpPr>
            <p:cNvPr id="40991" name="Freeform 23"/>
            <p:cNvSpPr>
              <a:spLocks/>
            </p:cNvSpPr>
            <p:nvPr/>
          </p:nvSpPr>
          <p:spPr bwMode="auto">
            <a:xfrm>
              <a:off x="3902" y="2410"/>
              <a:ext cx="20" cy="163"/>
            </a:xfrm>
            <a:custGeom>
              <a:avLst/>
              <a:gdLst>
                <a:gd name="T0" fmla="*/ 1 w 20"/>
                <a:gd name="T1" fmla="*/ 1 h 163"/>
                <a:gd name="T2" fmla="*/ 0 w 20"/>
                <a:gd name="T3" fmla="*/ 5 h 163"/>
                <a:gd name="T4" fmla="*/ 0 w 20"/>
                <a:gd name="T5" fmla="*/ 0 h 163"/>
                <a:gd name="T6" fmla="*/ 17 w 20"/>
                <a:gd name="T7" fmla="*/ 163 h 163"/>
                <a:gd name="T8" fmla="*/ 20 w 20"/>
                <a:gd name="T9" fmla="*/ 163 h 163"/>
                <a:gd name="T10" fmla="*/ 5 w 20"/>
                <a:gd name="T11" fmla="*/ 23 h 163"/>
                <a:gd name="T12" fmla="*/ 5 w 20"/>
                <a:gd name="T13" fmla="*/ 1 h 163"/>
                <a:gd name="T14" fmla="*/ 3 w 20"/>
                <a:gd name="T15" fmla="*/ 1 h 163"/>
                <a:gd name="T16" fmla="*/ 1 w 20"/>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3"/>
                <a:gd name="T29" fmla="*/ 20 w 20"/>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3">
                  <a:moveTo>
                    <a:pt x="1" y="1"/>
                  </a:moveTo>
                  <a:lnTo>
                    <a:pt x="0" y="5"/>
                  </a:lnTo>
                  <a:lnTo>
                    <a:pt x="0" y="0"/>
                  </a:lnTo>
                  <a:lnTo>
                    <a:pt x="17" y="163"/>
                  </a:lnTo>
                  <a:lnTo>
                    <a:pt x="20" y="163"/>
                  </a:lnTo>
                  <a:lnTo>
                    <a:pt x="5" y="23"/>
                  </a:lnTo>
                  <a:lnTo>
                    <a:pt x="5" y="1"/>
                  </a:lnTo>
                  <a:lnTo>
                    <a:pt x="3" y="1"/>
                  </a:lnTo>
                  <a:lnTo>
                    <a:pt x="1" y="1"/>
                  </a:lnTo>
                  <a:close/>
                </a:path>
              </a:pathLst>
            </a:custGeom>
            <a:solidFill>
              <a:srgbClr val="000000"/>
            </a:solidFill>
            <a:ln w="25400">
              <a:solidFill>
                <a:schemeClr val="tx1"/>
              </a:solidFill>
              <a:round/>
              <a:headEnd/>
              <a:tailEnd/>
            </a:ln>
          </p:spPr>
          <p:txBody>
            <a:bodyPr/>
            <a:lstStyle/>
            <a:p>
              <a:endParaRPr lang="en-GB"/>
            </a:p>
          </p:txBody>
        </p:sp>
        <p:sp>
          <p:nvSpPr>
            <p:cNvPr id="40992" name="Freeform 24"/>
            <p:cNvSpPr>
              <a:spLocks/>
            </p:cNvSpPr>
            <p:nvPr/>
          </p:nvSpPr>
          <p:spPr bwMode="auto">
            <a:xfrm>
              <a:off x="3919" y="2573"/>
              <a:ext cx="6" cy="5"/>
            </a:xfrm>
            <a:custGeom>
              <a:avLst/>
              <a:gdLst>
                <a:gd name="T0" fmla="*/ 0 w 6"/>
                <a:gd name="T1" fmla="*/ 0 h 5"/>
                <a:gd name="T2" fmla="*/ 3 w 6"/>
                <a:gd name="T3" fmla="*/ 5 h 5"/>
                <a:gd name="T4" fmla="*/ 4 w 6"/>
                <a:gd name="T5" fmla="*/ 5 h 5"/>
                <a:gd name="T6" fmla="*/ 6 w 6"/>
                <a:gd name="T7" fmla="*/ 5 h 5"/>
                <a:gd name="T8" fmla="*/ 3 w 6"/>
                <a:gd name="T9" fmla="*/ 0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0"/>
                  </a:moveTo>
                  <a:lnTo>
                    <a:pt x="3" y="5"/>
                  </a:lnTo>
                  <a:lnTo>
                    <a:pt x="4" y="5"/>
                  </a:lnTo>
                  <a:lnTo>
                    <a:pt x="6" y="5"/>
                  </a:lnTo>
                  <a:lnTo>
                    <a:pt x="3" y="0"/>
                  </a:lnTo>
                  <a:lnTo>
                    <a:pt x="0" y="0"/>
                  </a:lnTo>
                  <a:close/>
                </a:path>
              </a:pathLst>
            </a:custGeom>
            <a:solidFill>
              <a:srgbClr val="000000"/>
            </a:solidFill>
            <a:ln w="25400">
              <a:solidFill>
                <a:schemeClr val="tx1"/>
              </a:solidFill>
              <a:round/>
              <a:headEnd/>
              <a:tailEnd/>
            </a:ln>
          </p:spPr>
          <p:txBody>
            <a:bodyPr/>
            <a:lstStyle/>
            <a:p>
              <a:endParaRPr lang="en-GB"/>
            </a:p>
          </p:txBody>
        </p:sp>
        <p:sp>
          <p:nvSpPr>
            <p:cNvPr id="40993" name="Freeform 25"/>
            <p:cNvSpPr>
              <a:spLocks/>
            </p:cNvSpPr>
            <p:nvPr/>
          </p:nvSpPr>
          <p:spPr bwMode="auto">
            <a:xfrm>
              <a:off x="3922" y="2577"/>
              <a:ext cx="17" cy="22"/>
            </a:xfrm>
            <a:custGeom>
              <a:avLst/>
              <a:gdLst>
                <a:gd name="T0" fmla="*/ 0 w 17"/>
                <a:gd name="T1" fmla="*/ 1 h 22"/>
                <a:gd name="T2" fmla="*/ 3 w 17"/>
                <a:gd name="T3" fmla="*/ 6 h 22"/>
                <a:gd name="T4" fmla="*/ 3 w 17"/>
                <a:gd name="T5" fmla="*/ 8 h 22"/>
                <a:gd name="T6" fmla="*/ 4 w 17"/>
                <a:gd name="T7" fmla="*/ 12 h 22"/>
                <a:gd name="T8" fmla="*/ 7 w 17"/>
                <a:gd name="T9" fmla="*/ 14 h 22"/>
                <a:gd name="T10" fmla="*/ 15 w 17"/>
                <a:gd name="T11" fmla="*/ 22 h 22"/>
                <a:gd name="T12" fmla="*/ 16 w 17"/>
                <a:gd name="T13" fmla="*/ 21 h 22"/>
                <a:gd name="T14" fmla="*/ 17 w 17"/>
                <a:gd name="T15" fmla="*/ 20 h 22"/>
                <a:gd name="T16" fmla="*/ 9 w 17"/>
                <a:gd name="T17" fmla="*/ 12 h 22"/>
                <a:gd name="T18" fmla="*/ 7 w 17"/>
                <a:gd name="T19" fmla="*/ 6 h 22"/>
                <a:gd name="T20" fmla="*/ 5 w 17"/>
                <a:gd name="T21" fmla="*/ 2 h 22"/>
                <a:gd name="T22" fmla="*/ 3 w 17"/>
                <a:gd name="T23" fmla="*/ 0 h 22"/>
                <a:gd name="T24" fmla="*/ 1 w 17"/>
                <a:gd name="T25" fmla="*/ 1 h 22"/>
                <a:gd name="T26" fmla="*/ 0 w 17"/>
                <a:gd name="T27" fmla="*/ 1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2"/>
                <a:gd name="T44" fmla="*/ 17 w 17"/>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2">
                  <a:moveTo>
                    <a:pt x="0" y="1"/>
                  </a:moveTo>
                  <a:lnTo>
                    <a:pt x="3" y="6"/>
                  </a:lnTo>
                  <a:lnTo>
                    <a:pt x="3" y="8"/>
                  </a:lnTo>
                  <a:lnTo>
                    <a:pt x="4" y="12"/>
                  </a:lnTo>
                  <a:lnTo>
                    <a:pt x="7" y="14"/>
                  </a:lnTo>
                  <a:lnTo>
                    <a:pt x="15" y="22"/>
                  </a:lnTo>
                  <a:lnTo>
                    <a:pt x="16" y="21"/>
                  </a:lnTo>
                  <a:lnTo>
                    <a:pt x="17" y="20"/>
                  </a:lnTo>
                  <a:lnTo>
                    <a:pt x="9" y="12"/>
                  </a:lnTo>
                  <a:lnTo>
                    <a:pt x="7" y="6"/>
                  </a:lnTo>
                  <a:lnTo>
                    <a:pt x="5" y="2"/>
                  </a:lnTo>
                  <a:lnTo>
                    <a:pt x="3" y="0"/>
                  </a:lnTo>
                  <a:lnTo>
                    <a:pt x="1" y="1"/>
                  </a:lnTo>
                  <a:lnTo>
                    <a:pt x="0" y="1"/>
                  </a:lnTo>
                  <a:close/>
                </a:path>
              </a:pathLst>
            </a:custGeom>
            <a:solidFill>
              <a:srgbClr val="000000"/>
            </a:solidFill>
            <a:ln w="25400">
              <a:solidFill>
                <a:schemeClr val="tx1"/>
              </a:solidFill>
              <a:round/>
              <a:headEnd/>
              <a:tailEnd/>
            </a:ln>
          </p:spPr>
          <p:txBody>
            <a:bodyPr/>
            <a:lstStyle/>
            <a:p>
              <a:endParaRPr lang="en-GB"/>
            </a:p>
          </p:txBody>
        </p:sp>
        <p:sp>
          <p:nvSpPr>
            <p:cNvPr id="40994" name="Freeform 26"/>
            <p:cNvSpPr>
              <a:spLocks/>
            </p:cNvSpPr>
            <p:nvPr/>
          </p:nvSpPr>
          <p:spPr bwMode="auto">
            <a:xfrm>
              <a:off x="3935" y="2597"/>
              <a:ext cx="413" cy="13"/>
            </a:xfrm>
            <a:custGeom>
              <a:avLst/>
              <a:gdLst>
                <a:gd name="T0" fmla="*/ 2 w 413"/>
                <a:gd name="T1" fmla="*/ 2 h 13"/>
                <a:gd name="T2" fmla="*/ 0 w 413"/>
                <a:gd name="T3" fmla="*/ 1 h 13"/>
                <a:gd name="T4" fmla="*/ 8 w 413"/>
                <a:gd name="T5" fmla="*/ 5 h 13"/>
                <a:gd name="T6" fmla="*/ 16 w 413"/>
                <a:gd name="T7" fmla="*/ 8 h 13"/>
                <a:gd name="T8" fmla="*/ 19 w 413"/>
                <a:gd name="T9" fmla="*/ 6 h 13"/>
                <a:gd name="T10" fmla="*/ 413 w 413"/>
                <a:gd name="T11" fmla="*/ 13 h 13"/>
                <a:gd name="T12" fmla="*/ 341 w 413"/>
                <a:gd name="T13" fmla="*/ 13 h 13"/>
                <a:gd name="T14" fmla="*/ 341 w 413"/>
                <a:gd name="T15" fmla="*/ 10 h 13"/>
                <a:gd name="T16" fmla="*/ 341 w 413"/>
                <a:gd name="T17" fmla="*/ 8 h 13"/>
                <a:gd name="T18" fmla="*/ 256 w 413"/>
                <a:gd name="T19" fmla="*/ 8 h 13"/>
                <a:gd name="T20" fmla="*/ 19 w 413"/>
                <a:gd name="T21" fmla="*/ 4 h 13"/>
                <a:gd name="T22" fmla="*/ 16 w 413"/>
                <a:gd name="T23" fmla="*/ 5 h 13"/>
                <a:gd name="T24" fmla="*/ 8 w 413"/>
                <a:gd name="T25" fmla="*/ 2 h 13"/>
                <a:gd name="T26" fmla="*/ 3 w 413"/>
                <a:gd name="T27" fmla="*/ 0 h 13"/>
                <a:gd name="T28" fmla="*/ 3 w 413"/>
                <a:gd name="T29" fmla="*/ 1 h 13"/>
                <a:gd name="T30" fmla="*/ 2 w 413"/>
                <a:gd name="T31" fmla="*/ 2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3"/>
                <a:gd name="T49" fmla="*/ 0 h 13"/>
                <a:gd name="T50" fmla="*/ 413 w 4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3" h="13">
                  <a:moveTo>
                    <a:pt x="2" y="2"/>
                  </a:moveTo>
                  <a:lnTo>
                    <a:pt x="0" y="1"/>
                  </a:lnTo>
                  <a:lnTo>
                    <a:pt x="8" y="5"/>
                  </a:lnTo>
                  <a:lnTo>
                    <a:pt x="16" y="8"/>
                  </a:lnTo>
                  <a:lnTo>
                    <a:pt x="19" y="6"/>
                  </a:lnTo>
                  <a:lnTo>
                    <a:pt x="413" y="13"/>
                  </a:lnTo>
                  <a:lnTo>
                    <a:pt x="341" y="13"/>
                  </a:lnTo>
                  <a:lnTo>
                    <a:pt x="341" y="10"/>
                  </a:lnTo>
                  <a:lnTo>
                    <a:pt x="341" y="8"/>
                  </a:lnTo>
                  <a:lnTo>
                    <a:pt x="256" y="8"/>
                  </a:lnTo>
                  <a:lnTo>
                    <a:pt x="19" y="4"/>
                  </a:lnTo>
                  <a:lnTo>
                    <a:pt x="16" y="5"/>
                  </a:lnTo>
                  <a:lnTo>
                    <a:pt x="8" y="2"/>
                  </a:lnTo>
                  <a:lnTo>
                    <a:pt x="3" y="0"/>
                  </a:lnTo>
                  <a:lnTo>
                    <a:pt x="3" y="1"/>
                  </a:lnTo>
                  <a:lnTo>
                    <a:pt x="2" y="2"/>
                  </a:lnTo>
                  <a:close/>
                </a:path>
              </a:pathLst>
            </a:custGeom>
            <a:solidFill>
              <a:srgbClr val="000000"/>
            </a:solidFill>
            <a:ln w="25400">
              <a:solidFill>
                <a:schemeClr val="tx1"/>
              </a:solidFill>
              <a:round/>
              <a:headEnd/>
              <a:tailEnd/>
            </a:ln>
          </p:spPr>
          <p:txBody>
            <a:bodyPr/>
            <a:lstStyle/>
            <a:p>
              <a:endParaRPr lang="en-GB"/>
            </a:p>
          </p:txBody>
        </p:sp>
        <p:sp>
          <p:nvSpPr>
            <p:cNvPr id="40995" name="Freeform 27"/>
            <p:cNvSpPr>
              <a:spLocks/>
            </p:cNvSpPr>
            <p:nvPr/>
          </p:nvSpPr>
          <p:spPr bwMode="auto">
            <a:xfrm>
              <a:off x="4271" y="2602"/>
              <a:ext cx="16" cy="8"/>
            </a:xfrm>
            <a:custGeom>
              <a:avLst/>
              <a:gdLst>
                <a:gd name="T0" fmla="*/ 5 w 16"/>
                <a:gd name="T1" fmla="*/ 8 h 8"/>
                <a:gd name="T2" fmla="*/ 0 w 16"/>
                <a:gd name="T3" fmla="*/ 8 h 8"/>
                <a:gd name="T4" fmla="*/ 10 w 16"/>
                <a:gd name="T5" fmla="*/ 5 h 8"/>
                <a:gd name="T6" fmla="*/ 16 w 16"/>
                <a:gd name="T7" fmla="*/ 3 h 8"/>
                <a:gd name="T8" fmla="*/ 16 w 16"/>
                <a:gd name="T9" fmla="*/ 1 h 8"/>
                <a:gd name="T10" fmla="*/ 16 w 16"/>
                <a:gd name="T11" fmla="*/ 0 h 8"/>
                <a:gd name="T12" fmla="*/ 10 w 16"/>
                <a:gd name="T13" fmla="*/ 3 h 8"/>
                <a:gd name="T14" fmla="*/ 5 w 16"/>
                <a:gd name="T15" fmla="*/ 4 h 8"/>
                <a:gd name="T16" fmla="*/ 5 w 16"/>
                <a:gd name="T17" fmla="*/ 5 h 8"/>
                <a:gd name="T18" fmla="*/ 5 w 16"/>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
                <a:gd name="T32" fmla="*/ 16 w 1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
                  <a:moveTo>
                    <a:pt x="5" y="8"/>
                  </a:moveTo>
                  <a:lnTo>
                    <a:pt x="0" y="8"/>
                  </a:lnTo>
                  <a:lnTo>
                    <a:pt x="10" y="5"/>
                  </a:lnTo>
                  <a:lnTo>
                    <a:pt x="16" y="3"/>
                  </a:lnTo>
                  <a:lnTo>
                    <a:pt x="16" y="1"/>
                  </a:lnTo>
                  <a:lnTo>
                    <a:pt x="16" y="0"/>
                  </a:lnTo>
                  <a:lnTo>
                    <a:pt x="10" y="3"/>
                  </a:lnTo>
                  <a:lnTo>
                    <a:pt x="5" y="4"/>
                  </a:lnTo>
                  <a:lnTo>
                    <a:pt x="5" y="5"/>
                  </a:lnTo>
                  <a:lnTo>
                    <a:pt x="5" y="8"/>
                  </a:lnTo>
                  <a:close/>
                </a:path>
              </a:pathLst>
            </a:custGeom>
            <a:solidFill>
              <a:srgbClr val="000000"/>
            </a:solidFill>
            <a:ln w="25400">
              <a:solidFill>
                <a:schemeClr val="tx1"/>
              </a:solidFill>
              <a:round/>
              <a:headEnd/>
              <a:tailEnd/>
            </a:ln>
          </p:spPr>
          <p:txBody>
            <a:bodyPr/>
            <a:lstStyle/>
            <a:p>
              <a:endParaRPr lang="en-GB"/>
            </a:p>
          </p:txBody>
        </p:sp>
        <p:sp>
          <p:nvSpPr>
            <p:cNvPr id="40996" name="Freeform 28"/>
            <p:cNvSpPr>
              <a:spLocks/>
            </p:cNvSpPr>
            <p:nvPr/>
          </p:nvSpPr>
          <p:spPr bwMode="auto">
            <a:xfrm>
              <a:off x="4285" y="2591"/>
              <a:ext cx="14" cy="14"/>
            </a:xfrm>
            <a:custGeom>
              <a:avLst/>
              <a:gdLst>
                <a:gd name="T0" fmla="*/ 2 w 14"/>
                <a:gd name="T1" fmla="*/ 14 h 14"/>
                <a:gd name="T2" fmla="*/ 7 w 14"/>
                <a:gd name="T3" fmla="*/ 11 h 14"/>
                <a:gd name="T4" fmla="*/ 7 w 14"/>
                <a:gd name="T5" fmla="*/ 11 h 14"/>
                <a:gd name="T6" fmla="*/ 12 w 14"/>
                <a:gd name="T7" fmla="*/ 6 h 14"/>
                <a:gd name="T8" fmla="*/ 14 w 14"/>
                <a:gd name="T9" fmla="*/ 0 h 14"/>
                <a:gd name="T10" fmla="*/ 12 w 14"/>
                <a:gd name="T11" fmla="*/ 0 h 14"/>
                <a:gd name="T12" fmla="*/ 11 w 14"/>
                <a:gd name="T13" fmla="*/ 0 h 14"/>
                <a:gd name="T14" fmla="*/ 10 w 14"/>
                <a:gd name="T15" fmla="*/ 3 h 14"/>
                <a:gd name="T16" fmla="*/ 4 w 14"/>
                <a:gd name="T17" fmla="*/ 8 h 14"/>
                <a:gd name="T18" fmla="*/ 0 w 14"/>
                <a:gd name="T19" fmla="*/ 11 h 14"/>
                <a:gd name="T20" fmla="*/ 2 w 14"/>
                <a:gd name="T21" fmla="*/ 12 h 14"/>
                <a:gd name="T22" fmla="*/ 2 w 14"/>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4"/>
                <a:gd name="T38" fmla="*/ 14 w 14"/>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4">
                  <a:moveTo>
                    <a:pt x="2" y="14"/>
                  </a:moveTo>
                  <a:lnTo>
                    <a:pt x="7" y="11"/>
                  </a:lnTo>
                  <a:lnTo>
                    <a:pt x="12" y="6"/>
                  </a:lnTo>
                  <a:lnTo>
                    <a:pt x="14" y="0"/>
                  </a:lnTo>
                  <a:lnTo>
                    <a:pt x="12" y="0"/>
                  </a:lnTo>
                  <a:lnTo>
                    <a:pt x="11" y="0"/>
                  </a:lnTo>
                  <a:lnTo>
                    <a:pt x="10" y="3"/>
                  </a:lnTo>
                  <a:lnTo>
                    <a:pt x="4" y="8"/>
                  </a:lnTo>
                  <a:lnTo>
                    <a:pt x="0" y="11"/>
                  </a:lnTo>
                  <a:lnTo>
                    <a:pt x="2" y="12"/>
                  </a:lnTo>
                  <a:lnTo>
                    <a:pt x="2" y="14"/>
                  </a:lnTo>
                  <a:close/>
                </a:path>
              </a:pathLst>
            </a:custGeom>
            <a:solidFill>
              <a:srgbClr val="000000"/>
            </a:solidFill>
            <a:ln w="25400">
              <a:solidFill>
                <a:schemeClr val="tx1"/>
              </a:solidFill>
              <a:round/>
              <a:headEnd/>
              <a:tailEnd/>
            </a:ln>
          </p:spPr>
          <p:txBody>
            <a:bodyPr/>
            <a:lstStyle/>
            <a:p>
              <a:endParaRPr lang="en-GB"/>
            </a:p>
          </p:txBody>
        </p:sp>
        <p:sp>
          <p:nvSpPr>
            <p:cNvPr id="40997" name="Freeform 29"/>
            <p:cNvSpPr>
              <a:spLocks/>
            </p:cNvSpPr>
            <p:nvPr/>
          </p:nvSpPr>
          <p:spPr bwMode="auto">
            <a:xfrm>
              <a:off x="4295" y="2575"/>
              <a:ext cx="5" cy="16"/>
            </a:xfrm>
            <a:custGeom>
              <a:avLst/>
              <a:gdLst>
                <a:gd name="T0" fmla="*/ 4 w 5"/>
                <a:gd name="T1" fmla="*/ 16 h 16"/>
                <a:gd name="T2" fmla="*/ 5 w 5"/>
                <a:gd name="T3" fmla="*/ 12 h 16"/>
                <a:gd name="T4" fmla="*/ 5 w 5"/>
                <a:gd name="T5" fmla="*/ 0 h 16"/>
                <a:gd name="T6" fmla="*/ 2 w 5"/>
                <a:gd name="T7" fmla="*/ 0 h 16"/>
                <a:gd name="T8" fmla="*/ 0 w 5"/>
                <a:gd name="T9" fmla="*/ 0 h 16"/>
                <a:gd name="T10" fmla="*/ 0 w 5"/>
                <a:gd name="T11" fmla="*/ 16 h 16"/>
                <a:gd name="T12" fmla="*/ 2 w 5"/>
                <a:gd name="T13" fmla="*/ 16 h 16"/>
                <a:gd name="T14" fmla="*/ 4 w 5"/>
                <a:gd name="T15" fmla="*/ 16 h 1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6"/>
                <a:gd name="T26" fmla="*/ 5 w 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6">
                  <a:moveTo>
                    <a:pt x="4" y="16"/>
                  </a:moveTo>
                  <a:lnTo>
                    <a:pt x="5" y="12"/>
                  </a:lnTo>
                  <a:lnTo>
                    <a:pt x="5" y="0"/>
                  </a:lnTo>
                  <a:lnTo>
                    <a:pt x="2" y="0"/>
                  </a:lnTo>
                  <a:lnTo>
                    <a:pt x="0" y="0"/>
                  </a:lnTo>
                  <a:lnTo>
                    <a:pt x="0" y="16"/>
                  </a:lnTo>
                  <a:lnTo>
                    <a:pt x="2" y="16"/>
                  </a:lnTo>
                  <a:lnTo>
                    <a:pt x="4" y="16"/>
                  </a:lnTo>
                  <a:close/>
                </a:path>
              </a:pathLst>
            </a:custGeom>
            <a:solidFill>
              <a:srgbClr val="000000"/>
            </a:solidFill>
            <a:ln w="25400">
              <a:solidFill>
                <a:schemeClr val="tx1"/>
              </a:solidFill>
              <a:round/>
              <a:headEnd/>
              <a:tailEnd/>
            </a:ln>
          </p:spPr>
          <p:txBody>
            <a:bodyPr/>
            <a:lstStyle/>
            <a:p>
              <a:endParaRPr lang="en-GB"/>
            </a:p>
          </p:txBody>
        </p:sp>
        <p:sp>
          <p:nvSpPr>
            <p:cNvPr id="40998" name="Freeform 30"/>
            <p:cNvSpPr>
              <a:spLocks/>
            </p:cNvSpPr>
            <p:nvPr/>
          </p:nvSpPr>
          <p:spPr bwMode="auto">
            <a:xfrm>
              <a:off x="4295" y="2569"/>
              <a:ext cx="5" cy="13"/>
            </a:xfrm>
            <a:custGeom>
              <a:avLst/>
              <a:gdLst>
                <a:gd name="T0" fmla="*/ 5 w 5"/>
                <a:gd name="T1" fmla="*/ 6 h 13"/>
                <a:gd name="T2" fmla="*/ 5 w 5"/>
                <a:gd name="T3" fmla="*/ 13 h 13"/>
                <a:gd name="T4" fmla="*/ 2 w 5"/>
                <a:gd name="T5" fmla="*/ 0 h 13"/>
                <a:gd name="T6" fmla="*/ 0 w 5"/>
                <a:gd name="T7" fmla="*/ 0 h 13"/>
                <a:gd name="T8" fmla="*/ 1 w 5"/>
                <a:gd name="T9" fmla="*/ 6 h 13"/>
                <a:gd name="T10" fmla="*/ 2 w 5"/>
                <a:gd name="T11" fmla="*/ 6 h 13"/>
                <a:gd name="T12" fmla="*/ 5 w 5"/>
                <a:gd name="T13" fmla="*/ 6 h 13"/>
                <a:gd name="T14" fmla="*/ 0 60000 65536"/>
                <a:gd name="T15" fmla="*/ 0 60000 65536"/>
                <a:gd name="T16" fmla="*/ 0 60000 65536"/>
                <a:gd name="T17" fmla="*/ 0 60000 65536"/>
                <a:gd name="T18" fmla="*/ 0 60000 65536"/>
                <a:gd name="T19" fmla="*/ 0 60000 65536"/>
                <a:gd name="T20" fmla="*/ 0 60000 65536"/>
                <a:gd name="T21" fmla="*/ 0 w 5"/>
                <a:gd name="T22" fmla="*/ 0 h 13"/>
                <a:gd name="T23" fmla="*/ 5 w 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3">
                  <a:moveTo>
                    <a:pt x="5" y="6"/>
                  </a:moveTo>
                  <a:lnTo>
                    <a:pt x="5" y="13"/>
                  </a:lnTo>
                  <a:lnTo>
                    <a:pt x="2" y="0"/>
                  </a:lnTo>
                  <a:lnTo>
                    <a:pt x="0" y="0"/>
                  </a:lnTo>
                  <a:lnTo>
                    <a:pt x="1" y="6"/>
                  </a:lnTo>
                  <a:lnTo>
                    <a:pt x="2" y="6"/>
                  </a:lnTo>
                  <a:lnTo>
                    <a:pt x="5" y="6"/>
                  </a:lnTo>
                  <a:close/>
                </a:path>
              </a:pathLst>
            </a:custGeom>
            <a:solidFill>
              <a:srgbClr val="000000"/>
            </a:solidFill>
            <a:ln w="25400">
              <a:solidFill>
                <a:schemeClr val="tx1"/>
              </a:solidFill>
              <a:round/>
              <a:headEnd/>
              <a:tailEnd/>
            </a:ln>
          </p:spPr>
          <p:txBody>
            <a:bodyPr/>
            <a:lstStyle/>
            <a:p>
              <a:endParaRPr lang="en-GB"/>
            </a:p>
          </p:txBody>
        </p:sp>
        <p:sp>
          <p:nvSpPr>
            <p:cNvPr id="40999" name="Freeform 31"/>
            <p:cNvSpPr>
              <a:spLocks/>
            </p:cNvSpPr>
            <p:nvPr/>
          </p:nvSpPr>
          <p:spPr bwMode="auto">
            <a:xfrm>
              <a:off x="4292" y="2561"/>
              <a:ext cx="5" cy="8"/>
            </a:xfrm>
            <a:custGeom>
              <a:avLst/>
              <a:gdLst>
                <a:gd name="T0" fmla="*/ 5 w 5"/>
                <a:gd name="T1" fmla="*/ 8 h 8"/>
                <a:gd name="T2" fmla="*/ 3 w 5"/>
                <a:gd name="T3" fmla="*/ 0 h 8"/>
                <a:gd name="T4" fmla="*/ 3 w 5"/>
                <a:gd name="T5" fmla="*/ 0 h 8"/>
                <a:gd name="T6" fmla="*/ 0 w 5"/>
                <a:gd name="T7" fmla="*/ 0 h 8"/>
                <a:gd name="T8" fmla="*/ 3 w 5"/>
                <a:gd name="T9" fmla="*/ 8 h 8"/>
                <a:gd name="T10" fmla="*/ 5 w 5"/>
                <a:gd name="T11" fmla="*/ 8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5" y="8"/>
                  </a:moveTo>
                  <a:lnTo>
                    <a:pt x="3" y="0"/>
                  </a:lnTo>
                  <a:lnTo>
                    <a:pt x="0" y="0"/>
                  </a:lnTo>
                  <a:lnTo>
                    <a:pt x="3" y="8"/>
                  </a:lnTo>
                  <a:lnTo>
                    <a:pt x="5" y="8"/>
                  </a:lnTo>
                  <a:close/>
                </a:path>
              </a:pathLst>
            </a:custGeom>
            <a:solidFill>
              <a:srgbClr val="000000"/>
            </a:solidFill>
            <a:ln w="25400">
              <a:solidFill>
                <a:schemeClr val="tx1"/>
              </a:solidFill>
              <a:round/>
              <a:headEnd/>
              <a:tailEnd/>
            </a:ln>
          </p:spPr>
          <p:txBody>
            <a:bodyPr/>
            <a:lstStyle/>
            <a:p>
              <a:endParaRPr lang="en-GB"/>
            </a:p>
          </p:txBody>
        </p:sp>
        <p:sp>
          <p:nvSpPr>
            <p:cNvPr id="41000" name="Freeform 32"/>
            <p:cNvSpPr>
              <a:spLocks/>
            </p:cNvSpPr>
            <p:nvPr/>
          </p:nvSpPr>
          <p:spPr bwMode="auto">
            <a:xfrm>
              <a:off x="3930" y="2632"/>
              <a:ext cx="440" cy="185"/>
            </a:xfrm>
            <a:custGeom>
              <a:avLst/>
              <a:gdLst>
                <a:gd name="T0" fmla="*/ 395 w 440"/>
                <a:gd name="T1" fmla="*/ 23 h 185"/>
                <a:gd name="T2" fmla="*/ 395 w 440"/>
                <a:gd name="T3" fmla="*/ 20 h 185"/>
                <a:gd name="T4" fmla="*/ 394 w 440"/>
                <a:gd name="T5" fmla="*/ 18 h 185"/>
                <a:gd name="T6" fmla="*/ 391 w 440"/>
                <a:gd name="T7" fmla="*/ 15 h 185"/>
                <a:gd name="T8" fmla="*/ 390 w 440"/>
                <a:gd name="T9" fmla="*/ 12 h 185"/>
                <a:gd name="T10" fmla="*/ 387 w 440"/>
                <a:gd name="T11" fmla="*/ 11 h 185"/>
                <a:gd name="T12" fmla="*/ 383 w 440"/>
                <a:gd name="T13" fmla="*/ 8 h 185"/>
                <a:gd name="T14" fmla="*/ 381 w 440"/>
                <a:gd name="T15" fmla="*/ 7 h 185"/>
                <a:gd name="T16" fmla="*/ 377 w 440"/>
                <a:gd name="T17" fmla="*/ 4 h 185"/>
                <a:gd name="T18" fmla="*/ 373 w 440"/>
                <a:gd name="T19" fmla="*/ 3 h 185"/>
                <a:gd name="T20" fmla="*/ 367 w 440"/>
                <a:gd name="T21" fmla="*/ 2 h 185"/>
                <a:gd name="T22" fmla="*/ 362 w 440"/>
                <a:gd name="T23" fmla="*/ 2 h 185"/>
                <a:gd name="T24" fmla="*/ 355 w 440"/>
                <a:gd name="T25" fmla="*/ 0 h 185"/>
                <a:gd name="T26" fmla="*/ 18 w 440"/>
                <a:gd name="T27" fmla="*/ 0 h 185"/>
                <a:gd name="T28" fmla="*/ 16 w 440"/>
                <a:gd name="T29" fmla="*/ 0 h 185"/>
                <a:gd name="T30" fmla="*/ 13 w 440"/>
                <a:gd name="T31" fmla="*/ 0 h 185"/>
                <a:gd name="T32" fmla="*/ 10 w 440"/>
                <a:gd name="T33" fmla="*/ 2 h 185"/>
                <a:gd name="T34" fmla="*/ 8 w 440"/>
                <a:gd name="T35" fmla="*/ 2 h 185"/>
                <a:gd name="T36" fmla="*/ 5 w 440"/>
                <a:gd name="T37" fmla="*/ 3 h 185"/>
                <a:gd name="T38" fmla="*/ 4 w 440"/>
                <a:gd name="T39" fmla="*/ 3 h 185"/>
                <a:gd name="T40" fmla="*/ 3 w 440"/>
                <a:gd name="T41" fmla="*/ 4 h 185"/>
                <a:gd name="T42" fmla="*/ 1 w 440"/>
                <a:gd name="T43" fmla="*/ 7 h 185"/>
                <a:gd name="T44" fmla="*/ 0 w 440"/>
                <a:gd name="T45" fmla="*/ 8 h 185"/>
                <a:gd name="T46" fmla="*/ 0 w 440"/>
                <a:gd name="T47" fmla="*/ 10 h 185"/>
                <a:gd name="T48" fmla="*/ 0 w 440"/>
                <a:gd name="T49" fmla="*/ 12 h 185"/>
                <a:gd name="T50" fmla="*/ 0 w 440"/>
                <a:gd name="T51" fmla="*/ 14 h 185"/>
                <a:gd name="T52" fmla="*/ 20 w 440"/>
                <a:gd name="T53" fmla="*/ 161 h 185"/>
                <a:gd name="T54" fmla="*/ 21 w 440"/>
                <a:gd name="T55" fmla="*/ 164 h 185"/>
                <a:gd name="T56" fmla="*/ 22 w 440"/>
                <a:gd name="T57" fmla="*/ 166 h 185"/>
                <a:gd name="T58" fmla="*/ 24 w 440"/>
                <a:gd name="T59" fmla="*/ 169 h 185"/>
                <a:gd name="T60" fmla="*/ 25 w 440"/>
                <a:gd name="T61" fmla="*/ 172 h 185"/>
                <a:gd name="T62" fmla="*/ 26 w 440"/>
                <a:gd name="T63" fmla="*/ 174 h 185"/>
                <a:gd name="T64" fmla="*/ 28 w 440"/>
                <a:gd name="T65" fmla="*/ 176 h 185"/>
                <a:gd name="T66" fmla="*/ 29 w 440"/>
                <a:gd name="T67" fmla="*/ 178 h 185"/>
                <a:gd name="T68" fmla="*/ 32 w 440"/>
                <a:gd name="T69" fmla="*/ 180 h 185"/>
                <a:gd name="T70" fmla="*/ 33 w 440"/>
                <a:gd name="T71" fmla="*/ 181 h 185"/>
                <a:gd name="T72" fmla="*/ 36 w 440"/>
                <a:gd name="T73" fmla="*/ 181 h 185"/>
                <a:gd name="T74" fmla="*/ 38 w 440"/>
                <a:gd name="T75" fmla="*/ 182 h 185"/>
                <a:gd name="T76" fmla="*/ 41 w 440"/>
                <a:gd name="T77" fmla="*/ 181 h 185"/>
                <a:gd name="T78" fmla="*/ 416 w 440"/>
                <a:gd name="T79" fmla="*/ 185 h 185"/>
                <a:gd name="T80" fmla="*/ 422 w 440"/>
                <a:gd name="T81" fmla="*/ 183 h 185"/>
                <a:gd name="T82" fmla="*/ 426 w 440"/>
                <a:gd name="T83" fmla="*/ 182 h 185"/>
                <a:gd name="T84" fmla="*/ 428 w 440"/>
                <a:gd name="T85" fmla="*/ 180 h 185"/>
                <a:gd name="T86" fmla="*/ 432 w 440"/>
                <a:gd name="T87" fmla="*/ 177 h 185"/>
                <a:gd name="T88" fmla="*/ 435 w 440"/>
                <a:gd name="T89" fmla="*/ 174 h 185"/>
                <a:gd name="T90" fmla="*/ 436 w 440"/>
                <a:gd name="T91" fmla="*/ 172 h 185"/>
                <a:gd name="T92" fmla="*/ 438 w 440"/>
                <a:gd name="T93" fmla="*/ 169 h 185"/>
                <a:gd name="T94" fmla="*/ 439 w 440"/>
                <a:gd name="T95" fmla="*/ 165 h 185"/>
                <a:gd name="T96" fmla="*/ 440 w 440"/>
                <a:gd name="T97" fmla="*/ 162 h 185"/>
                <a:gd name="T98" fmla="*/ 440 w 440"/>
                <a:gd name="T99" fmla="*/ 160 h 185"/>
                <a:gd name="T100" fmla="*/ 439 w 440"/>
                <a:gd name="T101" fmla="*/ 157 h 185"/>
                <a:gd name="T102" fmla="*/ 438 w 440"/>
                <a:gd name="T103" fmla="*/ 153 h 185"/>
                <a:gd name="T104" fmla="*/ 395 w 440"/>
                <a:gd name="T105" fmla="*/ 23 h 185"/>
                <a:gd name="T106" fmla="*/ 395 w 440"/>
                <a:gd name="T107" fmla="*/ 23 h 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0"/>
                <a:gd name="T163" fmla="*/ 0 h 185"/>
                <a:gd name="T164" fmla="*/ 440 w 440"/>
                <a:gd name="T165" fmla="*/ 185 h 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0" h="185">
                  <a:moveTo>
                    <a:pt x="395" y="23"/>
                  </a:moveTo>
                  <a:lnTo>
                    <a:pt x="395" y="20"/>
                  </a:lnTo>
                  <a:lnTo>
                    <a:pt x="394" y="18"/>
                  </a:lnTo>
                  <a:lnTo>
                    <a:pt x="391" y="15"/>
                  </a:lnTo>
                  <a:lnTo>
                    <a:pt x="390" y="12"/>
                  </a:lnTo>
                  <a:lnTo>
                    <a:pt x="387" y="11"/>
                  </a:lnTo>
                  <a:lnTo>
                    <a:pt x="383" y="8"/>
                  </a:lnTo>
                  <a:lnTo>
                    <a:pt x="381" y="7"/>
                  </a:lnTo>
                  <a:lnTo>
                    <a:pt x="377" y="4"/>
                  </a:lnTo>
                  <a:lnTo>
                    <a:pt x="373" y="3"/>
                  </a:lnTo>
                  <a:lnTo>
                    <a:pt x="367" y="2"/>
                  </a:lnTo>
                  <a:lnTo>
                    <a:pt x="362" y="2"/>
                  </a:lnTo>
                  <a:lnTo>
                    <a:pt x="355" y="0"/>
                  </a:lnTo>
                  <a:lnTo>
                    <a:pt x="18" y="0"/>
                  </a:lnTo>
                  <a:lnTo>
                    <a:pt x="16" y="0"/>
                  </a:lnTo>
                  <a:lnTo>
                    <a:pt x="13" y="0"/>
                  </a:lnTo>
                  <a:lnTo>
                    <a:pt x="10" y="2"/>
                  </a:lnTo>
                  <a:lnTo>
                    <a:pt x="8" y="2"/>
                  </a:lnTo>
                  <a:lnTo>
                    <a:pt x="5" y="3"/>
                  </a:lnTo>
                  <a:lnTo>
                    <a:pt x="4" y="3"/>
                  </a:lnTo>
                  <a:lnTo>
                    <a:pt x="3" y="4"/>
                  </a:lnTo>
                  <a:lnTo>
                    <a:pt x="1" y="7"/>
                  </a:lnTo>
                  <a:lnTo>
                    <a:pt x="0" y="8"/>
                  </a:lnTo>
                  <a:lnTo>
                    <a:pt x="0" y="10"/>
                  </a:lnTo>
                  <a:lnTo>
                    <a:pt x="0" y="12"/>
                  </a:lnTo>
                  <a:lnTo>
                    <a:pt x="0" y="14"/>
                  </a:lnTo>
                  <a:lnTo>
                    <a:pt x="20" y="161"/>
                  </a:lnTo>
                  <a:lnTo>
                    <a:pt x="21" y="164"/>
                  </a:lnTo>
                  <a:lnTo>
                    <a:pt x="22" y="166"/>
                  </a:lnTo>
                  <a:lnTo>
                    <a:pt x="24" y="169"/>
                  </a:lnTo>
                  <a:lnTo>
                    <a:pt x="25" y="172"/>
                  </a:lnTo>
                  <a:lnTo>
                    <a:pt x="26" y="174"/>
                  </a:lnTo>
                  <a:lnTo>
                    <a:pt x="28" y="176"/>
                  </a:lnTo>
                  <a:lnTo>
                    <a:pt x="29" y="178"/>
                  </a:lnTo>
                  <a:lnTo>
                    <a:pt x="32" y="180"/>
                  </a:lnTo>
                  <a:lnTo>
                    <a:pt x="33" y="181"/>
                  </a:lnTo>
                  <a:lnTo>
                    <a:pt x="36" y="181"/>
                  </a:lnTo>
                  <a:lnTo>
                    <a:pt x="38" y="182"/>
                  </a:lnTo>
                  <a:lnTo>
                    <a:pt x="41" y="181"/>
                  </a:lnTo>
                  <a:lnTo>
                    <a:pt x="416" y="185"/>
                  </a:lnTo>
                  <a:lnTo>
                    <a:pt x="422" y="183"/>
                  </a:lnTo>
                  <a:lnTo>
                    <a:pt x="426" y="182"/>
                  </a:lnTo>
                  <a:lnTo>
                    <a:pt x="428" y="180"/>
                  </a:lnTo>
                  <a:lnTo>
                    <a:pt x="432" y="177"/>
                  </a:lnTo>
                  <a:lnTo>
                    <a:pt x="435" y="174"/>
                  </a:lnTo>
                  <a:lnTo>
                    <a:pt x="436" y="172"/>
                  </a:lnTo>
                  <a:lnTo>
                    <a:pt x="438" y="169"/>
                  </a:lnTo>
                  <a:lnTo>
                    <a:pt x="439" y="165"/>
                  </a:lnTo>
                  <a:lnTo>
                    <a:pt x="440" y="162"/>
                  </a:lnTo>
                  <a:lnTo>
                    <a:pt x="440" y="160"/>
                  </a:lnTo>
                  <a:lnTo>
                    <a:pt x="439" y="157"/>
                  </a:lnTo>
                  <a:lnTo>
                    <a:pt x="438" y="153"/>
                  </a:lnTo>
                  <a:lnTo>
                    <a:pt x="395" y="23"/>
                  </a:lnTo>
                </a:path>
              </a:pathLst>
            </a:custGeom>
            <a:noFill/>
            <a:ln w="25400">
              <a:solidFill>
                <a:schemeClr val="tx1"/>
              </a:solidFill>
              <a:prstDash val="solid"/>
              <a:round/>
              <a:headEnd/>
              <a:tailEnd/>
            </a:ln>
          </p:spPr>
          <p:txBody>
            <a:bodyPr/>
            <a:lstStyle/>
            <a:p>
              <a:endParaRPr lang="en-GB"/>
            </a:p>
          </p:txBody>
        </p:sp>
        <p:sp>
          <p:nvSpPr>
            <p:cNvPr id="41001" name="Freeform 33"/>
            <p:cNvSpPr>
              <a:spLocks/>
            </p:cNvSpPr>
            <p:nvPr/>
          </p:nvSpPr>
          <p:spPr bwMode="auto">
            <a:xfrm>
              <a:off x="4322" y="2652"/>
              <a:ext cx="6" cy="3"/>
            </a:xfrm>
            <a:custGeom>
              <a:avLst/>
              <a:gdLst>
                <a:gd name="T0" fmla="*/ 0 w 6"/>
                <a:gd name="T1" fmla="*/ 3 h 3"/>
                <a:gd name="T2" fmla="*/ 6 w 6"/>
                <a:gd name="T3" fmla="*/ 3 h 3"/>
                <a:gd name="T4" fmla="*/ 6 w 6"/>
                <a:gd name="T5" fmla="*/ 0 h 3"/>
                <a:gd name="T6" fmla="*/ 3 w 6"/>
                <a:gd name="T7" fmla="*/ 0 h 3"/>
                <a:gd name="T8" fmla="*/ 0 w 6"/>
                <a:gd name="T9" fmla="*/ 0 h 3"/>
                <a:gd name="T10" fmla="*/ 0 w 6"/>
                <a:gd name="T11" fmla="*/ 3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3"/>
                  </a:moveTo>
                  <a:lnTo>
                    <a:pt x="6" y="3"/>
                  </a:lnTo>
                  <a:lnTo>
                    <a:pt x="6" y="0"/>
                  </a:lnTo>
                  <a:lnTo>
                    <a:pt x="3" y="0"/>
                  </a:lnTo>
                  <a:lnTo>
                    <a:pt x="0" y="0"/>
                  </a:lnTo>
                  <a:lnTo>
                    <a:pt x="0" y="3"/>
                  </a:lnTo>
                  <a:close/>
                </a:path>
              </a:pathLst>
            </a:custGeom>
            <a:solidFill>
              <a:srgbClr val="000000"/>
            </a:solidFill>
            <a:ln w="25400">
              <a:solidFill>
                <a:schemeClr val="tx1"/>
              </a:solidFill>
              <a:round/>
              <a:headEnd/>
              <a:tailEnd/>
            </a:ln>
          </p:spPr>
          <p:txBody>
            <a:bodyPr/>
            <a:lstStyle/>
            <a:p>
              <a:endParaRPr lang="en-GB"/>
            </a:p>
          </p:txBody>
        </p:sp>
        <p:sp>
          <p:nvSpPr>
            <p:cNvPr id="41002" name="Freeform 34"/>
            <p:cNvSpPr>
              <a:spLocks/>
            </p:cNvSpPr>
            <p:nvPr/>
          </p:nvSpPr>
          <p:spPr bwMode="auto">
            <a:xfrm>
              <a:off x="4322" y="2650"/>
              <a:ext cx="6" cy="5"/>
            </a:xfrm>
            <a:custGeom>
              <a:avLst/>
              <a:gdLst>
                <a:gd name="T0" fmla="*/ 6 w 6"/>
                <a:gd name="T1" fmla="*/ 2 h 5"/>
                <a:gd name="T2" fmla="*/ 6 w 6"/>
                <a:gd name="T3" fmla="*/ 5 h 5"/>
                <a:gd name="T4" fmla="*/ 3 w 6"/>
                <a:gd name="T5" fmla="*/ 0 h 5"/>
                <a:gd name="T6" fmla="*/ 2 w 6"/>
                <a:gd name="T7" fmla="*/ 0 h 5"/>
                <a:gd name="T8" fmla="*/ 0 w 6"/>
                <a:gd name="T9" fmla="*/ 0 h 5"/>
                <a:gd name="T10" fmla="*/ 2 w 6"/>
                <a:gd name="T11" fmla="*/ 2 h 5"/>
                <a:gd name="T12" fmla="*/ 3 w 6"/>
                <a:gd name="T13" fmla="*/ 2 h 5"/>
                <a:gd name="T14" fmla="*/ 6 w 6"/>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2"/>
                  </a:moveTo>
                  <a:lnTo>
                    <a:pt x="6" y="5"/>
                  </a:lnTo>
                  <a:lnTo>
                    <a:pt x="3" y="0"/>
                  </a:lnTo>
                  <a:lnTo>
                    <a:pt x="2" y="0"/>
                  </a:lnTo>
                  <a:lnTo>
                    <a:pt x="0" y="0"/>
                  </a:lnTo>
                  <a:lnTo>
                    <a:pt x="2" y="2"/>
                  </a:lnTo>
                  <a:lnTo>
                    <a:pt x="3" y="2"/>
                  </a:lnTo>
                  <a:lnTo>
                    <a:pt x="6" y="2"/>
                  </a:lnTo>
                  <a:close/>
                </a:path>
              </a:pathLst>
            </a:custGeom>
            <a:solidFill>
              <a:srgbClr val="000000"/>
            </a:solidFill>
            <a:ln w="25400">
              <a:solidFill>
                <a:schemeClr val="tx1"/>
              </a:solidFill>
              <a:round/>
              <a:headEnd/>
              <a:tailEnd/>
            </a:ln>
          </p:spPr>
          <p:txBody>
            <a:bodyPr/>
            <a:lstStyle/>
            <a:p>
              <a:endParaRPr lang="en-GB"/>
            </a:p>
          </p:txBody>
        </p:sp>
        <p:sp>
          <p:nvSpPr>
            <p:cNvPr id="41003" name="Freeform 35"/>
            <p:cNvSpPr>
              <a:spLocks/>
            </p:cNvSpPr>
            <p:nvPr/>
          </p:nvSpPr>
          <p:spPr bwMode="auto">
            <a:xfrm>
              <a:off x="4320" y="2646"/>
              <a:ext cx="5" cy="5"/>
            </a:xfrm>
            <a:custGeom>
              <a:avLst/>
              <a:gdLst>
                <a:gd name="T0" fmla="*/ 5 w 5"/>
                <a:gd name="T1" fmla="*/ 4 h 5"/>
                <a:gd name="T2" fmla="*/ 4 w 5"/>
                <a:gd name="T3" fmla="*/ 1 h 5"/>
                <a:gd name="T4" fmla="*/ 2 w 5"/>
                <a:gd name="T5" fmla="*/ 0 h 5"/>
                <a:gd name="T6" fmla="*/ 1 w 5"/>
                <a:gd name="T7" fmla="*/ 1 h 5"/>
                <a:gd name="T8" fmla="*/ 0 w 5"/>
                <a:gd name="T9" fmla="*/ 2 h 5"/>
                <a:gd name="T10" fmla="*/ 2 w 5"/>
                <a:gd name="T11" fmla="*/ 5 h 5"/>
                <a:gd name="T12" fmla="*/ 4 w 5"/>
                <a:gd name="T13" fmla="*/ 4 h 5"/>
                <a:gd name="T14" fmla="*/ 5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4"/>
                  </a:moveTo>
                  <a:lnTo>
                    <a:pt x="4" y="1"/>
                  </a:lnTo>
                  <a:lnTo>
                    <a:pt x="2" y="0"/>
                  </a:lnTo>
                  <a:lnTo>
                    <a:pt x="1" y="1"/>
                  </a:lnTo>
                  <a:lnTo>
                    <a:pt x="0" y="2"/>
                  </a:lnTo>
                  <a:lnTo>
                    <a:pt x="2" y="5"/>
                  </a:lnTo>
                  <a:lnTo>
                    <a:pt x="4" y="4"/>
                  </a:lnTo>
                  <a:lnTo>
                    <a:pt x="5" y="4"/>
                  </a:lnTo>
                  <a:close/>
                </a:path>
              </a:pathLst>
            </a:custGeom>
            <a:solidFill>
              <a:srgbClr val="000000"/>
            </a:solidFill>
            <a:ln w="25400">
              <a:solidFill>
                <a:schemeClr val="tx1"/>
              </a:solidFill>
              <a:round/>
              <a:headEnd/>
              <a:tailEnd/>
            </a:ln>
          </p:spPr>
          <p:txBody>
            <a:bodyPr/>
            <a:lstStyle/>
            <a:p>
              <a:endParaRPr lang="en-GB"/>
            </a:p>
          </p:txBody>
        </p:sp>
        <p:sp>
          <p:nvSpPr>
            <p:cNvPr id="41004" name="Freeform 36"/>
            <p:cNvSpPr>
              <a:spLocks/>
            </p:cNvSpPr>
            <p:nvPr/>
          </p:nvSpPr>
          <p:spPr bwMode="auto">
            <a:xfrm>
              <a:off x="4317" y="2642"/>
              <a:ext cx="5" cy="8"/>
            </a:xfrm>
            <a:custGeom>
              <a:avLst/>
              <a:gdLst>
                <a:gd name="T0" fmla="*/ 4 w 5"/>
                <a:gd name="T1" fmla="*/ 5 h 8"/>
                <a:gd name="T2" fmla="*/ 5 w 5"/>
                <a:gd name="T3" fmla="*/ 5 h 8"/>
                <a:gd name="T4" fmla="*/ 4 w 5"/>
                <a:gd name="T5" fmla="*/ 2 h 8"/>
                <a:gd name="T6" fmla="*/ 0 w 5"/>
                <a:gd name="T7" fmla="*/ 0 h 8"/>
                <a:gd name="T8" fmla="*/ 0 w 5"/>
                <a:gd name="T9" fmla="*/ 1 h 8"/>
                <a:gd name="T10" fmla="*/ 0 w 5"/>
                <a:gd name="T11" fmla="*/ 2 h 8"/>
                <a:gd name="T12" fmla="*/ 2 w 5"/>
                <a:gd name="T13" fmla="*/ 2 h 8"/>
                <a:gd name="T14" fmla="*/ 4 w 5"/>
                <a:gd name="T15" fmla="*/ 8 h 8"/>
                <a:gd name="T16" fmla="*/ 3 w 5"/>
                <a:gd name="T17" fmla="*/ 6 h 8"/>
                <a:gd name="T18" fmla="*/ 4 w 5"/>
                <a:gd name="T19" fmla="*/ 5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8"/>
                <a:gd name="T32" fmla="*/ 5 w 5"/>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8">
                  <a:moveTo>
                    <a:pt x="4" y="5"/>
                  </a:moveTo>
                  <a:lnTo>
                    <a:pt x="5" y="5"/>
                  </a:lnTo>
                  <a:lnTo>
                    <a:pt x="4" y="2"/>
                  </a:lnTo>
                  <a:lnTo>
                    <a:pt x="0" y="0"/>
                  </a:lnTo>
                  <a:lnTo>
                    <a:pt x="0" y="1"/>
                  </a:lnTo>
                  <a:lnTo>
                    <a:pt x="0" y="2"/>
                  </a:lnTo>
                  <a:lnTo>
                    <a:pt x="2" y="2"/>
                  </a:lnTo>
                  <a:lnTo>
                    <a:pt x="4" y="8"/>
                  </a:lnTo>
                  <a:lnTo>
                    <a:pt x="3" y="6"/>
                  </a:lnTo>
                  <a:lnTo>
                    <a:pt x="4" y="5"/>
                  </a:lnTo>
                  <a:close/>
                </a:path>
              </a:pathLst>
            </a:custGeom>
            <a:solidFill>
              <a:srgbClr val="000000"/>
            </a:solidFill>
            <a:ln w="25400">
              <a:solidFill>
                <a:schemeClr val="tx1"/>
              </a:solidFill>
              <a:round/>
              <a:headEnd/>
              <a:tailEnd/>
            </a:ln>
          </p:spPr>
          <p:txBody>
            <a:bodyPr/>
            <a:lstStyle/>
            <a:p>
              <a:endParaRPr lang="en-GB"/>
            </a:p>
          </p:txBody>
        </p:sp>
        <p:sp>
          <p:nvSpPr>
            <p:cNvPr id="41005" name="Freeform 37"/>
            <p:cNvSpPr>
              <a:spLocks/>
            </p:cNvSpPr>
            <p:nvPr/>
          </p:nvSpPr>
          <p:spPr bwMode="auto">
            <a:xfrm>
              <a:off x="4312" y="2639"/>
              <a:ext cx="7" cy="5"/>
            </a:xfrm>
            <a:custGeom>
              <a:avLst/>
              <a:gdLst>
                <a:gd name="T0" fmla="*/ 5 w 7"/>
                <a:gd name="T1" fmla="*/ 4 h 5"/>
                <a:gd name="T2" fmla="*/ 7 w 7"/>
                <a:gd name="T3" fmla="*/ 3 h 5"/>
                <a:gd name="T4" fmla="*/ 3 w 7"/>
                <a:gd name="T5" fmla="*/ 0 h 5"/>
                <a:gd name="T6" fmla="*/ 1 w 7"/>
                <a:gd name="T7" fmla="*/ 1 h 5"/>
                <a:gd name="T8" fmla="*/ 0 w 7"/>
                <a:gd name="T9" fmla="*/ 3 h 5"/>
                <a:gd name="T10" fmla="*/ 0 w 7"/>
                <a:gd name="T11" fmla="*/ 3 h 5"/>
                <a:gd name="T12" fmla="*/ 5 w 7"/>
                <a:gd name="T13" fmla="*/ 5 h 5"/>
                <a:gd name="T14" fmla="*/ 5 w 7"/>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5" y="4"/>
                  </a:moveTo>
                  <a:lnTo>
                    <a:pt x="7" y="3"/>
                  </a:lnTo>
                  <a:lnTo>
                    <a:pt x="3" y="0"/>
                  </a:lnTo>
                  <a:lnTo>
                    <a:pt x="1" y="1"/>
                  </a:lnTo>
                  <a:lnTo>
                    <a:pt x="0" y="3"/>
                  </a:lnTo>
                  <a:lnTo>
                    <a:pt x="5" y="5"/>
                  </a:lnTo>
                  <a:lnTo>
                    <a:pt x="5" y="4"/>
                  </a:lnTo>
                  <a:close/>
                </a:path>
              </a:pathLst>
            </a:custGeom>
            <a:solidFill>
              <a:srgbClr val="000000"/>
            </a:solidFill>
            <a:ln w="25400">
              <a:solidFill>
                <a:schemeClr val="tx1"/>
              </a:solidFill>
              <a:round/>
              <a:headEnd/>
              <a:tailEnd/>
            </a:ln>
          </p:spPr>
          <p:txBody>
            <a:bodyPr/>
            <a:lstStyle/>
            <a:p>
              <a:endParaRPr lang="en-GB"/>
            </a:p>
          </p:txBody>
        </p:sp>
        <p:sp>
          <p:nvSpPr>
            <p:cNvPr id="41006" name="Freeform 38"/>
            <p:cNvSpPr>
              <a:spLocks/>
            </p:cNvSpPr>
            <p:nvPr/>
          </p:nvSpPr>
          <p:spPr bwMode="auto">
            <a:xfrm>
              <a:off x="4311" y="2638"/>
              <a:ext cx="8" cy="4"/>
            </a:xfrm>
            <a:custGeom>
              <a:avLst/>
              <a:gdLst>
                <a:gd name="T0" fmla="*/ 4 w 8"/>
                <a:gd name="T1" fmla="*/ 1 h 4"/>
                <a:gd name="T2" fmla="*/ 8 w 8"/>
                <a:gd name="T3" fmla="*/ 4 h 4"/>
                <a:gd name="T4" fmla="*/ 0 w 8"/>
                <a:gd name="T5" fmla="*/ 0 h 4"/>
                <a:gd name="T6" fmla="*/ 0 w 8"/>
                <a:gd name="T7" fmla="*/ 1 h 4"/>
                <a:gd name="T8" fmla="*/ 0 w 8"/>
                <a:gd name="T9" fmla="*/ 2 h 4"/>
                <a:gd name="T10" fmla="*/ 2 w 8"/>
                <a:gd name="T11" fmla="*/ 4 h 4"/>
                <a:gd name="T12" fmla="*/ 2 w 8"/>
                <a:gd name="T13" fmla="*/ 2 h 4"/>
                <a:gd name="T14" fmla="*/ 4 w 8"/>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4" y="1"/>
                  </a:moveTo>
                  <a:lnTo>
                    <a:pt x="8" y="4"/>
                  </a:lnTo>
                  <a:lnTo>
                    <a:pt x="0" y="0"/>
                  </a:lnTo>
                  <a:lnTo>
                    <a:pt x="0" y="1"/>
                  </a:lnTo>
                  <a:lnTo>
                    <a:pt x="0" y="2"/>
                  </a:lnTo>
                  <a:lnTo>
                    <a:pt x="2" y="4"/>
                  </a:lnTo>
                  <a:lnTo>
                    <a:pt x="2" y="2"/>
                  </a:lnTo>
                  <a:lnTo>
                    <a:pt x="4" y="1"/>
                  </a:lnTo>
                  <a:close/>
                </a:path>
              </a:pathLst>
            </a:custGeom>
            <a:solidFill>
              <a:srgbClr val="000000"/>
            </a:solidFill>
            <a:ln w="25400">
              <a:solidFill>
                <a:schemeClr val="tx1"/>
              </a:solidFill>
              <a:round/>
              <a:headEnd/>
              <a:tailEnd/>
            </a:ln>
          </p:spPr>
          <p:txBody>
            <a:bodyPr/>
            <a:lstStyle/>
            <a:p>
              <a:endParaRPr lang="en-GB"/>
            </a:p>
          </p:txBody>
        </p:sp>
        <p:sp>
          <p:nvSpPr>
            <p:cNvPr id="41007" name="Freeform 39"/>
            <p:cNvSpPr>
              <a:spLocks/>
            </p:cNvSpPr>
            <p:nvPr/>
          </p:nvSpPr>
          <p:spPr bwMode="auto">
            <a:xfrm>
              <a:off x="4297" y="2632"/>
              <a:ext cx="15" cy="8"/>
            </a:xfrm>
            <a:custGeom>
              <a:avLst/>
              <a:gdLst>
                <a:gd name="T0" fmla="*/ 14 w 15"/>
                <a:gd name="T1" fmla="*/ 7 h 8"/>
                <a:gd name="T2" fmla="*/ 15 w 15"/>
                <a:gd name="T3" fmla="*/ 6 h 8"/>
                <a:gd name="T4" fmla="*/ 12 w 15"/>
                <a:gd name="T5" fmla="*/ 3 h 8"/>
                <a:gd name="T6" fmla="*/ 6 w 15"/>
                <a:gd name="T7" fmla="*/ 2 h 8"/>
                <a:gd name="T8" fmla="*/ 0 w 15"/>
                <a:gd name="T9" fmla="*/ 0 h 8"/>
                <a:gd name="T10" fmla="*/ 0 w 15"/>
                <a:gd name="T11" fmla="*/ 2 h 8"/>
                <a:gd name="T12" fmla="*/ 0 w 15"/>
                <a:gd name="T13" fmla="*/ 3 h 8"/>
                <a:gd name="T14" fmla="*/ 6 w 15"/>
                <a:gd name="T15" fmla="*/ 4 h 8"/>
                <a:gd name="T16" fmla="*/ 7 w 15"/>
                <a:gd name="T17" fmla="*/ 6 h 8"/>
                <a:gd name="T18" fmla="*/ 8 w 15"/>
                <a:gd name="T19" fmla="*/ 6 h 8"/>
                <a:gd name="T20" fmla="*/ 14 w 15"/>
                <a:gd name="T21" fmla="*/ 8 h 8"/>
                <a:gd name="T22" fmla="*/ 14 w 15"/>
                <a:gd name="T23" fmla="*/ 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8"/>
                <a:gd name="T38" fmla="*/ 15 w 1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8">
                  <a:moveTo>
                    <a:pt x="14" y="7"/>
                  </a:moveTo>
                  <a:lnTo>
                    <a:pt x="15" y="6"/>
                  </a:lnTo>
                  <a:lnTo>
                    <a:pt x="12" y="3"/>
                  </a:lnTo>
                  <a:lnTo>
                    <a:pt x="6" y="2"/>
                  </a:lnTo>
                  <a:lnTo>
                    <a:pt x="0" y="0"/>
                  </a:lnTo>
                  <a:lnTo>
                    <a:pt x="0" y="2"/>
                  </a:lnTo>
                  <a:lnTo>
                    <a:pt x="0" y="3"/>
                  </a:lnTo>
                  <a:lnTo>
                    <a:pt x="6" y="4"/>
                  </a:lnTo>
                  <a:lnTo>
                    <a:pt x="7" y="6"/>
                  </a:lnTo>
                  <a:lnTo>
                    <a:pt x="8" y="6"/>
                  </a:lnTo>
                  <a:lnTo>
                    <a:pt x="14" y="8"/>
                  </a:lnTo>
                  <a:lnTo>
                    <a:pt x="14" y="7"/>
                  </a:lnTo>
                  <a:close/>
                </a:path>
              </a:pathLst>
            </a:custGeom>
            <a:solidFill>
              <a:srgbClr val="000000"/>
            </a:solidFill>
            <a:ln w="25400">
              <a:solidFill>
                <a:schemeClr val="tx1"/>
              </a:solidFill>
              <a:round/>
              <a:headEnd/>
              <a:tailEnd/>
            </a:ln>
          </p:spPr>
          <p:txBody>
            <a:bodyPr/>
            <a:lstStyle/>
            <a:p>
              <a:endParaRPr lang="en-GB"/>
            </a:p>
          </p:txBody>
        </p:sp>
        <p:sp>
          <p:nvSpPr>
            <p:cNvPr id="41008" name="Freeform 40"/>
            <p:cNvSpPr>
              <a:spLocks/>
            </p:cNvSpPr>
            <p:nvPr/>
          </p:nvSpPr>
          <p:spPr bwMode="auto">
            <a:xfrm>
              <a:off x="4292" y="2631"/>
              <a:ext cx="5" cy="5"/>
            </a:xfrm>
            <a:custGeom>
              <a:avLst/>
              <a:gdLst>
                <a:gd name="T0" fmla="*/ 5 w 5"/>
                <a:gd name="T1" fmla="*/ 1 h 5"/>
                <a:gd name="T2" fmla="*/ 0 w 5"/>
                <a:gd name="T3" fmla="*/ 0 h 5"/>
                <a:gd name="T4" fmla="*/ 0 w 5"/>
                <a:gd name="T5" fmla="*/ 0 h 5"/>
                <a:gd name="T6" fmla="*/ 0 w 5"/>
                <a:gd name="T7" fmla="*/ 3 h 5"/>
                <a:gd name="T8" fmla="*/ 0 w 5"/>
                <a:gd name="T9" fmla="*/ 5 h 5"/>
                <a:gd name="T10" fmla="*/ 5 w 5"/>
                <a:gd name="T11" fmla="*/ 5 h 5"/>
                <a:gd name="T12" fmla="*/ 5 w 5"/>
                <a:gd name="T13" fmla="*/ 3 h 5"/>
                <a:gd name="T14" fmla="*/ 5 w 5"/>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1"/>
                  </a:moveTo>
                  <a:lnTo>
                    <a:pt x="0" y="0"/>
                  </a:lnTo>
                  <a:lnTo>
                    <a:pt x="0" y="3"/>
                  </a:lnTo>
                  <a:lnTo>
                    <a:pt x="0" y="5"/>
                  </a:lnTo>
                  <a:lnTo>
                    <a:pt x="5" y="5"/>
                  </a:lnTo>
                  <a:lnTo>
                    <a:pt x="5" y="3"/>
                  </a:lnTo>
                  <a:lnTo>
                    <a:pt x="5" y="1"/>
                  </a:lnTo>
                  <a:close/>
                </a:path>
              </a:pathLst>
            </a:custGeom>
            <a:solidFill>
              <a:srgbClr val="000000"/>
            </a:solidFill>
            <a:ln w="25400">
              <a:solidFill>
                <a:schemeClr val="tx1"/>
              </a:solidFill>
              <a:round/>
              <a:headEnd/>
              <a:tailEnd/>
            </a:ln>
          </p:spPr>
          <p:txBody>
            <a:bodyPr/>
            <a:lstStyle/>
            <a:p>
              <a:endParaRPr lang="en-GB"/>
            </a:p>
          </p:txBody>
        </p:sp>
        <p:sp>
          <p:nvSpPr>
            <p:cNvPr id="41009" name="Freeform 41"/>
            <p:cNvSpPr>
              <a:spLocks/>
            </p:cNvSpPr>
            <p:nvPr/>
          </p:nvSpPr>
          <p:spPr bwMode="auto">
            <a:xfrm>
              <a:off x="3943" y="2630"/>
              <a:ext cx="356" cy="6"/>
            </a:xfrm>
            <a:custGeom>
              <a:avLst/>
              <a:gdLst>
                <a:gd name="T0" fmla="*/ 349 w 356"/>
                <a:gd name="T1" fmla="*/ 4 h 6"/>
                <a:gd name="T2" fmla="*/ 349 w 356"/>
                <a:gd name="T3" fmla="*/ 2 h 6"/>
                <a:gd name="T4" fmla="*/ 342 w 356"/>
                <a:gd name="T5" fmla="*/ 1 h 6"/>
                <a:gd name="T6" fmla="*/ 0 w 356"/>
                <a:gd name="T7" fmla="*/ 0 h 6"/>
                <a:gd name="T8" fmla="*/ 0 w 356"/>
                <a:gd name="T9" fmla="*/ 2 h 6"/>
                <a:gd name="T10" fmla="*/ 0 w 356"/>
                <a:gd name="T11" fmla="*/ 5 h 6"/>
                <a:gd name="T12" fmla="*/ 342 w 356"/>
                <a:gd name="T13" fmla="*/ 4 h 6"/>
                <a:gd name="T14" fmla="*/ 356 w 356"/>
                <a:gd name="T15" fmla="*/ 6 h 6"/>
                <a:gd name="T16" fmla="*/ 349 w 356"/>
                <a:gd name="T17" fmla="*/ 6 h 6"/>
                <a:gd name="T18" fmla="*/ 349 w 356"/>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6"/>
                <a:gd name="T31" fmla="*/ 0 h 6"/>
                <a:gd name="T32" fmla="*/ 356 w 35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6" h="6">
                  <a:moveTo>
                    <a:pt x="349" y="4"/>
                  </a:moveTo>
                  <a:lnTo>
                    <a:pt x="349" y="2"/>
                  </a:lnTo>
                  <a:lnTo>
                    <a:pt x="342" y="1"/>
                  </a:lnTo>
                  <a:lnTo>
                    <a:pt x="0" y="0"/>
                  </a:lnTo>
                  <a:lnTo>
                    <a:pt x="0" y="2"/>
                  </a:lnTo>
                  <a:lnTo>
                    <a:pt x="0" y="5"/>
                  </a:lnTo>
                  <a:lnTo>
                    <a:pt x="342" y="4"/>
                  </a:lnTo>
                  <a:lnTo>
                    <a:pt x="356" y="6"/>
                  </a:lnTo>
                  <a:lnTo>
                    <a:pt x="349" y="6"/>
                  </a:lnTo>
                  <a:lnTo>
                    <a:pt x="349" y="4"/>
                  </a:lnTo>
                  <a:close/>
                </a:path>
              </a:pathLst>
            </a:custGeom>
            <a:solidFill>
              <a:srgbClr val="000000"/>
            </a:solidFill>
            <a:ln w="25400">
              <a:solidFill>
                <a:schemeClr val="tx1"/>
              </a:solidFill>
              <a:round/>
              <a:headEnd/>
              <a:tailEnd/>
            </a:ln>
          </p:spPr>
          <p:txBody>
            <a:bodyPr/>
            <a:lstStyle/>
            <a:p>
              <a:endParaRPr lang="en-GB"/>
            </a:p>
          </p:txBody>
        </p:sp>
        <p:sp>
          <p:nvSpPr>
            <p:cNvPr id="41010" name="Freeform 42"/>
            <p:cNvSpPr>
              <a:spLocks/>
            </p:cNvSpPr>
            <p:nvPr/>
          </p:nvSpPr>
          <p:spPr bwMode="auto">
            <a:xfrm>
              <a:off x="3940" y="2630"/>
              <a:ext cx="6" cy="5"/>
            </a:xfrm>
            <a:custGeom>
              <a:avLst/>
              <a:gdLst>
                <a:gd name="T0" fmla="*/ 3 w 6"/>
                <a:gd name="T1" fmla="*/ 0 h 5"/>
                <a:gd name="T2" fmla="*/ 6 w 6"/>
                <a:gd name="T3" fmla="*/ 0 h 5"/>
                <a:gd name="T4" fmla="*/ 0 w 6"/>
                <a:gd name="T5" fmla="*/ 2 h 5"/>
                <a:gd name="T6" fmla="*/ 0 w 6"/>
                <a:gd name="T7" fmla="*/ 4 h 5"/>
                <a:gd name="T8" fmla="*/ 0 w 6"/>
                <a:gd name="T9" fmla="*/ 5 h 5"/>
                <a:gd name="T10" fmla="*/ 3 w 6"/>
                <a:gd name="T11" fmla="*/ 4 h 5"/>
                <a:gd name="T12" fmla="*/ 3 w 6"/>
                <a:gd name="T13" fmla="*/ 2 h 5"/>
                <a:gd name="T14" fmla="*/ 3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3" y="0"/>
                  </a:moveTo>
                  <a:lnTo>
                    <a:pt x="6" y="0"/>
                  </a:lnTo>
                  <a:lnTo>
                    <a:pt x="0" y="2"/>
                  </a:lnTo>
                  <a:lnTo>
                    <a:pt x="0" y="4"/>
                  </a:lnTo>
                  <a:lnTo>
                    <a:pt x="0" y="5"/>
                  </a:lnTo>
                  <a:lnTo>
                    <a:pt x="3" y="4"/>
                  </a:lnTo>
                  <a:lnTo>
                    <a:pt x="3" y="2"/>
                  </a:lnTo>
                  <a:lnTo>
                    <a:pt x="3" y="0"/>
                  </a:lnTo>
                  <a:close/>
                </a:path>
              </a:pathLst>
            </a:custGeom>
            <a:solidFill>
              <a:srgbClr val="000000"/>
            </a:solidFill>
            <a:ln w="25400">
              <a:solidFill>
                <a:schemeClr val="tx1"/>
              </a:solidFill>
              <a:round/>
              <a:headEnd/>
              <a:tailEnd/>
            </a:ln>
          </p:spPr>
          <p:txBody>
            <a:bodyPr/>
            <a:lstStyle/>
            <a:p>
              <a:endParaRPr lang="en-GB"/>
            </a:p>
          </p:txBody>
        </p:sp>
        <p:sp>
          <p:nvSpPr>
            <p:cNvPr id="41011" name="Freeform 43"/>
            <p:cNvSpPr>
              <a:spLocks/>
            </p:cNvSpPr>
            <p:nvPr/>
          </p:nvSpPr>
          <p:spPr bwMode="auto">
            <a:xfrm>
              <a:off x="3938" y="2631"/>
              <a:ext cx="2" cy="5"/>
            </a:xfrm>
            <a:custGeom>
              <a:avLst/>
              <a:gdLst>
                <a:gd name="T0" fmla="*/ 2 w 2"/>
                <a:gd name="T1" fmla="*/ 3 h 5"/>
                <a:gd name="T2" fmla="*/ 2 w 2"/>
                <a:gd name="T3" fmla="*/ 0 h 5"/>
                <a:gd name="T4" fmla="*/ 0 w 2"/>
                <a:gd name="T5" fmla="*/ 0 h 5"/>
                <a:gd name="T6" fmla="*/ 0 w 2"/>
                <a:gd name="T7" fmla="*/ 3 h 5"/>
                <a:gd name="T8" fmla="*/ 0 w 2"/>
                <a:gd name="T9" fmla="*/ 5 h 5"/>
                <a:gd name="T10" fmla="*/ 0 w 2"/>
                <a:gd name="T11" fmla="*/ 5 h 5"/>
                <a:gd name="T12" fmla="*/ 2 w 2"/>
                <a:gd name="T13" fmla="*/ 4 h 5"/>
                <a:gd name="T14" fmla="*/ 2 w 2"/>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5"/>
                <a:gd name="T26" fmla="*/ 2 w 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5">
                  <a:moveTo>
                    <a:pt x="2" y="3"/>
                  </a:moveTo>
                  <a:lnTo>
                    <a:pt x="2" y="0"/>
                  </a:lnTo>
                  <a:lnTo>
                    <a:pt x="0" y="0"/>
                  </a:lnTo>
                  <a:lnTo>
                    <a:pt x="0" y="3"/>
                  </a:lnTo>
                  <a:lnTo>
                    <a:pt x="0" y="5"/>
                  </a:lnTo>
                  <a:lnTo>
                    <a:pt x="2" y="4"/>
                  </a:lnTo>
                  <a:lnTo>
                    <a:pt x="2" y="3"/>
                  </a:lnTo>
                  <a:close/>
                </a:path>
              </a:pathLst>
            </a:custGeom>
            <a:solidFill>
              <a:srgbClr val="000000"/>
            </a:solidFill>
            <a:ln w="25400">
              <a:solidFill>
                <a:schemeClr val="tx1"/>
              </a:solidFill>
              <a:round/>
              <a:headEnd/>
              <a:tailEnd/>
            </a:ln>
          </p:spPr>
          <p:txBody>
            <a:bodyPr/>
            <a:lstStyle/>
            <a:p>
              <a:endParaRPr lang="en-GB"/>
            </a:p>
          </p:txBody>
        </p:sp>
        <p:sp>
          <p:nvSpPr>
            <p:cNvPr id="41012" name="Freeform 44"/>
            <p:cNvSpPr>
              <a:spLocks/>
            </p:cNvSpPr>
            <p:nvPr/>
          </p:nvSpPr>
          <p:spPr bwMode="auto">
            <a:xfrm>
              <a:off x="3935" y="2631"/>
              <a:ext cx="5" cy="5"/>
            </a:xfrm>
            <a:custGeom>
              <a:avLst/>
              <a:gdLst>
                <a:gd name="T0" fmla="*/ 3 w 5"/>
                <a:gd name="T1" fmla="*/ 0 h 5"/>
                <a:gd name="T2" fmla="*/ 5 w 5"/>
                <a:gd name="T3" fmla="*/ 0 h 5"/>
                <a:gd name="T4" fmla="*/ 0 w 5"/>
                <a:gd name="T5" fmla="*/ 3 h 5"/>
                <a:gd name="T6" fmla="*/ 0 w 5"/>
                <a:gd name="T7" fmla="*/ 4 h 5"/>
                <a:gd name="T8" fmla="*/ 0 w 5"/>
                <a:gd name="T9" fmla="*/ 5 h 5"/>
                <a:gd name="T10" fmla="*/ 3 w 5"/>
                <a:gd name="T11" fmla="*/ 4 h 5"/>
                <a:gd name="T12" fmla="*/ 3 w 5"/>
                <a:gd name="T13" fmla="*/ 3 h 5"/>
                <a:gd name="T14" fmla="*/ 3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0"/>
                  </a:moveTo>
                  <a:lnTo>
                    <a:pt x="5" y="0"/>
                  </a:lnTo>
                  <a:lnTo>
                    <a:pt x="0" y="3"/>
                  </a:lnTo>
                  <a:lnTo>
                    <a:pt x="0" y="4"/>
                  </a:lnTo>
                  <a:lnTo>
                    <a:pt x="0" y="5"/>
                  </a:lnTo>
                  <a:lnTo>
                    <a:pt x="3" y="4"/>
                  </a:lnTo>
                  <a:lnTo>
                    <a:pt x="3" y="3"/>
                  </a:lnTo>
                  <a:lnTo>
                    <a:pt x="3" y="0"/>
                  </a:lnTo>
                  <a:close/>
                </a:path>
              </a:pathLst>
            </a:custGeom>
            <a:solidFill>
              <a:srgbClr val="000000"/>
            </a:solidFill>
            <a:ln w="25400">
              <a:solidFill>
                <a:schemeClr val="tx1"/>
              </a:solidFill>
              <a:round/>
              <a:headEnd/>
              <a:tailEnd/>
            </a:ln>
          </p:spPr>
          <p:txBody>
            <a:bodyPr/>
            <a:lstStyle/>
            <a:p>
              <a:endParaRPr lang="en-GB"/>
            </a:p>
          </p:txBody>
        </p:sp>
        <p:sp>
          <p:nvSpPr>
            <p:cNvPr id="41013" name="Freeform 45"/>
            <p:cNvSpPr>
              <a:spLocks/>
            </p:cNvSpPr>
            <p:nvPr/>
          </p:nvSpPr>
          <p:spPr bwMode="auto">
            <a:xfrm>
              <a:off x="3933" y="2632"/>
              <a:ext cx="2" cy="6"/>
            </a:xfrm>
            <a:custGeom>
              <a:avLst/>
              <a:gdLst>
                <a:gd name="T0" fmla="*/ 2 w 2"/>
                <a:gd name="T1" fmla="*/ 3 h 6"/>
                <a:gd name="T2" fmla="*/ 2 w 2"/>
                <a:gd name="T3" fmla="*/ 0 h 6"/>
                <a:gd name="T4" fmla="*/ 1 w 2"/>
                <a:gd name="T5" fmla="*/ 0 h 6"/>
                <a:gd name="T6" fmla="*/ 1 w 2"/>
                <a:gd name="T7" fmla="*/ 3 h 6"/>
                <a:gd name="T8" fmla="*/ 1 w 2"/>
                <a:gd name="T9" fmla="*/ 6 h 6"/>
                <a:gd name="T10" fmla="*/ 0 w 2"/>
                <a:gd name="T11" fmla="*/ 6 h 6"/>
                <a:gd name="T12" fmla="*/ 2 w 2"/>
                <a:gd name="T13" fmla="*/ 4 h 6"/>
                <a:gd name="T14" fmla="*/ 2 w 2"/>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2" y="3"/>
                  </a:moveTo>
                  <a:lnTo>
                    <a:pt x="2" y="0"/>
                  </a:lnTo>
                  <a:lnTo>
                    <a:pt x="1" y="0"/>
                  </a:lnTo>
                  <a:lnTo>
                    <a:pt x="1" y="3"/>
                  </a:lnTo>
                  <a:lnTo>
                    <a:pt x="1" y="6"/>
                  </a:lnTo>
                  <a:lnTo>
                    <a:pt x="0" y="6"/>
                  </a:lnTo>
                  <a:lnTo>
                    <a:pt x="2" y="4"/>
                  </a:lnTo>
                  <a:lnTo>
                    <a:pt x="2" y="3"/>
                  </a:lnTo>
                  <a:close/>
                </a:path>
              </a:pathLst>
            </a:custGeom>
            <a:solidFill>
              <a:srgbClr val="000000"/>
            </a:solidFill>
            <a:ln w="25400">
              <a:solidFill>
                <a:schemeClr val="tx1"/>
              </a:solidFill>
              <a:round/>
              <a:headEnd/>
              <a:tailEnd/>
            </a:ln>
          </p:spPr>
          <p:txBody>
            <a:bodyPr/>
            <a:lstStyle/>
            <a:p>
              <a:endParaRPr lang="en-GB"/>
            </a:p>
          </p:txBody>
        </p:sp>
        <p:sp>
          <p:nvSpPr>
            <p:cNvPr id="41014" name="Freeform 46"/>
            <p:cNvSpPr>
              <a:spLocks/>
            </p:cNvSpPr>
            <p:nvPr/>
          </p:nvSpPr>
          <p:spPr bwMode="auto">
            <a:xfrm>
              <a:off x="3931" y="2632"/>
              <a:ext cx="4" cy="6"/>
            </a:xfrm>
            <a:custGeom>
              <a:avLst/>
              <a:gdLst>
                <a:gd name="T0" fmla="*/ 3 w 4"/>
                <a:gd name="T1" fmla="*/ 0 h 6"/>
                <a:gd name="T2" fmla="*/ 3 w 4"/>
                <a:gd name="T3" fmla="*/ 0 h 6"/>
                <a:gd name="T4" fmla="*/ 0 w 4"/>
                <a:gd name="T5" fmla="*/ 3 h 6"/>
                <a:gd name="T6" fmla="*/ 2 w 4"/>
                <a:gd name="T7" fmla="*/ 4 h 6"/>
                <a:gd name="T8" fmla="*/ 3 w 4"/>
                <a:gd name="T9" fmla="*/ 6 h 6"/>
                <a:gd name="T10" fmla="*/ 4 w 4"/>
                <a:gd name="T11" fmla="*/ 4 h 6"/>
                <a:gd name="T12" fmla="*/ 3 w 4"/>
                <a:gd name="T13" fmla="*/ 3 h 6"/>
                <a:gd name="T14" fmla="*/ 3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3" y="0"/>
                  </a:moveTo>
                  <a:lnTo>
                    <a:pt x="3" y="0"/>
                  </a:lnTo>
                  <a:lnTo>
                    <a:pt x="0" y="3"/>
                  </a:lnTo>
                  <a:lnTo>
                    <a:pt x="2" y="4"/>
                  </a:lnTo>
                  <a:lnTo>
                    <a:pt x="3" y="6"/>
                  </a:lnTo>
                  <a:lnTo>
                    <a:pt x="4" y="4"/>
                  </a:lnTo>
                  <a:lnTo>
                    <a:pt x="3" y="3"/>
                  </a:lnTo>
                  <a:lnTo>
                    <a:pt x="3" y="0"/>
                  </a:lnTo>
                  <a:close/>
                </a:path>
              </a:pathLst>
            </a:custGeom>
            <a:solidFill>
              <a:srgbClr val="000000"/>
            </a:solidFill>
            <a:ln w="25400">
              <a:solidFill>
                <a:schemeClr val="tx1"/>
              </a:solidFill>
              <a:round/>
              <a:headEnd/>
              <a:tailEnd/>
            </a:ln>
          </p:spPr>
          <p:txBody>
            <a:bodyPr/>
            <a:lstStyle/>
            <a:p>
              <a:endParaRPr lang="en-GB"/>
            </a:p>
          </p:txBody>
        </p:sp>
        <p:sp>
          <p:nvSpPr>
            <p:cNvPr id="41015" name="Freeform 47"/>
            <p:cNvSpPr>
              <a:spLocks/>
            </p:cNvSpPr>
            <p:nvPr/>
          </p:nvSpPr>
          <p:spPr bwMode="auto">
            <a:xfrm>
              <a:off x="3930" y="2634"/>
              <a:ext cx="4" cy="5"/>
            </a:xfrm>
            <a:custGeom>
              <a:avLst/>
              <a:gdLst>
                <a:gd name="T0" fmla="*/ 1 w 4"/>
                <a:gd name="T1" fmla="*/ 1 h 5"/>
                <a:gd name="T2" fmla="*/ 3 w 4"/>
                <a:gd name="T3" fmla="*/ 0 h 5"/>
                <a:gd name="T4" fmla="*/ 0 w 4"/>
                <a:gd name="T5" fmla="*/ 5 h 5"/>
                <a:gd name="T6" fmla="*/ 1 w 4"/>
                <a:gd name="T7" fmla="*/ 5 h 5"/>
                <a:gd name="T8" fmla="*/ 3 w 4"/>
                <a:gd name="T9" fmla="*/ 5 h 5"/>
                <a:gd name="T10" fmla="*/ 4 w 4"/>
                <a:gd name="T11" fmla="*/ 2 h 5"/>
                <a:gd name="T12" fmla="*/ 3 w 4"/>
                <a:gd name="T13" fmla="*/ 2 h 5"/>
                <a:gd name="T14" fmla="*/ 1 w 4"/>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1" y="1"/>
                  </a:moveTo>
                  <a:lnTo>
                    <a:pt x="3" y="0"/>
                  </a:lnTo>
                  <a:lnTo>
                    <a:pt x="0" y="5"/>
                  </a:lnTo>
                  <a:lnTo>
                    <a:pt x="1" y="5"/>
                  </a:lnTo>
                  <a:lnTo>
                    <a:pt x="3" y="5"/>
                  </a:lnTo>
                  <a:lnTo>
                    <a:pt x="4" y="2"/>
                  </a:lnTo>
                  <a:lnTo>
                    <a:pt x="3" y="2"/>
                  </a:lnTo>
                  <a:lnTo>
                    <a:pt x="1" y="1"/>
                  </a:lnTo>
                  <a:close/>
                </a:path>
              </a:pathLst>
            </a:custGeom>
            <a:solidFill>
              <a:srgbClr val="000000"/>
            </a:solidFill>
            <a:ln w="25400">
              <a:solidFill>
                <a:schemeClr val="tx1"/>
              </a:solidFill>
              <a:round/>
              <a:headEnd/>
              <a:tailEnd/>
            </a:ln>
          </p:spPr>
          <p:txBody>
            <a:bodyPr/>
            <a:lstStyle/>
            <a:p>
              <a:endParaRPr lang="en-GB"/>
            </a:p>
          </p:txBody>
        </p:sp>
        <p:sp>
          <p:nvSpPr>
            <p:cNvPr id="41016" name="Freeform 48"/>
            <p:cNvSpPr>
              <a:spLocks/>
            </p:cNvSpPr>
            <p:nvPr/>
          </p:nvSpPr>
          <p:spPr bwMode="auto">
            <a:xfrm>
              <a:off x="3929" y="2638"/>
              <a:ext cx="4" cy="4"/>
            </a:xfrm>
            <a:custGeom>
              <a:avLst/>
              <a:gdLst>
                <a:gd name="T0" fmla="*/ 2 w 4"/>
                <a:gd name="T1" fmla="*/ 1 h 4"/>
                <a:gd name="T2" fmla="*/ 1 w 4"/>
                <a:gd name="T3" fmla="*/ 0 h 4"/>
                <a:gd name="T4" fmla="*/ 0 w 4"/>
                <a:gd name="T5" fmla="*/ 1 h 4"/>
                <a:gd name="T6" fmla="*/ 1 w 4"/>
                <a:gd name="T7" fmla="*/ 2 h 4"/>
                <a:gd name="T8" fmla="*/ 2 w 4"/>
                <a:gd name="T9" fmla="*/ 4 h 4"/>
                <a:gd name="T10" fmla="*/ 2 w 4"/>
                <a:gd name="T11" fmla="*/ 4 h 4"/>
                <a:gd name="T12" fmla="*/ 4 w 4"/>
                <a:gd name="T13" fmla="*/ 1 h 4"/>
                <a:gd name="T14" fmla="*/ 2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1"/>
                  </a:moveTo>
                  <a:lnTo>
                    <a:pt x="1" y="0"/>
                  </a:lnTo>
                  <a:lnTo>
                    <a:pt x="0" y="1"/>
                  </a:lnTo>
                  <a:lnTo>
                    <a:pt x="1" y="2"/>
                  </a:lnTo>
                  <a:lnTo>
                    <a:pt x="2" y="4"/>
                  </a:lnTo>
                  <a:lnTo>
                    <a:pt x="4" y="1"/>
                  </a:lnTo>
                  <a:lnTo>
                    <a:pt x="2" y="1"/>
                  </a:lnTo>
                  <a:close/>
                </a:path>
              </a:pathLst>
            </a:custGeom>
            <a:solidFill>
              <a:srgbClr val="000000"/>
            </a:solidFill>
            <a:ln w="25400">
              <a:solidFill>
                <a:schemeClr val="tx1"/>
              </a:solidFill>
              <a:round/>
              <a:headEnd/>
              <a:tailEnd/>
            </a:ln>
          </p:spPr>
          <p:txBody>
            <a:bodyPr/>
            <a:lstStyle/>
            <a:p>
              <a:endParaRPr lang="en-GB"/>
            </a:p>
          </p:txBody>
        </p:sp>
        <p:sp>
          <p:nvSpPr>
            <p:cNvPr id="41017" name="Freeform 49"/>
            <p:cNvSpPr>
              <a:spLocks/>
            </p:cNvSpPr>
            <p:nvPr/>
          </p:nvSpPr>
          <p:spPr bwMode="auto">
            <a:xfrm>
              <a:off x="3927" y="2639"/>
              <a:ext cx="6" cy="1"/>
            </a:xfrm>
            <a:custGeom>
              <a:avLst/>
              <a:gdLst>
                <a:gd name="T0" fmla="*/ 2 w 6"/>
                <a:gd name="T1" fmla="*/ 0 h 1"/>
                <a:gd name="T2" fmla="*/ 0 w 6"/>
                <a:gd name="T3" fmla="*/ 1 h 1"/>
                <a:gd name="T4" fmla="*/ 6 w 6"/>
                <a:gd name="T5" fmla="*/ 1 h 1"/>
                <a:gd name="T6" fmla="*/ 3 w 6"/>
                <a:gd name="T7" fmla="*/ 1 h 1"/>
                <a:gd name="T8" fmla="*/ 2 w 6"/>
                <a:gd name="T9" fmla="*/ 0 h 1"/>
                <a:gd name="T10" fmla="*/ 0 60000 65536"/>
                <a:gd name="T11" fmla="*/ 0 60000 65536"/>
                <a:gd name="T12" fmla="*/ 0 60000 65536"/>
                <a:gd name="T13" fmla="*/ 0 60000 65536"/>
                <a:gd name="T14" fmla="*/ 0 60000 65536"/>
                <a:gd name="T15" fmla="*/ 0 w 6"/>
                <a:gd name="T16" fmla="*/ 0 h 1"/>
                <a:gd name="T17" fmla="*/ 6 w 6"/>
                <a:gd name="T18" fmla="*/ 1 h 1"/>
              </a:gdLst>
              <a:ahLst/>
              <a:cxnLst>
                <a:cxn ang="T10">
                  <a:pos x="T0" y="T1"/>
                </a:cxn>
                <a:cxn ang="T11">
                  <a:pos x="T2" y="T3"/>
                </a:cxn>
                <a:cxn ang="T12">
                  <a:pos x="T4" y="T5"/>
                </a:cxn>
                <a:cxn ang="T13">
                  <a:pos x="T6" y="T7"/>
                </a:cxn>
                <a:cxn ang="T14">
                  <a:pos x="T8" y="T9"/>
                </a:cxn>
              </a:cxnLst>
              <a:rect l="T15" t="T16" r="T17" b="T18"/>
              <a:pathLst>
                <a:path w="6" h="1">
                  <a:moveTo>
                    <a:pt x="2" y="0"/>
                  </a:moveTo>
                  <a:lnTo>
                    <a:pt x="0" y="1"/>
                  </a:lnTo>
                  <a:lnTo>
                    <a:pt x="6" y="1"/>
                  </a:lnTo>
                  <a:lnTo>
                    <a:pt x="3" y="1"/>
                  </a:lnTo>
                  <a:lnTo>
                    <a:pt x="2" y="0"/>
                  </a:lnTo>
                  <a:close/>
                </a:path>
              </a:pathLst>
            </a:custGeom>
            <a:solidFill>
              <a:srgbClr val="000000"/>
            </a:solidFill>
            <a:ln w="25400">
              <a:solidFill>
                <a:schemeClr val="tx1"/>
              </a:solidFill>
              <a:round/>
              <a:headEnd/>
              <a:tailEnd/>
            </a:ln>
          </p:spPr>
          <p:txBody>
            <a:bodyPr/>
            <a:lstStyle/>
            <a:p>
              <a:endParaRPr lang="en-GB"/>
            </a:p>
          </p:txBody>
        </p:sp>
        <p:sp>
          <p:nvSpPr>
            <p:cNvPr id="41018" name="Freeform 50"/>
            <p:cNvSpPr>
              <a:spLocks/>
            </p:cNvSpPr>
            <p:nvPr/>
          </p:nvSpPr>
          <p:spPr bwMode="auto">
            <a:xfrm>
              <a:off x="3927" y="2636"/>
              <a:ext cx="31" cy="170"/>
            </a:xfrm>
            <a:custGeom>
              <a:avLst/>
              <a:gdLst>
                <a:gd name="T0" fmla="*/ 0 w 31"/>
                <a:gd name="T1" fmla="*/ 4 h 170"/>
                <a:gd name="T2" fmla="*/ 0 w 31"/>
                <a:gd name="T3" fmla="*/ 0 h 170"/>
                <a:gd name="T4" fmla="*/ 21 w 31"/>
                <a:gd name="T5" fmla="*/ 157 h 170"/>
                <a:gd name="T6" fmla="*/ 28 w 31"/>
                <a:gd name="T7" fmla="*/ 170 h 170"/>
                <a:gd name="T8" fmla="*/ 29 w 31"/>
                <a:gd name="T9" fmla="*/ 170 h 170"/>
                <a:gd name="T10" fmla="*/ 31 w 31"/>
                <a:gd name="T11" fmla="*/ 170 h 170"/>
                <a:gd name="T12" fmla="*/ 24 w 31"/>
                <a:gd name="T13" fmla="*/ 157 h 170"/>
                <a:gd name="T14" fmla="*/ 6 w 31"/>
                <a:gd name="T15" fmla="*/ 19 h 170"/>
                <a:gd name="T16" fmla="*/ 6 w 31"/>
                <a:gd name="T17" fmla="*/ 4 h 170"/>
                <a:gd name="T18" fmla="*/ 0 w 31"/>
                <a:gd name="T19" fmla="*/ 4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70"/>
                <a:gd name="T32" fmla="*/ 31 w 31"/>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70">
                  <a:moveTo>
                    <a:pt x="0" y="4"/>
                  </a:moveTo>
                  <a:lnTo>
                    <a:pt x="0" y="0"/>
                  </a:lnTo>
                  <a:lnTo>
                    <a:pt x="21" y="157"/>
                  </a:lnTo>
                  <a:lnTo>
                    <a:pt x="28" y="170"/>
                  </a:lnTo>
                  <a:lnTo>
                    <a:pt x="29" y="170"/>
                  </a:lnTo>
                  <a:lnTo>
                    <a:pt x="31" y="170"/>
                  </a:lnTo>
                  <a:lnTo>
                    <a:pt x="24" y="157"/>
                  </a:lnTo>
                  <a:lnTo>
                    <a:pt x="6" y="19"/>
                  </a:lnTo>
                  <a:lnTo>
                    <a:pt x="6" y="4"/>
                  </a:lnTo>
                  <a:lnTo>
                    <a:pt x="0" y="4"/>
                  </a:lnTo>
                  <a:close/>
                </a:path>
              </a:pathLst>
            </a:custGeom>
            <a:solidFill>
              <a:srgbClr val="000000"/>
            </a:solidFill>
            <a:ln w="25400">
              <a:solidFill>
                <a:schemeClr val="tx1"/>
              </a:solidFill>
              <a:round/>
              <a:headEnd/>
              <a:tailEnd/>
            </a:ln>
          </p:spPr>
          <p:txBody>
            <a:bodyPr/>
            <a:lstStyle/>
            <a:p>
              <a:endParaRPr lang="en-GB"/>
            </a:p>
          </p:txBody>
        </p:sp>
        <p:sp>
          <p:nvSpPr>
            <p:cNvPr id="41019" name="Freeform 51"/>
            <p:cNvSpPr>
              <a:spLocks/>
            </p:cNvSpPr>
            <p:nvPr/>
          </p:nvSpPr>
          <p:spPr bwMode="auto">
            <a:xfrm>
              <a:off x="3955" y="2805"/>
              <a:ext cx="4" cy="4"/>
            </a:xfrm>
            <a:custGeom>
              <a:avLst/>
              <a:gdLst>
                <a:gd name="T0" fmla="*/ 0 w 4"/>
                <a:gd name="T1" fmla="*/ 1 h 4"/>
                <a:gd name="T2" fmla="*/ 1 w 4"/>
                <a:gd name="T3" fmla="*/ 4 h 4"/>
                <a:gd name="T4" fmla="*/ 1 w 4"/>
                <a:gd name="T5" fmla="*/ 4 h 4"/>
                <a:gd name="T6" fmla="*/ 3 w 4"/>
                <a:gd name="T7" fmla="*/ 3 h 4"/>
                <a:gd name="T8" fmla="*/ 4 w 4"/>
                <a:gd name="T9" fmla="*/ 1 h 4"/>
                <a:gd name="T10" fmla="*/ 3 w 4"/>
                <a:gd name="T11" fmla="*/ 0 h 4"/>
                <a:gd name="T12" fmla="*/ 1 w 4"/>
                <a:gd name="T13" fmla="*/ 1 h 4"/>
                <a:gd name="T14" fmla="*/ 0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1"/>
                  </a:moveTo>
                  <a:lnTo>
                    <a:pt x="1" y="4"/>
                  </a:lnTo>
                  <a:lnTo>
                    <a:pt x="3" y="3"/>
                  </a:lnTo>
                  <a:lnTo>
                    <a:pt x="4" y="1"/>
                  </a:lnTo>
                  <a:lnTo>
                    <a:pt x="3" y="0"/>
                  </a:lnTo>
                  <a:lnTo>
                    <a:pt x="1" y="1"/>
                  </a:lnTo>
                  <a:lnTo>
                    <a:pt x="0" y="1"/>
                  </a:lnTo>
                  <a:close/>
                </a:path>
              </a:pathLst>
            </a:custGeom>
            <a:solidFill>
              <a:srgbClr val="000000"/>
            </a:solidFill>
            <a:ln w="25400">
              <a:solidFill>
                <a:schemeClr val="tx1"/>
              </a:solidFill>
              <a:round/>
              <a:headEnd/>
              <a:tailEnd/>
            </a:ln>
          </p:spPr>
          <p:txBody>
            <a:bodyPr/>
            <a:lstStyle/>
            <a:p>
              <a:endParaRPr lang="en-GB"/>
            </a:p>
          </p:txBody>
        </p:sp>
        <p:sp>
          <p:nvSpPr>
            <p:cNvPr id="41020" name="Freeform 52"/>
            <p:cNvSpPr>
              <a:spLocks/>
            </p:cNvSpPr>
            <p:nvPr/>
          </p:nvSpPr>
          <p:spPr bwMode="auto">
            <a:xfrm>
              <a:off x="3956" y="2805"/>
              <a:ext cx="6" cy="8"/>
            </a:xfrm>
            <a:custGeom>
              <a:avLst/>
              <a:gdLst>
                <a:gd name="T0" fmla="*/ 2 w 6"/>
                <a:gd name="T1" fmla="*/ 3 h 8"/>
                <a:gd name="T2" fmla="*/ 0 w 6"/>
                <a:gd name="T3" fmla="*/ 3 h 8"/>
                <a:gd name="T4" fmla="*/ 2 w 6"/>
                <a:gd name="T5" fmla="*/ 5 h 8"/>
                <a:gd name="T6" fmla="*/ 6 w 6"/>
                <a:gd name="T7" fmla="*/ 8 h 8"/>
                <a:gd name="T8" fmla="*/ 6 w 6"/>
                <a:gd name="T9" fmla="*/ 7 h 8"/>
                <a:gd name="T10" fmla="*/ 6 w 6"/>
                <a:gd name="T11" fmla="*/ 5 h 8"/>
                <a:gd name="T12" fmla="*/ 4 w 6"/>
                <a:gd name="T13" fmla="*/ 5 h 8"/>
                <a:gd name="T14" fmla="*/ 2 w 6"/>
                <a:gd name="T15" fmla="*/ 0 h 8"/>
                <a:gd name="T16" fmla="*/ 3 w 6"/>
                <a:gd name="T17" fmla="*/ 1 h 8"/>
                <a:gd name="T18" fmla="*/ 2 w 6"/>
                <a:gd name="T19" fmla="*/ 3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2" y="3"/>
                  </a:moveTo>
                  <a:lnTo>
                    <a:pt x="0" y="3"/>
                  </a:lnTo>
                  <a:lnTo>
                    <a:pt x="2" y="5"/>
                  </a:lnTo>
                  <a:lnTo>
                    <a:pt x="6" y="8"/>
                  </a:lnTo>
                  <a:lnTo>
                    <a:pt x="6" y="7"/>
                  </a:lnTo>
                  <a:lnTo>
                    <a:pt x="6" y="5"/>
                  </a:lnTo>
                  <a:lnTo>
                    <a:pt x="4" y="5"/>
                  </a:lnTo>
                  <a:lnTo>
                    <a:pt x="2" y="0"/>
                  </a:lnTo>
                  <a:lnTo>
                    <a:pt x="3" y="1"/>
                  </a:lnTo>
                  <a:lnTo>
                    <a:pt x="2" y="3"/>
                  </a:lnTo>
                  <a:close/>
                </a:path>
              </a:pathLst>
            </a:custGeom>
            <a:solidFill>
              <a:srgbClr val="000000"/>
            </a:solidFill>
            <a:ln w="25400">
              <a:solidFill>
                <a:schemeClr val="tx1"/>
              </a:solidFill>
              <a:round/>
              <a:headEnd/>
              <a:tailEnd/>
            </a:ln>
          </p:spPr>
          <p:txBody>
            <a:bodyPr/>
            <a:lstStyle/>
            <a:p>
              <a:endParaRPr lang="en-GB"/>
            </a:p>
          </p:txBody>
        </p:sp>
        <p:sp>
          <p:nvSpPr>
            <p:cNvPr id="41021" name="Freeform 53"/>
            <p:cNvSpPr>
              <a:spLocks/>
            </p:cNvSpPr>
            <p:nvPr/>
          </p:nvSpPr>
          <p:spPr bwMode="auto">
            <a:xfrm>
              <a:off x="3960" y="2810"/>
              <a:ext cx="4" cy="4"/>
            </a:xfrm>
            <a:custGeom>
              <a:avLst/>
              <a:gdLst>
                <a:gd name="T0" fmla="*/ 2 w 4"/>
                <a:gd name="T1" fmla="*/ 2 h 4"/>
                <a:gd name="T2" fmla="*/ 0 w 4"/>
                <a:gd name="T3" fmla="*/ 3 h 4"/>
                <a:gd name="T4" fmla="*/ 2 w 4"/>
                <a:gd name="T5" fmla="*/ 4 h 4"/>
                <a:gd name="T6" fmla="*/ 3 w 4"/>
                <a:gd name="T7" fmla="*/ 3 h 4"/>
                <a:gd name="T8" fmla="*/ 4 w 4"/>
                <a:gd name="T9" fmla="*/ 2 h 4"/>
                <a:gd name="T10" fmla="*/ 4 w 4"/>
                <a:gd name="T11" fmla="*/ 2 h 4"/>
                <a:gd name="T12" fmla="*/ 2 w 4"/>
                <a:gd name="T13" fmla="*/ 0 h 4"/>
                <a:gd name="T14" fmla="*/ 2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2"/>
                  </a:moveTo>
                  <a:lnTo>
                    <a:pt x="0" y="3"/>
                  </a:lnTo>
                  <a:lnTo>
                    <a:pt x="2" y="4"/>
                  </a:lnTo>
                  <a:lnTo>
                    <a:pt x="3" y="3"/>
                  </a:lnTo>
                  <a:lnTo>
                    <a:pt x="4" y="2"/>
                  </a:lnTo>
                  <a:lnTo>
                    <a:pt x="2" y="0"/>
                  </a:lnTo>
                  <a:lnTo>
                    <a:pt x="2" y="2"/>
                  </a:lnTo>
                  <a:close/>
                </a:path>
              </a:pathLst>
            </a:custGeom>
            <a:solidFill>
              <a:srgbClr val="000000"/>
            </a:solidFill>
            <a:ln w="25400">
              <a:solidFill>
                <a:schemeClr val="tx1"/>
              </a:solidFill>
              <a:round/>
              <a:headEnd/>
              <a:tailEnd/>
            </a:ln>
          </p:spPr>
          <p:txBody>
            <a:bodyPr/>
            <a:lstStyle/>
            <a:p>
              <a:endParaRPr lang="en-GB"/>
            </a:p>
          </p:txBody>
        </p:sp>
        <p:sp>
          <p:nvSpPr>
            <p:cNvPr id="41022" name="Freeform 54"/>
            <p:cNvSpPr>
              <a:spLocks/>
            </p:cNvSpPr>
            <p:nvPr/>
          </p:nvSpPr>
          <p:spPr bwMode="auto">
            <a:xfrm>
              <a:off x="3962" y="2810"/>
              <a:ext cx="4" cy="5"/>
            </a:xfrm>
            <a:custGeom>
              <a:avLst/>
              <a:gdLst>
                <a:gd name="T0" fmla="*/ 0 w 4"/>
                <a:gd name="T1" fmla="*/ 4 h 5"/>
                <a:gd name="T2" fmla="*/ 1 w 4"/>
                <a:gd name="T3" fmla="*/ 5 h 5"/>
                <a:gd name="T4" fmla="*/ 4 w 4"/>
                <a:gd name="T5" fmla="*/ 5 h 5"/>
                <a:gd name="T6" fmla="*/ 4 w 4"/>
                <a:gd name="T7" fmla="*/ 3 h 5"/>
                <a:gd name="T8" fmla="*/ 4 w 4"/>
                <a:gd name="T9" fmla="*/ 0 h 5"/>
                <a:gd name="T10" fmla="*/ 1 w 4"/>
                <a:gd name="T11" fmla="*/ 0 h 5"/>
                <a:gd name="T12" fmla="*/ 1 w 4"/>
                <a:gd name="T13" fmla="*/ 3 h 5"/>
                <a:gd name="T14" fmla="*/ 0 w 4"/>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0" y="4"/>
                  </a:moveTo>
                  <a:lnTo>
                    <a:pt x="1" y="5"/>
                  </a:lnTo>
                  <a:lnTo>
                    <a:pt x="4" y="5"/>
                  </a:lnTo>
                  <a:lnTo>
                    <a:pt x="4" y="3"/>
                  </a:lnTo>
                  <a:lnTo>
                    <a:pt x="4" y="0"/>
                  </a:lnTo>
                  <a:lnTo>
                    <a:pt x="1" y="0"/>
                  </a:lnTo>
                  <a:lnTo>
                    <a:pt x="1" y="3"/>
                  </a:lnTo>
                  <a:lnTo>
                    <a:pt x="0" y="4"/>
                  </a:lnTo>
                  <a:close/>
                </a:path>
              </a:pathLst>
            </a:custGeom>
            <a:solidFill>
              <a:srgbClr val="000000"/>
            </a:solidFill>
            <a:ln w="25400">
              <a:solidFill>
                <a:schemeClr val="tx1"/>
              </a:solidFill>
              <a:round/>
              <a:headEnd/>
              <a:tailEnd/>
            </a:ln>
          </p:spPr>
          <p:txBody>
            <a:bodyPr/>
            <a:lstStyle/>
            <a:p>
              <a:endParaRPr lang="en-GB"/>
            </a:p>
          </p:txBody>
        </p:sp>
        <p:sp>
          <p:nvSpPr>
            <p:cNvPr id="41023" name="Freeform 55"/>
            <p:cNvSpPr>
              <a:spLocks/>
            </p:cNvSpPr>
            <p:nvPr/>
          </p:nvSpPr>
          <p:spPr bwMode="auto">
            <a:xfrm>
              <a:off x="3963" y="2805"/>
              <a:ext cx="403" cy="13"/>
            </a:xfrm>
            <a:custGeom>
              <a:avLst/>
              <a:gdLst>
                <a:gd name="T0" fmla="*/ 3 w 403"/>
                <a:gd name="T1" fmla="*/ 8 h 13"/>
                <a:gd name="T2" fmla="*/ 3 w 403"/>
                <a:gd name="T3" fmla="*/ 9 h 13"/>
                <a:gd name="T4" fmla="*/ 5 w 403"/>
                <a:gd name="T5" fmla="*/ 10 h 13"/>
                <a:gd name="T6" fmla="*/ 8 w 403"/>
                <a:gd name="T7" fmla="*/ 9 h 13"/>
                <a:gd name="T8" fmla="*/ 383 w 403"/>
                <a:gd name="T9" fmla="*/ 13 h 13"/>
                <a:gd name="T10" fmla="*/ 389 w 403"/>
                <a:gd name="T11" fmla="*/ 12 h 13"/>
                <a:gd name="T12" fmla="*/ 394 w 403"/>
                <a:gd name="T13" fmla="*/ 10 h 13"/>
                <a:gd name="T14" fmla="*/ 397 w 403"/>
                <a:gd name="T15" fmla="*/ 8 h 13"/>
                <a:gd name="T16" fmla="*/ 401 w 403"/>
                <a:gd name="T17" fmla="*/ 5 h 13"/>
                <a:gd name="T18" fmla="*/ 403 w 403"/>
                <a:gd name="T19" fmla="*/ 3 h 13"/>
                <a:gd name="T20" fmla="*/ 402 w 403"/>
                <a:gd name="T21" fmla="*/ 1 h 13"/>
                <a:gd name="T22" fmla="*/ 401 w 403"/>
                <a:gd name="T23" fmla="*/ 0 h 13"/>
                <a:gd name="T24" fmla="*/ 398 w 403"/>
                <a:gd name="T25" fmla="*/ 3 h 13"/>
                <a:gd name="T26" fmla="*/ 394 w 403"/>
                <a:gd name="T27" fmla="*/ 5 h 13"/>
                <a:gd name="T28" fmla="*/ 391 w 403"/>
                <a:gd name="T29" fmla="*/ 8 h 13"/>
                <a:gd name="T30" fmla="*/ 389 w 403"/>
                <a:gd name="T31" fmla="*/ 9 h 13"/>
                <a:gd name="T32" fmla="*/ 383 w 403"/>
                <a:gd name="T33" fmla="*/ 10 h 13"/>
                <a:gd name="T34" fmla="*/ 8 w 403"/>
                <a:gd name="T35" fmla="*/ 7 h 13"/>
                <a:gd name="T36" fmla="*/ 5 w 403"/>
                <a:gd name="T37" fmla="*/ 8 h 13"/>
                <a:gd name="T38" fmla="*/ 0 w 403"/>
                <a:gd name="T39" fmla="*/ 5 h 13"/>
                <a:gd name="T40" fmla="*/ 3 w 403"/>
                <a:gd name="T41" fmla="*/ 5 h 13"/>
                <a:gd name="T42" fmla="*/ 3 w 403"/>
                <a:gd name="T43" fmla="*/ 8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3"/>
                <a:gd name="T67" fmla="*/ 0 h 13"/>
                <a:gd name="T68" fmla="*/ 403 w 403"/>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3" h="13">
                  <a:moveTo>
                    <a:pt x="3" y="8"/>
                  </a:moveTo>
                  <a:lnTo>
                    <a:pt x="3" y="9"/>
                  </a:lnTo>
                  <a:lnTo>
                    <a:pt x="5" y="10"/>
                  </a:lnTo>
                  <a:lnTo>
                    <a:pt x="8" y="9"/>
                  </a:lnTo>
                  <a:lnTo>
                    <a:pt x="383" y="13"/>
                  </a:lnTo>
                  <a:lnTo>
                    <a:pt x="389" y="12"/>
                  </a:lnTo>
                  <a:lnTo>
                    <a:pt x="394" y="10"/>
                  </a:lnTo>
                  <a:lnTo>
                    <a:pt x="397" y="8"/>
                  </a:lnTo>
                  <a:lnTo>
                    <a:pt x="401" y="5"/>
                  </a:lnTo>
                  <a:lnTo>
                    <a:pt x="403" y="3"/>
                  </a:lnTo>
                  <a:lnTo>
                    <a:pt x="402" y="1"/>
                  </a:lnTo>
                  <a:lnTo>
                    <a:pt x="401" y="0"/>
                  </a:lnTo>
                  <a:lnTo>
                    <a:pt x="398" y="3"/>
                  </a:lnTo>
                  <a:lnTo>
                    <a:pt x="394" y="5"/>
                  </a:lnTo>
                  <a:lnTo>
                    <a:pt x="391" y="8"/>
                  </a:lnTo>
                  <a:lnTo>
                    <a:pt x="389" y="9"/>
                  </a:lnTo>
                  <a:lnTo>
                    <a:pt x="383" y="10"/>
                  </a:lnTo>
                  <a:lnTo>
                    <a:pt x="8" y="7"/>
                  </a:lnTo>
                  <a:lnTo>
                    <a:pt x="5" y="8"/>
                  </a:lnTo>
                  <a:lnTo>
                    <a:pt x="0" y="5"/>
                  </a:lnTo>
                  <a:lnTo>
                    <a:pt x="3" y="5"/>
                  </a:lnTo>
                  <a:lnTo>
                    <a:pt x="3" y="8"/>
                  </a:lnTo>
                  <a:close/>
                </a:path>
              </a:pathLst>
            </a:custGeom>
            <a:solidFill>
              <a:srgbClr val="000000"/>
            </a:solidFill>
            <a:ln w="25400">
              <a:solidFill>
                <a:schemeClr val="tx1"/>
              </a:solidFill>
              <a:round/>
              <a:headEnd/>
              <a:tailEnd/>
            </a:ln>
          </p:spPr>
          <p:txBody>
            <a:bodyPr/>
            <a:lstStyle/>
            <a:p>
              <a:endParaRPr lang="en-GB"/>
            </a:p>
          </p:txBody>
        </p:sp>
        <p:sp>
          <p:nvSpPr>
            <p:cNvPr id="41024" name="Freeform 56"/>
            <p:cNvSpPr>
              <a:spLocks/>
            </p:cNvSpPr>
            <p:nvPr/>
          </p:nvSpPr>
          <p:spPr bwMode="auto">
            <a:xfrm>
              <a:off x="4364" y="2794"/>
              <a:ext cx="8" cy="15"/>
            </a:xfrm>
            <a:custGeom>
              <a:avLst/>
              <a:gdLst>
                <a:gd name="T0" fmla="*/ 2 w 8"/>
                <a:gd name="T1" fmla="*/ 14 h 15"/>
                <a:gd name="T2" fmla="*/ 1 w 8"/>
                <a:gd name="T3" fmla="*/ 15 h 15"/>
                <a:gd name="T4" fmla="*/ 5 w 8"/>
                <a:gd name="T5" fmla="*/ 7 h 15"/>
                <a:gd name="T6" fmla="*/ 6 w 8"/>
                <a:gd name="T7" fmla="*/ 3 h 15"/>
                <a:gd name="T8" fmla="*/ 8 w 8"/>
                <a:gd name="T9" fmla="*/ 0 h 15"/>
                <a:gd name="T10" fmla="*/ 6 w 8"/>
                <a:gd name="T11" fmla="*/ 0 h 15"/>
                <a:gd name="T12" fmla="*/ 5 w 8"/>
                <a:gd name="T13" fmla="*/ 0 h 15"/>
                <a:gd name="T14" fmla="*/ 4 w 8"/>
                <a:gd name="T15" fmla="*/ 3 h 15"/>
                <a:gd name="T16" fmla="*/ 2 w 8"/>
                <a:gd name="T17" fmla="*/ 7 h 15"/>
                <a:gd name="T18" fmla="*/ 0 w 8"/>
                <a:gd name="T19" fmla="*/ 12 h 15"/>
                <a:gd name="T20" fmla="*/ 1 w 8"/>
                <a:gd name="T21" fmla="*/ 12 h 15"/>
                <a:gd name="T22" fmla="*/ 2 w 8"/>
                <a:gd name="T23" fmla="*/ 14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5"/>
                <a:gd name="T38" fmla="*/ 8 w 8"/>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5">
                  <a:moveTo>
                    <a:pt x="2" y="14"/>
                  </a:moveTo>
                  <a:lnTo>
                    <a:pt x="1" y="15"/>
                  </a:lnTo>
                  <a:lnTo>
                    <a:pt x="5" y="7"/>
                  </a:lnTo>
                  <a:lnTo>
                    <a:pt x="6" y="3"/>
                  </a:lnTo>
                  <a:lnTo>
                    <a:pt x="8" y="0"/>
                  </a:lnTo>
                  <a:lnTo>
                    <a:pt x="6" y="0"/>
                  </a:lnTo>
                  <a:lnTo>
                    <a:pt x="5" y="0"/>
                  </a:lnTo>
                  <a:lnTo>
                    <a:pt x="4" y="3"/>
                  </a:lnTo>
                  <a:lnTo>
                    <a:pt x="2" y="7"/>
                  </a:lnTo>
                  <a:lnTo>
                    <a:pt x="0" y="12"/>
                  </a:lnTo>
                  <a:lnTo>
                    <a:pt x="1" y="12"/>
                  </a:lnTo>
                  <a:lnTo>
                    <a:pt x="2" y="14"/>
                  </a:lnTo>
                  <a:close/>
                </a:path>
              </a:pathLst>
            </a:custGeom>
            <a:solidFill>
              <a:srgbClr val="000000"/>
            </a:solidFill>
            <a:ln w="25400">
              <a:solidFill>
                <a:schemeClr val="tx1"/>
              </a:solidFill>
              <a:round/>
              <a:headEnd/>
              <a:tailEnd/>
            </a:ln>
          </p:spPr>
          <p:txBody>
            <a:bodyPr/>
            <a:lstStyle/>
            <a:p>
              <a:endParaRPr lang="en-GB"/>
            </a:p>
          </p:txBody>
        </p:sp>
        <p:sp>
          <p:nvSpPr>
            <p:cNvPr id="41025" name="Freeform 57"/>
            <p:cNvSpPr>
              <a:spLocks/>
            </p:cNvSpPr>
            <p:nvPr/>
          </p:nvSpPr>
          <p:spPr bwMode="auto">
            <a:xfrm>
              <a:off x="4368" y="2792"/>
              <a:ext cx="5" cy="2"/>
            </a:xfrm>
            <a:custGeom>
              <a:avLst/>
              <a:gdLst>
                <a:gd name="T0" fmla="*/ 4 w 5"/>
                <a:gd name="T1" fmla="*/ 2 h 2"/>
                <a:gd name="T2" fmla="*/ 5 w 5"/>
                <a:gd name="T3" fmla="*/ 0 h 2"/>
                <a:gd name="T4" fmla="*/ 0 w 5"/>
                <a:gd name="T5" fmla="*/ 2 h 2"/>
                <a:gd name="T6" fmla="*/ 2 w 5"/>
                <a:gd name="T7" fmla="*/ 2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2"/>
                  </a:moveTo>
                  <a:lnTo>
                    <a:pt x="5" y="0"/>
                  </a:lnTo>
                  <a:lnTo>
                    <a:pt x="0" y="2"/>
                  </a:lnTo>
                  <a:lnTo>
                    <a:pt x="2" y="2"/>
                  </a:lnTo>
                  <a:lnTo>
                    <a:pt x="4" y="2"/>
                  </a:lnTo>
                  <a:close/>
                </a:path>
              </a:pathLst>
            </a:custGeom>
            <a:solidFill>
              <a:srgbClr val="000000"/>
            </a:solidFill>
            <a:ln w="25400">
              <a:solidFill>
                <a:schemeClr val="tx1"/>
              </a:solidFill>
              <a:round/>
              <a:headEnd/>
              <a:tailEnd/>
            </a:ln>
          </p:spPr>
          <p:txBody>
            <a:bodyPr/>
            <a:lstStyle/>
            <a:p>
              <a:endParaRPr lang="en-GB"/>
            </a:p>
          </p:txBody>
        </p:sp>
        <p:sp>
          <p:nvSpPr>
            <p:cNvPr id="41026" name="Freeform 58"/>
            <p:cNvSpPr>
              <a:spLocks/>
            </p:cNvSpPr>
            <p:nvPr/>
          </p:nvSpPr>
          <p:spPr bwMode="auto">
            <a:xfrm>
              <a:off x="4368" y="2792"/>
              <a:ext cx="5" cy="2"/>
            </a:xfrm>
            <a:custGeom>
              <a:avLst/>
              <a:gdLst>
                <a:gd name="T0" fmla="*/ 5 w 5"/>
                <a:gd name="T1" fmla="*/ 0 h 2"/>
                <a:gd name="T2" fmla="*/ 5 w 5"/>
                <a:gd name="T3" fmla="*/ 0 h 2"/>
                <a:gd name="T4" fmla="*/ 2 w 5"/>
                <a:gd name="T5" fmla="*/ 0 h 2"/>
                <a:gd name="T6" fmla="*/ 0 w 5"/>
                <a:gd name="T7" fmla="*/ 0 h 2"/>
                <a:gd name="T8" fmla="*/ 0 w 5"/>
                <a:gd name="T9" fmla="*/ 2 h 2"/>
                <a:gd name="T10" fmla="*/ 5 w 5"/>
                <a:gd name="T11" fmla="*/ 0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5" y="0"/>
                  </a:moveTo>
                  <a:lnTo>
                    <a:pt x="5" y="0"/>
                  </a:lnTo>
                  <a:lnTo>
                    <a:pt x="2" y="0"/>
                  </a:lnTo>
                  <a:lnTo>
                    <a:pt x="0" y="0"/>
                  </a:lnTo>
                  <a:lnTo>
                    <a:pt x="0" y="2"/>
                  </a:lnTo>
                  <a:lnTo>
                    <a:pt x="5" y="0"/>
                  </a:lnTo>
                  <a:close/>
                </a:path>
              </a:pathLst>
            </a:custGeom>
            <a:solidFill>
              <a:srgbClr val="000000"/>
            </a:solidFill>
            <a:ln w="25400">
              <a:solidFill>
                <a:schemeClr val="tx1"/>
              </a:solidFill>
              <a:round/>
              <a:headEnd/>
              <a:tailEnd/>
            </a:ln>
          </p:spPr>
          <p:txBody>
            <a:bodyPr/>
            <a:lstStyle/>
            <a:p>
              <a:endParaRPr lang="en-GB"/>
            </a:p>
          </p:txBody>
        </p:sp>
        <p:sp>
          <p:nvSpPr>
            <p:cNvPr id="41027" name="Freeform 59"/>
            <p:cNvSpPr>
              <a:spLocks/>
            </p:cNvSpPr>
            <p:nvPr/>
          </p:nvSpPr>
          <p:spPr bwMode="auto">
            <a:xfrm>
              <a:off x="4322" y="2651"/>
              <a:ext cx="51" cy="143"/>
            </a:xfrm>
            <a:custGeom>
              <a:avLst/>
              <a:gdLst>
                <a:gd name="T0" fmla="*/ 51 w 51"/>
                <a:gd name="T1" fmla="*/ 141 h 143"/>
                <a:gd name="T2" fmla="*/ 51 w 51"/>
                <a:gd name="T3" fmla="*/ 143 h 143"/>
                <a:gd name="T4" fmla="*/ 48 w 51"/>
                <a:gd name="T5" fmla="*/ 138 h 143"/>
                <a:gd name="T6" fmla="*/ 47 w 51"/>
                <a:gd name="T7" fmla="*/ 134 h 143"/>
                <a:gd name="T8" fmla="*/ 6 w 51"/>
                <a:gd name="T9" fmla="*/ 8 h 143"/>
                <a:gd name="T10" fmla="*/ 0 w 51"/>
                <a:gd name="T11" fmla="*/ 4 h 143"/>
                <a:gd name="T12" fmla="*/ 0 w 51"/>
                <a:gd name="T13" fmla="*/ 0 h 143"/>
                <a:gd name="T14" fmla="*/ 44 w 51"/>
                <a:gd name="T15" fmla="*/ 134 h 143"/>
                <a:gd name="T16" fmla="*/ 46 w 51"/>
                <a:gd name="T17" fmla="*/ 138 h 143"/>
                <a:gd name="T18" fmla="*/ 47 w 51"/>
                <a:gd name="T19" fmla="*/ 141 h 143"/>
                <a:gd name="T20" fmla="*/ 48 w 51"/>
                <a:gd name="T21" fmla="*/ 141 h 143"/>
                <a:gd name="T22" fmla="*/ 51 w 51"/>
                <a:gd name="T23" fmla="*/ 141 h 1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143"/>
                <a:gd name="T38" fmla="*/ 51 w 51"/>
                <a:gd name="T39" fmla="*/ 143 h 1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143">
                  <a:moveTo>
                    <a:pt x="51" y="141"/>
                  </a:moveTo>
                  <a:lnTo>
                    <a:pt x="51" y="143"/>
                  </a:lnTo>
                  <a:lnTo>
                    <a:pt x="48" y="138"/>
                  </a:lnTo>
                  <a:lnTo>
                    <a:pt x="47" y="134"/>
                  </a:lnTo>
                  <a:lnTo>
                    <a:pt x="6" y="8"/>
                  </a:lnTo>
                  <a:lnTo>
                    <a:pt x="0" y="4"/>
                  </a:lnTo>
                  <a:lnTo>
                    <a:pt x="0" y="0"/>
                  </a:lnTo>
                  <a:lnTo>
                    <a:pt x="44" y="134"/>
                  </a:lnTo>
                  <a:lnTo>
                    <a:pt x="46" y="138"/>
                  </a:lnTo>
                  <a:lnTo>
                    <a:pt x="47" y="141"/>
                  </a:lnTo>
                  <a:lnTo>
                    <a:pt x="48" y="141"/>
                  </a:lnTo>
                  <a:lnTo>
                    <a:pt x="51" y="141"/>
                  </a:lnTo>
                  <a:close/>
                </a:path>
              </a:pathLst>
            </a:custGeom>
            <a:solidFill>
              <a:srgbClr val="000000"/>
            </a:solidFill>
            <a:ln w="25400">
              <a:solidFill>
                <a:schemeClr val="tx1"/>
              </a:solidFill>
              <a:round/>
              <a:headEnd/>
              <a:tailEnd/>
            </a:ln>
          </p:spPr>
          <p:txBody>
            <a:bodyPr/>
            <a:lstStyle/>
            <a:p>
              <a:endParaRPr lang="en-GB"/>
            </a:p>
          </p:txBody>
        </p:sp>
        <p:sp>
          <p:nvSpPr>
            <p:cNvPr id="41028" name="Freeform 60"/>
            <p:cNvSpPr>
              <a:spLocks/>
            </p:cNvSpPr>
            <p:nvPr/>
          </p:nvSpPr>
          <p:spPr bwMode="auto">
            <a:xfrm>
              <a:off x="3667" y="2357"/>
              <a:ext cx="569" cy="46"/>
            </a:xfrm>
            <a:custGeom>
              <a:avLst/>
              <a:gdLst>
                <a:gd name="T0" fmla="*/ 564 w 569"/>
                <a:gd name="T1" fmla="*/ 0 h 46"/>
                <a:gd name="T2" fmla="*/ 569 w 569"/>
                <a:gd name="T3" fmla="*/ 46 h 46"/>
                <a:gd name="T4" fmla="*/ 522 w 569"/>
                <a:gd name="T5" fmla="*/ 35 h 46"/>
                <a:gd name="T6" fmla="*/ 471 w 569"/>
                <a:gd name="T7" fmla="*/ 26 h 46"/>
                <a:gd name="T8" fmla="*/ 419 w 569"/>
                <a:gd name="T9" fmla="*/ 18 h 46"/>
                <a:gd name="T10" fmla="*/ 368 w 569"/>
                <a:gd name="T11" fmla="*/ 13 h 46"/>
                <a:gd name="T12" fmla="*/ 316 w 569"/>
                <a:gd name="T13" fmla="*/ 9 h 46"/>
                <a:gd name="T14" fmla="*/ 263 w 569"/>
                <a:gd name="T15" fmla="*/ 6 h 46"/>
                <a:gd name="T16" fmla="*/ 212 w 569"/>
                <a:gd name="T17" fmla="*/ 5 h 46"/>
                <a:gd name="T18" fmla="*/ 165 w 569"/>
                <a:gd name="T19" fmla="*/ 5 h 46"/>
                <a:gd name="T20" fmla="*/ 118 w 569"/>
                <a:gd name="T21" fmla="*/ 5 h 46"/>
                <a:gd name="T22" fmla="*/ 75 w 569"/>
                <a:gd name="T23" fmla="*/ 8 h 46"/>
                <a:gd name="T24" fmla="*/ 36 w 569"/>
                <a:gd name="T25" fmla="*/ 9 h 46"/>
                <a:gd name="T26" fmla="*/ 0 w 569"/>
                <a:gd name="T27" fmla="*/ 11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9"/>
                <a:gd name="T43" fmla="*/ 0 h 46"/>
                <a:gd name="T44" fmla="*/ 569 w 569"/>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9" h="46">
                  <a:moveTo>
                    <a:pt x="564" y="0"/>
                  </a:moveTo>
                  <a:lnTo>
                    <a:pt x="569" y="46"/>
                  </a:lnTo>
                  <a:lnTo>
                    <a:pt x="522" y="35"/>
                  </a:lnTo>
                  <a:lnTo>
                    <a:pt x="471" y="26"/>
                  </a:lnTo>
                  <a:lnTo>
                    <a:pt x="419" y="18"/>
                  </a:lnTo>
                  <a:lnTo>
                    <a:pt x="368" y="13"/>
                  </a:lnTo>
                  <a:lnTo>
                    <a:pt x="316" y="9"/>
                  </a:lnTo>
                  <a:lnTo>
                    <a:pt x="263" y="6"/>
                  </a:lnTo>
                  <a:lnTo>
                    <a:pt x="212" y="5"/>
                  </a:lnTo>
                  <a:lnTo>
                    <a:pt x="165" y="5"/>
                  </a:lnTo>
                  <a:lnTo>
                    <a:pt x="118" y="5"/>
                  </a:lnTo>
                  <a:lnTo>
                    <a:pt x="75" y="8"/>
                  </a:lnTo>
                  <a:lnTo>
                    <a:pt x="36" y="9"/>
                  </a:lnTo>
                  <a:lnTo>
                    <a:pt x="0" y="11"/>
                  </a:lnTo>
                </a:path>
              </a:pathLst>
            </a:custGeom>
            <a:noFill/>
            <a:ln w="25400">
              <a:solidFill>
                <a:schemeClr val="tx1"/>
              </a:solidFill>
              <a:prstDash val="solid"/>
              <a:round/>
              <a:headEnd/>
              <a:tailEnd/>
            </a:ln>
          </p:spPr>
          <p:txBody>
            <a:bodyPr/>
            <a:lstStyle/>
            <a:p>
              <a:endParaRPr lang="en-GB"/>
            </a:p>
          </p:txBody>
        </p:sp>
        <p:sp>
          <p:nvSpPr>
            <p:cNvPr id="41029" name="Freeform 61"/>
            <p:cNvSpPr>
              <a:spLocks/>
            </p:cNvSpPr>
            <p:nvPr/>
          </p:nvSpPr>
          <p:spPr bwMode="auto">
            <a:xfrm>
              <a:off x="3879" y="2357"/>
              <a:ext cx="359" cy="47"/>
            </a:xfrm>
            <a:custGeom>
              <a:avLst/>
              <a:gdLst>
                <a:gd name="T0" fmla="*/ 353 w 359"/>
                <a:gd name="T1" fmla="*/ 0 h 47"/>
                <a:gd name="T2" fmla="*/ 351 w 359"/>
                <a:gd name="T3" fmla="*/ 0 h 47"/>
                <a:gd name="T4" fmla="*/ 356 w 359"/>
                <a:gd name="T5" fmla="*/ 45 h 47"/>
                <a:gd name="T6" fmla="*/ 310 w 359"/>
                <a:gd name="T7" fmla="*/ 34 h 47"/>
                <a:gd name="T8" fmla="*/ 259 w 359"/>
                <a:gd name="T9" fmla="*/ 25 h 47"/>
                <a:gd name="T10" fmla="*/ 207 w 359"/>
                <a:gd name="T11" fmla="*/ 17 h 47"/>
                <a:gd name="T12" fmla="*/ 156 w 359"/>
                <a:gd name="T13" fmla="*/ 11 h 47"/>
                <a:gd name="T14" fmla="*/ 104 w 359"/>
                <a:gd name="T15" fmla="*/ 8 h 47"/>
                <a:gd name="T16" fmla="*/ 51 w 359"/>
                <a:gd name="T17" fmla="*/ 5 h 47"/>
                <a:gd name="T18" fmla="*/ 0 w 359"/>
                <a:gd name="T19" fmla="*/ 4 h 47"/>
                <a:gd name="T20" fmla="*/ 0 w 359"/>
                <a:gd name="T21" fmla="*/ 5 h 47"/>
                <a:gd name="T22" fmla="*/ 0 w 359"/>
                <a:gd name="T23" fmla="*/ 6 h 47"/>
                <a:gd name="T24" fmla="*/ 51 w 359"/>
                <a:gd name="T25" fmla="*/ 8 h 47"/>
                <a:gd name="T26" fmla="*/ 104 w 359"/>
                <a:gd name="T27" fmla="*/ 10 h 47"/>
                <a:gd name="T28" fmla="*/ 156 w 359"/>
                <a:gd name="T29" fmla="*/ 14 h 47"/>
                <a:gd name="T30" fmla="*/ 207 w 359"/>
                <a:gd name="T31" fmla="*/ 19 h 47"/>
                <a:gd name="T32" fmla="*/ 259 w 359"/>
                <a:gd name="T33" fmla="*/ 27 h 47"/>
                <a:gd name="T34" fmla="*/ 310 w 359"/>
                <a:gd name="T35" fmla="*/ 37 h 47"/>
                <a:gd name="T36" fmla="*/ 359 w 359"/>
                <a:gd name="T37" fmla="*/ 47 h 47"/>
                <a:gd name="T38" fmla="*/ 353 w 359"/>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9"/>
                <a:gd name="T61" fmla="*/ 0 h 47"/>
                <a:gd name="T62" fmla="*/ 359 w 359"/>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9" h="47">
                  <a:moveTo>
                    <a:pt x="353" y="0"/>
                  </a:moveTo>
                  <a:lnTo>
                    <a:pt x="351" y="0"/>
                  </a:lnTo>
                  <a:lnTo>
                    <a:pt x="356" y="45"/>
                  </a:lnTo>
                  <a:lnTo>
                    <a:pt x="310" y="34"/>
                  </a:lnTo>
                  <a:lnTo>
                    <a:pt x="259" y="25"/>
                  </a:lnTo>
                  <a:lnTo>
                    <a:pt x="207" y="17"/>
                  </a:lnTo>
                  <a:lnTo>
                    <a:pt x="156" y="11"/>
                  </a:lnTo>
                  <a:lnTo>
                    <a:pt x="104" y="8"/>
                  </a:lnTo>
                  <a:lnTo>
                    <a:pt x="51" y="5"/>
                  </a:lnTo>
                  <a:lnTo>
                    <a:pt x="0" y="4"/>
                  </a:lnTo>
                  <a:lnTo>
                    <a:pt x="0" y="5"/>
                  </a:lnTo>
                  <a:lnTo>
                    <a:pt x="0" y="6"/>
                  </a:lnTo>
                  <a:lnTo>
                    <a:pt x="51" y="8"/>
                  </a:lnTo>
                  <a:lnTo>
                    <a:pt x="104" y="10"/>
                  </a:lnTo>
                  <a:lnTo>
                    <a:pt x="156" y="14"/>
                  </a:lnTo>
                  <a:lnTo>
                    <a:pt x="207" y="19"/>
                  </a:lnTo>
                  <a:lnTo>
                    <a:pt x="259" y="27"/>
                  </a:lnTo>
                  <a:lnTo>
                    <a:pt x="310" y="37"/>
                  </a:lnTo>
                  <a:lnTo>
                    <a:pt x="359" y="47"/>
                  </a:lnTo>
                  <a:lnTo>
                    <a:pt x="353" y="0"/>
                  </a:lnTo>
                  <a:close/>
                </a:path>
              </a:pathLst>
            </a:custGeom>
            <a:solidFill>
              <a:srgbClr val="000000"/>
            </a:solidFill>
            <a:ln w="25400">
              <a:solidFill>
                <a:schemeClr val="tx1"/>
              </a:solidFill>
              <a:round/>
              <a:headEnd/>
              <a:tailEnd/>
            </a:ln>
          </p:spPr>
          <p:txBody>
            <a:bodyPr/>
            <a:lstStyle/>
            <a:p>
              <a:endParaRPr lang="en-GB"/>
            </a:p>
          </p:txBody>
        </p:sp>
        <p:sp>
          <p:nvSpPr>
            <p:cNvPr id="41030" name="Freeform 62"/>
            <p:cNvSpPr>
              <a:spLocks/>
            </p:cNvSpPr>
            <p:nvPr/>
          </p:nvSpPr>
          <p:spPr bwMode="auto">
            <a:xfrm>
              <a:off x="3667" y="2359"/>
              <a:ext cx="212" cy="11"/>
            </a:xfrm>
            <a:custGeom>
              <a:avLst/>
              <a:gdLst>
                <a:gd name="T0" fmla="*/ 212 w 212"/>
                <a:gd name="T1" fmla="*/ 2 h 11"/>
                <a:gd name="T2" fmla="*/ 162 w 212"/>
                <a:gd name="T3" fmla="*/ 0 h 11"/>
                <a:gd name="T4" fmla="*/ 140 w 212"/>
                <a:gd name="T5" fmla="*/ 0 h 11"/>
                <a:gd name="T6" fmla="*/ 75 w 212"/>
                <a:gd name="T7" fmla="*/ 4 h 11"/>
                <a:gd name="T8" fmla="*/ 36 w 212"/>
                <a:gd name="T9" fmla="*/ 6 h 11"/>
                <a:gd name="T10" fmla="*/ 0 w 212"/>
                <a:gd name="T11" fmla="*/ 8 h 11"/>
                <a:gd name="T12" fmla="*/ 0 w 212"/>
                <a:gd name="T13" fmla="*/ 11 h 11"/>
                <a:gd name="T14" fmla="*/ 36 w 212"/>
                <a:gd name="T15" fmla="*/ 8 h 11"/>
                <a:gd name="T16" fmla="*/ 75 w 212"/>
                <a:gd name="T17" fmla="*/ 7 h 11"/>
                <a:gd name="T18" fmla="*/ 97 w 212"/>
                <a:gd name="T19" fmla="*/ 6 h 11"/>
                <a:gd name="T20" fmla="*/ 212 w 212"/>
                <a:gd name="T21" fmla="*/ 6 h 11"/>
                <a:gd name="T22" fmla="*/ 212 w 212"/>
                <a:gd name="T23" fmla="*/ 3 h 11"/>
                <a:gd name="T24" fmla="*/ 212 w 212"/>
                <a:gd name="T25" fmla="*/ 2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11"/>
                <a:gd name="T41" fmla="*/ 212 w 212"/>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11">
                  <a:moveTo>
                    <a:pt x="212" y="2"/>
                  </a:moveTo>
                  <a:lnTo>
                    <a:pt x="162" y="0"/>
                  </a:lnTo>
                  <a:lnTo>
                    <a:pt x="140" y="0"/>
                  </a:lnTo>
                  <a:lnTo>
                    <a:pt x="75" y="4"/>
                  </a:lnTo>
                  <a:lnTo>
                    <a:pt x="36" y="6"/>
                  </a:lnTo>
                  <a:lnTo>
                    <a:pt x="0" y="8"/>
                  </a:lnTo>
                  <a:lnTo>
                    <a:pt x="0" y="11"/>
                  </a:lnTo>
                  <a:lnTo>
                    <a:pt x="36" y="8"/>
                  </a:lnTo>
                  <a:lnTo>
                    <a:pt x="75" y="7"/>
                  </a:lnTo>
                  <a:lnTo>
                    <a:pt x="97" y="6"/>
                  </a:lnTo>
                  <a:lnTo>
                    <a:pt x="212" y="6"/>
                  </a:lnTo>
                  <a:lnTo>
                    <a:pt x="212" y="3"/>
                  </a:lnTo>
                  <a:lnTo>
                    <a:pt x="212" y="2"/>
                  </a:lnTo>
                  <a:close/>
                </a:path>
              </a:pathLst>
            </a:custGeom>
            <a:solidFill>
              <a:srgbClr val="000000"/>
            </a:solidFill>
            <a:ln w="25400">
              <a:solidFill>
                <a:schemeClr val="tx1"/>
              </a:solidFill>
              <a:round/>
              <a:headEnd/>
              <a:tailEnd/>
            </a:ln>
          </p:spPr>
          <p:txBody>
            <a:bodyPr/>
            <a:lstStyle/>
            <a:p>
              <a:endParaRPr lang="en-GB"/>
            </a:p>
          </p:txBody>
        </p:sp>
        <p:sp>
          <p:nvSpPr>
            <p:cNvPr id="41031" name="Freeform 63"/>
            <p:cNvSpPr>
              <a:spLocks/>
            </p:cNvSpPr>
            <p:nvPr/>
          </p:nvSpPr>
          <p:spPr bwMode="auto">
            <a:xfrm>
              <a:off x="3692" y="2390"/>
              <a:ext cx="169" cy="215"/>
            </a:xfrm>
            <a:custGeom>
              <a:avLst/>
              <a:gdLst>
                <a:gd name="T0" fmla="*/ 149 w 169"/>
                <a:gd name="T1" fmla="*/ 24 h 215"/>
                <a:gd name="T2" fmla="*/ 149 w 169"/>
                <a:gd name="T3" fmla="*/ 21 h 215"/>
                <a:gd name="T4" fmla="*/ 149 w 169"/>
                <a:gd name="T5" fmla="*/ 18 h 215"/>
                <a:gd name="T6" fmla="*/ 149 w 169"/>
                <a:gd name="T7" fmla="*/ 16 h 215"/>
                <a:gd name="T8" fmla="*/ 149 w 169"/>
                <a:gd name="T9" fmla="*/ 14 h 215"/>
                <a:gd name="T10" fmla="*/ 148 w 169"/>
                <a:gd name="T11" fmla="*/ 12 h 215"/>
                <a:gd name="T12" fmla="*/ 146 w 169"/>
                <a:gd name="T13" fmla="*/ 9 h 215"/>
                <a:gd name="T14" fmla="*/ 145 w 169"/>
                <a:gd name="T15" fmla="*/ 6 h 215"/>
                <a:gd name="T16" fmla="*/ 142 w 169"/>
                <a:gd name="T17" fmla="*/ 5 h 215"/>
                <a:gd name="T18" fmla="*/ 140 w 169"/>
                <a:gd name="T19" fmla="*/ 4 h 215"/>
                <a:gd name="T20" fmla="*/ 137 w 169"/>
                <a:gd name="T21" fmla="*/ 2 h 215"/>
                <a:gd name="T22" fmla="*/ 133 w 169"/>
                <a:gd name="T23" fmla="*/ 1 h 215"/>
                <a:gd name="T24" fmla="*/ 128 w 169"/>
                <a:gd name="T25" fmla="*/ 0 h 215"/>
                <a:gd name="T26" fmla="*/ 24 w 169"/>
                <a:gd name="T27" fmla="*/ 5 h 215"/>
                <a:gd name="T28" fmla="*/ 20 w 169"/>
                <a:gd name="T29" fmla="*/ 6 h 215"/>
                <a:gd name="T30" fmla="*/ 18 w 169"/>
                <a:gd name="T31" fmla="*/ 6 h 215"/>
                <a:gd name="T32" fmla="*/ 14 w 169"/>
                <a:gd name="T33" fmla="*/ 8 h 215"/>
                <a:gd name="T34" fmla="*/ 11 w 169"/>
                <a:gd name="T35" fmla="*/ 9 h 215"/>
                <a:gd name="T36" fmla="*/ 8 w 169"/>
                <a:gd name="T37" fmla="*/ 10 h 215"/>
                <a:gd name="T38" fmla="*/ 6 w 169"/>
                <a:gd name="T39" fmla="*/ 13 h 215"/>
                <a:gd name="T40" fmla="*/ 4 w 169"/>
                <a:gd name="T41" fmla="*/ 14 h 215"/>
                <a:gd name="T42" fmla="*/ 3 w 169"/>
                <a:gd name="T43" fmla="*/ 17 h 215"/>
                <a:gd name="T44" fmla="*/ 2 w 169"/>
                <a:gd name="T45" fmla="*/ 21 h 215"/>
                <a:gd name="T46" fmla="*/ 2 w 169"/>
                <a:gd name="T47" fmla="*/ 24 h 215"/>
                <a:gd name="T48" fmla="*/ 0 w 169"/>
                <a:gd name="T49" fmla="*/ 28 h 215"/>
                <a:gd name="T50" fmla="*/ 0 w 169"/>
                <a:gd name="T51" fmla="*/ 32 h 215"/>
                <a:gd name="T52" fmla="*/ 3 w 169"/>
                <a:gd name="T53" fmla="*/ 188 h 215"/>
                <a:gd name="T54" fmla="*/ 4 w 169"/>
                <a:gd name="T55" fmla="*/ 193 h 215"/>
                <a:gd name="T56" fmla="*/ 4 w 169"/>
                <a:gd name="T57" fmla="*/ 196 h 215"/>
                <a:gd name="T58" fmla="*/ 6 w 169"/>
                <a:gd name="T59" fmla="*/ 200 h 215"/>
                <a:gd name="T60" fmla="*/ 7 w 169"/>
                <a:gd name="T61" fmla="*/ 203 h 215"/>
                <a:gd name="T62" fmla="*/ 8 w 169"/>
                <a:gd name="T63" fmla="*/ 204 h 215"/>
                <a:gd name="T64" fmla="*/ 10 w 169"/>
                <a:gd name="T65" fmla="*/ 207 h 215"/>
                <a:gd name="T66" fmla="*/ 11 w 169"/>
                <a:gd name="T67" fmla="*/ 208 h 215"/>
                <a:gd name="T68" fmla="*/ 14 w 169"/>
                <a:gd name="T69" fmla="*/ 209 h 215"/>
                <a:gd name="T70" fmla="*/ 15 w 169"/>
                <a:gd name="T71" fmla="*/ 211 h 215"/>
                <a:gd name="T72" fmla="*/ 18 w 169"/>
                <a:gd name="T73" fmla="*/ 211 h 215"/>
                <a:gd name="T74" fmla="*/ 20 w 169"/>
                <a:gd name="T75" fmla="*/ 212 h 215"/>
                <a:gd name="T76" fmla="*/ 22 w 169"/>
                <a:gd name="T77" fmla="*/ 212 h 215"/>
                <a:gd name="T78" fmla="*/ 145 w 169"/>
                <a:gd name="T79" fmla="*/ 215 h 215"/>
                <a:gd name="T80" fmla="*/ 149 w 169"/>
                <a:gd name="T81" fmla="*/ 215 h 215"/>
                <a:gd name="T82" fmla="*/ 152 w 169"/>
                <a:gd name="T83" fmla="*/ 215 h 215"/>
                <a:gd name="T84" fmla="*/ 156 w 169"/>
                <a:gd name="T85" fmla="*/ 213 h 215"/>
                <a:gd name="T86" fmla="*/ 158 w 169"/>
                <a:gd name="T87" fmla="*/ 212 h 215"/>
                <a:gd name="T88" fmla="*/ 160 w 169"/>
                <a:gd name="T89" fmla="*/ 209 h 215"/>
                <a:gd name="T90" fmla="*/ 162 w 169"/>
                <a:gd name="T91" fmla="*/ 208 h 215"/>
                <a:gd name="T92" fmla="*/ 165 w 169"/>
                <a:gd name="T93" fmla="*/ 205 h 215"/>
                <a:gd name="T94" fmla="*/ 166 w 169"/>
                <a:gd name="T95" fmla="*/ 203 h 215"/>
                <a:gd name="T96" fmla="*/ 168 w 169"/>
                <a:gd name="T97" fmla="*/ 200 h 215"/>
                <a:gd name="T98" fmla="*/ 168 w 169"/>
                <a:gd name="T99" fmla="*/ 197 h 215"/>
                <a:gd name="T100" fmla="*/ 169 w 169"/>
                <a:gd name="T101" fmla="*/ 193 h 215"/>
                <a:gd name="T102" fmla="*/ 168 w 169"/>
                <a:gd name="T103" fmla="*/ 189 h 215"/>
                <a:gd name="T104" fmla="*/ 149 w 169"/>
                <a:gd name="T105" fmla="*/ 24 h 215"/>
                <a:gd name="T106" fmla="*/ 149 w 169"/>
                <a:gd name="T107" fmla="*/ 24 h 2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215"/>
                <a:gd name="T164" fmla="*/ 169 w 169"/>
                <a:gd name="T165" fmla="*/ 215 h 2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215">
                  <a:moveTo>
                    <a:pt x="149" y="24"/>
                  </a:moveTo>
                  <a:lnTo>
                    <a:pt x="149" y="21"/>
                  </a:lnTo>
                  <a:lnTo>
                    <a:pt x="149" y="18"/>
                  </a:lnTo>
                  <a:lnTo>
                    <a:pt x="149" y="16"/>
                  </a:lnTo>
                  <a:lnTo>
                    <a:pt x="149" y="14"/>
                  </a:lnTo>
                  <a:lnTo>
                    <a:pt x="148" y="12"/>
                  </a:lnTo>
                  <a:lnTo>
                    <a:pt x="146" y="9"/>
                  </a:lnTo>
                  <a:lnTo>
                    <a:pt x="145" y="6"/>
                  </a:lnTo>
                  <a:lnTo>
                    <a:pt x="142" y="5"/>
                  </a:lnTo>
                  <a:lnTo>
                    <a:pt x="140" y="4"/>
                  </a:lnTo>
                  <a:lnTo>
                    <a:pt x="137" y="2"/>
                  </a:lnTo>
                  <a:lnTo>
                    <a:pt x="133" y="1"/>
                  </a:lnTo>
                  <a:lnTo>
                    <a:pt x="128" y="0"/>
                  </a:lnTo>
                  <a:lnTo>
                    <a:pt x="24" y="5"/>
                  </a:lnTo>
                  <a:lnTo>
                    <a:pt x="20" y="6"/>
                  </a:lnTo>
                  <a:lnTo>
                    <a:pt x="18" y="6"/>
                  </a:lnTo>
                  <a:lnTo>
                    <a:pt x="14" y="8"/>
                  </a:lnTo>
                  <a:lnTo>
                    <a:pt x="11" y="9"/>
                  </a:lnTo>
                  <a:lnTo>
                    <a:pt x="8" y="10"/>
                  </a:lnTo>
                  <a:lnTo>
                    <a:pt x="6" y="13"/>
                  </a:lnTo>
                  <a:lnTo>
                    <a:pt x="4" y="14"/>
                  </a:lnTo>
                  <a:lnTo>
                    <a:pt x="3" y="17"/>
                  </a:lnTo>
                  <a:lnTo>
                    <a:pt x="2" y="21"/>
                  </a:lnTo>
                  <a:lnTo>
                    <a:pt x="2" y="24"/>
                  </a:lnTo>
                  <a:lnTo>
                    <a:pt x="0" y="28"/>
                  </a:lnTo>
                  <a:lnTo>
                    <a:pt x="0" y="32"/>
                  </a:lnTo>
                  <a:lnTo>
                    <a:pt x="3" y="188"/>
                  </a:lnTo>
                  <a:lnTo>
                    <a:pt x="4" y="193"/>
                  </a:lnTo>
                  <a:lnTo>
                    <a:pt x="4" y="196"/>
                  </a:lnTo>
                  <a:lnTo>
                    <a:pt x="6" y="200"/>
                  </a:lnTo>
                  <a:lnTo>
                    <a:pt x="7" y="203"/>
                  </a:lnTo>
                  <a:lnTo>
                    <a:pt x="8" y="204"/>
                  </a:lnTo>
                  <a:lnTo>
                    <a:pt x="10" y="207"/>
                  </a:lnTo>
                  <a:lnTo>
                    <a:pt x="11" y="208"/>
                  </a:lnTo>
                  <a:lnTo>
                    <a:pt x="14" y="209"/>
                  </a:lnTo>
                  <a:lnTo>
                    <a:pt x="15" y="211"/>
                  </a:lnTo>
                  <a:lnTo>
                    <a:pt x="18" y="211"/>
                  </a:lnTo>
                  <a:lnTo>
                    <a:pt x="20" y="212"/>
                  </a:lnTo>
                  <a:lnTo>
                    <a:pt x="22" y="212"/>
                  </a:lnTo>
                  <a:lnTo>
                    <a:pt x="145" y="215"/>
                  </a:lnTo>
                  <a:lnTo>
                    <a:pt x="149" y="215"/>
                  </a:lnTo>
                  <a:lnTo>
                    <a:pt x="152" y="215"/>
                  </a:lnTo>
                  <a:lnTo>
                    <a:pt x="156" y="213"/>
                  </a:lnTo>
                  <a:lnTo>
                    <a:pt x="158" y="212"/>
                  </a:lnTo>
                  <a:lnTo>
                    <a:pt x="160" y="209"/>
                  </a:lnTo>
                  <a:lnTo>
                    <a:pt x="162" y="208"/>
                  </a:lnTo>
                  <a:lnTo>
                    <a:pt x="165" y="205"/>
                  </a:lnTo>
                  <a:lnTo>
                    <a:pt x="166" y="203"/>
                  </a:lnTo>
                  <a:lnTo>
                    <a:pt x="168" y="200"/>
                  </a:lnTo>
                  <a:lnTo>
                    <a:pt x="168" y="197"/>
                  </a:lnTo>
                  <a:lnTo>
                    <a:pt x="169" y="193"/>
                  </a:lnTo>
                  <a:lnTo>
                    <a:pt x="168" y="189"/>
                  </a:lnTo>
                  <a:lnTo>
                    <a:pt x="149" y="24"/>
                  </a:lnTo>
                </a:path>
              </a:pathLst>
            </a:custGeom>
            <a:noFill/>
            <a:ln w="25400">
              <a:solidFill>
                <a:schemeClr val="tx1"/>
              </a:solidFill>
              <a:prstDash val="solid"/>
              <a:round/>
              <a:headEnd/>
              <a:tailEnd/>
            </a:ln>
          </p:spPr>
          <p:txBody>
            <a:bodyPr/>
            <a:lstStyle/>
            <a:p>
              <a:endParaRPr lang="en-GB"/>
            </a:p>
          </p:txBody>
        </p:sp>
        <p:sp>
          <p:nvSpPr>
            <p:cNvPr id="41032" name="Freeform 64"/>
            <p:cNvSpPr>
              <a:spLocks/>
            </p:cNvSpPr>
            <p:nvPr/>
          </p:nvSpPr>
          <p:spPr bwMode="auto">
            <a:xfrm>
              <a:off x="3838" y="2404"/>
              <a:ext cx="6" cy="10"/>
            </a:xfrm>
            <a:custGeom>
              <a:avLst/>
              <a:gdLst>
                <a:gd name="T0" fmla="*/ 0 w 6"/>
                <a:gd name="T1" fmla="*/ 10 h 10"/>
                <a:gd name="T2" fmla="*/ 6 w 6"/>
                <a:gd name="T3" fmla="*/ 10 h 10"/>
                <a:gd name="T4" fmla="*/ 6 w 6"/>
                <a:gd name="T5" fmla="*/ 0 h 10"/>
                <a:gd name="T6" fmla="*/ 3 w 6"/>
                <a:gd name="T7" fmla="*/ 0 h 10"/>
                <a:gd name="T8" fmla="*/ 0 w 6"/>
                <a:gd name="T9" fmla="*/ 0 h 10"/>
                <a:gd name="T10" fmla="*/ 0 w 6"/>
                <a:gd name="T11" fmla="*/ 10 h 10"/>
                <a:gd name="T12" fmla="*/ 0 60000 65536"/>
                <a:gd name="T13" fmla="*/ 0 60000 65536"/>
                <a:gd name="T14" fmla="*/ 0 60000 65536"/>
                <a:gd name="T15" fmla="*/ 0 60000 65536"/>
                <a:gd name="T16" fmla="*/ 0 60000 65536"/>
                <a:gd name="T17" fmla="*/ 0 60000 65536"/>
                <a:gd name="T18" fmla="*/ 0 w 6"/>
                <a:gd name="T19" fmla="*/ 0 h 10"/>
                <a:gd name="T20" fmla="*/ 6 w 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 h="10">
                  <a:moveTo>
                    <a:pt x="0" y="10"/>
                  </a:moveTo>
                  <a:lnTo>
                    <a:pt x="6" y="10"/>
                  </a:lnTo>
                  <a:lnTo>
                    <a:pt x="6" y="0"/>
                  </a:lnTo>
                  <a:lnTo>
                    <a:pt x="3" y="0"/>
                  </a:lnTo>
                  <a:lnTo>
                    <a:pt x="0" y="0"/>
                  </a:lnTo>
                  <a:lnTo>
                    <a:pt x="0" y="10"/>
                  </a:lnTo>
                  <a:close/>
                </a:path>
              </a:pathLst>
            </a:custGeom>
            <a:solidFill>
              <a:srgbClr val="000000"/>
            </a:solidFill>
            <a:ln w="25400">
              <a:solidFill>
                <a:schemeClr val="tx1"/>
              </a:solidFill>
              <a:round/>
              <a:headEnd/>
              <a:tailEnd/>
            </a:ln>
          </p:spPr>
          <p:txBody>
            <a:bodyPr/>
            <a:lstStyle/>
            <a:p>
              <a:endParaRPr lang="en-GB"/>
            </a:p>
          </p:txBody>
        </p:sp>
        <p:sp>
          <p:nvSpPr>
            <p:cNvPr id="41033" name="Freeform 65"/>
            <p:cNvSpPr>
              <a:spLocks/>
            </p:cNvSpPr>
            <p:nvPr/>
          </p:nvSpPr>
          <p:spPr bwMode="auto">
            <a:xfrm>
              <a:off x="3712" y="2388"/>
              <a:ext cx="132" cy="19"/>
            </a:xfrm>
            <a:custGeom>
              <a:avLst/>
              <a:gdLst>
                <a:gd name="T0" fmla="*/ 132 w 132"/>
                <a:gd name="T1" fmla="*/ 16 h 19"/>
                <a:gd name="T2" fmla="*/ 132 w 132"/>
                <a:gd name="T3" fmla="*/ 19 h 19"/>
                <a:gd name="T4" fmla="*/ 126 w 132"/>
                <a:gd name="T5" fmla="*/ 8 h 19"/>
                <a:gd name="T6" fmla="*/ 117 w 132"/>
                <a:gd name="T7" fmla="*/ 3 h 19"/>
                <a:gd name="T8" fmla="*/ 113 w 132"/>
                <a:gd name="T9" fmla="*/ 2 h 19"/>
                <a:gd name="T10" fmla="*/ 108 w 132"/>
                <a:gd name="T11" fmla="*/ 0 h 19"/>
                <a:gd name="T12" fmla="*/ 4 w 132"/>
                <a:gd name="T13" fmla="*/ 6 h 19"/>
                <a:gd name="T14" fmla="*/ 0 w 132"/>
                <a:gd name="T15" fmla="*/ 7 h 19"/>
                <a:gd name="T16" fmla="*/ 0 w 132"/>
                <a:gd name="T17" fmla="*/ 8 h 19"/>
                <a:gd name="T18" fmla="*/ 0 w 132"/>
                <a:gd name="T19" fmla="*/ 10 h 19"/>
                <a:gd name="T20" fmla="*/ 4 w 132"/>
                <a:gd name="T21" fmla="*/ 8 h 19"/>
                <a:gd name="T22" fmla="*/ 108 w 132"/>
                <a:gd name="T23" fmla="*/ 3 h 19"/>
                <a:gd name="T24" fmla="*/ 113 w 132"/>
                <a:gd name="T25" fmla="*/ 4 h 19"/>
                <a:gd name="T26" fmla="*/ 117 w 132"/>
                <a:gd name="T27" fmla="*/ 6 h 19"/>
                <a:gd name="T28" fmla="*/ 124 w 132"/>
                <a:gd name="T29" fmla="*/ 8 h 19"/>
                <a:gd name="T30" fmla="*/ 128 w 132"/>
                <a:gd name="T31" fmla="*/ 16 h 19"/>
                <a:gd name="T32" fmla="*/ 129 w 132"/>
                <a:gd name="T33" fmla="*/ 16 h 19"/>
                <a:gd name="T34" fmla="*/ 132 w 132"/>
                <a:gd name="T35" fmla="*/ 16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9"/>
                <a:gd name="T56" fmla="*/ 132 w 132"/>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9">
                  <a:moveTo>
                    <a:pt x="132" y="16"/>
                  </a:moveTo>
                  <a:lnTo>
                    <a:pt x="132" y="19"/>
                  </a:lnTo>
                  <a:lnTo>
                    <a:pt x="126" y="8"/>
                  </a:lnTo>
                  <a:lnTo>
                    <a:pt x="117" y="3"/>
                  </a:lnTo>
                  <a:lnTo>
                    <a:pt x="113" y="2"/>
                  </a:lnTo>
                  <a:lnTo>
                    <a:pt x="108" y="0"/>
                  </a:lnTo>
                  <a:lnTo>
                    <a:pt x="4" y="6"/>
                  </a:lnTo>
                  <a:lnTo>
                    <a:pt x="0" y="7"/>
                  </a:lnTo>
                  <a:lnTo>
                    <a:pt x="0" y="8"/>
                  </a:lnTo>
                  <a:lnTo>
                    <a:pt x="0" y="10"/>
                  </a:lnTo>
                  <a:lnTo>
                    <a:pt x="4" y="8"/>
                  </a:lnTo>
                  <a:lnTo>
                    <a:pt x="108" y="3"/>
                  </a:lnTo>
                  <a:lnTo>
                    <a:pt x="113" y="4"/>
                  </a:lnTo>
                  <a:lnTo>
                    <a:pt x="117" y="6"/>
                  </a:lnTo>
                  <a:lnTo>
                    <a:pt x="124" y="8"/>
                  </a:lnTo>
                  <a:lnTo>
                    <a:pt x="128" y="16"/>
                  </a:lnTo>
                  <a:lnTo>
                    <a:pt x="129" y="16"/>
                  </a:lnTo>
                  <a:lnTo>
                    <a:pt x="132" y="16"/>
                  </a:lnTo>
                  <a:close/>
                </a:path>
              </a:pathLst>
            </a:custGeom>
            <a:solidFill>
              <a:srgbClr val="000000"/>
            </a:solidFill>
            <a:ln w="25400">
              <a:solidFill>
                <a:schemeClr val="tx1"/>
              </a:solidFill>
              <a:round/>
              <a:headEnd/>
              <a:tailEnd/>
            </a:ln>
          </p:spPr>
          <p:txBody>
            <a:bodyPr/>
            <a:lstStyle/>
            <a:p>
              <a:endParaRPr lang="en-GB"/>
            </a:p>
          </p:txBody>
        </p:sp>
        <p:sp>
          <p:nvSpPr>
            <p:cNvPr id="41034" name="Freeform 66"/>
            <p:cNvSpPr>
              <a:spLocks/>
            </p:cNvSpPr>
            <p:nvPr/>
          </p:nvSpPr>
          <p:spPr bwMode="auto">
            <a:xfrm>
              <a:off x="3708" y="2394"/>
              <a:ext cx="4" cy="5"/>
            </a:xfrm>
            <a:custGeom>
              <a:avLst/>
              <a:gdLst>
                <a:gd name="T0" fmla="*/ 4 w 4"/>
                <a:gd name="T1" fmla="*/ 2 h 5"/>
                <a:gd name="T2" fmla="*/ 4 w 4"/>
                <a:gd name="T3" fmla="*/ 0 h 5"/>
                <a:gd name="T4" fmla="*/ 2 w 4"/>
                <a:gd name="T5" fmla="*/ 0 h 5"/>
                <a:gd name="T6" fmla="*/ 2 w 4"/>
                <a:gd name="T7" fmla="*/ 2 h 5"/>
                <a:gd name="T8" fmla="*/ 2 w 4"/>
                <a:gd name="T9" fmla="*/ 5 h 5"/>
                <a:gd name="T10" fmla="*/ 0 w 4"/>
                <a:gd name="T11" fmla="*/ 5 h 5"/>
                <a:gd name="T12" fmla="*/ 4 w 4"/>
                <a:gd name="T13" fmla="*/ 4 h 5"/>
                <a:gd name="T14" fmla="*/ 4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2"/>
                  </a:moveTo>
                  <a:lnTo>
                    <a:pt x="4" y="0"/>
                  </a:lnTo>
                  <a:lnTo>
                    <a:pt x="2" y="0"/>
                  </a:lnTo>
                  <a:lnTo>
                    <a:pt x="2" y="2"/>
                  </a:lnTo>
                  <a:lnTo>
                    <a:pt x="2" y="5"/>
                  </a:lnTo>
                  <a:lnTo>
                    <a:pt x="0" y="5"/>
                  </a:lnTo>
                  <a:lnTo>
                    <a:pt x="4" y="4"/>
                  </a:lnTo>
                  <a:lnTo>
                    <a:pt x="4" y="2"/>
                  </a:lnTo>
                  <a:close/>
                </a:path>
              </a:pathLst>
            </a:custGeom>
            <a:solidFill>
              <a:srgbClr val="000000"/>
            </a:solidFill>
            <a:ln w="25400">
              <a:solidFill>
                <a:schemeClr val="tx1"/>
              </a:solidFill>
              <a:round/>
              <a:headEnd/>
              <a:tailEnd/>
            </a:ln>
          </p:spPr>
          <p:txBody>
            <a:bodyPr/>
            <a:lstStyle/>
            <a:p>
              <a:endParaRPr lang="en-GB"/>
            </a:p>
          </p:txBody>
        </p:sp>
        <p:sp>
          <p:nvSpPr>
            <p:cNvPr id="41035" name="Freeform 67"/>
            <p:cNvSpPr>
              <a:spLocks/>
            </p:cNvSpPr>
            <p:nvPr/>
          </p:nvSpPr>
          <p:spPr bwMode="auto">
            <a:xfrm>
              <a:off x="3700" y="2394"/>
              <a:ext cx="14" cy="8"/>
            </a:xfrm>
            <a:custGeom>
              <a:avLst/>
              <a:gdLst>
                <a:gd name="T0" fmla="*/ 10 w 14"/>
                <a:gd name="T1" fmla="*/ 0 h 8"/>
                <a:gd name="T2" fmla="*/ 14 w 14"/>
                <a:gd name="T3" fmla="*/ 0 h 8"/>
                <a:gd name="T4" fmla="*/ 6 w 14"/>
                <a:gd name="T5" fmla="*/ 2 h 8"/>
                <a:gd name="T6" fmla="*/ 0 w 14"/>
                <a:gd name="T7" fmla="*/ 5 h 8"/>
                <a:gd name="T8" fmla="*/ 0 w 14"/>
                <a:gd name="T9" fmla="*/ 6 h 8"/>
                <a:gd name="T10" fmla="*/ 0 w 14"/>
                <a:gd name="T11" fmla="*/ 8 h 8"/>
                <a:gd name="T12" fmla="*/ 6 w 14"/>
                <a:gd name="T13" fmla="*/ 5 h 8"/>
                <a:gd name="T14" fmla="*/ 10 w 14"/>
                <a:gd name="T15" fmla="*/ 4 h 8"/>
                <a:gd name="T16" fmla="*/ 10 w 14"/>
                <a:gd name="T17" fmla="*/ 2 h 8"/>
                <a:gd name="T18" fmla="*/ 10 w 1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10" y="0"/>
                  </a:moveTo>
                  <a:lnTo>
                    <a:pt x="14" y="0"/>
                  </a:lnTo>
                  <a:lnTo>
                    <a:pt x="6" y="2"/>
                  </a:lnTo>
                  <a:lnTo>
                    <a:pt x="0" y="5"/>
                  </a:lnTo>
                  <a:lnTo>
                    <a:pt x="0" y="6"/>
                  </a:lnTo>
                  <a:lnTo>
                    <a:pt x="0" y="8"/>
                  </a:lnTo>
                  <a:lnTo>
                    <a:pt x="6" y="5"/>
                  </a:lnTo>
                  <a:lnTo>
                    <a:pt x="10" y="4"/>
                  </a:lnTo>
                  <a:lnTo>
                    <a:pt x="10" y="2"/>
                  </a:lnTo>
                  <a:lnTo>
                    <a:pt x="10" y="0"/>
                  </a:lnTo>
                  <a:close/>
                </a:path>
              </a:pathLst>
            </a:custGeom>
            <a:solidFill>
              <a:srgbClr val="000000"/>
            </a:solidFill>
            <a:ln w="25400">
              <a:solidFill>
                <a:schemeClr val="tx1"/>
              </a:solidFill>
              <a:round/>
              <a:headEnd/>
              <a:tailEnd/>
            </a:ln>
          </p:spPr>
          <p:txBody>
            <a:bodyPr/>
            <a:lstStyle/>
            <a:p>
              <a:endParaRPr lang="en-GB"/>
            </a:p>
          </p:txBody>
        </p:sp>
        <p:sp>
          <p:nvSpPr>
            <p:cNvPr id="41036" name="Freeform 68"/>
            <p:cNvSpPr>
              <a:spLocks/>
            </p:cNvSpPr>
            <p:nvPr/>
          </p:nvSpPr>
          <p:spPr bwMode="auto">
            <a:xfrm>
              <a:off x="3695" y="2399"/>
              <a:ext cx="7" cy="7"/>
            </a:xfrm>
            <a:custGeom>
              <a:avLst/>
              <a:gdLst>
                <a:gd name="T0" fmla="*/ 5 w 7"/>
                <a:gd name="T1" fmla="*/ 0 h 7"/>
                <a:gd name="T2" fmla="*/ 3 w 7"/>
                <a:gd name="T3" fmla="*/ 1 h 7"/>
                <a:gd name="T4" fmla="*/ 0 w 7"/>
                <a:gd name="T5" fmla="*/ 4 h 7"/>
                <a:gd name="T6" fmla="*/ 1 w 7"/>
                <a:gd name="T7" fmla="*/ 5 h 7"/>
                <a:gd name="T8" fmla="*/ 3 w 7"/>
                <a:gd name="T9" fmla="*/ 7 h 7"/>
                <a:gd name="T10" fmla="*/ 7 w 7"/>
                <a:gd name="T11" fmla="*/ 3 h 7"/>
                <a:gd name="T12" fmla="*/ 5 w 7"/>
                <a:gd name="T13" fmla="*/ 1 h 7"/>
                <a:gd name="T14" fmla="*/ 5 w 7"/>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5" y="0"/>
                  </a:moveTo>
                  <a:lnTo>
                    <a:pt x="3" y="1"/>
                  </a:lnTo>
                  <a:lnTo>
                    <a:pt x="0" y="4"/>
                  </a:lnTo>
                  <a:lnTo>
                    <a:pt x="1" y="5"/>
                  </a:lnTo>
                  <a:lnTo>
                    <a:pt x="3" y="7"/>
                  </a:lnTo>
                  <a:lnTo>
                    <a:pt x="7" y="3"/>
                  </a:lnTo>
                  <a:lnTo>
                    <a:pt x="5" y="1"/>
                  </a:lnTo>
                  <a:lnTo>
                    <a:pt x="5" y="0"/>
                  </a:lnTo>
                  <a:close/>
                </a:path>
              </a:pathLst>
            </a:custGeom>
            <a:solidFill>
              <a:srgbClr val="000000"/>
            </a:solidFill>
            <a:ln w="25400">
              <a:solidFill>
                <a:schemeClr val="tx1"/>
              </a:solidFill>
              <a:round/>
              <a:headEnd/>
              <a:tailEnd/>
            </a:ln>
          </p:spPr>
          <p:txBody>
            <a:bodyPr/>
            <a:lstStyle/>
            <a:p>
              <a:endParaRPr lang="en-GB"/>
            </a:p>
          </p:txBody>
        </p:sp>
        <p:sp>
          <p:nvSpPr>
            <p:cNvPr id="41037" name="Freeform 69"/>
            <p:cNvSpPr>
              <a:spLocks/>
            </p:cNvSpPr>
            <p:nvPr/>
          </p:nvSpPr>
          <p:spPr bwMode="auto">
            <a:xfrm>
              <a:off x="3692" y="2402"/>
              <a:ext cx="6" cy="9"/>
            </a:xfrm>
            <a:custGeom>
              <a:avLst/>
              <a:gdLst>
                <a:gd name="T0" fmla="*/ 3 w 6"/>
                <a:gd name="T1" fmla="*/ 1 h 9"/>
                <a:gd name="T2" fmla="*/ 4 w 6"/>
                <a:gd name="T3" fmla="*/ 0 h 9"/>
                <a:gd name="T4" fmla="*/ 2 w 6"/>
                <a:gd name="T5" fmla="*/ 5 h 9"/>
                <a:gd name="T6" fmla="*/ 0 w 6"/>
                <a:gd name="T7" fmla="*/ 9 h 9"/>
                <a:gd name="T8" fmla="*/ 2 w 6"/>
                <a:gd name="T9" fmla="*/ 9 h 9"/>
                <a:gd name="T10" fmla="*/ 3 w 6"/>
                <a:gd name="T11" fmla="*/ 9 h 9"/>
                <a:gd name="T12" fmla="*/ 4 w 6"/>
                <a:gd name="T13" fmla="*/ 5 h 9"/>
                <a:gd name="T14" fmla="*/ 6 w 6"/>
                <a:gd name="T15" fmla="*/ 2 h 9"/>
                <a:gd name="T16" fmla="*/ 4 w 6"/>
                <a:gd name="T17" fmla="*/ 2 h 9"/>
                <a:gd name="T18" fmla="*/ 3 w 6"/>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1"/>
                  </a:moveTo>
                  <a:lnTo>
                    <a:pt x="4" y="0"/>
                  </a:lnTo>
                  <a:lnTo>
                    <a:pt x="2" y="5"/>
                  </a:lnTo>
                  <a:lnTo>
                    <a:pt x="0" y="9"/>
                  </a:lnTo>
                  <a:lnTo>
                    <a:pt x="2" y="9"/>
                  </a:lnTo>
                  <a:lnTo>
                    <a:pt x="3" y="9"/>
                  </a:lnTo>
                  <a:lnTo>
                    <a:pt x="4" y="5"/>
                  </a:lnTo>
                  <a:lnTo>
                    <a:pt x="6" y="2"/>
                  </a:lnTo>
                  <a:lnTo>
                    <a:pt x="4" y="2"/>
                  </a:lnTo>
                  <a:lnTo>
                    <a:pt x="3" y="1"/>
                  </a:lnTo>
                  <a:close/>
                </a:path>
              </a:pathLst>
            </a:custGeom>
            <a:solidFill>
              <a:srgbClr val="000000"/>
            </a:solidFill>
            <a:ln w="25400">
              <a:solidFill>
                <a:schemeClr val="tx1"/>
              </a:solidFill>
              <a:round/>
              <a:headEnd/>
              <a:tailEnd/>
            </a:ln>
          </p:spPr>
          <p:txBody>
            <a:bodyPr/>
            <a:lstStyle/>
            <a:p>
              <a:endParaRPr lang="en-GB"/>
            </a:p>
          </p:txBody>
        </p:sp>
        <p:sp>
          <p:nvSpPr>
            <p:cNvPr id="41038" name="Freeform 70"/>
            <p:cNvSpPr>
              <a:spLocks/>
            </p:cNvSpPr>
            <p:nvPr/>
          </p:nvSpPr>
          <p:spPr bwMode="auto">
            <a:xfrm>
              <a:off x="3691" y="2411"/>
              <a:ext cx="5" cy="4"/>
            </a:xfrm>
            <a:custGeom>
              <a:avLst/>
              <a:gdLst>
                <a:gd name="T0" fmla="*/ 1 w 5"/>
                <a:gd name="T1" fmla="*/ 0 h 4"/>
                <a:gd name="T2" fmla="*/ 0 w 5"/>
                <a:gd name="T3" fmla="*/ 4 h 4"/>
                <a:gd name="T4" fmla="*/ 5 w 5"/>
                <a:gd name="T5" fmla="*/ 0 h 4"/>
                <a:gd name="T6" fmla="*/ 3 w 5"/>
                <a:gd name="T7" fmla="*/ 0 h 4"/>
                <a:gd name="T8" fmla="*/ 1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0"/>
                  </a:moveTo>
                  <a:lnTo>
                    <a:pt x="0" y="4"/>
                  </a:lnTo>
                  <a:lnTo>
                    <a:pt x="5" y="0"/>
                  </a:lnTo>
                  <a:lnTo>
                    <a:pt x="3" y="0"/>
                  </a:lnTo>
                  <a:lnTo>
                    <a:pt x="1" y="0"/>
                  </a:lnTo>
                  <a:close/>
                </a:path>
              </a:pathLst>
            </a:custGeom>
            <a:solidFill>
              <a:srgbClr val="000000"/>
            </a:solidFill>
            <a:ln w="25400">
              <a:solidFill>
                <a:schemeClr val="tx1"/>
              </a:solidFill>
              <a:round/>
              <a:headEnd/>
              <a:tailEnd/>
            </a:ln>
          </p:spPr>
          <p:txBody>
            <a:bodyPr/>
            <a:lstStyle/>
            <a:p>
              <a:endParaRPr lang="en-GB"/>
            </a:p>
          </p:txBody>
        </p:sp>
        <p:sp>
          <p:nvSpPr>
            <p:cNvPr id="41039" name="Freeform 71"/>
            <p:cNvSpPr>
              <a:spLocks/>
            </p:cNvSpPr>
            <p:nvPr/>
          </p:nvSpPr>
          <p:spPr bwMode="auto">
            <a:xfrm>
              <a:off x="3691" y="2411"/>
              <a:ext cx="5" cy="4"/>
            </a:xfrm>
            <a:custGeom>
              <a:avLst/>
              <a:gdLst>
                <a:gd name="T0" fmla="*/ 0 w 5"/>
                <a:gd name="T1" fmla="*/ 4 h 4"/>
                <a:gd name="T2" fmla="*/ 0 w 5"/>
                <a:gd name="T3" fmla="*/ 3 h 4"/>
                <a:gd name="T4" fmla="*/ 3 w 5"/>
                <a:gd name="T5" fmla="*/ 3 h 4"/>
                <a:gd name="T6" fmla="*/ 5 w 5"/>
                <a:gd name="T7" fmla="*/ 3 h 4"/>
                <a:gd name="T8" fmla="*/ 5 w 5"/>
                <a:gd name="T9" fmla="*/ 0 h 4"/>
                <a:gd name="T10" fmla="*/ 0 w 5"/>
                <a:gd name="T11" fmla="*/ 4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4"/>
                  </a:moveTo>
                  <a:lnTo>
                    <a:pt x="0" y="3"/>
                  </a:lnTo>
                  <a:lnTo>
                    <a:pt x="3" y="3"/>
                  </a:lnTo>
                  <a:lnTo>
                    <a:pt x="5" y="3"/>
                  </a:lnTo>
                  <a:lnTo>
                    <a:pt x="5" y="0"/>
                  </a:lnTo>
                  <a:lnTo>
                    <a:pt x="0" y="4"/>
                  </a:lnTo>
                  <a:close/>
                </a:path>
              </a:pathLst>
            </a:custGeom>
            <a:solidFill>
              <a:srgbClr val="000000"/>
            </a:solidFill>
            <a:ln w="25400">
              <a:solidFill>
                <a:schemeClr val="tx1"/>
              </a:solidFill>
              <a:round/>
              <a:headEnd/>
              <a:tailEnd/>
            </a:ln>
          </p:spPr>
          <p:txBody>
            <a:bodyPr/>
            <a:lstStyle/>
            <a:p>
              <a:endParaRPr lang="en-GB"/>
            </a:p>
          </p:txBody>
        </p:sp>
        <p:sp>
          <p:nvSpPr>
            <p:cNvPr id="41040" name="Freeform 72"/>
            <p:cNvSpPr>
              <a:spLocks/>
            </p:cNvSpPr>
            <p:nvPr/>
          </p:nvSpPr>
          <p:spPr bwMode="auto">
            <a:xfrm>
              <a:off x="3691" y="2410"/>
              <a:ext cx="5" cy="8"/>
            </a:xfrm>
            <a:custGeom>
              <a:avLst/>
              <a:gdLst>
                <a:gd name="T0" fmla="*/ 3 w 5"/>
                <a:gd name="T1" fmla="*/ 4 h 8"/>
                <a:gd name="T2" fmla="*/ 1 w 5"/>
                <a:gd name="T3" fmla="*/ 4 h 8"/>
                <a:gd name="T4" fmla="*/ 0 w 5"/>
                <a:gd name="T5" fmla="*/ 8 h 8"/>
                <a:gd name="T6" fmla="*/ 1 w 5"/>
                <a:gd name="T7" fmla="*/ 8 h 8"/>
                <a:gd name="T8" fmla="*/ 3 w 5"/>
                <a:gd name="T9" fmla="*/ 8 h 8"/>
                <a:gd name="T10" fmla="*/ 5 w 5"/>
                <a:gd name="T11" fmla="*/ 0 h 8"/>
                <a:gd name="T12" fmla="*/ 5 w 5"/>
                <a:gd name="T13" fmla="*/ 4 h 8"/>
                <a:gd name="T14" fmla="*/ 3 w 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3" y="4"/>
                  </a:moveTo>
                  <a:lnTo>
                    <a:pt x="1" y="4"/>
                  </a:lnTo>
                  <a:lnTo>
                    <a:pt x="0" y="8"/>
                  </a:lnTo>
                  <a:lnTo>
                    <a:pt x="1" y="8"/>
                  </a:lnTo>
                  <a:lnTo>
                    <a:pt x="3" y="8"/>
                  </a:lnTo>
                  <a:lnTo>
                    <a:pt x="5" y="0"/>
                  </a:lnTo>
                  <a:lnTo>
                    <a:pt x="5" y="4"/>
                  </a:lnTo>
                  <a:lnTo>
                    <a:pt x="3" y="4"/>
                  </a:lnTo>
                  <a:close/>
                </a:path>
              </a:pathLst>
            </a:custGeom>
            <a:solidFill>
              <a:srgbClr val="000000"/>
            </a:solidFill>
            <a:ln w="25400">
              <a:solidFill>
                <a:schemeClr val="tx1"/>
              </a:solidFill>
              <a:round/>
              <a:headEnd/>
              <a:tailEnd/>
            </a:ln>
          </p:spPr>
          <p:txBody>
            <a:bodyPr/>
            <a:lstStyle/>
            <a:p>
              <a:endParaRPr lang="en-GB"/>
            </a:p>
          </p:txBody>
        </p:sp>
        <p:sp>
          <p:nvSpPr>
            <p:cNvPr id="41041" name="Freeform 73"/>
            <p:cNvSpPr>
              <a:spLocks/>
            </p:cNvSpPr>
            <p:nvPr/>
          </p:nvSpPr>
          <p:spPr bwMode="auto">
            <a:xfrm>
              <a:off x="3690" y="2345"/>
              <a:ext cx="8" cy="238"/>
            </a:xfrm>
            <a:custGeom>
              <a:avLst/>
              <a:gdLst>
                <a:gd name="T0" fmla="*/ 1 w 8"/>
                <a:gd name="T1" fmla="*/ 73 h 238"/>
                <a:gd name="T2" fmla="*/ 0 w 8"/>
                <a:gd name="T3" fmla="*/ 77 h 238"/>
                <a:gd name="T4" fmla="*/ 0 w 8"/>
                <a:gd name="T5" fmla="*/ 0 h 238"/>
                <a:gd name="T6" fmla="*/ 4 w 8"/>
                <a:gd name="T7" fmla="*/ 233 h 238"/>
                <a:gd name="T8" fmla="*/ 5 w 8"/>
                <a:gd name="T9" fmla="*/ 238 h 238"/>
                <a:gd name="T10" fmla="*/ 6 w 8"/>
                <a:gd name="T11" fmla="*/ 238 h 238"/>
                <a:gd name="T12" fmla="*/ 8 w 8"/>
                <a:gd name="T13" fmla="*/ 238 h 238"/>
                <a:gd name="T14" fmla="*/ 6 w 8"/>
                <a:gd name="T15" fmla="*/ 233 h 238"/>
                <a:gd name="T16" fmla="*/ 5 w 8"/>
                <a:gd name="T17" fmla="*/ 153 h 238"/>
                <a:gd name="T18" fmla="*/ 5 w 8"/>
                <a:gd name="T19" fmla="*/ 73 h 238"/>
                <a:gd name="T20" fmla="*/ 2 w 8"/>
                <a:gd name="T21" fmla="*/ 73 h 238"/>
                <a:gd name="T22" fmla="*/ 1 w 8"/>
                <a:gd name="T23" fmla="*/ 73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238"/>
                <a:gd name="T38" fmla="*/ 8 w 8"/>
                <a:gd name="T39" fmla="*/ 238 h 2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238">
                  <a:moveTo>
                    <a:pt x="1" y="73"/>
                  </a:moveTo>
                  <a:lnTo>
                    <a:pt x="0" y="77"/>
                  </a:lnTo>
                  <a:lnTo>
                    <a:pt x="0" y="0"/>
                  </a:lnTo>
                  <a:lnTo>
                    <a:pt x="4" y="233"/>
                  </a:lnTo>
                  <a:lnTo>
                    <a:pt x="5" y="238"/>
                  </a:lnTo>
                  <a:lnTo>
                    <a:pt x="6" y="238"/>
                  </a:lnTo>
                  <a:lnTo>
                    <a:pt x="8" y="238"/>
                  </a:lnTo>
                  <a:lnTo>
                    <a:pt x="6" y="233"/>
                  </a:lnTo>
                  <a:lnTo>
                    <a:pt x="5" y="153"/>
                  </a:lnTo>
                  <a:lnTo>
                    <a:pt x="5" y="73"/>
                  </a:lnTo>
                  <a:lnTo>
                    <a:pt x="2" y="73"/>
                  </a:lnTo>
                  <a:lnTo>
                    <a:pt x="1" y="73"/>
                  </a:lnTo>
                  <a:close/>
                </a:path>
              </a:pathLst>
            </a:custGeom>
            <a:solidFill>
              <a:srgbClr val="000000"/>
            </a:solidFill>
            <a:ln w="25400">
              <a:solidFill>
                <a:schemeClr val="tx1"/>
              </a:solidFill>
              <a:round/>
              <a:headEnd/>
              <a:tailEnd/>
            </a:ln>
          </p:spPr>
          <p:txBody>
            <a:bodyPr/>
            <a:lstStyle/>
            <a:p>
              <a:endParaRPr lang="en-GB"/>
            </a:p>
          </p:txBody>
        </p:sp>
        <p:sp>
          <p:nvSpPr>
            <p:cNvPr id="41042" name="Freeform 74"/>
            <p:cNvSpPr>
              <a:spLocks/>
            </p:cNvSpPr>
            <p:nvPr/>
          </p:nvSpPr>
          <p:spPr bwMode="auto">
            <a:xfrm>
              <a:off x="3694" y="2583"/>
              <a:ext cx="5" cy="6"/>
            </a:xfrm>
            <a:custGeom>
              <a:avLst/>
              <a:gdLst>
                <a:gd name="T0" fmla="*/ 2 w 5"/>
                <a:gd name="T1" fmla="*/ 0 h 6"/>
                <a:gd name="T2" fmla="*/ 0 w 5"/>
                <a:gd name="T3" fmla="*/ 0 h 6"/>
                <a:gd name="T4" fmla="*/ 0 w 5"/>
                <a:gd name="T5" fmla="*/ 3 h 6"/>
                <a:gd name="T6" fmla="*/ 2 w 5"/>
                <a:gd name="T7" fmla="*/ 3 h 6"/>
                <a:gd name="T8" fmla="*/ 5 w 5"/>
                <a:gd name="T9" fmla="*/ 3 h 6"/>
                <a:gd name="T10" fmla="*/ 5 w 5"/>
                <a:gd name="T11" fmla="*/ 6 h 6"/>
                <a:gd name="T12" fmla="*/ 4 w 5"/>
                <a:gd name="T13" fmla="*/ 0 h 6"/>
                <a:gd name="T14" fmla="*/ 2 w 5"/>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0"/>
                  </a:moveTo>
                  <a:lnTo>
                    <a:pt x="0" y="0"/>
                  </a:lnTo>
                  <a:lnTo>
                    <a:pt x="0" y="3"/>
                  </a:lnTo>
                  <a:lnTo>
                    <a:pt x="2" y="3"/>
                  </a:lnTo>
                  <a:lnTo>
                    <a:pt x="5" y="3"/>
                  </a:lnTo>
                  <a:lnTo>
                    <a:pt x="5" y="6"/>
                  </a:lnTo>
                  <a:lnTo>
                    <a:pt x="4" y="0"/>
                  </a:lnTo>
                  <a:lnTo>
                    <a:pt x="2" y="0"/>
                  </a:lnTo>
                  <a:close/>
                </a:path>
              </a:pathLst>
            </a:custGeom>
            <a:solidFill>
              <a:srgbClr val="000000"/>
            </a:solidFill>
            <a:ln w="25400">
              <a:solidFill>
                <a:schemeClr val="tx1"/>
              </a:solidFill>
              <a:round/>
              <a:headEnd/>
              <a:tailEnd/>
            </a:ln>
          </p:spPr>
          <p:txBody>
            <a:bodyPr/>
            <a:lstStyle/>
            <a:p>
              <a:endParaRPr lang="en-GB"/>
            </a:p>
          </p:txBody>
        </p:sp>
        <p:sp>
          <p:nvSpPr>
            <p:cNvPr id="41043" name="Freeform 75"/>
            <p:cNvSpPr>
              <a:spLocks/>
            </p:cNvSpPr>
            <p:nvPr/>
          </p:nvSpPr>
          <p:spPr bwMode="auto">
            <a:xfrm>
              <a:off x="3694" y="2582"/>
              <a:ext cx="6" cy="11"/>
            </a:xfrm>
            <a:custGeom>
              <a:avLst/>
              <a:gdLst>
                <a:gd name="T0" fmla="*/ 0 w 6"/>
                <a:gd name="T1" fmla="*/ 4 h 11"/>
                <a:gd name="T2" fmla="*/ 0 w 6"/>
                <a:gd name="T3" fmla="*/ 0 h 11"/>
                <a:gd name="T4" fmla="*/ 2 w 6"/>
                <a:gd name="T5" fmla="*/ 8 h 11"/>
                <a:gd name="T6" fmla="*/ 4 w 6"/>
                <a:gd name="T7" fmla="*/ 11 h 11"/>
                <a:gd name="T8" fmla="*/ 5 w 6"/>
                <a:gd name="T9" fmla="*/ 11 h 11"/>
                <a:gd name="T10" fmla="*/ 6 w 6"/>
                <a:gd name="T11" fmla="*/ 11 h 11"/>
                <a:gd name="T12" fmla="*/ 5 w 6"/>
                <a:gd name="T13" fmla="*/ 8 h 11"/>
                <a:gd name="T14" fmla="*/ 4 w 6"/>
                <a:gd name="T15" fmla="*/ 4 h 11"/>
                <a:gd name="T16" fmla="*/ 2 w 6"/>
                <a:gd name="T17" fmla="*/ 4 h 11"/>
                <a:gd name="T18" fmla="*/ 0 w 6"/>
                <a:gd name="T19" fmla="*/ 4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1"/>
                <a:gd name="T32" fmla="*/ 6 w 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1">
                  <a:moveTo>
                    <a:pt x="0" y="4"/>
                  </a:moveTo>
                  <a:lnTo>
                    <a:pt x="0" y="0"/>
                  </a:lnTo>
                  <a:lnTo>
                    <a:pt x="2" y="8"/>
                  </a:lnTo>
                  <a:lnTo>
                    <a:pt x="4" y="11"/>
                  </a:lnTo>
                  <a:lnTo>
                    <a:pt x="5" y="11"/>
                  </a:lnTo>
                  <a:lnTo>
                    <a:pt x="6" y="11"/>
                  </a:lnTo>
                  <a:lnTo>
                    <a:pt x="5" y="8"/>
                  </a:lnTo>
                  <a:lnTo>
                    <a:pt x="4" y="4"/>
                  </a:lnTo>
                  <a:lnTo>
                    <a:pt x="2" y="4"/>
                  </a:lnTo>
                  <a:lnTo>
                    <a:pt x="0" y="4"/>
                  </a:lnTo>
                  <a:close/>
                </a:path>
              </a:pathLst>
            </a:custGeom>
            <a:solidFill>
              <a:srgbClr val="000000"/>
            </a:solidFill>
            <a:ln w="25400">
              <a:solidFill>
                <a:schemeClr val="tx1"/>
              </a:solidFill>
              <a:round/>
              <a:headEnd/>
              <a:tailEnd/>
            </a:ln>
          </p:spPr>
          <p:txBody>
            <a:bodyPr/>
            <a:lstStyle/>
            <a:p>
              <a:endParaRPr lang="en-GB"/>
            </a:p>
          </p:txBody>
        </p:sp>
        <p:sp>
          <p:nvSpPr>
            <p:cNvPr id="41044" name="Freeform 76"/>
            <p:cNvSpPr>
              <a:spLocks/>
            </p:cNvSpPr>
            <p:nvPr/>
          </p:nvSpPr>
          <p:spPr bwMode="auto">
            <a:xfrm>
              <a:off x="3698" y="2591"/>
              <a:ext cx="4" cy="4"/>
            </a:xfrm>
            <a:custGeom>
              <a:avLst/>
              <a:gdLst>
                <a:gd name="T0" fmla="*/ 0 w 4"/>
                <a:gd name="T1" fmla="*/ 2 h 4"/>
                <a:gd name="T2" fmla="*/ 1 w 4"/>
                <a:gd name="T3" fmla="*/ 4 h 4"/>
                <a:gd name="T4" fmla="*/ 1 w 4"/>
                <a:gd name="T5" fmla="*/ 4 h 4"/>
                <a:gd name="T6" fmla="*/ 2 w 4"/>
                <a:gd name="T7" fmla="*/ 3 h 4"/>
                <a:gd name="T8" fmla="*/ 4 w 4"/>
                <a:gd name="T9" fmla="*/ 2 h 4"/>
                <a:gd name="T10" fmla="*/ 2 w 4"/>
                <a:gd name="T11" fmla="*/ 0 h 4"/>
                <a:gd name="T12" fmla="*/ 1 w 4"/>
                <a:gd name="T13" fmla="*/ 2 h 4"/>
                <a:gd name="T14" fmla="*/ 0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2"/>
                  </a:moveTo>
                  <a:lnTo>
                    <a:pt x="1" y="4"/>
                  </a:lnTo>
                  <a:lnTo>
                    <a:pt x="2" y="3"/>
                  </a:lnTo>
                  <a:lnTo>
                    <a:pt x="4" y="2"/>
                  </a:lnTo>
                  <a:lnTo>
                    <a:pt x="2" y="0"/>
                  </a:lnTo>
                  <a:lnTo>
                    <a:pt x="1" y="2"/>
                  </a:lnTo>
                  <a:lnTo>
                    <a:pt x="0" y="2"/>
                  </a:lnTo>
                  <a:close/>
                </a:path>
              </a:pathLst>
            </a:custGeom>
            <a:solidFill>
              <a:srgbClr val="000000"/>
            </a:solidFill>
            <a:ln w="25400">
              <a:solidFill>
                <a:schemeClr val="tx1"/>
              </a:solidFill>
              <a:round/>
              <a:headEnd/>
              <a:tailEnd/>
            </a:ln>
          </p:spPr>
          <p:txBody>
            <a:bodyPr/>
            <a:lstStyle/>
            <a:p>
              <a:endParaRPr lang="en-GB"/>
            </a:p>
          </p:txBody>
        </p:sp>
        <p:sp>
          <p:nvSpPr>
            <p:cNvPr id="41045" name="Freeform 77"/>
            <p:cNvSpPr>
              <a:spLocks/>
            </p:cNvSpPr>
            <p:nvPr/>
          </p:nvSpPr>
          <p:spPr bwMode="auto">
            <a:xfrm>
              <a:off x="3699" y="2591"/>
              <a:ext cx="4" cy="6"/>
            </a:xfrm>
            <a:custGeom>
              <a:avLst/>
              <a:gdLst>
                <a:gd name="T0" fmla="*/ 1 w 4"/>
                <a:gd name="T1" fmla="*/ 3 h 6"/>
                <a:gd name="T2" fmla="*/ 0 w 4"/>
                <a:gd name="T3" fmla="*/ 3 h 6"/>
                <a:gd name="T4" fmla="*/ 1 w 4"/>
                <a:gd name="T5" fmla="*/ 6 h 6"/>
                <a:gd name="T6" fmla="*/ 3 w 4"/>
                <a:gd name="T7" fmla="*/ 6 h 6"/>
                <a:gd name="T8" fmla="*/ 4 w 4"/>
                <a:gd name="T9" fmla="*/ 6 h 6"/>
                <a:gd name="T10" fmla="*/ 1 w 4"/>
                <a:gd name="T11" fmla="*/ 0 h 6"/>
                <a:gd name="T12" fmla="*/ 3 w 4"/>
                <a:gd name="T13" fmla="*/ 2 h 6"/>
                <a:gd name="T14" fmla="*/ 1 w 4"/>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1" y="3"/>
                  </a:moveTo>
                  <a:lnTo>
                    <a:pt x="0" y="3"/>
                  </a:lnTo>
                  <a:lnTo>
                    <a:pt x="1" y="6"/>
                  </a:lnTo>
                  <a:lnTo>
                    <a:pt x="3" y="6"/>
                  </a:lnTo>
                  <a:lnTo>
                    <a:pt x="4" y="6"/>
                  </a:lnTo>
                  <a:lnTo>
                    <a:pt x="1" y="0"/>
                  </a:lnTo>
                  <a:lnTo>
                    <a:pt x="3" y="2"/>
                  </a:lnTo>
                  <a:lnTo>
                    <a:pt x="1" y="3"/>
                  </a:lnTo>
                  <a:close/>
                </a:path>
              </a:pathLst>
            </a:custGeom>
            <a:solidFill>
              <a:srgbClr val="000000"/>
            </a:solidFill>
            <a:ln w="25400">
              <a:solidFill>
                <a:schemeClr val="tx1"/>
              </a:solidFill>
              <a:round/>
              <a:headEnd/>
              <a:tailEnd/>
            </a:ln>
          </p:spPr>
          <p:txBody>
            <a:bodyPr/>
            <a:lstStyle/>
            <a:p>
              <a:endParaRPr lang="en-GB"/>
            </a:p>
          </p:txBody>
        </p:sp>
        <p:sp>
          <p:nvSpPr>
            <p:cNvPr id="41046" name="Freeform 78"/>
            <p:cNvSpPr>
              <a:spLocks/>
            </p:cNvSpPr>
            <p:nvPr/>
          </p:nvSpPr>
          <p:spPr bwMode="auto">
            <a:xfrm>
              <a:off x="3700" y="2595"/>
              <a:ext cx="4" cy="4"/>
            </a:xfrm>
            <a:custGeom>
              <a:avLst/>
              <a:gdLst>
                <a:gd name="T0" fmla="*/ 0 w 4"/>
                <a:gd name="T1" fmla="*/ 2 h 4"/>
                <a:gd name="T2" fmla="*/ 2 w 4"/>
                <a:gd name="T3" fmla="*/ 4 h 4"/>
                <a:gd name="T4" fmla="*/ 2 w 4"/>
                <a:gd name="T5" fmla="*/ 4 h 4"/>
                <a:gd name="T6" fmla="*/ 3 w 4"/>
                <a:gd name="T7" fmla="*/ 3 h 4"/>
                <a:gd name="T8" fmla="*/ 4 w 4"/>
                <a:gd name="T9" fmla="*/ 2 h 4"/>
                <a:gd name="T10" fmla="*/ 3 w 4"/>
                <a:gd name="T11" fmla="*/ 0 h 4"/>
                <a:gd name="T12" fmla="*/ 2 w 4"/>
                <a:gd name="T13" fmla="*/ 2 h 4"/>
                <a:gd name="T14" fmla="*/ 0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2"/>
                  </a:moveTo>
                  <a:lnTo>
                    <a:pt x="2" y="4"/>
                  </a:lnTo>
                  <a:lnTo>
                    <a:pt x="3" y="3"/>
                  </a:lnTo>
                  <a:lnTo>
                    <a:pt x="4" y="2"/>
                  </a:lnTo>
                  <a:lnTo>
                    <a:pt x="3" y="0"/>
                  </a:lnTo>
                  <a:lnTo>
                    <a:pt x="2" y="2"/>
                  </a:lnTo>
                  <a:lnTo>
                    <a:pt x="0" y="2"/>
                  </a:lnTo>
                  <a:close/>
                </a:path>
              </a:pathLst>
            </a:custGeom>
            <a:solidFill>
              <a:srgbClr val="000000"/>
            </a:solidFill>
            <a:ln w="25400">
              <a:solidFill>
                <a:schemeClr val="tx1"/>
              </a:solidFill>
              <a:round/>
              <a:headEnd/>
              <a:tailEnd/>
            </a:ln>
          </p:spPr>
          <p:txBody>
            <a:bodyPr/>
            <a:lstStyle/>
            <a:p>
              <a:endParaRPr lang="en-GB"/>
            </a:p>
          </p:txBody>
        </p:sp>
        <p:sp>
          <p:nvSpPr>
            <p:cNvPr id="41047" name="Freeform 79"/>
            <p:cNvSpPr>
              <a:spLocks/>
            </p:cNvSpPr>
            <p:nvPr/>
          </p:nvSpPr>
          <p:spPr bwMode="auto">
            <a:xfrm>
              <a:off x="3700" y="2597"/>
              <a:ext cx="6" cy="4"/>
            </a:xfrm>
            <a:custGeom>
              <a:avLst/>
              <a:gdLst>
                <a:gd name="T0" fmla="*/ 2 w 6"/>
                <a:gd name="T1" fmla="*/ 2 h 4"/>
                <a:gd name="T2" fmla="*/ 0 w 6"/>
                <a:gd name="T3" fmla="*/ 1 h 4"/>
                <a:gd name="T4" fmla="*/ 6 w 6"/>
                <a:gd name="T5" fmla="*/ 4 h 4"/>
                <a:gd name="T6" fmla="*/ 6 w 6"/>
                <a:gd name="T7" fmla="*/ 2 h 4"/>
                <a:gd name="T8" fmla="*/ 6 w 6"/>
                <a:gd name="T9" fmla="*/ 1 h 4"/>
                <a:gd name="T10" fmla="*/ 3 w 6"/>
                <a:gd name="T11" fmla="*/ 0 h 4"/>
                <a:gd name="T12" fmla="*/ 3 w 6"/>
                <a:gd name="T13" fmla="*/ 1 h 4"/>
                <a:gd name="T14" fmla="*/ 2 w 6"/>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2" y="2"/>
                  </a:moveTo>
                  <a:lnTo>
                    <a:pt x="0" y="1"/>
                  </a:lnTo>
                  <a:lnTo>
                    <a:pt x="6" y="4"/>
                  </a:lnTo>
                  <a:lnTo>
                    <a:pt x="6" y="2"/>
                  </a:lnTo>
                  <a:lnTo>
                    <a:pt x="6" y="1"/>
                  </a:lnTo>
                  <a:lnTo>
                    <a:pt x="3" y="0"/>
                  </a:lnTo>
                  <a:lnTo>
                    <a:pt x="3" y="1"/>
                  </a:lnTo>
                  <a:lnTo>
                    <a:pt x="2" y="2"/>
                  </a:lnTo>
                  <a:close/>
                </a:path>
              </a:pathLst>
            </a:custGeom>
            <a:solidFill>
              <a:srgbClr val="000000"/>
            </a:solidFill>
            <a:ln w="25400">
              <a:solidFill>
                <a:schemeClr val="tx1"/>
              </a:solidFill>
              <a:round/>
              <a:headEnd/>
              <a:tailEnd/>
            </a:ln>
          </p:spPr>
          <p:txBody>
            <a:bodyPr/>
            <a:lstStyle/>
            <a:p>
              <a:endParaRPr lang="en-GB"/>
            </a:p>
          </p:txBody>
        </p:sp>
        <p:sp>
          <p:nvSpPr>
            <p:cNvPr id="41048" name="Freeform 80"/>
            <p:cNvSpPr>
              <a:spLocks/>
            </p:cNvSpPr>
            <p:nvPr/>
          </p:nvSpPr>
          <p:spPr bwMode="auto">
            <a:xfrm>
              <a:off x="3704" y="2598"/>
              <a:ext cx="4" cy="4"/>
            </a:xfrm>
            <a:custGeom>
              <a:avLst/>
              <a:gdLst>
                <a:gd name="T0" fmla="*/ 2 w 4"/>
                <a:gd name="T1" fmla="*/ 1 h 4"/>
                <a:gd name="T2" fmla="*/ 0 w 4"/>
                <a:gd name="T3" fmla="*/ 3 h 4"/>
                <a:gd name="T4" fmla="*/ 2 w 4"/>
                <a:gd name="T5" fmla="*/ 4 h 4"/>
                <a:gd name="T6" fmla="*/ 3 w 4"/>
                <a:gd name="T7" fmla="*/ 3 h 4"/>
                <a:gd name="T8" fmla="*/ 4 w 4"/>
                <a:gd name="T9" fmla="*/ 1 h 4"/>
                <a:gd name="T10" fmla="*/ 4 w 4"/>
                <a:gd name="T11" fmla="*/ 1 h 4"/>
                <a:gd name="T12" fmla="*/ 2 w 4"/>
                <a:gd name="T13" fmla="*/ 0 h 4"/>
                <a:gd name="T14" fmla="*/ 2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1"/>
                  </a:moveTo>
                  <a:lnTo>
                    <a:pt x="0" y="3"/>
                  </a:lnTo>
                  <a:lnTo>
                    <a:pt x="2" y="4"/>
                  </a:lnTo>
                  <a:lnTo>
                    <a:pt x="3" y="3"/>
                  </a:lnTo>
                  <a:lnTo>
                    <a:pt x="4" y="1"/>
                  </a:lnTo>
                  <a:lnTo>
                    <a:pt x="2" y="0"/>
                  </a:lnTo>
                  <a:lnTo>
                    <a:pt x="2" y="1"/>
                  </a:lnTo>
                  <a:close/>
                </a:path>
              </a:pathLst>
            </a:custGeom>
            <a:solidFill>
              <a:srgbClr val="000000"/>
            </a:solidFill>
            <a:ln w="25400">
              <a:solidFill>
                <a:schemeClr val="tx1"/>
              </a:solidFill>
              <a:round/>
              <a:headEnd/>
              <a:tailEnd/>
            </a:ln>
          </p:spPr>
          <p:txBody>
            <a:bodyPr/>
            <a:lstStyle/>
            <a:p>
              <a:endParaRPr lang="en-GB"/>
            </a:p>
          </p:txBody>
        </p:sp>
        <p:sp>
          <p:nvSpPr>
            <p:cNvPr id="41049" name="Freeform 81"/>
            <p:cNvSpPr>
              <a:spLocks/>
            </p:cNvSpPr>
            <p:nvPr/>
          </p:nvSpPr>
          <p:spPr bwMode="auto">
            <a:xfrm>
              <a:off x="3706" y="2598"/>
              <a:ext cx="4" cy="5"/>
            </a:xfrm>
            <a:custGeom>
              <a:avLst/>
              <a:gdLst>
                <a:gd name="T0" fmla="*/ 0 w 4"/>
                <a:gd name="T1" fmla="*/ 4 h 5"/>
                <a:gd name="T2" fmla="*/ 1 w 4"/>
                <a:gd name="T3" fmla="*/ 5 h 5"/>
                <a:gd name="T4" fmla="*/ 4 w 4"/>
                <a:gd name="T5" fmla="*/ 5 h 5"/>
                <a:gd name="T6" fmla="*/ 4 w 4"/>
                <a:gd name="T7" fmla="*/ 3 h 5"/>
                <a:gd name="T8" fmla="*/ 4 w 4"/>
                <a:gd name="T9" fmla="*/ 0 h 5"/>
                <a:gd name="T10" fmla="*/ 1 w 4"/>
                <a:gd name="T11" fmla="*/ 0 h 5"/>
                <a:gd name="T12" fmla="*/ 1 w 4"/>
                <a:gd name="T13" fmla="*/ 3 h 5"/>
                <a:gd name="T14" fmla="*/ 0 w 4"/>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0" y="4"/>
                  </a:moveTo>
                  <a:lnTo>
                    <a:pt x="1" y="5"/>
                  </a:lnTo>
                  <a:lnTo>
                    <a:pt x="4" y="5"/>
                  </a:lnTo>
                  <a:lnTo>
                    <a:pt x="4" y="3"/>
                  </a:lnTo>
                  <a:lnTo>
                    <a:pt x="4" y="0"/>
                  </a:lnTo>
                  <a:lnTo>
                    <a:pt x="1" y="0"/>
                  </a:lnTo>
                  <a:lnTo>
                    <a:pt x="1" y="3"/>
                  </a:lnTo>
                  <a:lnTo>
                    <a:pt x="0" y="4"/>
                  </a:lnTo>
                  <a:close/>
                </a:path>
              </a:pathLst>
            </a:custGeom>
            <a:solidFill>
              <a:srgbClr val="000000"/>
            </a:solidFill>
            <a:ln w="25400">
              <a:solidFill>
                <a:schemeClr val="tx1"/>
              </a:solidFill>
              <a:round/>
              <a:headEnd/>
              <a:tailEnd/>
            </a:ln>
          </p:spPr>
          <p:txBody>
            <a:bodyPr/>
            <a:lstStyle/>
            <a:p>
              <a:endParaRPr lang="en-GB"/>
            </a:p>
          </p:txBody>
        </p:sp>
        <p:sp>
          <p:nvSpPr>
            <p:cNvPr id="41050" name="Freeform 82"/>
            <p:cNvSpPr>
              <a:spLocks/>
            </p:cNvSpPr>
            <p:nvPr/>
          </p:nvSpPr>
          <p:spPr bwMode="auto">
            <a:xfrm>
              <a:off x="3707" y="2598"/>
              <a:ext cx="5" cy="5"/>
            </a:xfrm>
            <a:custGeom>
              <a:avLst/>
              <a:gdLst>
                <a:gd name="T0" fmla="*/ 3 w 5"/>
                <a:gd name="T1" fmla="*/ 3 h 5"/>
                <a:gd name="T2" fmla="*/ 3 w 5"/>
                <a:gd name="T3" fmla="*/ 4 h 5"/>
                <a:gd name="T4" fmla="*/ 5 w 5"/>
                <a:gd name="T5" fmla="*/ 5 h 5"/>
                <a:gd name="T6" fmla="*/ 5 w 5"/>
                <a:gd name="T7" fmla="*/ 4 h 5"/>
                <a:gd name="T8" fmla="*/ 5 w 5"/>
                <a:gd name="T9" fmla="*/ 3 h 5"/>
                <a:gd name="T10" fmla="*/ 0 w 5"/>
                <a:gd name="T11" fmla="*/ 0 h 5"/>
                <a:gd name="T12" fmla="*/ 3 w 5"/>
                <a:gd name="T13" fmla="*/ 0 h 5"/>
                <a:gd name="T14" fmla="*/ 3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3"/>
                  </a:moveTo>
                  <a:lnTo>
                    <a:pt x="3" y="4"/>
                  </a:lnTo>
                  <a:lnTo>
                    <a:pt x="5" y="5"/>
                  </a:lnTo>
                  <a:lnTo>
                    <a:pt x="5" y="4"/>
                  </a:lnTo>
                  <a:lnTo>
                    <a:pt x="5" y="3"/>
                  </a:lnTo>
                  <a:lnTo>
                    <a:pt x="0" y="0"/>
                  </a:lnTo>
                  <a:lnTo>
                    <a:pt x="3" y="0"/>
                  </a:lnTo>
                  <a:lnTo>
                    <a:pt x="3" y="3"/>
                  </a:lnTo>
                  <a:close/>
                </a:path>
              </a:pathLst>
            </a:custGeom>
            <a:solidFill>
              <a:srgbClr val="000000"/>
            </a:solidFill>
            <a:ln w="25400">
              <a:solidFill>
                <a:schemeClr val="tx1"/>
              </a:solidFill>
              <a:round/>
              <a:headEnd/>
              <a:tailEnd/>
            </a:ln>
          </p:spPr>
          <p:txBody>
            <a:bodyPr/>
            <a:lstStyle/>
            <a:p>
              <a:endParaRPr lang="en-GB"/>
            </a:p>
          </p:txBody>
        </p:sp>
        <p:sp>
          <p:nvSpPr>
            <p:cNvPr id="41051" name="Freeform 83"/>
            <p:cNvSpPr>
              <a:spLocks/>
            </p:cNvSpPr>
            <p:nvPr/>
          </p:nvSpPr>
          <p:spPr bwMode="auto">
            <a:xfrm>
              <a:off x="3653" y="2599"/>
              <a:ext cx="245" cy="8"/>
            </a:xfrm>
            <a:custGeom>
              <a:avLst/>
              <a:gdLst>
                <a:gd name="T0" fmla="*/ 59 w 245"/>
                <a:gd name="T1" fmla="*/ 4 h 8"/>
                <a:gd name="T2" fmla="*/ 62 w 245"/>
                <a:gd name="T3" fmla="*/ 6 h 8"/>
                <a:gd name="T4" fmla="*/ 122 w 245"/>
                <a:gd name="T5" fmla="*/ 6 h 8"/>
                <a:gd name="T6" fmla="*/ 245 w 245"/>
                <a:gd name="T7" fmla="*/ 8 h 8"/>
                <a:gd name="T8" fmla="*/ 191 w 245"/>
                <a:gd name="T9" fmla="*/ 8 h 8"/>
                <a:gd name="T10" fmla="*/ 191 w 245"/>
                <a:gd name="T11" fmla="*/ 6 h 8"/>
                <a:gd name="T12" fmla="*/ 191 w 245"/>
                <a:gd name="T13" fmla="*/ 3 h 8"/>
                <a:gd name="T14" fmla="*/ 123 w 245"/>
                <a:gd name="T15" fmla="*/ 3 h 8"/>
                <a:gd name="T16" fmla="*/ 0 w 245"/>
                <a:gd name="T17" fmla="*/ 0 h 8"/>
                <a:gd name="T18" fmla="*/ 59 w 245"/>
                <a:gd name="T19" fmla="*/ 0 h 8"/>
                <a:gd name="T20" fmla="*/ 59 w 245"/>
                <a:gd name="T21" fmla="*/ 3 h 8"/>
                <a:gd name="T22" fmla="*/ 59 w 245"/>
                <a:gd name="T23" fmla="*/ 4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5"/>
                <a:gd name="T37" fmla="*/ 0 h 8"/>
                <a:gd name="T38" fmla="*/ 245 w 24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5" h="8">
                  <a:moveTo>
                    <a:pt x="59" y="4"/>
                  </a:moveTo>
                  <a:lnTo>
                    <a:pt x="62" y="6"/>
                  </a:lnTo>
                  <a:lnTo>
                    <a:pt x="122" y="6"/>
                  </a:lnTo>
                  <a:lnTo>
                    <a:pt x="245" y="8"/>
                  </a:lnTo>
                  <a:lnTo>
                    <a:pt x="191" y="8"/>
                  </a:lnTo>
                  <a:lnTo>
                    <a:pt x="191" y="6"/>
                  </a:lnTo>
                  <a:lnTo>
                    <a:pt x="191" y="3"/>
                  </a:lnTo>
                  <a:lnTo>
                    <a:pt x="123" y="3"/>
                  </a:lnTo>
                  <a:lnTo>
                    <a:pt x="0" y="0"/>
                  </a:lnTo>
                  <a:lnTo>
                    <a:pt x="59" y="0"/>
                  </a:lnTo>
                  <a:lnTo>
                    <a:pt x="59" y="3"/>
                  </a:lnTo>
                  <a:lnTo>
                    <a:pt x="59" y="4"/>
                  </a:lnTo>
                  <a:close/>
                </a:path>
              </a:pathLst>
            </a:custGeom>
            <a:solidFill>
              <a:srgbClr val="000000"/>
            </a:solidFill>
            <a:ln w="25400">
              <a:solidFill>
                <a:schemeClr val="tx1"/>
              </a:solidFill>
              <a:round/>
              <a:headEnd/>
              <a:tailEnd/>
            </a:ln>
          </p:spPr>
          <p:txBody>
            <a:bodyPr/>
            <a:lstStyle/>
            <a:p>
              <a:endParaRPr lang="en-GB"/>
            </a:p>
          </p:txBody>
        </p:sp>
        <p:sp>
          <p:nvSpPr>
            <p:cNvPr id="41052" name="Freeform 84"/>
            <p:cNvSpPr>
              <a:spLocks/>
            </p:cNvSpPr>
            <p:nvPr/>
          </p:nvSpPr>
          <p:spPr bwMode="auto">
            <a:xfrm>
              <a:off x="3840" y="2597"/>
              <a:ext cx="14" cy="10"/>
            </a:xfrm>
            <a:custGeom>
              <a:avLst/>
              <a:gdLst>
                <a:gd name="T0" fmla="*/ 4 w 14"/>
                <a:gd name="T1" fmla="*/ 10 h 10"/>
                <a:gd name="T2" fmla="*/ 0 w 14"/>
                <a:gd name="T3" fmla="*/ 10 h 10"/>
                <a:gd name="T4" fmla="*/ 8 w 14"/>
                <a:gd name="T5" fmla="*/ 8 h 10"/>
                <a:gd name="T6" fmla="*/ 10 w 14"/>
                <a:gd name="T7" fmla="*/ 6 h 10"/>
                <a:gd name="T8" fmla="*/ 13 w 14"/>
                <a:gd name="T9" fmla="*/ 2 h 10"/>
                <a:gd name="T10" fmla="*/ 14 w 14"/>
                <a:gd name="T11" fmla="*/ 2 h 10"/>
                <a:gd name="T12" fmla="*/ 14 w 14"/>
                <a:gd name="T13" fmla="*/ 1 h 10"/>
                <a:gd name="T14" fmla="*/ 14 w 14"/>
                <a:gd name="T15" fmla="*/ 0 h 10"/>
                <a:gd name="T16" fmla="*/ 10 w 14"/>
                <a:gd name="T17" fmla="*/ 2 h 10"/>
                <a:gd name="T18" fmla="*/ 10 w 14"/>
                <a:gd name="T19" fmla="*/ 4 h 10"/>
                <a:gd name="T20" fmla="*/ 8 w 14"/>
                <a:gd name="T21" fmla="*/ 5 h 10"/>
                <a:gd name="T22" fmla="*/ 4 w 14"/>
                <a:gd name="T23" fmla="*/ 6 h 10"/>
                <a:gd name="T24" fmla="*/ 4 w 14"/>
                <a:gd name="T25" fmla="*/ 8 h 10"/>
                <a:gd name="T26" fmla="*/ 4 w 14"/>
                <a:gd name="T27" fmla="*/ 1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4" y="10"/>
                  </a:moveTo>
                  <a:lnTo>
                    <a:pt x="0" y="10"/>
                  </a:lnTo>
                  <a:lnTo>
                    <a:pt x="8" y="8"/>
                  </a:lnTo>
                  <a:lnTo>
                    <a:pt x="10" y="6"/>
                  </a:lnTo>
                  <a:lnTo>
                    <a:pt x="13" y="2"/>
                  </a:lnTo>
                  <a:lnTo>
                    <a:pt x="14" y="2"/>
                  </a:lnTo>
                  <a:lnTo>
                    <a:pt x="14" y="1"/>
                  </a:lnTo>
                  <a:lnTo>
                    <a:pt x="14" y="0"/>
                  </a:lnTo>
                  <a:lnTo>
                    <a:pt x="10" y="2"/>
                  </a:lnTo>
                  <a:lnTo>
                    <a:pt x="10" y="4"/>
                  </a:lnTo>
                  <a:lnTo>
                    <a:pt x="8" y="5"/>
                  </a:lnTo>
                  <a:lnTo>
                    <a:pt x="4" y="6"/>
                  </a:lnTo>
                  <a:lnTo>
                    <a:pt x="4" y="8"/>
                  </a:lnTo>
                  <a:lnTo>
                    <a:pt x="4" y="10"/>
                  </a:lnTo>
                  <a:close/>
                </a:path>
              </a:pathLst>
            </a:custGeom>
            <a:solidFill>
              <a:srgbClr val="000000"/>
            </a:solidFill>
            <a:ln w="25400">
              <a:solidFill>
                <a:schemeClr val="tx1"/>
              </a:solidFill>
              <a:round/>
              <a:headEnd/>
              <a:tailEnd/>
            </a:ln>
          </p:spPr>
          <p:txBody>
            <a:bodyPr/>
            <a:lstStyle/>
            <a:p>
              <a:endParaRPr lang="en-GB"/>
            </a:p>
          </p:txBody>
        </p:sp>
        <p:sp>
          <p:nvSpPr>
            <p:cNvPr id="41053" name="Freeform 85"/>
            <p:cNvSpPr>
              <a:spLocks/>
            </p:cNvSpPr>
            <p:nvPr/>
          </p:nvSpPr>
          <p:spPr bwMode="auto">
            <a:xfrm>
              <a:off x="3853" y="2594"/>
              <a:ext cx="5" cy="5"/>
            </a:xfrm>
            <a:custGeom>
              <a:avLst/>
              <a:gdLst>
                <a:gd name="T0" fmla="*/ 1 w 5"/>
                <a:gd name="T1" fmla="*/ 5 h 5"/>
                <a:gd name="T2" fmla="*/ 4 w 5"/>
                <a:gd name="T3" fmla="*/ 4 h 5"/>
                <a:gd name="T4" fmla="*/ 5 w 5"/>
                <a:gd name="T5" fmla="*/ 3 h 5"/>
                <a:gd name="T6" fmla="*/ 4 w 5"/>
                <a:gd name="T7" fmla="*/ 1 h 5"/>
                <a:gd name="T8" fmla="*/ 3 w 5"/>
                <a:gd name="T9" fmla="*/ 0 h 5"/>
                <a:gd name="T10" fmla="*/ 0 w 5"/>
                <a:gd name="T11" fmla="*/ 3 h 5"/>
                <a:gd name="T12" fmla="*/ 1 w 5"/>
                <a:gd name="T13" fmla="*/ 4 h 5"/>
                <a:gd name="T14" fmla="*/ 1 w 5"/>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1" y="5"/>
                  </a:moveTo>
                  <a:lnTo>
                    <a:pt x="4" y="4"/>
                  </a:lnTo>
                  <a:lnTo>
                    <a:pt x="5" y="3"/>
                  </a:lnTo>
                  <a:lnTo>
                    <a:pt x="4" y="1"/>
                  </a:lnTo>
                  <a:lnTo>
                    <a:pt x="3" y="0"/>
                  </a:lnTo>
                  <a:lnTo>
                    <a:pt x="0" y="3"/>
                  </a:lnTo>
                  <a:lnTo>
                    <a:pt x="1" y="4"/>
                  </a:lnTo>
                  <a:lnTo>
                    <a:pt x="1" y="5"/>
                  </a:lnTo>
                  <a:close/>
                </a:path>
              </a:pathLst>
            </a:custGeom>
            <a:solidFill>
              <a:srgbClr val="000000"/>
            </a:solidFill>
            <a:ln w="25400">
              <a:solidFill>
                <a:schemeClr val="tx1"/>
              </a:solidFill>
              <a:round/>
              <a:headEnd/>
              <a:tailEnd/>
            </a:ln>
          </p:spPr>
          <p:txBody>
            <a:bodyPr/>
            <a:lstStyle/>
            <a:p>
              <a:endParaRPr lang="en-GB"/>
            </a:p>
          </p:txBody>
        </p:sp>
        <p:sp>
          <p:nvSpPr>
            <p:cNvPr id="41054" name="Freeform 86"/>
            <p:cNvSpPr>
              <a:spLocks/>
            </p:cNvSpPr>
            <p:nvPr/>
          </p:nvSpPr>
          <p:spPr bwMode="auto">
            <a:xfrm>
              <a:off x="3856" y="2590"/>
              <a:ext cx="5" cy="8"/>
            </a:xfrm>
            <a:custGeom>
              <a:avLst/>
              <a:gdLst>
                <a:gd name="T0" fmla="*/ 2 w 5"/>
                <a:gd name="T1" fmla="*/ 7 h 8"/>
                <a:gd name="T2" fmla="*/ 1 w 5"/>
                <a:gd name="T3" fmla="*/ 8 h 8"/>
                <a:gd name="T4" fmla="*/ 5 w 5"/>
                <a:gd name="T5" fmla="*/ 0 h 8"/>
                <a:gd name="T6" fmla="*/ 4 w 5"/>
                <a:gd name="T7" fmla="*/ 0 h 8"/>
                <a:gd name="T8" fmla="*/ 2 w 5"/>
                <a:gd name="T9" fmla="*/ 0 h 8"/>
                <a:gd name="T10" fmla="*/ 0 w 5"/>
                <a:gd name="T11" fmla="*/ 5 h 8"/>
                <a:gd name="T12" fmla="*/ 1 w 5"/>
                <a:gd name="T13" fmla="*/ 5 h 8"/>
                <a:gd name="T14" fmla="*/ 2 w 5"/>
                <a:gd name="T15" fmla="*/ 7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2" y="7"/>
                  </a:moveTo>
                  <a:lnTo>
                    <a:pt x="1" y="8"/>
                  </a:lnTo>
                  <a:lnTo>
                    <a:pt x="5" y="0"/>
                  </a:lnTo>
                  <a:lnTo>
                    <a:pt x="4" y="0"/>
                  </a:lnTo>
                  <a:lnTo>
                    <a:pt x="2" y="0"/>
                  </a:lnTo>
                  <a:lnTo>
                    <a:pt x="0" y="5"/>
                  </a:lnTo>
                  <a:lnTo>
                    <a:pt x="1" y="5"/>
                  </a:lnTo>
                  <a:lnTo>
                    <a:pt x="2" y="7"/>
                  </a:lnTo>
                  <a:close/>
                </a:path>
              </a:pathLst>
            </a:custGeom>
            <a:solidFill>
              <a:srgbClr val="000000"/>
            </a:solidFill>
            <a:ln w="25400">
              <a:solidFill>
                <a:schemeClr val="tx1"/>
              </a:solidFill>
              <a:round/>
              <a:headEnd/>
              <a:tailEnd/>
            </a:ln>
          </p:spPr>
          <p:txBody>
            <a:bodyPr/>
            <a:lstStyle/>
            <a:p>
              <a:endParaRPr lang="en-GB"/>
            </a:p>
          </p:txBody>
        </p:sp>
        <p:sp>
          <p:nvSpPr>
            <p:cNvPr id="41055" name="Freeform 87"/>
            <p:cNvSpPr>
              <a:spLocks/>
            </p:cNvSpPr>
            <p:nvPr/>
          </p:nvSpPr>
          <p:spPr bwMode="auto">
            <a:xfrm>
              <a:off x="3857" y="2587"/>
              <a:ext cx="5" cy="3"/>
            </a:xfrm>
            <a:custGeom>
              <a:avLst/>
              <a:gdLst>
                <a:gd name="T0" fmla="*/ 4 w 5"/>
                <a:gd name="T1" fmla="*/ 3 h 3"/>
                <a:gd name="T2" fmla="*/ 5 w 5"/>
                <a:gd name="T3" fmla="*/ 0 h 3"/>
                <a:gd name="T4" fmla="*/ 0 w 5"/>
                <a:gd name="T5" fmla="*/ 3 h 3"/>
                <a:gd name="T6" fmla="*/ 3 w 5"/>
                <a:gd name="T7" fmla="*/ 3 h 3"/>
                <a:gd name="T8" fmla="*/ 4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3"/>
                  </a:moveTo>
                  <a:lnTo>
                    <a:pt x="5" y="0"/>
                  </a:lnTo>
                  <a:lnTo>
                    <a:pt x="0" y="3"/>
                  </a:lnTo>
                  <a:lnTo>
                    <a:pt x="3" y="3"/>
                  </a:lnTo>
                  <a:lnTo>
                    <a:pt x="4" y="3"/>
                  </a:lnTo>
                  <a:close/>
                </a:path>
              </a:pathLst>
            </a:custGeom>
            <a:solidFill>
              <a:srgbClr val="000000"/>
            </a:solidFill>
            <a:ln w="25400">
              <a:solidFill>
                <a:schemeClr val="tx1"/>
              </a:solidFill>
              <a:round/>
              <a:headEnd/>
              <a:tailEnd/>
            </a:ln>
          </p:spPr>
          <p:txBody>
            <a:bodyPr/>
            <a:lstStyle/>
            <a:p>
              <a:endParaRPr lang="en-GB"/>
            </a:p>
          </p:txBody>
        </p:sp>
        <p:sp>
          <p:nvSpPr>
            <p:cNvPr id="41056" name="Freeform 88"/>
            <p:cNvSpPr>
              <a:spLocks/>
            </p:cNvSpPr>
            <p:nvPr/>
          </p:nvSpPr>
          <p:spPr bwMode="auto">
            <a:xfrm>
              <a:off x="3857" y="2587"/>
              <a:ext cx="5" cy="3"/>
            </a:xfrm>
            <a:custGeom>
              <a:avLst/>
              <a:gdLst>
                <a:gd name="T0" fmla="*/ 5 w 5"/>
                <a:gd name="T1" fmla="*/ 0 h 3"/>
                <a:gd name="T2" fmla="*/ 5 w 5"/>
                <a:gd name="T3" fmla="*/ 0 h 3"/>
                <a:gd name="T4" fmla="*/ 3 w 5"/>
                <a:gd name="T5" fmla="*/ 0 h 3"/>
                <a:gd name="T6" fmla="*/ 0 w 5"/>
                <a:gd name="T7" fmla="*/ 0 h 3"/>
                <a:gd name="T8" fmla="*/ 0 w 5"/>
                <a:gd name="T9" fmla="*/ 3 h 3"/>
                <a:gd name="T10" fmla="*/ 5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0"/>
                  </a:moveTo>
                  <a:lnTo>
                    <a:pt x="5" y="0"/>
                  </a:lnTo>
                  <a:lnTo>
                    <a:pt x="3" y="0"/>
                  </a:lnTo>
                  <a:lnTo>
                    <a:pt x="0" y="0"/>
                  </a:lnTo>
                  <a:lnTo>
                    <a:pt x="0" y="3"/>
                  </a:lnTo>
                  <a:lnTo>
                    <a:pt x="5" y="0"/>
                  </a:lnTo>
                  <a:close/>
                </a:path>
              </a:pathLst>
            </a:custGeom>
            <a:solidFill>
              <a:srgbClr val="000000"/>
            </a:solidFill>
            <a:ln w="25400">
              <a:solidFill>
                <a:schemeClr val="tx1"/>
              </a:solidFill>
              <a:round/>
              <a:headEnd/>
              <a:tailEnd/>
            </a:ln>
          </p:spPr>
          <p:txBody>
            <a:bodyPr/>
            <a:lstStyle/>
            <a:p>
              <a:endParaRPr lang="en-GB"/>
            </a:p>
          </p:txBody>
        </p:sp>
        <p:sp>
          <p:nvSpPr>
            <p:cNvPr id="41057" name="Freeform 89"/>
            <p:cNvSpPr>
              <a:spLocks/>
            </p:cNvSpPr>
            <p:nvPr/>
          </p:nvSpPr>
          <p:spPr bwMode="auto">
            <a:xfrm>
              <a:off x="3838" y="2403"/>
              <a:ext cx="24" cy="188"/>
            </a:xfrm>
            <a:custGeom>
              <a:avLst/>
              <a:gdLst>
                <a:gd name="T0" fmla="*/ 22 w 24"/>
                <a:gd name="T1" fmla="*/ 184 h 188"/>
                <a:gd name="T2" fmla="*/ 23 w 24"/>
                <a:gd name="T3" fmla="*/ 184 h 188"/>
                <a:gd name="T4" fmla="*/ 24 w 24"/>
                <a:gd name="T5" fmla="*/ 180 h 188"/>
                <a:gd name="T6" fmla="*/ 23 w 24"/>
                <a:gd name="T7" fmla="*/ 176 h 188"/>
                <a:gd name="T8" fmla="*/ 6 w 24"/>
                <a:gd name="T9" fmla="*/ 21 h 188"/>
                <a:gd name="T10" fmla="*/ 0 w 24"/>
                <a:gd name="T11" fmla="*/ 11 h 188"/>
                <a:gd name="T12" fmla="*/ 0 w 24"/>
                <a:gd name="T13" fmla="*/ 0 h 188"/>
                <a:gd name="T14" fmla="*/ 20 w 24"/>
                <a:gd name="T15" fmla="*/ 176 h 188"/>
                <a:gd name="T16" fmla="*/ 22 w 24"/>
                <a:gd name="T17" fmla="*/ 180 h 188"/>
                <a:gd name="T18" fmla="*/ 19 w 24"/>
                <a:gd name="T19" fmla="*/ 188 h 188"/>
                <a:gd name="T20" fmla="*/ 19 w 24"/>
                <a:gd name="T21" fmla="*/ 184 h 188"/>
                <a:gd name="T22" fmla="*/ 22 w 24"/>
                <a:gd name="T23" fmla="*/ 184 h 1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88"/>
                <a:gd name="T38" fmla="*/ 24 w 24"/>
                <a:gd name="T39" fmla="*/ 188 h 1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88">
                  <a:moveTo>
                    <a:pt x="22" y="184"/>
                  </a:moveTo>
                  <a:lnTo>
                    <a:pt x="23" y="184"/>
                  </a:lnTo>
                  <a:lnTo>
                    <a:pt x="24" y="180"/>
                  </a:lnTo>
                  <a:lnTo>
                    <a:pt x="23" y="176"/>
                  </a:lnTo>
                  <a:lnTo>
                    <a:pt x="6" y="21"/>
                  </a:lnTo>
                  <a:lnTo>
                    <a:pt x="0" y="11"/>
                  </a:lnTo>
                  <a:lnTo>
                    <a:pt x="0" y="0"/>
                  </a:lnTo>
                  <a:lnTo>
                    <a:pt x="20" y="176"/>
                  </a:lnTo>
                  <a:lnTo>
                    <a:pt x="22" y="180"/>
                  </a:lnTo>
                  <a:lnTo>
                    <a:pt x="19" y="188"/>
                  </a:lnTo>
                  <a:lnTo>
                    <a:pt x="19" y="184"/>
                  </a:lnTo>
                  <a:lnTo>
                    <a:pt x="22" y="184"/>
                  </a:lnTo>
                  <a:close/>
                </a:path>
              </a:pathLst>
            </a:custGeom>
            <a:solidFill>
              <a:srgbClr val="000000"/>
            </a:solidFill>
            <a:ln w="25400">
              <a:solidFill>
                <a:schemeClr val="tx1"/>
              </a:solidFill>
              <a:round/>
              <a:headEnd/>
              <a:tailEnd/>
            </a:ln>
          </p:spPr>
          <p:txBody>
            <a:bodyPr/>
            <a:lstStyle/>
            <a:p>
              <a:endParaRPr lang="en-GB"/>
            </a:p>
          </p:txBody>
        </p:sp>
        <p:sp>
          <p:nvSpPr>
            <p:cNvPr id="41058" name="Line 90"/>
            <p:cNvSpPr>
              <a:spLocks noChangeShapeType="1"/>
            </p:cNvSpPr>
            <p:nvPr/>
          </p:nvSpPr>
          <p:spPr bwMode="auto">
            <a:xfrm>
              <a:off x="3862" y="2361"/>
              <a:ext cx="47" cy="489"/>
            </a:xfrm>
            <a:prstGeom prst="line">
              <a:avLst/>
            </a:prstGeom>
            <a:noFill/>
            <a:ln w="25400">
              <a:solidFill>
                <a:schemeClr val="tx1"/>
              </a:solidFill>
              <a:round/>
              <a:headEnd/>
              <a:tailEnd/>
            </a:ln>
          </p:spPr>
          <p:txBody>
            <a:bodyPr/>
            <a:lstStyle/>
            <a:p>
              <a:endParaRPr lang="en-GB"/>
            </a:p>
          </p:txBody>
        </p:sp>
        <p:sp>
          <p:nvSpPr>
            <p:cNvPr id="41059" name="Freeform 91"/>
            <p:cNvSpPr>
              <a:spLocks/>
            </p:cNvSpPr>
            <p:nvPr/>
          </p:nvSpPr>
          <p:spPr bwMode="auto">
            <a:xfrm>
              <a:off x="3861" y="2361"/>
              <a:ext cx="49" cy="489"/>
            </a:xfrm>
            <a:custGeom>
              <a:avLst/>
              <a:gdLst>
                <a:gd name="T0" fmla="*/ 3 w 49"/>
                <a:gd name="T1" fmla="*/ 0 h 489"/>
                <a:gd name="T2" fmla="*/ 0 w 49"/>
                <a:gd name="T3" fmla="*/ 0 h 489"/>
                <a:gd name="T4" fmla="*/ 46 w 49"/>
                <a:gd name="T5" fmla="*/ 489 h 489"/>
                <a:gd name="T6" fmla="*/ 49 w 49"/>
                <a:gd name="T7" fmla="*/ 489 h 489"/>
                <a:gd name="T8" fmla="*/ 3 w 49"/>
                <a:gd name="T9" fmla="*/ 0 h 489"/>
                <a:gd name="T10" fmla="*/ 0 60000 65536"/>
                <a:gd name="T11" fmla="*/ 0 60000 65536"/>
                <a:gd name="T12" fmla="*/ 0 60000 65536"/>
                <a:gd name="T13" fmla="*/ 0 60000 65536"/>
                <a:gd name="T14" fmla="*/ 0 60000 65536"/>
                <a:gd name="T15" fmla="*/ 0 w 49"/>
                <a:gd name="T16" fmla="*/ 0 h 489"/>
                <a:gd name="T17" fmla="*/ 49 w 49"/>
                <a:gd name="T18" fmla="*/ 489 h 489"/>
              </a:gdLst>
              <a:ahLst/>
              <a:cxnLst>
                <a:cxn ang="T10">
                  <a:pos x="T0" y="T1"/>
                </a:cxn>
                <a:cxn ang="T11">
                  <a:pos x="T2" y="T3"/>
                </a:cxn>
                <a:cxn ang="T12">
                  <a:pos x="T4" y="T5"/>
                </a:cxn>
                <a:cxn ang="T13">
                  <a:pos x="T6" y="T7"/>
                </a:cxn>
                <a:cxn ang="T14">
                  <a:pos x="T8" y="T9"/>
                </a:cxn>
              </a:cxnLst>
              <a:rect l="T15" t="T16" r="T17" b="T18"/>
              <a:pathLst>
                <a:path w="49" h="489">
                  <a:moveTo>
                    <a:pt x="3" y="0"/>
                  </a:moveTo>
                  <a:lnTo>
                    <a:pt x="0" y="0"/>
                  </a:lnTo>
                  <a:lnTo>
                    <a:pt x="46" y="489"/>
                  </a:lnTo>
                  <a:lnTo>
                    <a:pt x="49" y="489"/>
                  </a:lnTo>
                  <a:lnTo>
                    <a:pt x="3" y="0"/>
                  </a:lnTo>
                  <a:close/>
                </a:path>
              </a:pathLst>
            </a:custGeom>
            <a:solidFill>
              <a:srgbClr val="000000"/>
            </a:solidFill>
            <a:ln w="25400">
              <a:solidFill>
                <a:schemeClr val="tx1"/>
              </a:solidFill>
              <a:round/>
              <a:headEnd/>
              <a:tailEnd/>
            </a:ln>
          </p:spPr>
          <p:txBody>
            <a:bodyPr/>
            <a:lstStyle/>
            <a:p>
              <a:endParaRPr lang="en-GB"/>
            </a:p>
          </p:txBody>
        </p:sp>
        <p:sp>
          <p:nvSpPr>
            <p:cNvPr id="41060" name="Freeform 92"/>
            <p:cNvSpPr>
              <a:spLocks/>
            </p:cNvSpPr>
            <p:nvPr/>
          </p:nvSpPr>
          <p:spPr bwMode="auto">
            <a:xfrm>
              <a:off x="3179" y="2873"/>
              <a:ext cx="1043" cy="205"/>
            </a:xfrm>
            <a:custGeom>
              <a:avLst/>
              <a:gdLst>
                <a:gd name="T0" fmla="*/ 968 w 1043"/>
                <a:gd name="T1" fmla="*/ 204 h 205"/>
                <a:gd name="T2" fmla="*/ 990 w 1043"/>
                <a:gd name="T3" fmla="*/ 194 h 205"/>
                <a:gd name="T4" fmla="*/ 1010 w 1043"/>
                <a:gd name="T5" fmla="*/ 181 h 205"/>
                <a:gd name="T6" fmla="*/ 1027 w 1043"/>
                <a:gd name="T7" fmla="*/ 164 h 205"/>
                <a:gd name="T8" fmla="*/ 1041 w 1043"/>
                <a:gd name="T9" fmla="*/ 144 h 205"/>
                <a:gd name="T10" fmla="*/ 1041 w 1043"/>
                <a:gd name="T11" fmla="*/ 131 h 205"/>
                <a:gd name="T12" fmla="*/ 1033 w 1043"/>
                <a:gd name="T13" fmla="*/ 126 h 205"/>
                <a:gd name="T14" fmla="*/ 1023 w 1043"/>
                <a:gd name="T15" fmla="*/ 128 h 205"/>
                <a:gd name="T16" fmla="*/ 1011 w 1043"/>
                <a:gd name="T17" fmla="*/ 139 h 205"/>
                <a:gd name="T18" fmla="*/ 996 w 1043"/>
                <a:gd name="T19" fmla="*/ 155 h 205"/>
                <a:gd name="T20" fmla="*/ 979 w 1043"/>
                <a:gd name="T21" fmla="*/ 167 h 205"/>
                <a:gd name="T22" fmla="*/ 960 w 1043"/>
                <a:gd name="T23" fmla="*/ 173 h 205"/>
                <a:gd name="T24" fmla="*/ 722 w 1043"/>
                <a:gd name="T25" fmla="*/ 175 h 205"/>
                <a:gd name="T26" fmla="*/ 716 w 1043"/>
                <a:gd name="T27" fmla="*/ 175 h 205"/>
                <a:gd name="T28" fmla="*/ 711 w 1043"/>
                <a:gd name="T29" fmla="*/ 172 h 205"/>
                <a:gd name="T30" fmla="*/ 707 w 1043"/>
                <a:gd name="T31" fmla="*/ 168 h 205"/>
                <a:gd name="T32" fmla="*/ 704 w 1043"/>
                <a:gd name="T33" fmla="*/ 160 h 205"/>
                <a:gd name="T34" fmla="*/ 700 w 1043"/>
                <a:gd name="T35" fmla="*/ 30 h 205"/>
                <a:gd name="T36" fmla="*/ 691 w 1043"/>
                <a:gd name="T37" fmla="*/ 25 h 205"/>
                <a:gd name="T38" fmla="*/ 682 w 1043"/>
                <a:gd name="T39" fmla="*/ 29 h 205"/>
                <a:gd name="T40" fmla="*/ 677 w 1043"/>
                <a:gd name="T41" fmla="*/ 39 h 205"/>
                <a:gd name="T42" fmla="*/ 675 w 1043"/>
                <a:gd name="T43" fmla="*/ 164 h 205"/>
                <a:gd name="T44" fmla="*/ 673 w 1043"/>
                <a:gd name="T45" fmla="*/ 171 h 205"/>
                <a:gd name="T46" fmla="*/ 669 w 1043"/>
                <a:gd name="T47" fmla="*/ 173 h 205"/>
                <a:gd name="T48" fmla="*/ 663 w 1043"/>
                <a:gd name="T49" fmla="*/ 173 h 205"/>
                <a:gd name="T50" fmla="*/ 216 w 1043"/>
                <a:gd name="T51" fmla="*/ 173 h 205"/>
                <a:gd name="T52" fmla="*/ 211 w 1043"/>
                <a:gd name="T53" fmla="*/ 172 h 205"/>
                <a:gd name="T54" fmla="*/ 206 w 1043"/>
                <a:gd name="T55" fmla="*/ 169 h 205"/>
                <a:gd name="T56" fmla="*/ 204 w 1043"/>
                <a:gd name="T57" fmla="*/ 165 h 205"/>
                <a:gd name="T58" fmla="*/ 202 w 1043"/>
                <a:gd name="T59" fmla="*/ 160 h 205"/>
                <a:gd name="T60" fmla="*/ 196 w 1043"/>
                <a:gd name="T61" fmla="*/ 5 h 205"/>
                <a:gd name="T62" fmla="*/ 185 w 1043"/>
                <a:gd name="T63" fmla="*/ 0 h 205"/>
                <a:gd name="T64" fmla="*/ 173 w 1043"/>
                <a:gd name="T65" fmla="*/ 3 h 205"/>
                <a:gd name="T66" fmla="*/ 166 w 1043"/>
                <a:gd name="T67" fmla="*/ 13 h 205"/>
                <a:gd name="T68" fmla="*/ 167 w 1043"/>
                <a:gd name="T69" fmla="*/ 163 h 205"/>
                <a:gd name="T70" fmla="*/ 166 w 1043"/>
                <a:gd name="T71" fmla="*/ 168 h 205"/>
                <a:gd name="T72" fmla="*/ 163 w 1043"/>
                <a:gd name="T73" fmla="*/ 172 h 205"/>
                <a:gd name="T74" fmla="*/ 158 w 1043"/>
                <a:gd name="T75" fmla="*/ 173 h 205"/>
                <a:gd name="T76" fmla="*/ 68 w 1043"/>
                <a:gd name="T77" fmla="*/ 173 h 205"/>
                <a:gd name="T78" fmla="*/ 53 w 1043"/>
                <a:gd name="T79" fmla="*/ 171 h 205"/>
                <a:gd name="T80" fmla="*/ 41 w 1043"/>
                <a:gd name="T81" fmla="*/ 164 h 205"/>
                <a:gd name="T82" fmla="*/ 29 w 1043"/>
                <a:gd name="T83" fmla="*/ 155 h 205"/>
                <a:gd name="T84" fmla="*/ 19 w 1043"/>
                <a:gd name="T85" fmla="*/ 145 h 205"/>
                <a:gd name="T86" fmla="*/ 7 w 1043"/>
                <a:gd name="T87" fmla="*/ 148 h 205"/>
                <a:gd name="T88" fmla="*/ 0 w 1043"/>
                <a:gd name="T89" fmla="*/ 155 h 205"/>
                <a:gd name="T90" fmla="*/ 0 w 1043"/>
                <a:gd name="T91" fmla="*/ 163 h 205"/>
                <a:gd name="T92" fmla="*/ 3 w 1043"/>
                <a:gd name="T93" fmla="*/ 169 h 205"/>
                <a:gd name="T94" fmla="*/ 15 w 1043"/>
                <a:gd name="T95" fmla="*/ 183 h 205"/>
                <a:gd name="T96" fmla="*/ 31 w 1043"/>
                <a:gd name="T97" fmla="*/ 193 h 205"/>
                <a:gd name="T98" fmla="*/ 48 w 1043"/>
                <a:gd name="T99" fmla="*/ 202 h 205"/>
                <a:gd name="T100" fmla="*/ 65 w 1043"/>
                <a:gd name="T101" fmla="*/ 205 h 2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3"/>
                <a:gd name="T154" fmla="*/ 0 h 205"/>
                <a:gd name="T155" fmla="*/ 1043 w 1043"/>
                <a:gd name="T156" fmla="*/ 205 h 2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3" h="205">
                  <a:moveTo>
                    <a:pt x="65" y="205"/>
                  </a:moveTo>
                  <a:lnTo>
                    <a:pt x="960" y="205"/>
                  </a:lnTo>
                  <a:lnTo>
                    <a:pt x="968" y="204"/>
                  </a:lnTo>
                  <a:lnTo>
                    <a:pt x="975" y="201"/>
                  </a:lnTo>
                  <a:lnTo>
                    <a:pt x="983" y="197"/>
                  </a:lnTo>
                  <a:lnTo>
                    <a:pt x="990" y="194"/>
                  </a:lnTo>
                  <a:lnTo>
                    <a:pt x="996" y="191"/>
                  </a:lnTo>
                  <a:lnTo>
                    <a:pt x="1003" y="185"/>
                  </a:lnTo>
                  <a:lnTo>
                    <a:pt x="1010" y="181"/>
                  </a:lnTo>
                  <a:lnTo>
                    <a:pt x="1015" y="176"/>
                  </a:lnTo>
                  <a:lnTo>
                    <a:pt x="1021" y="169"/>
                  </a:lnTo>
                  <a:lnTo>
                    <a:pt x="1027" y="164"/>
                  </a:lnTo>
                  <a:lnTo>
                    <a:pt x="1032" y="157"/>
                  </a:lnTo>
                  <a:lnTo>
                    <a:pt x="1037" y="149"/>
                  </a:lnTo>
                  <a:lnTo>
                    <a:pt x="1041" y="144"/>
                  </a:lnTo>
                  <a:lnTo>
                    <a:pt x="1043" y="139"/>
                  </a:lnTo>
                  <a:lnTo>
                    <a:pt x="1043" y="135"/>
                  </a:lnTo>
                  <a:lnTo>
                    <a:pt x="1041" y="131"/>
                  </a:lnTo>
                  <a:lnTo>
                    <a:pt x="1040" y="128"/>
                  </a:lnTo>
                  <a:lnTo>
                    <a:pt x="1037" y="127"/>
                  </a:lnTo>
                  <a:lnTo>
                    <a:pt x="1033" y="126"/>
                  </a:lnTo>
                  <a:lnTo>
                    <a:pt x="1031" y="126"/>
                  </a:lnTo>
                  <a:lnTo>
                    <a:pt x="1027" y="126"/>
                  </a:lnTo>
                  <a:lnTo>
                    <a:pt x="1023" y="128"/>
                  </a:lnTo>
                  <a:lnTo>
                    <a:pt x="1019" y="130"/>
                  </a:lnTo>
                  <a:lnTo>
                    <a:pt x="1015" y="132"/>
                  </a:lnTo>
                  <a:lnTo>
                    <a:pt x="1011" y="139"/>
                  </a:lnTo>
                  <a:lnTo>
                    <a:pt x="1007" y="144"/>
                  </a:lnTo>
                  <a:lnTo>
                    <a:pt x="1002" y="149"/>
                  </a:lnTo>
                  <a:lnTo>
                    <a:pt x="996" y="155"/>
                  </a:lnTo>
                  <a:lnTo>
                    <a:pt x="991" y="159"/>
                  </a:lnTo>
                  <a:lnTo>
                    <a:pt x="986" y="163"/>
                  </a:lnTo>
                  <a:lnTo>
                    <a:pt x="979" y="167"/>
                  </a:lnTo>
                  <a:lnTo>
                    <a:pt x="972" y="169"/>
                  </a:lnTo>
                  <a:lnTo>
                    <a:pt x="967" y="172"/>
                  </a:lnTo>
                  <a:lnTo>
                    <a:pt x="960" y="173"/>
                  </a:lnTo>
                  <a:lnTo>
                    <a:pt x="954" y="175"/>
                  </a:lnTo>
                  <a:lnTo>
                    <a:pt x="947" y="175"/>
                  </a:lnTo>
                  <a:lnTo>
                    <a:pt x="722" y="175"/>
                  </a:lnTo>
                  <a:lnTo>
                    <a:pt x="720" y="175"/>
                  </a:lnTo>
                  <a:lnTo>
                    <a:pt x="718" y="175"/>
                  </a:lnTo>
                  <a:lnTo>
                    <a:pt x="716" y="175"/>
                  </a:lnTo>
                  <a:lnTo>
                    <a:pt x="714" y="173"/>
                  </a:lnTo>
                  <a:lnTo>
                    <a:pt x="712" y="173"/>
                  </a:lnTo>
                  <a:lnTo>
                    <a:pt x="711" y="172"/>
                  </a:lnTo>
                  <a:lnTo>
                    <a:pt x="710" y="172"/>
                  </a:lnTo>
                  <a:lnTo>
                    <a:pt x="708" y="171"/>
                  </a:lnTo>
                  <a:lnTo>
                    <a:pt x="707" y="168"/>
                  </a:lnTo>
                  <a:lnTo>
                    <a:pt x="706" y="167"/>
                  </a:lnTo>
                  <a:lnTo>
                    <a:pt x="706" y="164"/>
                  </a:lnTo>
                  <a:lnTo>
                    <a:pt x="704" y="160"/>
                  </a:lnTo>
                  <a:lnTo>
                    <a:pt x="704" y="42"/>
                  </a:lnTo>
                  <a:lnTo>
                    <a:pt x="703" y="35"/>
                  </a:lnTo>
                  <a:lnTo>
                    <a:pt x="700" y="30"/>
                  </a:lnTo>
                  <a:lnTo>
                    <a:pt x="698" y="27"/>
                  </a:lnTo>
                  <a:lnTo>
                    <a:pt x="695" y="25"/>
                  </a:lnTo>
                  <a:lnTo>
                    <a:pt x="691" y="25"/>
                  </a:lnTo>
                  <a:lnTo>
                    <a:pt x="689" y="25"/>
                  </a:lnTo>
                  <a:lnTo>
                    <a:pt x="685" y="26"/>
                  </a:lnTo>
                  <a:lnTo>
                    <a:pt x="682" y="29"/>
                  </a:lnTo>
                  <a:lnTo>
                    <a:pt x="679" y="31"/>
                  </a:lnTo>
                  <a:lnTo>
                    <a:pt x="678" y="35"/>
                  </a:lnTo>
                  <a:lnTo>
                    <a:pt x="677" y="39"/>
                  </a:lnTo>
                  <a:lnTo>
                    <a:pt x="675" y="42"/>
                  </a:lnTo>
                  <a:lnTo>
                    <a:pt x="675" y="160"/>
                  </a:lnTo>
                  <a:lnTo>
                    <a:pt x="675" y="164"/>
                  </a:lnTo>
                  <a:lnTo>
                    <a:pt x="675" y="167"/>
                  </a:lnTo>
                  <a:lnTo>
                    <a:pt x="674" y="168"/>
                  </a:lnTo>
                  <a:lnTo>
                    <a:pt x="673" y="171"/>
                  </a:lnTo>
                  <a:lnTo>
                    <a:pt x="671" y="172"/>
                  </a:lnTo>
                  <a:lnTo>
                    <a:pt x="670" y="172"/>
                  </a:lnTo>
                  <a:lnTo>
                    <a:pt x="669" y="173"/>
                  </a:lnTo>
                  <a:lnTo>
                    <a:pt x="667" y="173"/>
                  </a:lnTo>
                  <a:lnTo>
                    <a:pt x="665" y="173"/>
                  </a:lnTo>
                  <a:lnTo>
                    <a:pt x="663" y="173"/>
                  </a:lnTo>
                  <a:lnTo>
                    <a:pt x="661" y="173"/>
                  </a:lnTo>
                  <a:lnTo>
                    <a:pt x="658" y="173"/>
                  </a:lnTo>
                  <a:lnTo>
                    <a:pt x="216" y="173"/>
                  </a:lnTo>
                  <a:lnTo>
                    <a:pt x="215" y="173"/>
                  </a:lnTo>
                  <a:lnTo>
                    <a:pt x="212" y="173"/>
                  </a:lnTo>
                  <a:lnTo>
                    <a:pt x="211" y="172"/>
                  </a:lnTo>
                  <a:lnTo>
                    <a:pt x="208" y="172"/>
                  </a:lnTo>
                  <a:lnTo>
                    <a:pt x="207" y="171"/>
                  </a:lnTo>
                  <a:lnTo>
                    <a:pt x="206" y="169"/>
                  </a:lnTo>
                  <a:lnTo>
                    <a:pt x="204" y="168"/>
                  </a:lnTo>
                  <a:lnTo>
                    <a:pt x="204" y="165"/>
                  </a:lnTo>
                  <a:lnTo>
                    <a:pt x="203" y="164"/>
                  </a:lnTo>
                  <a:lnTo>
                    <a:pt x="203" y="163"/>
                  </a:lnTo>
                  <a:lnTo>
                    <a:pt x="202" y="160"/>
                  </a:lnTo>
                  <a:lnTo>
                    <a:pt x="202" y="15"/>
                  </a:lnTo>
                  <a:lnTo>
                    <a:pt x="200" y="10"/>
                  </a:lnTo>
                  <a:lnTo>
                    <a:pt x="196" y="5"/>
                  </a:lnTo>
                  <a:lnTo>
                    <a:pt x="193" y="2"/>
                  </a:lnTo>
                  <a:lnTo>
                    <a:pt x="189" y="0"/>
                  </a:lnTo>
                  <a:lnTo>
                    <a:pt x="185" y="0"/>
                  </a:lnTo>
                  <a:lnTo>
                    <a:pt x="181" y="0"/>
                  </a:lnTo>
                  <a:lnTo>
                    <a:pt x="177" y="1"/>
                  </a:lnTo>
                  <a:lnTo>
                    <a:pt x="173" y="3"/>
                  </a:lnTo>
                  <a:lnTo>
                    <a:pt x="170" y="6"/>
                  </a:lnTo>
                  <a:lnTo>
                    <a:pt x="167" y="9"/>
                  </a:lnTo>
                  <a:lnTo>
                    <a:pt x="166" y="13"/>
                  </a:lnTo>
                  <a:lnTo>
                    <a:pt x="166" y="15"/>
                  </a:lnTo>
                  <a:lnTo>
                    <a:pt x="166" y="159"/>
                  </a:lnTo>
                  <a:lnTo>
                    <a:pt x="167" y="163"/>
                  </a:lnTo>
                  <a:lnTo>
                    <a:pt x="167" y="164"/>
                  </a:lnTo>
                  <a:lnTo>
                    <a:pt x="166" y="167"/>
                  </a:lnTo>
                  <a:lnTo>
                    <a:pt x="166" y="168"/>
                  </a:lnTo>
                  <a:lnTo>
                    <a:pt x="165" y="169"/>
                  </a:lnTo>
                  <a:lnTo>
                    <a:pt x="163" y="171"/>
                  </a:lnTo>
                  <a:lnTo>
                    <a:pt x="163" y="172"/>
                  </a:lnTo>
                  <a:lnTo>
                    <a:pt x="161" y="173"/>
                  </a:lnTo>
                  <a:lnTo>
                    <a:pt x="159" y="173"/>
                  </a:lnTo>
                  <a:lnTo>
                    <a:pt x="158" y="173"/>
                  </a:lnTo>
                  <a:lnTo>
                    <a:pt x="155" y="173"/>
                  </a:lnTo>
                  <a:lnTo>
                    <a:pt x="153" y="173"/>
                  </a:lnTo>
                  <a:lnTo>
                    <a:pt x="68" y="173"/>
                  </a:lnTo>
                  <a:lnTo>
                    <a:pt x="64" y="173"/>
                  </a:lnTo>
                  <a:lnTo>
                    <a:pt x="59" y="172"/>
                  </a:lnTo>
                  <a:lnTo>
                    <a:pt x="53" y="171"/>
                  </a:lnTo>
                  <a:lnTo>
                    <a:pt x="49" y="168"/>
                  </a:lnTo>
                  <a:lnTo>
                    <a:pt x="45" y="167"/>
                  </a:lnTo>
                  <a:lnTo>
                    <a:pt x="41" y="164"/>
                  </a:lnTo>
                  <a:lnTo>
                    <a:pt x="37" y="160"/>
                  </a:lnTo>
                  <a:lnTo>
                    <a:pt x="33" y="157"/>
                  </a:lnTo>
                  <a:lnTo>
                    <a:pt x="29" y="155"/>
                  </a:lnTo>
                  <a:lnTo>
                    <a:pt x="27" y="152"/>
                  </a:lnTo>
                  <a:lnTo>
                    <a:pt x="23" y="149"/>
                  </a:lnTo>
                  <a:lnTo>
                    <a:pt x="19" y="145"/>
                  </a:lnTo>
                  <a:lnTo>
                    <a:pt x="15" y="147"/>
                  </a:lnTo>
                  <a:lnTo>
                    <a:pt x="9" y="147"/>
                  </a:lnTo>
                  <a:lnTo>
                    <a:pt x="7" y="148"/>
                  </a:lnTo>
                  <a:lnTo>
                    <a:pt x="4" y="151"/>
                  </a:lnTo>
                  <a:lnTo>
                    <a:pt x="2" y="152"/>
                  </a:lnTo>
                  <a:lnTo>
                    <a:pt x="0" y="155"/>
                  </a:lnTo>
                  <a:lnTo>
                    <a:pt x="0" y="157"/>
                  </a:lnTo>
                  <a:lnTo>
                    <a:pt x="0" y="160"/>
                  </a:lnTo>
                  <a:lnTo>
                    <a:pt x="0" y="163"/>
                  </a:lnTo>
                  <a:lnTo>
                    <a:pt x="0" y="165"/>
                  </a:lnTo>
                  <a:lnTo>
                    <a:pt x="2" y="168"/>
                  </a:lnTo>
                  <a:lnTo>
                    <a:pt x="3" y="169"/>
                  </a:lnTo>
                  <a:lnTo>
                    <a:pt x="7" y="175"/>
                  </a:lnTo>
                  <a:lnTo>
                    <a:pt x="11" y="179"/>
                  </a:lnTo>
                  <a:lnTo>
                    <a:pt x="15" y="183"/>
                  </a:lnTo>
                  <a:lnTo>
                    <a:pt x="20" y="187"/>
                  </a:lnTo>
                  <a:lnTo>
                    <a:pt x="25" y="189"/>
                  </a:lnTo>
                  <a:lnTo>
                    <a:pt x="31" y="193"/>
                  </a:lnTo>
                  <a:lnTo>
                    <a:pt x="36" y="197"/>
                  </a:lnTo>
                  <a:lnTo>
                    <a:pt x="41" y="200"/>
                  </a:lnTo>
                  <a:lnTo>
                    <a:pt x="48" y="202"/>
                  </a:lnTo>
                  <a:lnTo>
                    <a:pt x="53" y="204"/>
                  </a:lnTo>
                  <a:lnTo>
                    <a:pt x="60" y="205"/>
                  </a:lnTo>
                  <a:lnTo>
                    <a:pt x="65" y="205"/>
                  </a:lnTo>
                  <a:close/>
                </a:path>
              </a:pathLst>
            </a:custGeom>
            <a:solidFill>
              <a:srgbClr val="000000"/>
            </a:solidFill>
            <a:ln w="25400">
              <a:solidFill>
                <a:schemeClr val="tx1"/>
              </a:solidFill>
              <a:round/>
              <a:headEnd/>
              <a:tailEnd/>
            </a:ln>
          </p:spPr>
          <p:txBody>
            <a:bodyPr/>
            <a:lstStyle/>
            <a:p>
              <a:endParaRPr lang="en-GB"/>
            </a:p>
          </p:txBody>
        </p:sp>
        <p:sp>
          <p:nvSpPr>
            <p:cNvPr id="41061" name="Freeform 93"/>
            <p:cNvSpPr>
              <a:spLocks/>
            </p:cNvSpPr>
            <p:nvPr/>
          </p:nvSpPr>
          <p:spPr bwMode="auto">
            <a:xfrm>
              <a:off x="3179" y="2873"/>
              <a:ext cx="1043" cy="205"/>
            </a:xfrm>
            <a:custGeom>
              <a:avLst/>
              <a:gdLst>
                <a:gd name="T0" fmla="*/ 968 w 1043"/>
                <a:gd name="T1" fmla="*/ 204 h 205"/>
                <a:gd name="T2" fmla="*/ 990 w 1043"/>
                <a:gd name="T3" fmla="*/ 194 h 205"/>
                <a:gd name="T4" fmla="*/ 1010 w 1043"/>
                <a:gd name="T5" fmla="*/ 181 h 205"/>
                <a:gd name="T6" fmla="*/ 1027 w 1043"/>
                <a:gd name="T7" fmla="*/ 164 h 205"/>
                <a:gd name="T8" fmla="*/ 1041 w 1043"/>
                <a:gd name="T9" fmla="*/ 144 h 205"/>
                <a:gd name="T10" fmla="*/ 1041 w 1043"/>
                <a:gd name="T11" fmla="*/ 131 h 205"/>
                <a:gd name="T12" fmla="*/ 1033 w 1043"/>
                <a:gd name="T13" fmla="*/ 126 h 205"/>
                <a:gd name="T14" fmla="*/ 1023 w 1043"/>
                <a:gd name="T15" fmla="*/ 128 h 205"/>
                <a:gd name="T16" fmla="*/ 1011 w 1043"/>
                <a:gd name="T17" fmla="*/ 139 h 205"/>
                <a:gd name="T18" fmla="*/ 996 w 1043"/>
                <a:gd name="T19" fmla="*/ 155 h 205"/>
                <a:gd name="T20" fmla="*/ 979 w 1043"/>
                <a:gd name="T21" fmla="*/ 167 h 205"/>
                <a:gd name="T22" fmla="*/ 960 w 1043"/>
                <a:gd name="T23" fmla="*/ 173 h 205"/>
                <a:gd name="T24" fmla="*/ 722 w 1043"/>
                <a:gd name="T25" fmla="*/ 175 h 205"/>
                <a:gd name="T26" fmla="*/ 716 w 1043"/>
                <a:gd name="T27" fmla="*/ 175 h 205"/>
                <a:gd name="T28" fmla="*/ 711 w 1043"/>
                <a:gd name="T29" fmla="*/ 172 h 205"/>
                <a:gd name="T30" fmla="*/ 707 w 1043"/>
                <a:gd name="T31" fmla="*/ 168 h 205"/>
                <a:gd name="T32" fmla="*/ 704 w 1043"/>
                <a:gd name="T33" fmla="*/ 160 h 205"/>
                <a:gd name="T34" fmla="*/ 700 w 1043"/>
                <a:gd name="T35" fmla="*/ 30 h 205"/>
                <a:gd name="T36" fmla="*/ 691 w 1043"/>
                <a:gd name="T37" fmla="*/ 25 h 205"/>
                <a:gd name="T38" fmla="*/ 682 w 1043"/>
                <a:gd name="T39" fmla="*/ 29 h 205"/>
                <a:gd name="T40" fmla="*/ 677 w 1043"/>
                <a:gd name="T41" fmla="*/ 39 h 205"/>
                <a:gd name="T42" fmla="*/ 675 w 1043"/>
                <a:gd name="T43" fmla="*/ 164 h 205"/>
                <a:gd name="T44" fmla="*/ 673 w 1043"/>
                <a:gd name="T45" fmla="*/ 171 h 205"/>
                <a:gd name="T46" fmla="*/ 669 w 1043"/>
                <a:gd name="T47" fmla="*/ 173 h 205"/>
                <a:gd name="T48" fmla="*/ 663 w 1043"/>
                <a:gd name="T49" fmla="*/ 173 h 205"/>
                <a:gd name="T50" fmla="*/ 216 w 1043"/>
                <a:gd name="T51" fmla="*/ 173 h 205"/>
                <a:gd name="T52" fmla="*/ 211 w 1043"/>
                <a:gd name="T53" fmla="*/ 172 h 205"/>
                <a:gd name="T54" fmla="*/ 206 w 1043"/>
                <a:gd name="T55" fmla="*/ 169 h 205"/>
                <a:gd name="T56" fmla="*/ 204 w 1043"/>
                <a:gd name="T57" fmla="*/ 165 h 205"/>
                <a:gd name="T58" fmla="*/ 202 w 1043"/>
                <a:gd name="T59" fmla="*/ 160 h 205"/>
                <a:gd name="T60" fmla="*/ 196 w 1043"/>
                <a:gd name="T61" fmla="*/ 5 h 205"/>
                <a:gd name="T62" fmla="*/ 185 w 1043"/>
                <a:gd name="T63" fmla="*/ 0 h 205"/>
                <a:gd name="T64" fmla="*/ 173 w 1043"/>
                <a:gd name="T65" fmla="*/ 3 h 205"/>
                <a:gd name="T66" fmla="*/ 166 w 1043"/>
                <a:gd name="T67" fmla="*/ 13 h 205"/>
                <a:gd name="T68" fmla="*/ 167 w 1043"/>
                <a:gd name="T69" fmla="*/ 163 h 205"/>
                <a:gd name="T70" fmla="*/ 166 w 1043"/>
                <a:gd name="T71" fmla="*/ 168 h 205"/>
                <a:gd name="T72" fmla="*/ 163 w 1043"/>
                <a:gd name="T73" fmla="*/ 172 h 205"/>
                <a:gd name="T74" fmla="*/ 158 w 1043"/>
                <a:gd name="T75" fmla="*/ 173 h 205"/>
                <a:gd name="T76" fmla="*/ 68 w 1043"/>
                <a:gd name="T77" fmla="*/ 173 h 205"/>
                <a:gd name="T78" fmla="*/ 53 w 1043"/>
                <a:gd name="T79" fmla="*/ 171 h 205"/>
                <a:gd name="T80" fmla="*/ 41 w 1043"/>
                <a:gd name="T81" fmla="*/ 164 h 205"/>
                <a:gd name="T82" fmla="*/ 29 w 1043"/>
                <a:gd name="T83" fmla="*/ 155 h 205"/>
                <a:gd name="T84" fmla="*/ 19 w 1043"/>
                <a:gd name="T85" fmla="*/ 145 h 205"/>
                <a:gd name="T86" fmla="*/ 7 w 1043"/>
                <a:gd name="T87" fmla="*/ 148 h 205"/>
                <a:gd name="T88" fmla="*/ 0 w 1043"/>
                <a:gd name="T89" fmla="*/ 155 h 205"/>
                <a:gd name="T90" fmla="*/ 0 w 1043"/>
                <a:gd name="T91" fmla="*/ 163 h 205"/>
                <a:gd name="T92" fmla="*/ 3 w 1043"/>
                <a:gd name="T93" fmla="*/ 169 h 205"/>
                <a:gd name="T94" fmla="*/ 15 w 1043"/>
                <a:gd name="T95" fmla="*/ 183 h 205"/>
                <a:gd name="T96" fmla="*/ 31 w 1043"/>
                <a:gd name="T97" fmla="*/ 193 h 205"/>
                <a:gd name="T98" fmla="*/ 48 w 1043"/>
                <a:gd name="T99" fmla="*/ 202 h 205"/>
                <a:gd name="T100" fmla="*/ 65 w 1043"/>
                <a:gd name="T101" fmla="*/ 205 h 2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43"/>
                <a:gd name="T154" fmla="*/ 0 h 205"/>
                <a:gd name="T155" fmla="*/ 1043 w 1043"/>
                <a:gd name="T156" fmla="*/ 205 h 2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43" h="205">
                  <a:moveTo>
                    <a:pt x="65" y="205"/>
                  </a:moveTo>
                  <a:lnTo>
                    <a:pt x="960" y="205"/>
                  </a:lnTo>
                  <a:lnTo>
                    <a:pt x="968" y="204"/>
                  </a:lnTo>
                  <a:lnTo>
                    <a:pt x="975" y="201"/>
                  </a:lnTo>
                  <a:lnTo>
                    <a:pt x="983" y="197"/>
                  </a:lnTo>
                  <a:lnTo>
                    <a:pt x="990" y="194"/>
                  </a:lnTo>
                  <a:lnTo>
                    <a:pt x="996" y="191"/>
                  </a:lnTo>
                  <a:lnTo>
                    <a:pt x="1003" y="185"/>
                  </a:lnTo>
                  <a:lnTo>
                    <a:pt x="1010" y="181"/>
                  </a:lnTo>
                  <a:lnTo>
                    <a:pt x="1015" y="176"/>
                  </a:lnTo>
                  <a:lnTo>
                    <a:pt x="1021" y="169"/>
                  </a:lnTo>
                  <a:lnTo>
                    <a:pt x="1027" y="164"/>
                  </a:lnTo>
                  <a:lnTo>
                    <a:pt x="1032" y="157"/>
                  </a:lnTo>
                  <a:lnTo>
                    <a:pt x="1037" y="149"/>
                  </a:lnTo>
                  <a:lnTo>
                    <a:pt x="1041" y="144"/>
                  </a:lnTo>
                  <a:lnTo>
                    <a:pt x="1043" y="139"/>
                  </a:lnTo>
                  <a:lnTo>
                    <a:pt x="1043" y="135"/>
                  </a:lnTo>
                  <a:lnTo>
                    <a:pt x="1041" y="131"/>
                  </a:lnTo>
                  <a:lnTo>
                    <a:pt x="1040" y="128"/>
                  </a:lnTo>
                  <a:lnTo>
                    <a:pt x="1037" y="127"/>
                  </a:lnTo>
                  <a:lnTo>
                    <a:pt x="1033" y="126"/>
                  </a:lnTo>
                  <a:lnTo>
                    <a:pt x="1031" y="126"/>
                  </a:lnTo>
                  <a:lnTo>
                    <a:pt x="1027" y="126"/>
                  </a:lnTo>
                  <a:lnTo>
                    <a:pt x="1023" y="128"/>
                  </a:lnTo>
                  <a:lnTo>
                    <a:pt x="1019" y="130"/>
                  </a:lnTo>
                  <a:lnTo>
                    <a:pt x="1015" y="132"/>
                  </a:lnTo>
                  <a:lnTo>
                    <a:pt x="1011" y="139"/>
                  </a:lnTo>
                  <a:lnTo>
                    <a:pt x="1007" y="144"/>
                  </a:lnTo>
                  <a:lnTo>
                    <a:pt x="1002" y="149"/>
                  </a:lnTo>
                  <a:lnTo>
                    <a:pt x="996" y="155"/>
                  </a:lnTo>
                  <a:lnTo>
                    <a:pt x="991" y="159"/>
                  </a:lnTo>
                  <a:lnTo>
                    <a:pt x="986" y="163"/>
                  </a:lnTo>
                  <a:lnTo>
                    <a:pt x="979" y="167"/>
                  </a:lnTo>
                  <a:lnTo>
                    <a:pt x="972" y="169"/>
                  </a:lnTo>
                  <a:lnTo>
                    <a:pt x="967" y="172"/>
                  </a:lnTo>
                  <a:lnTo>
                    <a:pt x="960" y="173"/>
                  </a:lnTo>
                  <a:lnTo>
                    <a:pt x="954" y="175"/>
                  </a:lnTo>
                  <a:lnTo>
                    <a:pt x="947" y="175"/>
                  </a:lnTo>
                  <a:lnTo>
                    <a:pt x="722" y="175"/>
                  </a:lnTo>
                  <a:lnTo>
                    <a:pt x="720" y="175"/>
                  </a:lnTo>
                  <a:lnTo>
                    <a:pt x="718" y="175"/>
                  </a:lnTo>
                  <a:lnTo>
                    <a:pt x="716" y="175"/>
                  </a:lnTo>
                  <a:lnTo>
                    <a:pt x="714" y="173"/>
                  </a:lnTo>
                  <a:lnTo>
                    <a:pt x="712" y="173"/>
                  </a:lnTo>
                  <a:lnTo>
                    <a:pt x="711" y="172"/>
                  </a:lnTo>
                  <a:lnTo>
                    <a:pt x="710" y="172"/>
                  </a:lnTo>
                  <a:lnTo>
                    <a:pt x="708" y="171"/>
                  </a:lnTo>
                  <a:lnTo>
                    <a:pt x="707" y="168"/>
                  </a:lnTo>
                  <a:lnTo>
                    <a:pt x="706" y="167"/>
                  </a:lnTo>
                  <a:lnTo>
                    <a:pt x="706" y="164"/>
                  </a:lnTo>
                  <a:lnTo>
                    <a:pt x="704" y="160"/>
                  </a:lnTo>
                  <a:lnTo>
                    <a:pt x="704" y="42"/>
                  </a:lnTo>
                  <a:lnTo>
                    <a:pt x="703" y="35"/>
                  </a:lnTo>
                  <a:lnTo>
                    <a:pt x="700" y="30"/>
                  </a:lnTo>
                  <a:lnTo>
                    <a:pt x="698" y="27"/>
                  </a:lnTo>
                  <a:lnTo>
                    <a:pt x="695" y="25"/>
                  </a:lnTo>
                  <a:lnTo>
                    <a:pt x="691" y="25"/>
                  </a:lnTo>
                  <a:lnTo>
                    <a:pt x="689" y="25"/>
                  </a:lnTo>
                  <a:lnTo>
                    <a:pt x="685" y="26"/>
                  </a:lnTo>
                  <a:lnTo>
                    <a:pt x="682" y="29"/>
                  </a:lnTo>
                  <a:lnTo>
                    <a:pt x="679" y="31"/>
                  </a:lnTo>
                  <a:lnTo>
                    <a:pt x="678" y="35"/>
                  </a:lnTo>
                  <a:lnTo>
                    <a:pt x="677" y="39"/>
                  </a:lnTo>
                  <a:lnTo>
                    <a:pt x="675" y="42"/>
                  </a:lnTo>
                  <a:lnTo>
                    <a:pt x="675" y="160"/>
                  </a:lnTo>
                  <a:lnTo>
                    <a:pt x="675" y="164"/>
                  </a:lnTo>
                  <a:lnTo>
                    <a:pt x="675" y="167"/>
                  </a:lnTo>
                  <a:lnTo>
                    <a:pt x="674" y="168"/>
                  </a:lnTo>
                  <a:lnTo>
                    <a:pt x="673" y="171"/>
                  </a:lnTo>
                  <a:lnTo>
                    <a:pt x="671" y="172"/>
                  </a:lnTo>
                  <a:lnTo>
                    <a:pt x="670" y="172"/>
                  </a:lnTo>
                  <a:lnTo>
                    <a:pt x="669" y="173"/>
                  </a:lnTo>
                  <a:lnTo>
                    <a:pt x="667" y="173"/>
                  </a:lnTo>
                  <a:lnTo>
                    <a:pt x="665" y="173"/>
                  </a:lnTo>
                  <a:lnTo>
                    <a:pt x="663" y="173"/>
                  </a:lnTo>
                  <a:lnTo>
                    <a:pt x="661" y="173"/>
                  </a:lnTo>
                  <a:lnTo>
                    <a:pt x="658" y="173"/>
                  </a:lnTo>
                  <a:lnTo>
                    <a:pt x="216" y="173"/>
                  </a:lnTo>
                  <a:lnTo>
                    <a:pt x="215" y="173"/>
                  </a:lnTo>
                  <a:lnTo>
                    <a:pt x="212" y="173"/>
                  </a:lnTo>
                  <a:lnTo>
                    <a:pt x="211" y="172"/>
                  </a:lnTo>
                  <a:lnTo>
                    <a:pt x="208" y="172"/>
                  </a:lnTo>
                  <a:lnTo>
                    <a:pt x="207" y="171"/>
                  </a:lnTo>
                  <a:lnTo>
                    <a:pt x="206" y="169"/>
                  </a:lnTo>
                  <a:lnTo>
                    <a:pt x="204" y="168"/>
                  </a:lnTo>
                  <a:lnTo>
                    <a:pt x="204" y="165"/>
                  </a:lnTo>
                  <a:lnTo>
                    <a:pt x="203" y="164"/>
                  </a:lnTo>
                  <a:lnTo>
                    <a:pt x="203" y="163"/>
                  </a:lnTo>
                  <a:lnTo>
                    <a:pt x="202" y="160"/>
                  </a:lnTo>
                  <a:lnTo>
                    <a:pt x="202" y="15"/>
                  </a:lnTo>
                  <a:lnTo>
                    <a:pt x="200" y="10"/>
                  </a:lnTo>
                  <a:lnTo>
                    <a:pt x="196" y="5"/>
                  </a:lnTo>
                  <a:lnTo>
                    <a:pt x="193" y="2"/>
                  </a:lnTo>
                  <a:lnTo>
                    <a:pt x="189" y="0"/>
                  </a:lnTo>
                  <a:lnTo>
                    <a:pt x="185" y="0"/>
                  </a:lnTo>
                  <a:lnTo>
                    <a:pt x="181" y="0"/>
                  </a:lnTo>
                  <a:lnTo>
                    <a:pt x="177" y="1"/>
                  </a:lnTo>
                  <a:lnTo>
                    <a:pt x="173" y="3"/>
                  </a:lnTo>
                  <a:lnTo>
                    <a:pt x="170" y="6"/>
                  </a:lnTo>
                  <a:lnTo>
                    <a:pt x="167" y="9"/>
                  </a:lnTo>
                  <a:lnTo>
                    <a:pt x="166" y="13"/>
                  </a:lnTo>
                  <a:lnTo>
                    <a:pt x="166" y="15"/>
                  </a:lnTo>
                  <a:lnTo>
                    <a:pt x="166" y="159"/>
                  </a:lnTo>
                  <a:lnTo>
                    <a:pt x="167" y="163"/>
                  </a:lnTo>
                  <a:lnTo>
                    <a:pt x="167" y="164"/>
                  </a:lnTo>
                  <a:lnTo>
                    <a:pt x="166" y="167"/>
                  </a:lnTo>
                  <a:lnTo>
                    <a:pt x="166" y="168"/>
                  </a:lnTo>
                  <a:lnTo>
                    <a:pt x="165" y="169"/>
                  </a:lnTo>
                  <a:lnTo>
                    <a:pt x="163" y="171"/>
                  </a:lnTo>
                  <a:lnTo>
                    <a:pt x="163" y="172"/>
                  </a:lnTo>
                  <a:lnTo>
                    <a:pt x="161" y="173"/>
                  </a:lnTo>
                  <a:lnTo>
                    <a:pt x="159" y="173"/>
                  </a:lnTo>
                  <a:lnTo>
                    <a:pt x="158" y="173"/>
                  </a:lnTo>
                  <a:lnTo>
                    <a:pt x="155" y="173"/>
                  </a:lnTo>
                  <a:lnTo>
                    <a:pt x="153" y="173"/>
                  </a:lnTo>
                  <a:lnTo>
                    <a:pt x="68" y="173"/>
                  </a:lnTo>
                  <a:lnTo>
                    <a:pt x="64" y="173"/>
                  </a:lnTo>
                  <a:lnTo>
                    <a:pt x="59" y="172"/>
                  </a:lnTo>
                  <a:lnTo>
                    <a:pt x="53" y="171"/>
                  </a:lnTo>
                  <a:lnTo>
                    <a:pt x="49" y="168"/>
                  </a:lnTo>
                  <a:lnTo>
                    <a:pt x="45" y="167"/>
                  </a:lnTo>
                  <a:lnTo>
                    <a:pt x="41" y="164"/>
                  </a:lnTo>
                  <a:lnTo>
                    <a:pt x="37" y="160"/>
                  </a:lnTo>
                  <a:lnTo>
                    <a:pt x="33" y="157"/>
                  </a:lnTo>
                  <a:lnTo>
                    <a:pt x="29" y="155"/>
                  </a:lnTo>
                  <a:lnTo>
                    <a:pt x="27" y="152"/>
                  </a:lnTo>
                  <a:lnTo>
                    <a:pt x="23" y="149"/>
                  </a:lnTo>
                  <a:lnTo>
                    <a:pt x="19" y="145"/>
                  </a:lnTo>
                  <a:lnTo>
                    <a:pt x="15" y="147"/>
                  </a:lnTo>
                  <a:lnTo>
                    <a:pt x="9" y="147"/>
                  </a:lnTo>
                  <a:lnTo>
                    <a:pt x="7" y="148"/>
                  </a:lnTo>
                  <a:lnTo>
                    <a:pt x="4" y="151"/>
                  </a:lnTo>
                  <a:lnTo>
                    <a:pt x="2" y="152"/>
                  </a:lnTo>
                  <a:lnTo>
                    <a:pt x="0" y="155"/>
                  </a:lnTo>
                  <a:lnTo>
                    <a:pt x="0" y="157"/>
                  </a:lnTo>
                  <a:lnTo>
                    <a:pt x="0" y="160"/>
                  </a:lnTo>
                  <a:lnTo>
                    <a:pt x="0" y="163"/>
                  </a:lnTo>
                  <a:lnTo>
                    <a:pt x="0" y="165"/>
                  </a:lnTo>
                  <a:lnTo>
                    <a:pt x="2" y="168"/>
                  </a:lnTo>
                  <a:lnTo>
                    <a:pt x="3" y="169"/>
                  </a:lnTo>
                  <a:lnTo>
                    <a:pt x="7" y="175"/>
                  </a:lnTo>
                  <a:lnTo>
                    <a:pt x="11" y="179"/>
                  </a:lnTo>
                  <a:lnTo>
                    <a:pt x="15" y="183"/>
                  </a:lnTo>
                  <a:lnTo>
                    <a:pt x="20" y="187"/>
                  </a:lnTo>
                  <a:lnTo>
                    <a:pt x="25" y="189"/>
                  </a:lnTo>
                  <a:lnTo>
                    <a:pt x="31" y="193"/>
                  </a:lnTo>
                  <a:lnTo>
                    <a:pt x="36" y="197"/>
                  </a:lnTo>
                  <a:lnTo>
                    <a:pt x="41" y="200"/>
                  </a:lnTo>
                  <a:lnTo>
                    <a:pt x="48" y="202"/>
                  </a:lnTo>
                  <a:lnTo>
                    <a:pt x="53" y="204"/>
                  </a:lnTo>
                  <a:lnTo>
                    <a:pt x="60" y="205"/>
                  </a:lnTo>
                  <a:lnTo>
                    <a:pt x="65" y="205"/>
                  </a:lnTo>
                </a:path>
              </a:pathLst>
            </a:custGeom>
            <a:noFill/>
            <a:ln w="25400">
              <a:solidFill>
                <a:schemeClr val="tx1"/>
              </a:solidFill>
              <a:prstDash val="solid"/>
              <a:round/>
              <a:headEnd/>
              <a:tailEnd/>
            </a:ln>
          </p:spPr>
          <p:txBody>
            <a:bodyPr/>
            <a:lstStyle/>
            <a:p>
              <a:endParaRPr lang="en-GB"/>
            </a:p>
          </p:txBody>
        </p:sp>
        <p:sp>
          <p:nvSpPr>
            <p:cNvPr id="41062" name="Freeform 94"/>
            <p:cNvSpPr>
              <a:spLocks/>
            </p:cNvSpPr>
            <p:nvPr/>
          </p:nvSpPr>
          <p:spPr bwMode="auto">
            <a:xfrm>
              <a:off x="3244" y="3012"/>
              <a:ext cx="979" cy="67"/>
            </a:xfrm>
            <a:custGeom>
              <a:avLst/>
              <a:gdLst>
                <a:gd name="T0" fmla="*/ 0 w 979"/>
                <a:gd name="T1" fmla="*/ 65 h 67"/>
                <a:gd name="T2" fmla="*/ 0 w 979"/>
                <a:gd name="T3" fmla="*/ 67 h 67"/>
                <a:gd name="T4" fmla="*/ 895 w 979"/>
                <a:gd name="T5" fmla="*/ 67 h 67"/>
                <a:gd name="T6" fmla="*/ 903 w 979"/>
                <a:gd name="T7" fmla="*/ 66 h 67"/>
                <a:gd name="T8" fmla="*/ 910 w 979"/>
                <a:gd name="T9" fmla="*/ 63 h 67"/>
                <a:gd name="T10" fmla="*/ 918 w 979"/>
                <a:gd name="T11" fmla="*/ 59 h 67"/>
                <a:gd name="T12" fmla="*/ 929 w 979"/>
                <a:gd name="T13" fmla="*/ 55 h 67"/>
                <a:gd name="T14" fmla="*/ 933 w 979"/>
                <a:gd name="T15" fmla="*/ 53 h 67"/>
                <a:gd name="T16" fmla="*/ 939 w 979"/>
                <a:gd name="T17" fmla="*/ 48 h 67"/>
                <a:gd name="T18" fmla="*/ 946 w 979"/>
                <a:gd name="T19" fmla="*/ 44 h 67"/>
                <a:gd name="T20" fmla="*/ 963 w 979"/>
                <a:gd name="T21" fmla="*/ 26 h 67"/>
                <a:gd name="T22" fmla="*/ 968 w 979"/>
                <a:gd name="T23" fmla="*/ 20 h 67"/>
                <a:gd name="T24" fmla="*/ 974 w 979"/>
                <a:gd name="T25" fmla="*/ 12 h 67"/>
                <a:gd name="T26" fmla="*/ 978 w 979"/>
                <a:gd name="T27" fmla="*/ 6 h 67"/>
                <a:gd name="T28" fmla="*/ 979 w 979"/>
                <a:gd name="T29" fmla="*/ 0 h 67"/>
                <a:gd name="T30" fmla="*/ 978 w 979"/>
                <a:gd name="T31" fmla="*/ 0 h 67"/>
                <a:gd name="T32" fmla="*/ 976 w 979"/>
                <a:gd name="T33" fmla="*/ 0 h 67"/>
                <a:gd name="T34" fmla="*/ 975 w 979"/>
                <a:gd name="T35" fmla="*/ 4 h 67"/>
                <a:gd name="T36" fmla="*/ 971 w 979"/>
                <a:gd name="T37" fmla="*/ 9 h 67"/>
                <a:gd name="T38" fmla="*/ 966 w 979"/>
                <a:gd name="T39" fmla="*/ 17 h 67"/>
                <a:gd name="T40" fmla="*/ 960 w 979"/>
                <a:gd name="T41" fmla="*/ 24 h 67"/>
                <a:gd name="T42" fmla="*/ 943 w 979"/>
                <a:gd name="T43" fmla="*/ 41 h 67"/>
                <a:gd name="T44" fmla="*/ 937 w 979"/>
                <a:gd name="T45" fmla="*/ 45 h 67"/>
                <a:gd name="T46" fmla="*/ 930 w 979"/>
                <a:gd name="T47" fmla="*/ 50 h 67"/>
                <a:gd name="T48" fmla="*/ 921 w 979"/>
                <a:gd name="T49" fmla="*/ 55 h 67"/>
                <a:gd name="T50" fmla="*/ 918 w 979"/>
                <a:gd name="T51" fmla="*/ 57 h 67"/>
                <a:gd name="T52" fmla="*/ 910 w 979"/>
                <a:gd name="T53" fmla="*/ 61 h 67"/>
                <a:gd name="T54" fmla="*/ 903 w 979"/>
                <a:gd name="T55" fmla="*/ 63 h 67"/>
                <a:gd name="T56" fmla="*/ 895 w 979"/>
                <a:gd name="T57" fmla="*/ 65 h 67"/>
                <a:gd name="T58" fmla="*/ 0 w 979"/>
                <a:gd name="T59" fmla="*/ 65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79"/>
                <a:gd name="T91" fmla="*/ 0 h 67"/>
                <a:gd name="T92" fmla="*/ 979 w 979"/>
                <a:gd name="T93" fmla="*/ 67 h 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79" h="67">
                  <a:moveTo>
                    <a:pt x="0" y="65"/>
                  </a:moveTo>
                  <a:lnTo>
                    <a:pt x="0" y="67"/>
                  </a:lnTo>
                  <a:lnTo>
                    <a:pt x="895" y="67"/>
                  </a:lnTo>
                  <a:lnTo>
                    <a:pt x="903" y="66"/>
                  </a:lnTo>
                  <a:lnTo>
                    <a:pt x="910" y="63"/>
                  </a:lnTo>
                  <a:lnTo>
                    <a:pt x="918" y="59"/>
                  </a:lnTo>
                  <a:lnTo>
                    <a:pt x="929" y="55"/>
                  </a:lnTo>
                  <a:lnTo>
                    <a:pt x="933" y="53"/>
                  </a:lnTo>
                  <a:lnTo>
                    <a:pt x="939" y="48"/>
                  </a:lnTo>
                  <a:lnTo>
                    <a:pt x="946" y="44"/>
                  </a:lnTo>
                  <a:lnTo>
                    <a:pt x="963" y="26"/>
                  </a:lnTo>
                  <a:lnTo>
                    <a:pt x="968" y="20"/>
                  </a:lnTo>
                  <a:lnTo>
                    <a:pt x="974" y="12"/>
                  </a:lnTo>
                  <a:lnTo>
                    <a:pt x="978" y="6"/>
                  </a:lnTo>
                  <a:lnTo>
                    <a:pt x="979" y="0"/>
                  </a:lnTo>
                  <a:lnTo>
                    <a:pt x="978" y="0"/>
                  </a:lnTo>
                  <a:lnTo>
                    <a:pt x="976" y="0"/>
                  </a:lnTo>
                  <a:lnTo>
                    <a:pt x="975" y="4"/>
                  </a:lnTo>
                  <a:lnTo>
                    <a:pt x="971" y="9"/>
                  </a:lnTo>
                  <a:lnTo>
                    <a:pt x="966" y="17"/>
                  </a:lnTo>
                  <a:lnTo>
                    <a:pt x="960" y="24"/>
                  </a:lnTo>
                  <a:lnTo>
                    <a:pt x="943" y="41"/>
                  </a:lnTo>
                  <a:lnTo>
                    <a:pt x="937" y="45"/>
                  </a:lnTo>
                  <a:lnTo>
                    <a:pt x="930" y="50"/>
                  </a:lnTo>
                  <a:lnTo>
                    <a:pt x="921" y="55"/>
                  </a:lnTo>
                  <a:lnTo>
                    <a:pt x="918" y="57"/>
                  </a:lnTo>
                  <a:lnTo>
                    <a:pt x="910" y="61"/>
                  </a:lnTo>
                  <a:lnTo>
                    <a:pt x="903" y="63"/>
                  </a:lnTo>
                  <a:lnTo>
                    <a:pt x="895" y="65"/>
                  </a:lnTo>
                  <a:lnTo>
                    <a:pt x="0" y="65"/>
                  </a:lnTo>
                  <a:close/>
                </a:path>
              </a:pathLst>
            </a:custGeom>
            <a:solidFill>
              <a:srgbClr val="000000"/>
            </a:solidFill>
            <a:ln w="25400">
              <a:solidFill>
                <a:schemeClr val="tx1"/>
              </a:solidFill>
              <a:round/>
              <a:headEnd/>
              <a:tailEnd/>
            </a:ln>
          </p:spPr>
          <p:txBody>
            <a:bodyPr/>
            <a:lstStyle/>
            <a:p>
              <a:endParaRPr lang="en-GB"/>
            </a:p>
          </p:txBody>
        </p:sp>
        <p:sp>
          <p:nvSpPr>
            <p:cNvPr id="41063" name="Freeform 95"/>
            <p:cNvSpPr>
              <a:spLocks/>
            </p:cNvSpPr>
            <p:nvPr/>
          </p:nvSpPr>
          <p:spPr bwMode="auto">
            <a:xfrm>
              <a:off x="4219" y="3006"/>
              <a:ext cx="5" cy="6"/>
            </a:xfrm>
            <a:custGeom>
              <a:avLst/>
              <a:gdLst>
                <a:gd name="T0" fmla="*/ 4 w 5"/>
                <a:gd name="T1" fmla="*/ 6 h 6"/>
                <a:gd name="T2" fmla="*/ 5 w 5"/>
                <a:gd name="T3" fmla="*/ 0 h 6"/>
                <a:gd name="T4" fmla="*/ 5 w 5"/>
                <a:gd name="T5" fmla="*/ 2 h 6"/>
                <a:gd name="T6" fmla="*/ 3 w 5"/>
                <a:gd name="T7" fmla="*/ 2 h 6"/>
                <a:gd name="T8" fmla="*/ 0 w 5"/>
                <a:gd name="T9" fmla="*/ 2 h 6"/>
                <a:gd name="T10" fmla="*/ 0 w 5"/>
                <a:gd name="T11" fmla="*/ 6 h 6"/>
                <a:gd name="T12" fmla="*/ 3 w 5"/>
                <a:gd name="T13" fmla="*/ 6 h 6"/>
                <a:gd name="T14" fmla="*/ 4 w 5"/>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4" y="6"/>
                  </a:moveTo>
                  <a:lnTo>
                    <a:pt x="5" y="0"/>
                  </a:lnTo>
                  <a:lnTo>
                    <a:pt x="5" y="2"/>
                  </a:lnTo>
                  <a:lnTo>
                    <a:pt x="3" y="2"/>
                  </a:lnTo>
                  <a:lnTo>
                    <a:pt x="0" y="2"/>
                  </a:lnTo>
                  <a:lnTo>
                    <a:pt x="0" y="6"/>
                  </a:lnTo>
                  <a:lnTo>
                    <a:pt x="3" y="6"/>
                  </a:lnTo>
                  <a:lnTo>
                    <a:pt x="4" y="6"/>
                  </a:lnTo>
                  <a:close/>
                </a:path>
              </a:pathLst>
            </a:custGeom>
            <a:solidFill>
              <a:srgbClr val="000000"/>
            </a:solidFill>
            <a:ln w="25400">
              <a:solidFill>
                <a:schemeClr val="tx1"/>
              </a:solidFill>
              <a:round/>
              <a:headEnd/>
              <a:tailEnd/>
            </a:ln>
          </p:spPr>
          <p:txBody>
            <a:bodyPr/>
            <a:lstStyle/>
            <a:p>
              <a:endParaRPr lang="en-GB"/>
            </a:p>
          </p:txBody>
        </p:sp>
        <p:sp>
          <p:nvSpPr>
            <p:cNvPr id="41064" name="Freeform 96"/>
            <p:cNvSpPr>
              <a:spLocks/>
            </p:cNvSpPr>
            <p:nvPr/>
          </p:nvSpPr>
          <p:spPr bwMode="auto">
            <a:xfrm>
              <a:off x="4212" y="2997"/>
              <a:ext cx="12" cy="15"/>
            </a:xfrm>
            <a:custGeom>
              <a:avLst/>
              <a:gdLst>
                <a:gd name="T0" fmla="*/ 12 w 12"/>
                <a:gd name="T1" fmla="*/ 11 h 15"/>
                <a:gd name="T2" fmla="*/ 12 w 12"/>
                <a:gd name="T3" fmla="*/ 15 h 15"/>
                <a:gd name="T4" fmla="*/ 10 w 12"/>
                <a:gd name="T5" fmla="*/ 7 h 15"/>
                <a:gd name="T6" fmla="*/ 8 w 12"/>
                <a:gd name="T7" fmla="*/ 4 h 15"/>
                <a:gd name="T8" fmla="*/ 4 w 12"/>
                <a:gd name="T9" fmla="*/ 2 h 15"/>
                <a:gd name="T10" fmla="*/ 0 w 12"/>
                <a:gd name="T11" fmla="*/ 0 h 15"/>
                <a:gd name="T12" fmla="*/ 0 w 12"/>
                <a:gd name="T13" fmla="*/ 2 h 15"/>
                <a:gd name="T14" fmla="*/ 0 w 12"/>
                <a:gd name="T15" fmla="*/ 3 h 15"/>
                <a:gd name="T16" fmla="*/ 4 w 12"/>
                <a:gd name="T17" fmla="*/ 4 h 15"/>
                <a:gd name="T18" fmla="*/ 6 w 12"/>
                <a:gd name="T19" fmla="*/ 4 h 15"/>
                <a:gd name="T20" fmla="*/ 7 w 12"/>
                <a:gd name="T21" fmla="*/ 7 h 15"/>
                <a:gd name="T22" fmla="*/ 8 w 12"/>
                <a:gd name="T23" fmla="*/ 11 h 15"/>
                <a:gd name="T24" fmla="*/ 10 w 12"/>
                <a:gd name="T25" fmla="*/ 11 h 15"/>
                <a:gd name="T26" fmla="*/ 12 w 12"/>
                <a:gd name="T27" fmla="*/ 11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5"/>
                <a:gd name="T44" fmla="*/ 12 w 12"/>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5">
                  <a:moveTo>
                    <a:pt x="12" y="11"/>
                  </a:moveTo>
                  <a:lnTo>
                    <a:pt x="12" y="15"/>
                  </a:lnTo>
                  <a:lnTo>
                    <a:pt x="10" y="7"/>
                  </a:lnTo>
                  <a:lnTo>
                    <a:pt x="8" y="4"/>
                  </a:lnTo>
                  <a:lnTo>
                    <a:pt x="4" y="2"/>
                  </a:lnTo>
                  <a:lnTo>
                    <a:pt x="0" y="0"/>
                  </a:lnTo>
                  <a:lnTo>
                    <a:pt x="0" y="2"/>
                  </a:lnTo>
                  <a:lnTo>
                    <a:pt x="0" y="3"/>
                  </a:lnTo>
                  <a:lnTo>
                    <a:pt x="4" y="4"/>
                  </a:lnTo>
                  <a:lnTo>
                    <a:pt x="6" y="4"/>
                  </a:lnTo>
                  <a:lnTo>
                    <a:pt x="7" y="7"/>
                  </a:lnTo>
                  <a:lnTo>
                    <a:pt x="8" y="11"/>
                  </a:lnTo>
                  <a:lnTo>
                    <a:pt x="10" y="11"/>
                  </a:lnTo>
                  <a:lnTo>
                    <a:pt x="12" y="11"/>
                  </a:lnTo>
                  <a:close/>
                </a:path>
              </a:pathLst>
            </a:custGeom>
            <a:solidFill>
              <a:srgbClr val="000000"/>
            </a:solidFill>
            <a:ln w="25400">
              <a:solidFill>
                <a:schemeClr val="tx1"/>
              </a:solidFill>
              <a:round/>
              <a:headEnd/>
              <a:tailEnd/>
            </a:ln>
          </p:spPr>
          <p:txBody>
            <a:bodyPr/>
            <a:lstStyle/>
            <a:p>
              <a:endParaRPr lang="en-GB"/>
            </a:p>
          </p:txBody>
        </p:sp>
        <p:sp>
          <p:nvSpPr>
            <p:cNvPr id="41065" name="Freeform 97"/>
            <p:cNvSpPr>
              <a:spLocks/>
            </p:cNvSpPr>
            <p:nvPr/>
          </p:nvSpPr>
          <p:spPr bwMode="auto">
            <a:xfrm>
              <a:off x="4208" y="2996"/>
              <a:ext cx="4" cy="5"/>
            </a:xfrm>
            <a:custGeom>
              <a:avLst/>
              <a:gdLst>
                <a:gd name="T0" fmla="*/ 4 w 4"/>
                <a:gd name="T1" fmla="*/ 1 h 5"/>
                <a:gd name="T2" fmla="*/ 0 w 4"/>
                <a:gd name="T3" fmla="*/ 0 h 5"/>
                <a:gd name="T4" fmla="*/ 4 w 4"/>
                <a:gd name="T5" fmla="*/ 5 h 5"/>
                <a:gd name="T6" fmla="*/ 4 w 4"/>
                <a:gd name="T7" fmla="*/ 3 h 5"/>
                <a:gd name="T8" fmla="*/ 4 w 4"/>
                <a:gd name="T9" fmla="*/ 1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1"/>
                  </a:moveTo>
                  <a:lnTo>
                    <a:pt x="0" y="0"/>
                  </a:lnTo>
                  <a:lnTo>
                    <a:pt x="4" y="5"/>
                  </a:lnTo>
                  <a:lnTo>
                    <a:pt x="4" y="3"/>
                  </a:lnTo>
                  <a:lnTo>
                    <a:pt x="4" y="1"/>
                  </a:lnTo>
                  <a:close/>
                </a:path>
              </a:pathLst>
            </a:custGeom>
            <a:solidFill>
              <a:srgbClr val="000000"/>
            </a:solidFill>
            <a:ln w="25400">
              <a:solidFill>
                <a:schemeClr val="tx1"/>
              </a:solidFill>
              <a:round/>
              <a:headEnd/>
              <a:tailEnd/>
            </a:ln>
          </p:spPr>
          <p:txBody>
            <a:bodyPr/>
            <a:lstStyle/>
            <a:p>
              <a:endParaRPr lang="en-GB"/>
            </a:p>
          </p:txBody>
        </p:sp>
        <p:sp>
          <p:nvSpPr>
            <p:cNvPr id="41066" name="Freeform 98"/>
            <p:cNvSpPr>
              <a:spLocks/>
            </p:cNvSpPr>
            <p:nvPr/>
          </p:nvSpPr>
          <p:spPr bwMode="auto">
            <a:xfrm>
              <a:off x="4133" y="2996"/>
              <a:ext cx="79" cy="53"/>
            </a:xfrm>
            <a:custGeom>
              <a:avLst/>
              <a:gdLst>
                <a:gd name="T0" fmla="*/ 75 w 79"/>
                <a:gd name="T1" fmla="*/ 0 h 53"/>
                <a:gd name="T2" fmla="*/ 73 w 79"/>
                <a:gd name="T3" fmla="*/ 0 h 53"/>
                <a:gd name="T4" fmla="*/ 66 w 79"/>
                <a:gd name="T5" fmla="*/ 4 h 53"/>
                <a:gd name="T6" fmla="*/ 62 w 79"/>
                <a:gd name="T7" fmla="*/ 5 h 53"/>
                <a:gd name="T8" fmla="*/ 59 w 79"/>
                <a:gd name="T9" fmla="*/ 8 h 53"/>
                <a:gd name="T10" fmla="*/ 56 w 79"/>
                <a:gd name="T11" fmla="*/ 14 h 53"/>
                <a:gd name="T12" fmla="*/ 52 w 79"/>
                <a:gd name="T13" fmla="*/ 20 h 53"/>
                <a:gd name="T14" fmla="*/ 41 w 79"/>
                <a:gd name="T15" fmla="*/ 30 h 53"/>
                <a:gd name="T16" fmla="*/ 30 w 79"/>
                <a:gd name="T17" fmla="*/ 38 h 53"/>
                <a:gd name="T18" fmla="*/ 21 w 79"/>
                <a:gd name="T19" fmla="*/ 44 h 53"/>
                <a:gd name="T20" fmla="*/ 18 w 79"/>
                <a:gd name="T21" fmla="*/ 45 h 53"/>
                <a:gd name="T22" fmla="*/ 13 w 79"/>
                <a:gd name="T23" fmla="*/ 48 h 53"/>
                <a:gd name="T24" fmla="*/ 0 w 79"/>
                <a:gd name="T25" fmla="*/ 50 h 53"/>
                <a:gd name="T26" fmla="*/ 0 w 79"/>
                <a:gd name="T27" fmla="*/ 52 h 53"/>
                <a:gd name="T28" fmla="*/ 0 w 79"/>
                <a:gd name="T29" fmla="*/ 53 h 53"/>
                <a:gd name="T30" fmla="*/ 13 w 79"/>
                <a:gd name="T31" fmla="*/ 50 h 53"/>
                <a:gd name="T32" fmla="*/ 18 w 79"/>
                <a:gd name="T33" fmla="*/ 48 h 53"/>
                <a:gd name="T34" fmla="*/ 29 w 79"/>
                <a:gd name="T35" fmla="*/ 44 h 53"/>
                <a:gd name="T36" fmla="*/ 33 w 79"/>
                <a:gd name="T37" fmla="*/ 41 h 53"/>
                <a:gd name="T38" fmla="*/ 44 w 79"/>
                <a:gd name="T39" fmla="*/ 33 h 53"/>
                <a:gd name="T40" fmla="*/ 54 w 79"/>
                <a:gd name="T41" fmla="*/ 22 h 53"/>
                <a:gd name="T42" fmla="*/ 58 w 79"/>
                <a:gd name="T43" fmla="*/ 17 h 53"/>
                <a:gd name="T44" fmla="*/ 62 w 79"/>
                <a:gd name="T45" fmla="*/ 10 h 53"/>
                <a:gd name="T46" fmla="*/ 67 w 79"/>
                <a:gd name="T47" fmla="*/ 8 h 53"/>
                <a:gd name="T48" fmla="*/ 71 w 79"/>
                <a:gd name="T49" fmla="*/ 7 h 53"/>
                <a:gd name="T50" fmla="*/ 73 w 79"/>
                <a:gd name="T51" fmla="*/ 5 h 53"/>
                <a:gd name="T52" fmla="*/ 79 w 79"/>
                <a:gd name="T53" fmla="*/ 5 h 53"/>
                <a:gd name="T54" fmla="*/ 75 w 79"/>
                <a:gd name="T55" fmla="*/ 0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53"/>
                <a:gd name="T86" fmla="*/ 79 w 79"/>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53">
                  <a:moveTo>
                    <a:pt x="75" y="0"/>
                  </a:moveTo>
                  <a:lnTo>
                    <a:pt x="73" y="0"/>
                  </a:lnTo>
                  <a:lnTo>
                    <a:pt x="66" y="4"/>
                  </a:lnTo>
                  <a:lnTo>
                    <a:pt x="62" y="5"/>
                  </a:lnTo>
                  <a:lnTo>
                    <a:pt x="59" y="8"/>
                  </a:lnTo>
                  <a:lnTo>
                    <a:pt x="56" y="14"/>
                  </a:lnTo>
                  <a:lnTo>
                    <a:pt x="52" y="20"/>
                  </a:lnTo>
                  <a:lnTo>
                    <a:pt x="41" y="30"/>
                  </a:lnTo>
                  <a:lnTo>
                    <a:pt x="30" y="38"/>
                  </a:lnTo>
                  <a:lnTo>
                    <a:pt x="21" y="44"/>
                  </a:lnTo>
                  <a:lnTo>
                    <a:pt x="18" y="45"/>
                  </a:lnTo>
                  <a:lnTo>
                    <a:pt x="13" y="48"/>
                  </a:lnTo>
                  <a:lnTo>
                    <a:pt x="0" y="50"/>
                  </a:lnTo>
                  <a:lnTo>
                    <a:pt x="0" y="52"/>
                  </a:lnTo>
                  <a:lnTo>
                    <a:pt x="0" y="53"/>
                  </a:lnTo>
                  <a:lnTo>
                    <a:pt x="13" y="50"/>
                  </a:lnTo>
                  <a:lnTo>
                    <a:pt x="18" y="48"/>
                  </a:lnTo>
                  <a:lnTo>
                    <a:pt x="29" y="44"/>
                  </a:lnTo>
                  <a:lnTo>
                    <a:pt x="33" y="41"/>
                  </a:lnTo>
                  <a:lnTo>
                    <a:pt x="44" y="33"/>
                  </a:lnTo>
                  <a:lnTo>
                    <a:pt x="54" y="22"/>
                  </a:lnTo>
                  <a:lnTo>
                    <a:pt x="58" y="17"/>
                  </a:lnTo>
                  <a:lnTo>
                    <a:pt x="62" y="10"/>
                  </a:lnTo>
                  <a:lnTo>
                    <a:pt x="67" y="8"/>
                  </a:lnTo>
                  <a:lnTo>
                    <a:pt x="71" y="7"/>
                  </a:lnTo>
                  <a:lnTo>
                    <a:pt x="73" y="5"/>
                  </a:lnTo>
                  <a:lnTo>
                    <a:pt x="79" y="5"/>
                  </a:lnTo>
                  <a:lnTo>
                    <a:pt x="75" y="0"/>
                  </a:lnTo>
                  <a:close/>
                </a:path>
              </a:pathLst>
            </a:custGeom>
            <a:solidFill>
              <a:srgbClr val="000000"/>
            </a:solidFill>
            <a:ln w="25400">
              <a:solidFill>
                <a:schemeClr val="tx1"/>
              </a:solidFill>
              <a:round/>
              <a:headEnd/>
              <a:tailEnd/>
            </a:ln>
          </p:spPr>
          <p:txBody>
            <a:bodyPr/>
            <a:lstStyle/>
            <a:p>
              <a:endParaRPr lang="en-GB"/>
            </a:p>
          </p:txBody>
        </p:sp>
        <p:sp>
          <p:nvSpPr>
            <p:cNvPr id="41067" name="Freeform 99"/>
            <p:cNvSpPr>
              <a:spLocks/>
            </p:cNvSpPr>
            <p:nvPr/>
          </p:nvSpPr>
          <p:spPr bwMode="auto">
            <a:xfrm>
              <a:off x="3895" y="3045"/>
              <a:ext cx="238" cy="5"/>
            </a:xfrm>
            <a:custGeom>
              <a:avLst/>
              <a:gdLst>
                <a:gd name="T0" fmla="*/ 238 w 238"/>
                <a:gd name="T1" fmla="*/ 3 h 5"/>
                <a:gd name="T2" fmla="*/ 238 w 238"/>
                <a:gd name="T3" fmla="*/ 0 h 5"/>
                <a:gd name="T4" fmla="*/ 0 w 238"/>
                <a:gd name="T5" fmla="*/ 0 h 5"/>
                <a:gd name="T6" fmla="*/ 0 w 238"/>
                <a:gd name="T7" fmla="*/ 3 h 5"/>
                <a:gd name="T8" fmla="*/ 0 w 238"/>
                <a:gd name="T9" fmla="*/ 5 h 5"/>
                <a:gd name="T10" fmla="*/ 231 w 238"/>
                <a:gd name="T11" fmla="*/ 5 h 5"/>
                <a:gd name="T12" fmla="*/ 238 w 238"/>
                <a:gd name="T13" fmla="*/ 4 h 5"/>
                <a:gd name="T14" fmla="*/ 238 w 238"/>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238"/>
                <a:gd name="T25" fmla="*/ 0 h 5"/>
                <a:gd name="T26" fmla="*/ 238 w 23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8" h="5">
                  <a:moveTo>
                    <a:pt x="238" y="3"/>
                  </a:moveTo>
                  <a:lnTo>
                    <a:pt x="238" y="0"/>
                  </a:lnTo>
                  <a:lnTo>
                    <a:pt x="0" y="0"/>
                  </a:lnTo>
                  <a:lnTo>
                    <a:pt x="0" y="3"/>
                  </a:lnTo>
                  <a:lnTo>
                    <a:pt x="0" y="5"/>
                  </a:lnTo>
                  <a:lnTo>
                    <a:pt x="231" y="5"/>
                  </a:lnTo>
                  <a:lnTo>
                    <a:pt x="238" y="4"/>
                  </a:lnTo>
                  <a:lnTo>
                    <a:pt x="238" y="3"/>
                  </a:lnTo>
                  <a:close/>
                </a:path>
              </a:pathLst>
            </a:custGeom>
            <a:solidFill>
              <a:srgbClr val="000000"/>
            </a:solidFill>
            <a:ln w="25400">
              <a:solidFill>
                <a:schemeClr val="tx1"/>
              </a:solidFill>
              <a:round/>
              <a:headEnd/>
              <a:tailEnd/>
            </a:ln>
          </p:spPr>
          <p:txBody>
            <a:bodyPr/>
            <a:lstStyle/>
            <a:p>
              <a:endParaRPr lang="en-GB"/>
            </a:p>
          </p:txBody>
        </p:sp>
        <p:sp>
          <p:nvSpPr>
            <p:cNvPr id="41068" name="Freeform 100"/>
            <p:cNvSpPr>
              <a:spLocks/>
            </p:cNvSpPr>
            <p:nvPr/>
          </p:nvSpPr>
          <p:spPr bwMode="auto">
            <a:xfrm>
              <a:off x="3893" y="3045"/>
              <a:ext cx="5" cy="5"/>
            </a:xfrm>
            <a:custGeom>
              <a:avLst/>
              <a:gdLst>
                <a:gd name="T0" fmla="*/ 2 w 5"/>
                <a:gd name="T1" fmla="*/ 3 h 5"/>
                <a:gd name="T2" fmla="*/ 2 w 5"/>
                <a:gd name="T3" fmla="*/ 1 h 5"/>
                <a:gd name="T4" fmla="*/ 0 w 5"/>
                <a:gd name="T5" fmla="*/ 0 h 5"/>
                <a:gd name="T6" fmla="*/ 0 w 5"/>
                <a:gd name="T7" fmla="*/ 1 h 5"/>
                <a:gd name="T8" fmla="*/ 0 w 5"/>
                <a:gd name="T9" fmla="*/ 3 h 5"/>
                <a:gd name="T10" fmla="*/ 5 w 5"/>
                <a:gd name="T11" fmla="*/ 5 h 5"/>
                <a:gd name="T12" fmla="*/ 2 w 5"/>
                <a:gd name="T13" fmla="*/ 5 h 5"/>
                <a:gd name="T14" fmla="*/ 2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3"/>
                  </a:moveTo>
                  <a:lnTo>
                    <a:pt x="2" y="1"/>
                  </a:lnTo>
                  <a:lnTo>
                    <a:pt x="0" y="0"/>
                  </a:lnTo>
                  <a:lnTo>
                    <a:pt x="0" y="1"/>
                  </a:lnTo>
                  <a:lnTo>
                    <a:pt x="0" y="3"/>
                  </a:lnTo>
                  <a:lnTo>
                    <a:pt x="5" y="5"/>
                  </a:lnTo>
                  <a:lnTo>
                    <a:pt x="2" y="5"/>
                  </a:lnTo>
                  <a:lnTo>
                    <a:pt x="2" y="3"/>
                  </a:lnTo>
                  <a:close/>
                </a:path>
              </a:pathLst>
            </a:custGeom>
            <a:solidFill>
              <a:srgbClr val="000000"/>
            </a:solidFill>
            <a:ln w="25400">
              <a:solidFill>
                <a:schemeClr val="tx1"/>
              </a:solidFill>
              <a:round/>
              <a:headEnd/>
              <a:tailEnd/>
            </a:ln>
          </p:spPr>
          <p:txBody>
            <a:bodyPr/>
            <a:lstStyle/>
            <a:p>
              <a:endParaRPr lang="en-GB"/>
            </a:p>
          </p:txBody>
        </p:sp>
        <p:sp>
          <p:nvSpPr>
            <p:cNvPr id="41069" name="Freeform 101"/>
            <p:cNvSpPr>
              <a:spLocks/>
            </p:cNvSpPr>
            <p:nvPr/>
          </p:nvSpPr>
          <p:spPr bwMode="auto">
            <a:xfrm>
              <a:off x="3890" y="3044"/>
              <a:ext cx="3" cy="5"/>
            </a:xfrm>
            <a:custGeom>
              <a:avLst/>
              <a:gdLst>
                <a:gd name="T0" fmla="*/ 3 w 3"/>
                <a:gd name="T1" fmla="*/ 1 h 5"/>
                <a:gd name="T2" fmla="*/ 0 w 3"/>
                <a:gd name="T3" fmla="*/ 0 h 5"/>
                <a:gd name="T4" fmla="*/ 1 w 3"/>
                <a:gd name="T5" fmla="*/ 0 h 5"/>
                <a:gd name="T6" fmla="*/ 1 w 3"/>
                <a:gd name="T7" fmla="*/ 2 h 5"/>
                <a:gd name="T8" fmla="*/ 1 w 3"/>
                <a:gd name="T9" fmla="*/ 5 h 5"/>
                <a:gd name="T10" fmla="*/ 3 w 3"/>
                <a:gd name="T11" fmla="*/ 5 h 5"/>
                <a:gd name="T12" fmla="*/ 3 w 3"/>
                <a:gd name="T13" fmla="*/ 2 h 5"/>
                <a:gd name="T14" fmla="*/ 3 w 3"/>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3" y="1"/>
                  </a:moveTo>
                  <a:lnTo>
                    <a:pt x="0" y="0"/>
                  </a:lnTo>
                  <a:lnTo>
                    <a:pt x="1" y="0"/>
                  </a:lnTo>
                  <a:lnTo>
                    <a:pt x="1" y="2"/>
                  </a:lnTo>
                  <a:lnTo>
                    <a:pt x="1" y="5"/>
                  </a:lnTo>
                  <a:lnTo>
                    <a:pt x="3" y="5"/>
                  </a:lnTo>
                  <a:lnTo>
                    <a:pt x="3" y="2"/>
                  </a:lnTo>
                  <a:lnTo>
                    <a:pt x="3" y="1"/>
                  </a:lnTo>
                  <a:close/>
                </a:path>
              </a:pathLst>
            </a:custGeom>
            <a:solidFill>
              <a:srgbClr val="000000"/>
            </a:solidFill>
            <a:ln w="25400">
              <a:solidFill>
                <a:schemeClr val="tx1"/>
              </a:solidFill>
              <a:round/>
              <a:headEnd/>
              <a:tailEnd/>
            </a:ln>
          </p:spPr>
          <p:txBody>
            <a:bodyPr/>
            <a:lstStyle/>
            <a:p>
              <a:endParaRPr lang="en-GB"/>
            </a:p>
          </p:txBody>
        </p:sp>
        <p:sp>
          <p:nvSpPr>
            <p:cNvPr id="41070" name="Freeform 102"/>
            <p:cNvSpPr>
              <a:spLocks/>
            </p:cNvSpPr>
            <p:nvPr/>
          </p:nvSpPr>
          <p:spPr bwMode="auto">
            <a:xfrm>
              <a:off x="3889" y="3044"/>
              <a:ext cx="4" cy="5"/>
            </a:xfrm>
            <a:custGeom>
              <a:avLst/>
              <a:gdLst>
                <a:gd name="T0" fmla="*/ 2 w 4"/>
                <a:gd name="T1" fmla="*/ 2 h 5"/>
                <a:gd name="T2" fmla="*/ 4 w 4"/>
                <a:gd name="T3" fmla="*/ 1 h 5"/>
                <a:gd name="T4" fmla="*/ 2 w 4"/>
                <a:gd name="T5" fmla="*/ 0 h 5"/>
                <a:gd name="T6" fmla="*/ 1 w 4"/>
                <a:gd name="T7" fmla="*/ 1 h 5"/>
                <a:gd name="T8" fmla="*/ 0 w 4"/>
                <a:gd name="T9" fmla="*/ 2 h 5"/>
                <a:gd name="T10" fmla="*/ 2 w 4"/>
                <a:gd name="T11" fmla="*/ 5 h 5"/>
                <a:gd name="T12" fmla="*/ 2 w 4"/>
                <a:gd name="T13" fmla="*/ 5 h 5"/>
                <a:gd name="T14" fmla="*/ 2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2"/>
                  </a:moveTo>
                  <a:lnTo>
                    <a:pt x="4" y="1"/>
                  </a:lnTo>
                  <a:lnTo>
                    <a:pt x="2" y="0"/>
                  </a:lnTo>
                  <a:lnTo>
                    <a:pt x="1" y="1"/>
                  </a:lnTo>
                  <a:lnTo>
                    <a:pt x="0" y="2"/>
                  </a:lnTo>
                  <a:lnTo>
                    <a:pt x="2" y="5"/>
                  </a:lnTo>
                  <a:lnTo>
                    <a:pt x="2" y="2"/>
                  </a:lnTo>
                  <a:close/>
                </a:path>
              </a:pathLst>
            </a:custGeom>
            <a:solidFill>
              <a:srgbClr val="000000"/>
            </a:solidFill>
            <a:ln w="25400">
              <a:solidFill>
                <a:schemeClr val="tx1"/>
              </a:solidFill>
              <a:round/>
              <a:headEnd/>
              <a:tailEnd/>
            </a:ln>
          </p:spPr>
          <p:txBody>
            <a:bodyPr/>
            <a:lstStyle/>
            <a:p>
              <a:endParaRPr lang="en-GB"/>
            </a:p>
          </p:txBody>
        </p:sp>
        <p:sp>
          <p:nvSpPr>
            <p:cNvPr id="41071" name="Freeform 103"/>
            <p:cNvSpPr>
              <a:spLocks/>
            </p:cNvSpPr>
            <p:nvPr/>
          </p:nvSpPr>
          <p:spPr bwMode="auto">
            <a:xfrm>
              <a:off x="3889" y="3042"/>
              <a:ext cx="2" cy="6"/>
            </a:xfrm>
            <a:custGeom>
              <a:avLst/>
              <a:gdLst>
                <a:gd name="T0" fmla="*/ 2 w 2"/>
                <a:gd name="T1" fmla="*/ 2 h 6"/>
                <a:gd name="T2" fmla="*/ 1 w 2"/>
                <a:gd name="T3" fmla="*/ 0 h 6"/>
                <a:gd name="T4" fmla="*/ 0 w 2"/>
                <a:gd name="T5" fmla="*/ 0 h 6"/>
                <a:gd name="T6" fmla="*/ 0 w 2"/>
                <a:gd name="T7" fmla="*/ 3 h 6"/>
                <a:gd name="T8" fmla="*/ 0 w 2"/>
                <a:gd name="T9" fmla="*/ 6 h 6"/>
                <a:gd name="T10" fmla="*/ 1 w 2"/>
                <a:gd name="T11" fmla="*/ 6 h 6"/>
                <a:gd name="T12" fmla="*/ 1 w 2"/>
                <a:gd name="T13" fmla="*/ 3 h 6"/>
                <a:gd name="T14" fmla="*/ 2 w 2"/>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2" y="2"/>
                  </a:moveTo>
                  <a:lnTo>
                    <a:pt x="1" y="0"/>
                  </a:lnTo>
                  <a:lnTo>
                    <a:pt x="0" y="0"/>
                  </a:lnTo>
                  <a:lnTo>
                    <a:pt x="0" y="3"/>
                  </a:lnTo>
                  <a:lnTo>
                    <a:pt x="0" y="6"/>
                  </a:lnTo>
                  <a:lnTo>
                    <a:pt x="1" y="6"/>
                  </a:lnTo>
                  <a:lnTo>
                    <a:pt x="1" y="3"/>
                  </a:lnTo>
                  <a:lnTo>
                    <a:pt x="2" y="2"/>
                  </a:lnTo>
                  <a:close/>
                </a:path>
              </a:pathLst>
            </a:custGeom>
            <a:solidFill>
              <a:srgbClr val="000000"/>
            </a:solidFill>
            <a:ln w="25400">
              <a:solidFill>
                <a:schemeClr val="tx1"/>
              </a:solidFill>
              <a:round/>
              <a:headEnd/>
              <a:tailEnd/>
            </a:ln>
          </p:spPr>
          <p:txBody>
            <a:bodyPr/>
            <a:lstStyle/>
            <a:p>
              <a:endParaRPr lang="en-GB"/>
            </a:p>
          </p:txBody>
        </p:sp>
        <p:sp>
          <p:nvSpPr>
            <p:cNvPr id="41072" name="Freeform 104"/>
            <p:cNvSpPr>
              <a:spLocks/>
            </p:cNvSpPr>
            <p:nvPr/>
          </p:nvSpPr>
          <p:spPr bwMode="auto">
            <a:xfrm>
              <a:off x="3886" y="3042"/>
              <a:ext cx="4" cy="6"/>
            </a:xfrm>
            <a:custGeom>
              <a:avLst/>
              <a:gdLst>
                <a:gd name="T0" fmla="*/ 3 w 4"/>
                <a:gd name="T1" fmla="*/ 3 h 6"/>
                <a:gd name="T2" fmla="*/ 4 w 4"/>
                <a:gd name="T3" fmla="*/ 2 h 6"/>
                <a:gd name="T4" fmla="*/ 3 w 4"/>
                <a:gd name="T5" fmla="*/ 0 h 6"/>
                <a:gd name="T6" fmla="*/ 1 w 4"/>
                <a:gd name="T7" fmla="*/ 2 h 6"/>
                <a:gd name="T8" fmla="*/ 0 w 4"/>
                <a:gd name="T9" fmla="*/ 3 h 6"/>
                <a:gd name="T10" fmla="*/ 3 w 4"/>
                <a:gd name="T11" fmla="*/ 6 h 6"/>
                <a:gd name="T12" fmla="*/ 3 w 4"/>
                <a:gd name="T13" fmla="*/ 6 h 6"/>
                <a:gd name="T14" fmla="*/ 3 w 4"/>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3" y="3"/>
                  </a:moveTo>
                  <a:lnTo>
                    <a:pt x="4" y="2"/>
                  </a:lnTo>
                  <a:lnTo>
                    <a:pt x="3" y="0"/>
                  </a:lnTo>
                  <a:lnTo>
                    <a:pt x="1" y="2"/>
                  </a:lnTo>
                  <a:lnTo>
                    <a:pt x="0" y="3"/>
                  </a:lnTo>
                  <a:lnTo>
                    <a:pt x="3" y="6"/>
                  </a:lnTo>
                  <a:lnTo>
                    <a:pt x="3" y="3"/>
                  </a:lnTo>
                  <a:close/>
                </a:path>
              </a:pathLst>
            </a:custGeom>
            <a:solidFill>
              <a:srgbClr val="000000"/>
            </a:solidFill>
            <a:ln w="25400">
              <a:solidFill>
                <a:schemeClr val="tx1"/>
              </a:solidFill>
              <a:round/>
              <a:headEnd/>
              <a:tailEnd/>
            </a:ln>
          </p:spPr>
          <p:txBody>
            <a:bodyPr/>
            <a:lstStyle/>
            <a:p>
              <a:endParaRPr lang="en-GB"/>
            </a:p>
          </p:txBody>
        </p:sp>
        <p:sp>
          <p:nvSpPr>
            <p:cNvPr id="41073" name="Freeform 105"/>
            <p:cNvSpPr>
              <a:spLocks/>
            </p:cNvSpPr>
            <p:nvPr/>
          </p:nvSpPr>
          <p:spPr bwMode="auto">
            <a:xfrm>
              <a:off x="3885" y="3041"/>
              <a:ext cx="4" cy="5"/>
            </a:xfrm>
            <a:custGeom>
              <a:avLst/>
              <a:gdLst>
                <a:gd name="T0" fmla="*/ 2 w 4"/>
                <a:gd name="T1" fmla="*/ 3 h 5"/>
                <a:gd name="T2" fmla="*/ 4 w 4"/>
                <a:gd name="T3" fmla="*/ 3 h 5"/>
                <a:gd name="T4" fmla="*/ 2 w 4"/>
                <a:gd name="T5" fmla="*/ 0 h 5"/>
                <a:gd name="T6" fmla="*/ 1 w 4"/>
                <a:gd name="T7" fmla="*/ 0 h 5"/>
                <a:gd name="T8" fmla="*/ 0 w 4"/>
                <a:gd name="T9" fmla="*/ 0 h 5"/>
                <a:gd name="T10" fmla="*/ 2 w 4"/>
                <a:gd name="T11" fmla="*/ 5 h 5"/>
                <a:gd name="T12" fmla="*/ 1 w 4"/>
                <a:gd name="T13" fmla="*/ 4 h 5"/>
                <a:gd name="T14" fmla="*/ 2 w 4"/>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3"/>
                  </a:moveTo>
                  <a:lnTo>
                    <a:pt x="4" y="3"/>
                  </a:lnTo>
                  <a:lnTo>
                    <a:pt x="2" y="0"/>
                  </a:lnTo>
                  <a:lnTo>
                    <a:pt x="1" y="0"/>
                  </a:lnTo>
                  <a:lnTo>
                    <a:pt x="0" y="0"/>
                  </a:lnTo>
                  <a:lnTo>
                    <a:pt x="2" y="5"/>
                  </a:lnTo>
                  <a:lnTo>
                    <a:pt x="1" y="4"/>
                  </a:lnTo>
                  <a:lnTo>
                    <a:pt x="2" y="3"/>
                  </a:lnTo>
                  <a:close/>
                </a:path>
              </a:pathLst>
            </a:custGeom>
            <a:solidFill>
              <a:srgbClr val="000000"/>
            </a:solidFill>
            <a:ln w="25400">
              <a:solidFill>
                <a:schemeClr val="tx1"/>
              </a:solidFill>
              <a:round/>
              <a:headEnd/>
              <a:tailEnd/>
            </a:ln>
          </p:spPr>
          <p:txBody>
            <a:bodyPr/>
            <a:lstStyle/>
            <a:p>
              <a:endParaRPr lang="en-GB"/>
            </a:p>
          </p:txBody>
        </p:sp>
        <p:sp>
          <p:nvSpPr>
            <p:cNvPr id="41074" name="Freeform 106"/>
            <p:cNvSpPr>
              <a:spLocks/>
            </p:cNvSpPr>
            <p:nvPr/>
          </p:nvSpPr>
          <p:spPr bwMode="auto">
            <a:xfrm>
              <a:off x="3883" y="3038"/>
              <a:ext cx="4" cy="4"/>
            </a:xfrm>
            <a:custGeom>
              <a:avLst/>
              <a:gdLst>
                <a:gd name="T0" fmla="*/ 4 w 4"/>
                <a:gd name="T1" fmla="*/ 3 h 4"/>
                <a:gd name="T2" fmla="*/ 3 w 4"/>
                <a:gd name="T3" fmla="*/ 0 h 4"/>
                <a:gd name="T4" fmla="*/ 3 w 4"/>
                <a:gd name="T5" fmla="*/ 0 h 4"/>
                <a:gd name="T6" fmla="*/ 2 w 4"/>
                <a:gd name="T7" fmla="*/ 2 h 4"/>
                <a:gd name="T8" fmla="*/ 0 w 4"/>
                <a:gd name="T9" fmla="*/ 3 h 4"/>
                <a:gd name="T10" fmla="*/ 2 w 4"/>
                <a:gd name="T11" fmla="*/ 4 h 4"/>
                <a:gd name="T12" fmla="*/ 3 w 4"/>
                <a:gd name="T13" fmla="*/ 3 h 4"/>
                <a:gd name="T14" fmla="*/ 4 w 4"/>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3"/>
                  </a:moveTo>
                  <a:lnTo>
                    <a:pt x="3" y="0"/>
                  </a:lnTo>
                  <a:lnTo>
                    <a:pt x="2" y="2"/>
                  </a:lnTo>
                  <a:lnTo>
                    <a:pt x="0" y="3"/>
                  </a:lnTo>
                  <a:lnTo>
                    <a:pt x="2" y="4"/>
                  </a:lnTo>
                  <a:lnTo>
                    <a:pt x="3" y="3"/>
                  </a:lnTo>
                  <a:lnTo>
                    <a:pt x="4" y="3"/>
                  </a:lnTo>
                  <a:close/>
                </a:path>
              </a:pathLst>
            </a:custGeom>
            <a:solidFill>
              <a:srgbClr val="000000"/>
            </a:solidFill>
            <a:ln w="25400">
              <a:solidFill>
                <a:schemeClr val="tx1"/>
              </a:solidFill>
              <a:round/>
              <a:headEnd/>
              <a:tailEnd/>
            </a:ln>
          </p:spPr>
          <p:txBody>
            <a:bodyPr/>
            <a:lstStyle/>
            <a:p>
              <a:endParaRPr lang="en-GB"/>
            </a:p>
          </p:txBody>
        </p:sp>
        <p:sp>
          <p:nvSpPr>
            <p:cNvPr id="41075" name="Freeform 107"/>
            <p:cNvSpPr>
              <a:spLocks/>
            </p:cNvSpPr>
            <p:nvPr/>
          </p:nvSpPr>
          <p:spPr bwMode="auto">
            <a:xfrm>
              <a:off x="3882" y="3037"/>
              <a:ext cx="5" cy="4"/>
            </a:xfrm>
            <a:custGeom>
              <a:avLst/>
              <a:gdLst>
                <a:gd name="T0" fmla="*/ 3 w 5"/>
                <a:gd name="T1" fmla="*/ 3 h 4"/>
                <a:gd name="T2" fmla="*/ 5 w 5"/>
                <a:gd name="T3" fmla="*/ 3 h 4"/>
                <a:gd name="T4" fmla="*/ 5 w 5"/>
                <a:gd name="T5" fmla="*/ 0 h 4"/>
                <a:gd name="T6" fmla="*/ 3 w 5"/>
                <a:gd name="T7" fmla="*/ 0 h 4"/>
                <a:gd name="T8" fmla="*/ 0 w 5"/>
                <a:gd name="T9" fmla="*/ 0 h 4"/>
                <a:gd name="T10" fmla="*/ 0 w 5"/>
                <a:gd name="T11" fmla="*/ 3 h 4"/>
                <a:gd name="T12" fmla="*/ 1 w 5"/>
                <a:gd name="T13" fmla="*/ 4 h 4"/>
                <a:gd name="T14" fmla="*/ 3 w 5"/>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3" y="3"/>
                  </a:moveTo>
                  <a:lnTo>
                    <a:pt x="5" y="3"/>
                  </a:lnTo>
                  <a:lnTo>
                    <a:pt x="5" y="0"/>
                  </a:lnTo>
                  <a:lnTo>
                    <a:pt x="3" y="0"/>
                  </a:lnTo>
                  <a:lnTo>
                    <a:pt x="0" y="0"/>
                  </a:lnTo>
                  <a:lnTo>
                    <a:pt x="0" y="3"/>
                  </a:lnTo>
                  <a:lnTo>
                    <a:pt x="1" y="4"/>
                  </a:lnTo>
                  <a:lnTo>
                    <a:pt x="3" y="3"/>
                  </a:lnTo>
                  <a:close/>
                </a:path>
              </a:pathLst>
            </a:custGeom>
            <a:solidFill>
              <a:srgbClr val="000000"/>
            </a:solidFill>
            <a:ln w="25400">
              <a:solidFill>
                <a:schemeClr val="tx1"/>
              </a:solidFill>
              <a:round/>
              <a:headEnd/>
              <a:tailEnd/>
            </a:ln>
          </p:spPr>
          <p:txBody>
            <a:bodyPr/>
            <a:lstStyle/>
            <a:p>
              <a:endParaRPr lang="en-GB"/>
            </a:p>
          </p:txBody>
        </p:sp>
        <p:sp>
          <p:nvSpPr>
            <p:cNvPr id="41076" name="Freeform 108"/>
            <p:cNvSpPr>
              <a:spLocks/>
            </p:cNvSpPr>
            <p:nvPr/>
          </p:nvSpPr>
          <p:spPr bwMode="auto">
            <a:xfrm>
              <a:off x="3882" y="3033"/>
              <a:ext cx="5" cy="8"/>
            </a:xfrm>
            <a:custGeom>
              <a:avLst/>
              <a:gdLst>
                <a:gd name="T0" fmla="*/ 5 w 5"/>
                <a:gd name="T1" fmla="*/ 4 h 8"/>
                <a:gd name="T2" fmla="*/ 5 w 5"/>
                <a:gd name="T3" fmla="*/ 8 h 8"/>
                <a:gd name="T4" fmla="*/ 3 w 5"/>
                <a:gd name="T5" fmla="*/ 0 h 8"/>
                <a:gd name="T6" fmla="*/ 1 w 5"/>
                <a:gd name="T7" fmla="*/ 0 h 8"/>
                <a:gd name="T8" fmla="*/ 0 w 5"/>
                <a:gd name="T9" fmla="*/ 0 h 8"/>
                <a:gd name="T10" fmla="*/ 1 w 5"/>
                <a:gd name="T11" fmla="*/ 4 h 8"/>
                <a:gd name="T12" fmla="*/ 3 w 5"/>
                <a:gd name="T13" fmla="*/ 4 h 8"/>
                <a:gd name="T14" fmla="*/ 5 w 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5" y="4"/>
                  </a:moveTo>
                  <a:lnTo>
                    <a:pt x="5" y="8"/>
                  </a:lnTo>
                  <a:lnTo>
                    <a:pt x="3" y="0"/>
                  </a:lnTo>
                  <a:lnTo>
                    <a:pt x="1" y="0"/>
                  </a:lnTo>
                  <a:lnTo>
                    <a:pt x="0" y="0"/>
                  </a:lnTo>
                  <a:lnTo>
                    <a:pt x="1" y="4"/>
                  </a:lnTo>
                  <a:lnTo>
                    <a:pt x="3" y="4"/>
                  </a:lnTo>
                  <a:lnTo>
                    <a:pt x="5" y="4"/>
                  </a:lnTo>
                  <a:close/>
                </a:path>
              </a:pathLst>
            </a:custGeom>
            <a:solidFill>
              <a:srgbClr val="000000"/>
            </a:solidFill>
            <a:ln w="25400">
              <a:solidFill>
                <a:schemeClr val="tx1"/>
              </a:solidFill>
              <a:round/>
              <a:headEnd/>
              <a:tailEnd/>
            </a:ln>
          </p:spPr>
          <p:txBody>
            <a:bodyPr/>
            <a:lstStyle/>
            <a:p>
              <a:endParaRPr lang="en-GB"/>
            </a:p>
          </p:txBody>
        </p:sp>
        <p:sp>
          <p:nvSpPr>
            <p:cNvPr id="41077" name="Freeform 109"/>
            <p:cNvSpPr>
              <a:spLocks/>
            </p:cNvSpPr>
            <p:nvPr/>
          </p:nvSpPr>
          <p:spPr bwMode="auto">
            <a:xfrm>
              <a:off x="3881" y="2915"/>
              <a:ext cx="5" cy="118"/>
            </a:xfrm>
            <a:custGeom>
              <a:avLst/>
              <a:gdLst>
                <a:gd name="T0" fmla="*/ 2 w 5"/>
                <a:gd name="T1" fmla="*/ 118 h 118"/>
                <a:gd name="T2" fmla="*/ 5 w 5"/>
                <a:gd name="T3" fmla="*/ 118 h 118"/>
                <a:gd name="T4" fmla="*/ 5 w 5"/>
                <a:gd name="T5" fmla="*/ 0 h 118"/>
                <a:gd name="T6" fmla="*/ 2 w 5"/>
                <a:gd name="T7" fmla="*/ 0 h 118"/>
                <a:gd name="T8" fmla="*/ 0 w 5"/>
                <a:gd name="T9" fmla="*/ 0 h 118"/>
                <a:gd name="T10" fmla="*/ 0 w 5"/>
                <a:gd name="T11" fmla="*/ 114 h 118"/>
                <a:gd name="T12" fmla="*/ 1 w 5"/>
                <a:gd name="T13" fmla="*/ 118 h 118"/>
                <a:gd name="T14" fmla="*/ 2 w 5"/>
                <a:gd name="T15" fmla="*/ 118 h 11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18"/>
                <a:gd name="T26" fmla="*/ 5 w 5"/>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18">
                  <a:moveTo>
                    <a:pt x="2" y="118"/>
                  </a:moveTo>
                  <a:lnTo>
                    <a:pt x="5" y="118"/>
                  </a:lnTo>
                  <a:lnTo>
                    <a:pt x="5" y="0"/>
                  </a:lnTo>
                  <a:lnTo>
                    <a:pt x="2" y="0"/>
                  </a:lnTo>
                  <a:lnTo>
                    <a:pt x="0" y="0"/>
                  </a:lnTo>
                  <a:lnTo>
                    <a:pt x="0" y="114"/>
                  </a:lnTo>
                  <a:lnTo>
                    <a:pt x="1" y="118"/>
                  </a:lnTo>
                  <a:lnTo>
                    <a:pt x="2" y="118"/>
                  </a:lnTo>
                  <a:close/>
                </a:path>
              </a:pathLst>
            </a:custGeom>
            <a:solidFill>
              <a:srgbClr val="000000"/>
            </a:solidFill>
            <a:ln w="25400">
              <a:solidFill>
                <a:schemeClr val="tx1"/>
              </a:solidFill>
              <a:round/>
              <a:headEnd/>
              <a:tailEnd/>
            </a:ln>
          </p:spPr>
          <p:txBody>
            <a:bodyPr/>
            <a:lstStyle/>
            <a:p>
              <a:endParaRPr lang="en-GB"/>
            </a:p>
          </p:txBody>
        </p:sp>
        <p:sp>
          <p:nvSpPr>
            <p:cNvPr id="41078" name="Freeform 110"/>
            <p:cNvSpPr>
              <a:spLocks/>
            </p:cNvSpPr>
            <p:nvPr/>
          </p:nvSpPr>
          <p:spPr bwMode="auto">
            <a:xfrm>
              <a:off x="3868" y="2895"/>
              <a:ext cx="18" cy="27"/>
            </a:xfrm>
            <a:custGeom>
              <a:avLst/>
              <a:gdLst>
                <a:gd name="T0" fmla="*/ 18 w 18"/>
                <a:gd name="T1" fmla="*/ 20 h 27"/>
                <a:gd name="T2" fmla="*/ 18 w 18"/>
                <a:gd name="T3" fmla="*/ 27 h 27"/>
                <a:gd name="T4" fmla="*/ 15 w 18"/>
                <a:gd name="T5" fmla="*/ 13 h 27"/>
                <a:gd name="T6" fmla="*/ 11 w 18"/>
                <a:gd name="T7" fmla="*/ 5 h 27"/>
                <a:gd name="T8" fmla="*/ 6 w 18"/>
                <a:gd name="T9" fmla="*/ 0 h 27"/>
                <a:gd name="T10" fmla="*/ 0 w 18"/>
                <a:gd name="T11" fmla="*/ 0 h 27"/>
                <a:gd name="T12" fmla="*/ 0 w 18"/>
                <a:gd name="T13" fmla="*/ 3 h 27"/>
                <a:gd name="T14" fmla="*/ 0 w 18"/>
                <a:gd name="T15" fmla="*/ 5 h 27"/>
                <a:gd name="T16" fmla="*/ 6 w 18"/>
                <a:gd name="T17" fmla="*/ 5 h 27"/>
                <a:gd name="T18" fmla="*/ 11 w 18"/>
                <a:gd name="T19" fmla="*/ 11 h 27"/>
                <a:gd name="T20" fmla="*/ 13 w 18"/>
                <a:gd name="T21" fmla="*/ 13 h 27"/>
                <a:gd name="T22" fmla="*/ 14 w 18"/>
                <a:gd name="T23" fmla="*/ 20 h 27"/>
                <a:gd name="T24" fmla="*/ 15 w 18"/>
                <a:gd name="T25" fmla="*/ 20 h 27"/>
                <a:gd name="T26" fmla="*/ 18 w 18"/>
                <a:gd name="T27" fmla="*/ 2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7"/>
                <a:gd name="T44" fmla="*/ 18 w 18"/>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7">
                  <a:moveTo>
                    <a:pt x="18" y="20"/>
                  </a:moveTo>
                  <a:lnTo>
                    <a:pt x="18" y="27"/>
                  </a:lnTo>
                  <a:lnTo>
                    <a:pt x="15" y="13"/>
                  </a:lnTo>
                  <a:lnTo>
                    <a:pt x="11" y="5"/>
                  </a:lnTo>
                  <a:lnTo>
                    <a:pt x="6" y="0"/>
                  </a:lnTo>
                  <a:lnTo>
                    <a:pt x="0" y="0"/>
                  </a:lnTo>
                  <a:lnTo>
                    <a:pt x="0" y="3"/>
                  </a:lnTo>
                  <a:lnTo>
                    <a:pt x="0" y="5"/>
                  </a:lnTo>
                  <a:lnTo>
                    <a:pt x="6" y="5"/>
                  </a:lnTo>
                  <a:lnTo>
                    <a:pt x="11" y="11"/>
                  </a:lnTo>
                  <a:lnTo>
                    <a:pt x="13" y="13"/>
                  </a:lnTo>
                  <a:lnTo>
                    <a:pt x="14" y="20"/>
                  </a:lnTo>
                  <a:lnTo>
                    <a:pt x="15" y="20"/>
                  </a:lnTo>
                  <a:lnTo>
                    <a:pt x="18" y="20"/>
                  </a:lnTo>
                  <a:close/>
                </a:path>
              </a:pathLst>
            </a:custGeom>
            <a:solidFill>
              <a:srgbClr val="000000"/>
            </a:solidFill>
            <a:ln w="25400">
              <a:solidFill>
                <a:schemeClr val="tx1"/>
              </a:solidFill>
              <a:round/>
              <a:headEnd/>
              <a:tailEnd/>
            </a:ln>
          </p:spPr>
          <p:txBody>
            <a:bodyPr/>
            <a:lstStyle/>
            <a:p>
              <a:endParaRPr lang="en-GB"/>
            </a:p>
          </p:txBody>
        </p:sp>
        <p:sp>
          <p:nvSpPr>
            <p:cNvPr id="41079" name="Freeform 111"/>
            <p:cNvSpPr>
              <a:spLocks/>
            </p:cNvSpPr>
            <p:nvPr/>
          </p:nvSpPr>
          <p:spPr bwMode="auto">
            <a:xfrm>
              <a:off x="3853" y="2895"/>
              <a:ext cx="19" cy="20"/>
            </a:xfrm>
            <a:custGeom>
              <a:avLst/>
              <a:gdLst>
                <a:gd name="T0" fmla="*/ 15 w 19"/>
                <a:gd name="T1" fmla="*/ 0 h 20"/>
                <a:gd name="T2" fmla="*/ 19 w 19"/>
                <a:gd name="T3" fmla="*/ 0 h 20"/>
                <a:gd name="T4" fmla="*/ 9 w 19"/>
                <a:gd name="T5" fmla="*/ 3 h 20"/>
                <a:gd name="T6" fmla="*/ 4 w 19"/>
                <a:gd name="T7" fmla="*/ 8 h 20"/>
                <a:gd name="T8" fmla="*/ 1 w 19"/>
                <a:gd name="T9" fmla="*/ 17 h 20"/>
                <a:gd name="T10" fmla="*/ 0 w 19"/>
                <a:gd name="T11" fmla="*/ 20 h 20"/>
                <a:gd name="T12" fmla="*/ 1 w 19"/>
                <a:gd name="T13" fmla="*/ 20 h 20"/>
                <a:gd name="T14" fmla="*/ 3 w 19"/>
                <a:gd name="T15" fmla="*/ 20 h 20"/>
                <a:gd name="T16" fmla="*/ 4 w 19"/>
                <a:gd name="T17" fmla="*/ 17 h 20"/>
                <a:gd name="T18" fmla="*/ 7 w 19"/>
                <a:gd name="T19" fmla="*/ 11 h 20"/>
                <a:gd name="T20" fmla="*/ 12 w 19"/>
                <a:gd name="T21" fmla="*/ 5 h 20"/>
                <a:gd name="T22" fmla="*/ 15 w 19"/>
                <a:gd name="T23" fmla="*/ 4 h 20"/>
                <a:gd name="T24" fmla="*/ 15 w 19"/>
                <a:gd name="T25" fmla="*/ 3 h 20"/>
                <a:gd name="T26" fmla="*/ 15 w 19"/>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0"/>
                <a:gd name="T44" fmla="*/ 19 w 19"/>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0">
                  <a:moveTo>
                    <a:pt x="15" y="0"/>
                  </a:moveTo>
                  <a:lnTo>
                    <a:pt x="19" y="0"/>
                  </a:lnTo>
                  <a:lnTo>
                    <a:pt x="9" y="3"/>
                  </a:lnTo>
                  <a:lnTo>
                    <a:pt x="4" y="8"/>
                  </a:lnTo>
                  <a:lnTo>
                    <a:pt x="1" y="17"/>
                  </a:lnTo>
                  <a:lnTo>
                    <a:pt x="0" y="20"/>
                  </a:lnTo>
                  <a:lnTo>
                    <a:pt x="1" y="20"/>
                  </a:lnTo>
                  <a:lnTo>
                    <a:pt x="3" y="20"/>
                  </a:lnTo>
                  <a:lnTo>
                    <a:pt x="4" y="17"/>
                  </a:lnTo>
                  <a:lnTo>
                    <a:pt x="7" y="11"/>
                  </a:lnTo>
                  <a:lnTo>
                    <a:pt x="12" y="5"/>
                  </a:lnTo>
                  <a:lnTo>
                    <a:pt x="15" y="4"/>
                  </a:lnTo>
                  <a:lnTo>
                    <a:pt x="15" y="3"/>
                  </a:lnTo>
                  <a:lnTo>
                    <a:pt x="15" y="0"/>
                  </a:lnTo>
                  <a:close/>
                </a:path>
              </a:pathLst>
            </a:custGeom>
            <a:solidFill>
              <a:srgbClr val="000000"/>
            </a:solidFill>
            <a:ln w="25400">
              <a:solidFill>
                <a:schemeClr val="tx1"/>
              </a:solidFill>
              <a:round/>
              <a:headEnd/>
              <a:tailEnd/>
            </a:ln>
          </p:spPr>
          <p:txBody>
            <a:bodyPr/>
            <a:lstStyle/>
            <a:p>
              <a:endParaRPr lang="en-GB"/>
            </a:p>
          </p:txBody>
        </p:sp>
        <p:sp>
          <p:nvSpPr>
            <p:cNvPr id="41080" name="Freeform 112"/>
            <p:cNvSpPr>
              <a:spLocks/>
            </p:cNvSpPr>
            <p:nvPr/>
          </p:nvSpPr>
          <p:spPr bwMode="auto">
            <a:xfrm>
              <a:off x="3852" y="2915"/>
              <a:ext cx="5" cy="3"/>
            </a:xfrm>
            <a:custGeom>
              <a:avLst/>
              <a:gdLst>
                <a:gd name="T0" fmla="*/ 1 w 5"/>
                <a:gd name="T1" fmla="*/ 0 h 3"/>
                <a:gd name="T2" fmla="*/ 0 w 5"/>
                <a:gd name="T3" fmla="*/ 3 h 3"/>
                <a:gd name="T4" fmla="*/ 5 w 5"/>
                <a:gd name="T5" fmla="*/ 0 h 3"/>
                <a:gd name="T6" fmla="*/ 2 w 5"/>
                <a:gd name="T7" fmla="*/ 0 h 3"/>
                <a:gd name="T8" fmla="*/ 1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1" y="0"/>
                  </a:moveTo>
                  <a:lnTo>
                    <a:pt x="0" y="3"/>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a:p>
          </p:txBody>
        </p:sp>
        <p:sp>
          <p:nvSpPr>
            <p:cNvPr id="41081" name="Freeform 113"/>
            <p:cNvSpPr>
              <a:spLocks/>
            </p:cNvSpPr>
            <p:nvPr/>
          </p:nvSpPr>
          <p:spPr bwMode="auto">
            <a:xfrm>
              <a:off x="3852" y="2915"/>
              <a:ext cx="5" cy="125"/>
            </a:xfrm>
            <a:custGeom>
              <a:avLst/>
              <a:gdLst>
                <a:gd name="T0" fmla="*/ 0 w 5"/>
                <a:gd name="T1" fmla="*/ 3 h 125"/>
                <a:gd name="T2" fmla="*/ 0 w 5"/>
                <a:gd name="T3" fmla="*/ 125 h 125"/>
                <a:gd name="T4" fmla="*/ 2 w 5"/>
                <a:gd name="T5" fmla="*/ 125 h 125"/>
                <a:gd name="T6" fmla="*/ 5 w 5"/>
                <a:gd name="T7" fmla="*/ 125 h 125"/>
                <a:gd name="T8" fmla="*/ 5 w 5"/>
                <a:gd name="T9" fmla="*/ 0 h 125"/>
                <a:gd name="T10" fmla="*/ 0 w 5"/>
                <a:gd name="T11" fmla="*/ 3 h 125"/>
                <a:gd name="T12" fmla="*/ 0 60000 65536"/>
                <a:gd name="T13" fmla="*/ 0 60000 65536"/>
                <a:gd name="T14" fmla="*/ 0 60000 65536"/>
                <a:gd name="T15" fmla="*/ 0 60000 65536"/>
                <a:gd name="T16" fmla="*/ 0 60000 65536"/>
                <a:gd name="T17" fmla="*/ 0 60000 65536"/>
                <a:gd name="T18" fmla="*/ 0 w 5"/>
                <a:gd name="T19" fmla="*/ 0 h 125"/>
                <a:gd name="T20" fmla="*/ 5 w 5"/>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5" h="125">
                  <a:moveTo>
                    <a:pt x="0" y="3"/>
                  </a:moveTo>
                  <a:lnTo>
                    <a:pt x="0" y="125"/>
                  </a:lnTo>
                  <a:lnTo>
                    <a:pt x="2" y="125"/>
                  </a:lnTo>
                  <a:lnTo>
                    <a:pt x="5" y="125"/>
                  </a:lnTo>
                  <a:lnTo>
                    <a:pt x="5" y="0"/>
                  </a:lnTo>
                  <a:lnTo>
                    <a:pt x="0" y="3"/>
                  </a:lnTo>
                  <a:close/>
                </a:path>
              </a:pathLst>
            </a:custGeom>
            <a:solidFill>
              <a:srgbClr val="000000"/>
            </a:solidFill>
            <a:ln w="25400">
              <a:solidFill>
                <a:schemeClr val="tx1"/>
              </a:solidFill>
              <a:round/>
              <a:headEnd/>
              <a:tailEnd/>
            </a:ln>
          </p:spPr>
          <p:txBody>
            <a:bodyPr/>
            <a:lstStyle/>
            <a:p>
              <a:endParaRPr lang="en-GB"/>
            </a:p>
          </p:txBody>
        </p:sp>
        <p:sp>
          <p:nvSpPr>
            <p:cNvPr id="41082" name="Freeform 114"/>
            <p:cNvSpPr>
              <a:spLocks/>
            </p:cNvSpPr>
            <p:nvPr/>
          </p:nvSpPr>
          <p:spPr bwMode="auto">
            <a:xfrm>
              <a:off x="3852" y="3038"/>
              <a:ext cx="5" cy="4"/>
            </a:xfrm>
            <a:custGeom>
              <a:avLst/>
              <a:gdLst>
                <a:gd name="T0" fmla="*/ 2 w 5"/>
                <a:gd name="T1" fmla="*/ 2 h 4"/>
                <a:gd name="T2" fmla="*/ 1 w 5"/>
                <a:gd name="T3" fmla="*/ 0 h 4"/>
                <a:gd name="T4" fmla="*/ 0 w 5"/>
                <a:gd name="T5" fmla="*/ 2 h 4"/>
                <a:gd name="T6" fmla="*/ 1 w 5"/>
                <a:gd name="T7" fmla="*/ 3 h 4"/>
                <a:gd name="T8" fmla="*/ 2 w 5"/>
                <a:gd name="T9" fmla="*/ 4 h 4"/>
                <a:gd name="T10" fmla="*/ 5 w 5"/>
                <a:gd name="T11" fmla="*/ 2 h 4"/>
                <a:gd name="T12" fmla="*/ 5 w 5"/>
                <a:gd name="T13" fmla="*/ 2 h 4"/>
                <a:gd name="T14" fmla="*/ 2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2"/>
                  </a:moveTo>
                  <a:lnTo>
                    <a:pt x="1" y="0"/>
                  </a:lnTo>
                  <a:lnTo>
                    <a:pt x="0" y="2"/>
                  </a:lnTo>
                  <a:lnTo>
                    <a:pt x="1" y="3"/>
                  </a:lnTo>
                  <a:lnTo>
                    <a:pt x="2" y="4"/>
                  </a:lnTo>
                  <a:lnTo>
                    <a:pt x="5" y="2"/>
                  </a:lnTo>
                  <a:lnTo>
                    <a:pt x="2" y="2"/>
                  </a:lnTo>
                  <a:close/>
                </a:path>
              </a:pathLst>
            </a:custGeom>
            <a:solidFill>
              <a:srgbClr val="000000"/>
            </a:solidFill>
            <a:ln w="25400">
              <a:solidFill>
                <a:schemeClr val="tx1"/>
              </a:solidFill>
              <a:round/>
              <a:headEnd/>
              <a:tailEnd/>
            </a:ln>
          </p:spPr>
          <p:txBody>
            <a:bodyPr/>
            <a:lstStyle/>
            <a:p>
              <a:endParaRPr lang="en-GB"/>
            </a:p>
          </p:txBody>
        </p:sp>
        <p:sp>
          <p:nvSpPr>
            <p:cNvPr id="41083" name="Freeform 115"/>
            <p:cNvSpPr>
              <a:spLocks/>
            </p:cNvSpPr>
            <p:nvPr/>
          </p:nvSpPr>
          <p:spPr bwMode="auto">
            <a:xfrm>
              <a:off x="3850" y="3038"/>
              <a:ext cx="4" cy="6"/>
            </a:xfrm>
            <a:custGeom>
              <a:avLst/>
              <a:gdLst>
                <a:gd name="T0" fmla="*/ 2 w 4"/>
                <a:gd name="T1" fmla="*/ 2 h 6"/>
                <a:gd name="T2" fmla="*/ 3 w 4"/>
                <a:gd name="T3" fmla="*/ 0 h 6"/>
                <a:gd name="T4" fmla="*/ 0 w 4"/>
                <a:gd name="T5" fmla="*/ 6 h 6"/>
                <a:gd name="T6" fmla="*/ 2 w 4"/>
                <a:gd name="T7" fmla="*/ 6 h 6"/>
                <a:gd name="T8" fmla="*/ 3 w 4"/>
                <a:gd name="T9" fmla="*/ 6 h 6"/>
                <a:gd name="T10" fmla="*/ 4 w 4"/>
                <a:gd name="T11" fmla="*/ 3 h 6"/>
                <a:gd name="T12" fmla="*/ 3 w 4"/>
                <a:gd name="T13" fmla="*/ 3 h 6"/>
                <a:gd name="T14" fmla="*/ 2 w 4"/>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2" y="2"/>
                  </a:moveTo>
                  <a:lnTo>
                    <a:pt x="3" y="0"/>
                  </a:lnTo>
                  <a:lnTo>
                    <a:pt x="0" y="6"/>
                  </a:lnTo>
                  <a:lnTo>
                    <a:pt x="2" y="6"/>
                  </a:lnTo>
                  <a:lnTo>
                    <a:pt x="3" y="6"/>
                  </a:lnTo>
                  <a:lnTo>
                    <a:pt x="4" y="3"/>
                  </a:lnTo>
                  <a:lnTo>
                    <a:pt x="3" y="3"/>
                  </a:lnTo>
                  <a:lnTo>
                    <a:pt x="2" y="2"/>
                  </a:lnTo>
                  <a:close/>
                </a:path>
              </a:pathLst>
            </a:custGeom>
            <a:solidFill>
              <a:srgbClr val="000000"/>
            </a:solidFill>
            <a:ln w="25400">
              <a:solidFill>
                <a:schemeClr val="tx1"/>
              </a:solidFill>
              <a:round/>
              <a:headEnd/>
              <a:tailEnd/>
            </a:ln>
          </p:spPr>
          <p:txBody>
            <a:bodyPr/>
            <a:lstStyle/>
            <a:p>
              <a:endParaRPr lang="en-GB"/>
            </a:p>
          </p:txBody>
        </p:sp>
        <p:sp>
          <p:nvSpPr>
            <p:cNvPr id="41084" name="Freeform 116"/>
            <p:cNvSpPr>
              <a:spLocks/>
            </p:cNvSpPr>
            <p:nvPr/>
          </p:nvSpPr>
          <p:spPr bwMode="auto">
            <a:xfrm>
              <a:off x="3849" y="3042"/>
              <a:ext cx="4" cy="4"/>
            </a:xfrm>
            <a:custGeom>
              <a:avLst/>
              <a:gdLst>
                <a:gd name="T0" fmla="*/ 3 w 4"/>
                <a:gd name="T1" fmla="*/ 2 h 4"/>
                <a:gd name="T2" fmla="*/ 1 w 4"/>
                <a:gd name="T3" fmla="*/ 0 h 4"/>
                <a:gd name="T4" fmla="*/ 0 w 4"/>
                <a:gd name="T5" fmla="*/ 2 h 4"/>
                <a:gd name="T6" fmla="*/ 1 w 4"/>
                <a:gd name="T7" fmla="*/ 3 h 4"/>
                <a:gd name="T8" fmla="*/ 3 w 4"/>
                <a:gd name="T9" fmla="*/ 4 h 4"/>
                <a:gd name="T10" fmla="*/ 3 w 4"/>
                <a:gd name="T11" fmla="*/ 4 h 4"/>
                <a:gd name="T12" fmla="*/ 4 w 4"/>
                <a:gd name="T13" fmla="*/ 2 h 4"/>
                <a:gd name="T14" fmla="*/ 3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2"/>
                  </a:moveTo>
                  <a:lnTo>
                    <a:pt x="1" y="0"/>
                  </a:lnTo>
                  <a:lnTo>
                    <a:pt x="0" y="2"/>
                  </a:lnTo>
                  <a:lnTo>
                    <a:pt x="1" y="3"/>
                  </a:lnTo>
                  <a:lnTo>
                    <a:pt x="3" y="4"/>
                  </a:lnTo>
                  <a:lnTo>
                    <a:pt x="4" y="2"/>
                  </a:lnTo>
                  <a:lnTo>
                    <a:pt x="3" y="2"/>
                  </a:lnTo>
                  <a:close/>
                </a:path>
              </a:pathLst>
            </a:custGeom>
            <a:solidFill>
              <a:srgbClr val="000000"/>
            </a:solidFill>
            <a:ln w="25400">
              <a:solidFill>
                <a:schemeClr val="tx1"/>
              </a:solidFill>
              <a:round/>
              <a:headEnd/>
              <a:tailEnd/>
            </a:ln>
          </p:spPr>
          <p:txBody>
            <a:bodyPr/>
            <a:lstStyle/>
            <a:p>
              <a:endParaRPr lang="en-GB"/>
            </a:p>
          </p:txBody>
        </p:sp>
        <p:sp>
          <p:nvSpPr>
            <p:cNvPr id="41085" name="Freeform 117"/>
            <p:cNvSpPr>
              <a:spLocks/>
            </p:cNvSpPr>
            <p:nvPr/>
          </p:nvSpPr>
          <p:spPr bwMode="auto">
            <a:xfrm>
              <a:off x="3849" y="3042"/>
              <a:ext cx="3" cy="6"/>
            </a:xfrm>
            <a:custGeom>
              <a:avLst/>
              <a:gdLst>
                <a:gd name="T0" fmla="*/ 1 w 3"/>
                <a:gd name="T1" fmla="*/ 3 h 6"/>
                <a:gd name="T2" fmla="*/ 1 w 3"/>
                <a:gd name="T3" fmla="*/ 0 h 6"/>
                <a:gd name="T4" fmla="*/ 0 w 3"/>
                <a:gd name="T5" fmla="*/ 0 h 6"/>
                <a:gd name="T6" fmla="*/ 0 w 3"/>
                <a:gd name="T7" fmla="*/ 3 h 6"/>
                <a:gd name="T8" fmla="*/ 0 w 3"/>
                <a:gd name="T9" fmla="*/ 6 h 6"/>
                <a:gd name="T10" fmla="*/ 1 w 3"/>
                <a:gd name="T11" fmla="*/ 6 h 6"/>
                <a:gd name="T12" fmla="*/ 3 w 3"/>
                <a:gd name="T13" fmla="*/ 4 h 6"/>
                <a:gd name="T14" fmla="*/ 1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1" y="3"/>
                  </a:moveTo>
                  <a:lnTo>
                    <a:pt x="1" y="0"/>
                  </a:lnTo>
                  <a:lnTo>
                    <a:pt x="0" y="0"/>
                  </a:lnTo>
                  <a:lnTo>
                    <a:pt x="0" y="3"/>
                  </a:lnTo>
                  <a:lnTo>
                    <a:pt x="0" y="6"/>
                  </a:lnTo>
                  <a:lnTo>
                    <a:pt x="1" y="6"/>
                  </a:lnTo>
                  <a:lnTo>
                    <a:pt x="3" y="4"/>
                  </a:lnTo>
                  <a:lnTo>
                    <a:pt x="1" y="3"/>
                  </a:lnTo>
                  <a:close/>
                </a:path>
              </a:pathLst>
            </a:custGeom>
            <a:solidFill>
              <a:srgbClr val="000000"/>
            </a:solidFill>
            <a:ln w="25400">
              <a:solidFill>
                <a:schemeClr val="tx1"/>
              </a:solidFill>
              <a:round/>
              <a:headEnd/>
              <a:tailEnd/>
            </a:ln>
          </p:spPr>
          <p:txBody>
            <a:bodyPr/>
            <a:lstStyle/>
            <a:p>
              <a:endParaRPr lang="en-GB"/>
            </a:p>
          </p:txBody>
        </p:sp>
        <p:sp>
          <p:nvSpPr>
            <p:cNvPr id="41086" name="Freeform 118"/>
            <p:cNvSpPr>
              <a:spLocks/>
            </p:cNvSpPr>
            <p:nvPr/>
          </p:nvSpPr>
          <p:spPr bwMode="auto">
            <a:xfrm>
              <a:off x="3846" y="3042"/>
              <a:ext cx="4" cy="6"/>
            </a:xfrm>
            <a:custGeom>
              <a:avLst/>
              <a:gdLst>
                <a:gd name="T0" fmla="*/ 3 w 4"/>
                <a:gd name="T1" fmla="*/ 0 h 6"/>
                <a:gd name="T2" fmla="*/ 3 w 4"/>
                <a:gd name="T3" fmla="*/ 0 h 6"/>
                <a:gd name="T4" fmla="*/ 0 w 4"/>
                <a:gd name="T5" fmla="*/ 3 h 6"/>
                <a:gd name="T6" fmla="*/ 2 w 4"/>
                <a:gd name="T7" fmla="*/ 4 h 6"/>
                <a:gd name="T8" fmla="*/ 3 w 4"/>
                <a:gd name="T9" fmla="*/ 6 h 6"/>
                <a:gd name="T10" fmla="*/ 4 w 4"/>
                <a:gd name="T11" fmla="*/ 4 h 6"/>
                <a:gd name="T12" fmla="*/ 3 w 4"/>
                <a:gd name="T13" fmla="*/ 3 h 6"/>
                <a:gd name="T14" fmla="*/ 3 w 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3" y="0"/>
                  </a:moveTo>
                  <a:lnTo>
                    <a:pt x="3" y="0"/>
                  </a:lnTo>
                  <a:lnTo>
                    <a:pt x="0" y="3"/>
                  </a:lnTo>
                  <a:lnTo>
                    <a:pt x="2" y="4"/>
                  </a:lnTo>
                  <a:lnTo>
                    <a:pt x="3" y="6"/>
                  </a:lnTo>
                  <a:lnTo>
                    <a:pt x="4" y="4"/>
                  </a:lnTo>
                  <a:lnTo>
                    <a:pt x="3" y="3"/>
                  </a:lnTo>
                  <a:lnTo>
                    <a:pt x="3" y="0"/>
                  </a:lnTo>
                  <a:close/>
                </a:path>
              </a:pathLst>
            </a:custGeom>
            <a:solidFill>
              <a:srgbClr val="000000"/>
            </a:solidFill>
            <a:ln w="25400">
              <a:solidFill>
                <a:schemeClr val="tx1"/>
              </a:solidFill>
              <a:round/>
              <a:headEnd/>
              <a:tailEnd/>
            </a:ln>
          </p:spPr>
          <p:txBody>
            <a:bodyPr/>
            <a:lstStyle/>
            <a:p>
              <a:endParaRPr lang="en-GB"/>
            </a:p>
          </p:txBody>
        </p:sp>
        <p:sp>
          <p:nvSpPr>
            <p:cNvPr id="41087" name="Freeform 119"/>
            <p:cNvSpPr>
              <a:spLocks/>
            </p:cNvSpPr>
            <p:nvPr/>
          </p:nvSpPr>
          <p:spPr bwMode="auto">
            <a:xfrm>
              <a:off x="3391" y="3044"/>
              <a:ext cx="458" cy="5"/>
            </a:xfrm>
            <a:custGeom>
              <a:avLst/>
              <a:gdLst>
                <a:gd name="T0" fmla="*/ 457 w 458"/>
                <a:gd name="T1" fmla="*/ 2 h 5"/>
                <a:gd name="T2" fmla="*/ 457 w 458"/>
                <a:gd name="T3" fmla="*/ 0 h 5"/>
                <a:gd name="T4" fmla="*/ 0 w 458"/>
                <a:gd name="T5" fmla="*/ 0 h 5"/>
                <a:gd name="T6" fmla="*/ 0 w 458"/>
                <a:gd name="T7" fmla="*/ 2 h 5"/>
                <a:gd name="T8" fmla="*/ 0 w 458"/>
                <a:gd name="T9" fmla="*/ 5 h 5"/>
                <a:gd name="T10" fmla="*/ 457 w 458"/>
                <a:gd name="T11" fmla="*/ 5 h 5"/>
                <a:gd name="T12" fmla="*/ 458 w 458"/>
                <a:gd name="T13" fmla="*/ 4 h 5"/>
                <a:gd name="T14" fmla="*/ 457 w 458"/>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58"/>
                <a:gd name="T25" fmla="*/ 0 h 5"/>
                <a:gd name="T26" fmla="*/ 458 w 45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8" h="5">
                  <a:moveTo>
                    <a:pt x="457" y="2"/>
                  </a:moveTo>
                  <a:lnTo>
                    <a:pt x="457" y="0"/>
                  </a:lnTo>
                  <a:lnTo>
                    <a:pt x="0" y="0"/>
                  </a:lnTo>
                  <a:lnTo>
                    <a:pt x="0" y="2"/>
                  </a:lnTo>
                  <a:lnTo>
                    <a:pt x="0" y="5"/>
                  </a:lnTo>
                  <a:lnTo>
                    <a:pt x="457" y="5"/>
                  </a:lnTo>
                  <a:lnTo>
                    <a:pt x="458" y="4"/>
                  </a:lnTo>
                  <a:lnTo>
                    <a:pt x="457" y="2"/>
                  </a:lnTo>
                  <a:close/>
                </a:path>
              </a:pathLst>
            </a:custGeom>
            <a:solidFill>
              <a:srgbClr val="000000"/>
            </a:solidFill>
            <a:ln w="25400">
              <a:solidFill>
                <a:schemeClr val="tx1"/>
              </a:solidFill>
              <a:round/>
              <a:headEnd/>
              <a:tailEnd/>
            </a:ln>
          </p:spPr>
          <p:txBody>
            <a:bodyPr/>
            <a:lstStyle/>
            <a:p>
              <a:endParaRPr lang="en-GB"/>
            </a:p>
          </p:txBody>
        </p:sp>
        <p:sp>
          <p:nvSpPr>
            <p:cNvPr id="41088" name="Freeform 120"/>
            <p:cNvSpPr>
              <a:spLocks/>
            </p:cNvSpPr>
            <p:nvPr/>
          </p:nvSpPr>
          <p:spPr bwMode="auto">
            <a:xfrm>
              <a:off x="3389" y="3044"/>
              <a:ext cx="4" cy="5"/>
            </a:xfrm>
            <a:custGeom>
              <a:avLst/>
              <a:gdLst>
                <a:gd name="T0" fmla="*/ 2 w 4"/>
                <a:gd name="T1" fmla="*/ 2 h 5"/>
                <a:gd name="T2" fmla="*/ 4 w 4"/>
                <a:gd name="T3" fmla="*/ 1 h 5"/>
                <a:gd name="T4" fmla="*/ 2 w 4"/>
                <a:gd name="T5" fmla="*/ 0 h 5"/>
                <a:gd name="T6" fmla="*/ 1 w 4"/>
                <a:gd name="T7" fmla="*/ 1 h 5"/>
                <a:gd name="T8" fmla="*/ 0 w 4"/>
                <a:gd name="T9" fmla="*/ 2 h 5"/>
                <a:gd name="T10" fmla="*/ 2 w 4"/>
                <a:gd name="T11" fmla="*/ 5 h 5"/>
                <a:gd name="T12" fmla="*/ 2 w 4"/>
                <a:gd name="T13" fmla="*/ 5 h 5"/>
                <a:gd name="T14" fmla="*/ 2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2"/>
                  </a:moveTo>
                  <a:lnTo>
                    <a:pt x="4" y="1"/>
                  </a:lnTo>
                  <a:lnTo>
                    <a:pt x="2" y="0"/>
                  </a:lnTo>
                  <a:lnTo>
                    <a:pt x="1" y="1"/>
                  </a:lnTo>
                  <a:lnTo>
                    <a:pt x="0" y="2"/>
                  </a:lnTo>
                  <a:lnTo>
                    <a:pt x="2" y="5"/>
                  </a:lnTo>
                  <a:lnTo>
                    <a:pt x="2" y="2"/>
                  </a:lnTo>
                  <a:close/>
                </a:path>
              </a:pathLst>
            </a:custGeom>
            <a:solidFill>
              <a:srgbClr val="000000"/>
            </a:solidFill>
            <a:ln w="25400">
              <a:solidFill>
                <a:schemeClr val="tx1"/>
              </a:solidFill>
              <a:round/>
              <a:headEnd/>
              <a:tailEnd/>
            </a:ln>
          </p:spPr>
          <p:txBody>
            <a:bodyPr/>
            <a:lstStyle/>
            <a:p>
              <a:endParaRPr lang="en-GB"/>
            </a:p>
          </p:txBody>
        </p:sp>
        <p:sp>
          <p:nvSpPr>
            <p:cNvPr id="41089" name="Freeform 121"/>
            <p:cNvSpPr>
              <a:spLocks/>
            </p:cNvSpPr>
            <p:nvPr/>
          </p:nvSpPr>
          <p:spPr bwMode="auto">
            <a:xfrm>
              <a:off x="3387" y="3042"/>
              <a:ext cx="4" cy="6"/>
            </a:xfrm>
            <a:custGeom>
              <a:avLst/>
              <a:gdLst>
                <a:gd name="T0" fmla="*/ 4 w 4"/>
                <a:gd name="T1" fmla="*/ 2 h 6"/>
                <a:gd name="T2" fmla="*/ 3 w 4"/>
                <a:gd name="T3" fmla="*/ 0 h 6"/>
                <a:gd name="T4" fmla="*/ 0 w 4"/>
                <a:gd name="T5" fmla="*/ 0 h 6"/>
                <a:gd name="T6" fmla="*/ 0 w 4"/>
                <a:gd name="T7" fmla="*/ 3 h 6"/>
                <a:gd name="T8" fmla="*/ 0 w 4"/>
                <a:gd name="T9" fmla="*/ 6 h 6"/>
                <a:gd name="T10" fmla="*/ 3 w 4"/>
                <a:gd name="T11" fmla="*/ 6 h 6"/>
                <a:gd name="T12" fmla="*/ 3 w 4"/>
                <a:gd name="T13" fmla="*/ 3 h 6"/>
                <a:gd name="T14" fmla="*/ 4 w 4"/>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4" y="2"/>
                  </a:moveTo>
                  <a:lnTo>
                    <a:pt x="3" y="0"/>
                  </a:lnTo>
                  <a:lnTo>
                    <a:pt x="0" y="0"/>
                  </a:lnTo>
                  <a:lnTo>
                    <a:pt x="0" y="3"/>
                  </a:lnTo>
                  <a:lnTo>
                    <a:pt x="0" y="6"/>
                  </a:lnTo>
                  <a:lnTo>
                    <a:pt x="3" y="6"/>
                  </a:lnTo>
                  <a:lnTo>
                    <a:pt x="3" y="3"/>
                  </a:lnTo>
                  <a:lnTo>
                    <a:pt x="4" y="2"/>
                  </a:lnTo>
                  <a:close/>
                </a:path>
              </a:pathLst>
            </a:custGeom>
            <a:solidFill>
              <a:srgbClr val="000000"/>
            </a:solidFill>
            <a:ln w="25400">
              <a:solidFill>
                <a:schemeClr val="tx1"/>
              </a:solidFill>
              <a:round/>
              <a:headEnd/>
              <a:tailEnd/>
            </a:ln>
          </p:spPr>
          <p:txBody>
            <a:bodyPr/>
            <a:lstStyle/>
            <a:p>
              <a:endParaRPr lang="en-GB"/>
            </a:p>
          </p:txBody>
        </p:sp>
        <p:sp>
          <p:nvSpPr>
            <p:cNvPr id="41090" name="Freeform 122"/>
            <p:cNvSpPr>
              <a:spLocks/>
            </p:cNvSpPr>
            <p:nvPr/>
          </p:nvSpPr>
          <p:spPr bwMode="auto">
            <a:xfrm>
              <a:off x="3382" y="3040"/>
              <a:ext cx="7" cy="8"/>
            </a:xfrm>
            <a:custGeom>
              <a:avLst/>
              <a:gdLst>
                <a:gd name="T0" fmla="*/ 5 w 7"/>
                <a:gd name="T1" fmla="*/ 5 h 8"/>
                <a:gd name="T2" fmla="*/ 7 w 7"/>
                <a:gd name="T3" fmla="*/ 4 h 8"/>
                <a:gd name="T4" fmla="*/ 3 w 7"/>
                <a:gd name="T5" fmla="*/ 0 h 8"/>
                <a:gd name="T6" fmla="*/ 1 w 7"/>
                <a:gd name="T7" fmla="*/ 1 h 8"/>
                <a:gd name="T8" fmla="*/ 0 w 7"/>
                <a:gd name="T9" fmla="*/ 2 h 8"/>
                <a:gd name="T10" fmla="*/ 5 w 7"/>
                <a:gd name="T11" fmla="*/ 8 h 8"/>
                <a:gd name="T12" fmla="*/ 5 w 7"/>
                <a:gd name="T13" fmla="*/ 8 h 8"/>
                <a:gd name="T14" fmla="*/ 5 w 7"/>
                <a:gd name="T15" fmla="*/ 5 h 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8"/>
                <a:gd name="T26" fmla="*/ 7 w 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8">
                  <a:moveTo>
                    <a:pt x="5" y="5"/>
                  </a:moveTo>
                  <a:lnTo>
                    <a:pt x="7" y="4"/>
                  </a:lnTo>
                  <a:lnTo>
                    <a:pt x="3" y="0"/>
                  </a:lnTo>
                  <a:lnTo>
                    <a:pt x="1" y="1"/>
                  </a:lnTo>
                  <a:lnTo>
                    <a:pt x="0" y="2"/>
                  </a:lnTo>
                  <a:lnTo>
                    <a:pt x="5" y="8"/>
                  </a:lnTo>
                  <a:lnTo>
                    <a:pt x="5" y="5"/>
                  </a:lnTo>
                  <a:close/>
                </a:path>
              </a:pathLst>
            </a:custGeom>
            <a:solidFill>
              <a:srgbClr val="000000"/>
            </a:solidFill>
            <a:ln w="25400">
              <a:solidFill>
                <a:schemeClr val="tx1"/>
              </a:solidFill>
              <a:round/>
              <a:headEnd/>
              <a:tailEnd/>
            </a:ln>
          </p:spPr>
          <p:txBody>
            <a:bodyPr/>
            <a:lstStyle/>
            <a:p>
              <a:endParaRPr lang="en-GB"/>
            </a:p>
          </p:txBody>
        </p:sp>
        <p:sp>
          <p:nvSpPr>
            <p:cNvPr id="41091" name="Freeform 123"/>
            <p:cNvSpPr>
              <a:spLocks/>
            </p:cNvSpPr>
            <p:nvPr/>
          </p:nvSpPr>
          <p:spPr bwMode="auto">
            <a:xfrm>
              <a:off x="3381" y="3041"/>
              <a:ext cx="5" cy="1"/>
            </a:xfrm>
            <a:custGeom>
              <a:avLst/>
              <a:gdLst>
                <a:gd name="T0" fmla="*/ 2 w 5"/>
                <a:gd name="T1" fmla="*/ 0 h 1"/>
                <a:gd name="T2" fmla="*/ 5 w 5"/>
                <a:gd name="T3" fmla="*/ 0 h 1"/>
                <a:gd name="T4" fmla="*/ 0 w 5"/>
                <a:gd name="T5" fmla="*/ 0 h 1"/>
                <a:gd name="T6" fmla="*/ 1 w 5"/>
                <a:gd name="T7" fmla="*/ 1 h 1"/>
                <a:gd name="T8" fmla="*/ 2 w 5"/>
                <a:gd name="T9" fmla="*/ 0 h 1"/>
                <a:gd name="T10" fmla="*/ 0 60000 65536"/>
                <a:gd name="T11" fmla="*/ 0 60000 65536"/>
                <a:gd name="T12" fmla="*/ 0 60000 65536"/>
                <a:gd name="T13" fmla="*/ 0 60000 65536"/>
                <a:gd name="T14" fmla="*/ 0 60000 65536"/>
                <a:gd name="T15" fmla="*/ 0 w 5"/>
                <a:gd name="T16" fmla="*/ 0 h 1"/>
                <a:gd name="T17" fmla="*/ 5 w 5"/>
                <a:gd name="T18" fmla="*/ 1 h 1"/>
              </a:gdLst>
              <a:ahLst/>
              <a:cxnLst>
                <a:cxn ang="T10">
                  <a:pos x="T0" y="T1"/>
                </a:cxn>
                <a:cxn ang="T11">
                  <a:pos x="T2" y="T3"/>
                </a:cxn>
                <a:cxn ang="T12">
                  <a:pos x="T4" y="T5"/>
                </a:cxn>
                <a:cxn ang="T13">
                  <a:pos x="T6" y="T7"/>
                </a:cxn>
                <a:cxn ang="T14">
                  <a:pos x="T8" y="T9"/>
                </a:cxn>
              </a:cxnLst>
              <a:rect l="T15" t="T16" r="T17" b="T18"/>
              <a:pathLst>
                <a:path w="5" h="1">
                  <a:moveTo>
                    <a:pt x="2" y="0"/>
                  </a:moveTo>
                  <a:lnTo>
                    <a:pt x="5" y="0"/>
                  </a:lnTo>
                  <a:lnTo>
                    <a:pt x="0" y="0"/>
                  </a:lnTo>
                  <a:lnTo>
                    <a:pt x="1" y="1"/>
                  </a:lnTo>
                  <a:lnTo>
                    <a:pt x="2" y="0"/>
                  </a:lnTo>
                  <a:close/>
                </a:path>
              </a:pathLst>
            </a:custGeom>
            <a:solidFill>
              <a:srgbClr val="000000"/>
            </a:solidFill>
            <a:ln w="25400">
              <a:solidFill>
                <a:schemeClr val="tx1"/>
              </a:solidFill>
              <a:round/>
              <a:headEnd/>
              <a:tailEnd/>
            </a:ln>
          </p:spPr>
          <p:txBody>
            <a:bodyPr/>
            <a:lstStyle/>
            <a:p>
              <a:endParaRPr lang="en-GB"/>
            </a:p>
          </p:txBody>
        </p:sp>
        <p:sp>
          <p:nvSpPr>
            <p:cNvPr id="41092" name="Freeform 124"/>
            <p:cNvSpPr>
              <a:spLocks/>
            </p:cNvSpPr>
            <p:nvPr/>
          </p:nvSpPr>
          <p:spPr bwMode="auto">
            <a:xfrm>
              <a:off x="3381" y="3038"/>
              <a:ext cx="5" cy="3"/>
            </a:xfrm>
            <a:custGeom>
              <a:avLst/>
              <a:gdLst>
                <a:gd name="T0" fmla="*/ 5 w 5"/>
                <a:gd name="T1" fmla="*/ 3 h 3"/>
                <a:gd name="T2" fmla="*/ 5 w 5"/>
                <a:gd name="T3" fmla="*/ 0 h 3"/>
                <a:gd name="T4" fmla="*/ 2 w 5"/>
                <a:gd name="T5" fmla="*/ 0 h 3"/>
                <a:gd name="T6" fmla="*/ 0 w 5"/>
                <a:gd name="T7" fmla="*/ 0 h 3"/>
                <a:gd name="T8" fmla="*/ 0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5" y="0"/>
                  </a:lnTo>
                  <a:lnTo>
                    <a:pt x="2" y="0"/>
                  </a:lnTo>
                  <a:lnTo>
                    <a:pt x="0" y="0"/>
                  </a:lnTo>
                  <a:lnTo>
                    <a:pt x="0" y="3"/>
                  </a:lnTo>
                  <a:lnTo>
                    <a:pt x="5" y="3"/>
                  </a:lnTo>
                  <a:close/>
                </a:path>
              </a:pathLst>
            </a:custGeom>
            <a:solidFill>
              <a:srgbClr val="000000"/>
            </a:solidFill>
            <a:ln w="25400">
              <a:solidFill>
                <a:schemeClr val="tx1"/>
              </a:solidFill>
              <a:round/>
              <a:headEnd/>
              <a:tailEnd/>
            </a:ln>
          </p:spPr>
          <p:txBody>
            <a:bodyPr/>
            <a:lstStyle/>
            <a:p>
              <a:endParaRPr lang="en-GB"/>
            </a:p>
          </p:txBody>
        </p:sp>
        <p:sp>
          <p:nvSpPr>
            <p:cNvPr id="41093" name="Freeform 125"/>
            <p:cNvSpPr>
              <a:spLocks/>
            </p:cNvSpPr>
            <p:nvPr/>
          </p:nvSpPr>
          <p:spPr bwMode="auto">
            <a:xfrm>
              <a:off x="3381" y="3036"/>
              <a:ext cx="5" cy="4"/>
            </a:xfrm>
            <a:custGeom>
              <a:avLst/>
              <a:gdLst>
                <a:gd name="T0" fmla="*/ 5 w 5"/>
                <a:gd name="T1" fmla="*/ 2 h 4"/>
                <a:gd name="T2" fmla="*/ 5 w 5"/>
                <a:gd name="T3" fmla="*/ 2 h 4"/>
                <a:gd name="T4" fmla="*/ 2 w 5"/>
                <a:gd name="T5" fmla="*/ 0 h 4"/>
                <a:gd name="T6" fmla="*/ 1 w 5"/>
                <a:gd name="T7" fmla="*/ 1 h 4"/>
                <a:gd name="T8" fmla="*/ 0 w 5"/>
                <a:gd name="T9" fmla="*/ 2 h 4"/>
                <a:gd name="T10" fmla="*/ 1 w 5"/>
                <a:gd name="T11" fmla="*/ 4 h 4"/>
                <a:gd name="T12" fmla="*/ 2 w 5"/>
                <a:gd name="T13" fmla="*/ 2 h 4"/>
                <a:gd name="T14" fmla="*/ 5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5" y="2"/>
                  </a:moveTo>
                  <a:lnTo>
                    <a:pt x="5" y="2"/>
                  </a:lnTo>
                  <a:lnTo>
                    <a:pt x="2" y="0"/>
                  </a:lnTo>
                  <a:lnTo>
                    <a:pt x="1" y="1"/>
                  </a:lnTo>
                  <a:lnTo>
                    <a:pt x="0" y="2"/>
                  </a:lnTo>
                  <a:lnTo>
                    <a:pt x="1" y="4"/>
                  </a:lnTo>
                  <a:lnTo>
                    <a:pt x="2" y="2"/>
                  </a:lnTo>
                  <a:lnTo>
                    <a:pt x="5" y="2"/>
                  </a:lnTo>
                  <a:close/>
                </a:path>
              </a:pathLst>
            </a:custGeom>
            <a:solidFill>
              <a:srgbClr val="000000"/>
            </a:solidFill>
            <a:ln w="25400">
              <a:solidFill>
                <a:schemeClr val="tx1"/>
              </a:solidFill>
              <a:round/>
              <a:headEnd/>
              <a:tailEnd/>
            </a:ln>
          </p:spPr>
          <p:txBody>
            <a:bodyPr/>
            <a:lstStyle/>
            <a:p>
              <a:endParaRPr lang="en-GB"/>
            </a:p>
          </p:txBody>
        </p:sp>
        <p:sp>
          <p:nvSpPr>
            <p:cNvPr id="41094" name="Freeform 126"/>
            <p:cNvSpPr>
              <a:spLocks/>
            </p:cNvSpPr>
            <p:nvPr/>
          </p:nvSpPr>
          <p:spPr bwMode="auto">
            <a:xfrm>
              <a:off x="3379" y="3036"/>
              <a:ext cx="6" cy="2"/>
            </a:xfrm>
            <a:custGeom>
              <a:avLst/>
              <a:gdLst>
                <a:gd name="T0" fmla="*/ 3 w 6"/>
                <a:gd name="T1" fmla="*/ 1 h 2"/>
                <a:gd name="T2" fmla="*/ 6 w 6"/>
                <a:gd name="T3" fmla="*/ 1 h 2"/>
                <a:gd name="T4" fmla="*/ 6 w 6"/>
                <a:gd name="T5" fmla="*/ 0 h 2"/>
                <a:gd name="T6" fmla="*/ 3 w 6"/>
                <a:gd name="T7" fmla="*/ 0 h 2"/>
                <a:gd name="T8" fmla="*/ 0 w 6"/>
                <a:gd name="T9" fmla="*/ 0 h 2"/>
                <a:gd name="T10" fmla="*/ 0 w 6"/>
                <a:gd name="T11" fmla="*/ 1 h 2"/>
                <a:gd name="T12" fmla="*/ 2 w 6"/>
                <a:gd name="T13" fmla="*/ 2 h 2"/>
                <a:gd name="T14" fmla="*/ 3 w 6"/>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3" y="1"/>
                  </a:moveTo>
                  <a:lnTo>
                    <a:pt x="6" y="1"/>
                  </a:lnTo>
                  <a:lnTo>
                    <a:pt x="6" y="0"/>
                  </a:lnTo>
                  <a:lnTo>
                    <a:pt x="3" y="0"/>
                  </a:lnTo>
                  <a:lnTo>
                    <a:pt x="0" y="0"/>
                  </a:lnTo>
                  <a:lnTo>
                    <a:pt x="0" y="1"/>
                  </a:lnTo>
                  <a:lnTo>
                    <a:pt x="2" y="2"/>
                  </a:lnTo>
                  <a:lnTo>
                    <a:pt x="3" y="1"/>
                  </a:lnTo>
                  <a:close/>
                </a:path>
              </a:pathLst>
            </a:custGeom>
            <a:solidFill>
              <a:srgbClr val="000000"/>
            </a:solidFill>
            <a:ln w="25400">
              <a:solidFill>
                <a:schemeClr val="tx1"/>
              </a:solidFill>
              <a:round/>
              <a:headEnd/>
              <a:tailEnd/>
            </a:ln>
          </p:spPr>
          <p:txBody>
            <a:bodyPr/>
            <a:lstStyle/>
            <a:p>
              <a:endParaRPr lang="en-GB"/>
            </a:p>
          </p:txBody>
        </p:sp>
        <p:sp>
          <p:nvSpPr>
            <p:cNvPr id="41095" name="Freeform 127"/>
            <p:cNvSpPr>
              <a:spLocks/>
            </p:cNvSpPr>
            <p:nvPr/>
          </p:nvSpPr>
          <p:spPr bwMode="auto">
            <a:xfrm>
              <a:off x="3360" y="2870"/>
              <a:ext cx="25" cy="168"/>
            </a:xfrm>
            <a:custGeom>
              <a:avLst/>
              <a:gdLst>
                <a:gd name="T0" fmla="*/ 25 w 25"/>
                <a:gd name="T1" fmla="*/ 166 h 168"/>
                <a:gd name="T2" fmla="*/ 25 w 25"/>
                <a:gd name="T3" fmla="*/ 168 h 168"/>
                <a:gd name="T4" fmla="*/ 22 w 25"/>
                <a:gd name="T5" fmla="*/ 163 h 168"/>
                <a:gd name="T6" fmla="*/ 22 w 25"/>
                <a:gd name="T7" fmla="*/ 18 h 168"/>
                <a:gd name="T8" fmla="*/ 21 w 25"/>
                <a:gd name="T9" fmla="*/ 12 h 168"/>
                <a:gd name="T10" fmla="*/ 17 w 25"/>
                <a:gd name="T11" fmla="*/ 6 h 168"/>
                <a:gd name="T12" fmla="*/ 8 w 25"/>
                <a:gd name="T13" fmla="*/ 0 h 168"/>
                <a:gd name="T14" fmla="*/ 0 w 25"/>
                <a:gd name="T15" fmla="*/ 0 h 168"/>
                <a:gd name="T16" fmla="*/ 0 w 25"/>
                <a:gd name="T17" fmla="*/ 3 h 168"/>
                <a:gd name="T18" fmla="*/ 0 w 25"/>
                <a:gd name="T19" fmla="*/ 5 h 168"/>
                <a:gd name="T20" fmla="*/ 8 w 25"/>
                <a:gd name="T21" fmla="*/ 5 h 168"/>
                <a:gd name="T22" fmla="*/ 14 w 25"/>
                <a:gd name="T23" fmla="*/ 9 h 168"/>
                <a:gd name="T24" fmla="*/ 18 w 25"/>
                <a:gd name="T25" fmla="*/ 14 h 168"/>
                <a:gd name="T26" fmla="*/ 19 w 25"/>
                <a:gd name="T27" fmla="*/ 18 h 168"/>
                <a:gd name="T28" fmla="*/ 19 w 25"/>
                <a:gd name="T29" fmla="*/ 163 h 168"/>
                <a:gd name="T30" fmla="*/ 21 w 25"/>
                <a:gd name="T31" fmla="*/ 166 h 168"/>
                <a:gd name="T32" fmla="*/ 22 w 25"/>
                <a:gd name="T33" fmla="*/ 166 h 168"/>
                <a:gd name="T34" fmla="*/ 25 w 25"/>
                <a:gd name="T35" fmla="*/ 166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68"/>
                <a:gd name="T56" fmla="*/ 25 w 25"/>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68">
                  <a:moveTo>
                    <a:pt x="25" y="166"/>
                  </a:moveTo>
                  <a:lnTo>
                    <a:pt x="25" y="168"/>
                  </a:lnTo>
                  <a:lnTo>
                    <a:pt x="22" y="163"/>
                  </a:lnTo>
                  <a:lnTo>
                    <a:pt x="22" y="18"/>
                  </a:lnTo>
                  <a:lnTo>
                    <a:pt x="21" y="12"/>
                  </a:lnTo>
                  <a:lnTo>
                    <a:pt x="17" y="6"/>
                  </a:lnTo>
                  <a:lnTo>
                    <a:pt x="8" y="0"/>
                  </a:lnTo>
                  <a:lnTo>
                    <a:pt x="0" y="0"/>
                  </a:lnTo>
                  <a:lnTo>
                    <a:pt x="0" y="3"/>
                  </a:lnTo>
                  <a:lnTo>
                    <a:pt x="0" y="5"/>
                  </a:lnTo>
                  <a:lnTo>
                    <a:pt x="8" y="5"/>
                  </a:lnTo>
                  <a:lnTo>
                    <a:pt x="14" y="9"/>
                  </a:lnTo>
                  <a:lnTo>
                    <a:pt x="18" y="14"/>
                  </a:lnTo>
                  <a:lnTo>
                    <a:pt x="19" y="18"/>
                  </a:lnTo>
                  <a:lnTo>
                    <a:pt x="19" y="163"/>
                  </a:lnTo>
                  <a:lnTo>
                    <a:pt x="21" y="166"/>
                  </a:lnTo>
                  <a:lnTo>
                    <a:pt x="22" y="166"/>
                  </a:lnTo>
                  <a:lnTo>
                    <a:pt x="25" y="166"/>
                  </a:lnTo>
                  <a:close/>
                </a:path>
              </a:pathLst>
            </a:custGeom>
            <a:solidFill>
              <a:srgbClr val="000000"/>
            </a:solidFill>
            <a:ln w="25400">
              <a:solidFill>
                <a:schemeClr val="tx1"/>
              </a:solidFill>
              <a:round/>
              <a:headEnd/>
              <a:tailEnd/>
            </a:ln>
          </p:spPr>
          <p:txBody>
            <a:bodyPr/>
            <a:lstStyle/>
            <a:p>
              <a:endParaRPr lang="en-GB"/>
            </a:p>
          </p:txBody>
        </p:sp>
        <p:sp>
          <p:nvSpPr>
            <p:cNvPr id="41096" name="Freeform 128"/>
            <p:cNvSpPr>
              <a:spLocks/>
            </p:cNvSpPr>
            <p:nvPr/>
          </p:nvSpPr>
          <p:spPr bwMode="auto">
            <a:xfrm>
              <a:off x="3344" y="2870"/>
              <a:ext cx="20" cy="16"/>
            </a:xfrm>
            <a:custGeom>
              <a:avLst/>
              <a:gdLst>
                <a:gd name="T0" fmla="*/ 16 w 20"/>
                <a:gd name="T1" fmla="*/ 0 h 16"/>
                <a:gd name="T2" fmla="*/ 20 w 20"/>
                <a:gd name="T3" fmla="*/ 0 h 16"/>
                <a:gd name="T4" fmla="*/ 9 w 20"/>
                <a:gd name="T5" fmla="*/ 3 h 16"/>
                <a:gd name="T6" fmla="*/ 6 w 20"/>
                <a:gd name="T7" fmla="*/ 5 h 16"/>
                <a:gd name="T8" fmla="*/ 1 w 20"/>
                <a:gd name="T9" fmla="*/ 10 h 16"/>
                <a:gd name="T10" fmla="*/ 0 w 20"/>
                <a:gd name="T11" fmla="*/ 16 h 16"/>
                <a:gd name="T12" fmla="*/ 1 w 20"/>
                <a:gd name="T13" fmla="*/ 16 h 16"/>
                <a:gd name="T14" fmla="*/ 2 w 20"/>
                <a:gd name="T15" fmla="*/ 16 h 16"/>
                <a:gd name="T16" fmla="*/ 4 w 20"/>
                <a:gd name="T17" fmla="*/ 13 h 16"/>
                <a:gd name="T18" fmla="*/ 9 w 20"/>
                <a:gd name="T19" fmla="*/ 8 h 16"/>
                <a:gd name="T20" fmla="*/ 14 w 20"/>
                <a:gd name="T21" fmla="*/ 5 h 16"/>
                <a:gd name="T22" fmla="*/ 16 w 20"/>
                <a:gd name="T23" fmla="*/ 4 h 16"/>
                <a:gd name="T24" fmla="*/ 16 w 20"/>
                <a:gd name="T25" fmla="*/ 3 h 16"/>
                <a:gd name="T26" fmla="*/ 16 w 20"/>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6"/>
                <a:gd name="T44" fmla="*/ 20 w 20"/>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6">
                  <a:moveTo>
                    <a:pt x="16" y="0"/>
                  </a:moveTo>
                  <a:lnTo>
                    <a:pt x="20" y="0"/>
                  </a:lnTo>
                  <a:lnTo>
                    <a:pt x="9" y="3"/>
                  </a:lnTo>
                  <a:lnTo>
                    <a:pt x="6" y="5"/>
                  </a:lnTo>
                  <a:lnTo>
                    <a:pt x="1" y="10"/>
                  </a:lnTo>
                  <a:lnTo>
                    <a:pt x="0" y="16"/>
                  </a:lnTo>
                  <a:lnTo>
                    <a:pt x="1" y="16"/>
                  </a:lnTo>
                  <a:lnTo>
                    <a:pt x="2" y="16"/>
                  </a:lnTo>
                  <a:lnTo>
                    <a:pt x="4" y="13"/>
                  </a:lnTo>
                  <a:lnTo>
                    <a:pt x="9" y="8"/>
                  </a:lnTo>
                  <a:lnTo>
                    <a:pt x="14" y="5"/>
                  </a:lnTo>
                  <a:lnTo>
                    <a:pt x="16" y="4"/>
                  </a:lnTo>
                  <a:lnTo>
                    <a:pt x="16" y="3"/>
                  </a:lnTo>
                  <a:lnTo>
                    <a:pt x="16" y="0"/>
                  </a:lnTo>
                  <a:close/>
                </a:path>
              </a:pathLst>
            </a:custGeom>
            <a:solidFill>
              <a:srgbClr val="000000"/>
            </a:solidFill>
            <a:ln w="25400">
              <a:solidFill>
                <a:schemeClr val="tx1"/>
              </a:solidFill>
              <a:round/>
              <a:headEnd/>
              <a:tailEnd/>
            </a:ln>
          </p:spPr>
          <p:txBody>
            <a:bodyPr/>
            <a:lstStyle/>
            <a:p>
              <a:endParaRPr lang="en-GB"/>
            </a:p>
          </p:txBody>
        </p:sp>
        <p:sp>
          <p:nvSpPr>
            <p:cNvPr id="41097" name="Freeform 129"/>
            <p:cNvSpPr>
              <a:spLocks/>
            </p:cNvSpPr>
            <p:nvPr/>
          </p:nvSpPr>
          <p:spPr bwMode="auto">
            <a:xfrm>
              <a:off x="3342" y="2886"/>
              <a:ext cx="6" cy="4"/>
            </a:xfrm>
            <a:custGeom>
              <a:avLst/>
              <a:gdLst>
                <a:gd name="T0" fmla="*/ 2 w 6"/>
                <a:gd name="T1" fmla="*/ 0 h 4"/>
                <a:gd name="T2" fmla="*/ 0 w 6"/>
                <a:gd name="T3" fmla="*/ 4 h 4"/>
                <a:gd name="T4" fmla="*/ 6 w 6"/>
                <a:gd name="T5" fmla="*/ 0 h 4"/>
                <a:gd name="T6" fmla="*/ 3 w 6"/>
                <a:gd name="T7" fmla="*/ 0 h 4"/>
                <a:gd name="T8" fmla="*/ 2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0"/>
                  </a:moveTo>
                  <a:lnTo>
                    <a:pt x="0" y="4"/>
                  </a:lnTo>
                  <a:lnTo>
                    <a:pt x="6" y="0"/>
                  </a:lnTo>
                  <a:lnTo>
                    <a:pt x="3" y="0"/>
                  </a:lnTo>
                  <a:lnTo>
                    <a:pt x="2" y="0"/>
                  </a:lnTo>
                  <a:close/>
                </a:path>
              </a:pathLst>
            </a:custGeom>
            <a:solidFill>
              <a:srgbClr val="000000"/>
            </a:solidFill>
            <a:ln w="25400">
              <a:solidFill>
                <a:schemeClr val="tx1"/>
              </a:solidFill>
              <a:round/>
              <a:headEnd/>
              <a:tailEnd/>
            </a:ln>
          </p:spPr>
          <p:txBody>
            <a:bodyPr/>
            <a:lstStyle/>
            <a:p>
              <a:endParaRPr lang="en-GB"/>
            </a:p>
          </p:txBody>
        </p:sp>
        <p:sp>
          <p:nvSpPr>
            <p:cNvPr id="41098" name="Freeform 130"/>
            <p:cNvSpPr>
              <a:spLocks/>
            </p:cNvSpPr>
            <p:nvPr/>
          </p:nvSpPr>
          <p:spPr bwMode="auto">
            <a:xfrm>
              <a:off x="3342" y="2886"/>
              <a:ext cx="6" cy="146"/>
            </a:xfrm>
            <a:custGeom>
              <a:avLst/>
              <a:gdLst>
                <a:gd name="T0" fmla="*/ 0 w 6"/>
                <a:gd name="T1" fmla="*/ 4 h 146"/>
                <a:gd name="T2" fmla="*/ 0 w 6"/>
                <a:gd name="T3" fmla="*/ 146 h 146"/>
                <a:gd name="T4" fmla="*/ 3 w 6"/>
                <a:gd name="T5" fmla="*/ 146 h 146"/>
                <a:gd name="T6" fmla="*/ 6 w 6"/>
                <a:gd name="T7" fmla="*/ 146 h 146"/>
                <a:gd name="T8" fmla="*/ 6 w 6"/>
                <a:gd name="T9" fmla="*/ 0 h 146"/>
                <a:gd name="T10" fmla="*/ 0 w 6"/>
                <a:gd name="T11" fmla="*/ 4 h 146"/>
                <a:gd name="T12" fmla="*/ 0 60000 65536"/>
                <a:gd name="T13" fmla="*/ 0 60000 65536"/>
                <a:gd name="T14" fmla="*/ 0 60000 65536"/>
                <a:gd name="T15" fmla="*/ 0 60000 65536"/>
                <a:gd name="T16" fmla="*/ 0 60000 65536"/>
                <a:gd name="T17" fmla="*/ 0 60000 65536"/>
                <a:gd name="T18" fmla="*/ 0 w 6"/>
                <a:gd name="T19" fmla="*/ 0 h 146"/>
                <a:gd name="T20" fmla="*/ 6 w 6"/>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6" h="146">
                  <a:moveTo>
                    <a:pt x="0" y="4"/>
                  </a:moveTo>
                  <a:lnTo>
                    <a:pt x="0" y="146"/>
                  </a:lnTo>
                  <a:lnTo>
                    <a:pt x="3" y="146"/>
                  </a:lnTo>
                  <a:lnTo>
                    <a:pt x="6" y="146"/>
                  </a:lnTo>
                  <a:lnTo>
                    <a:pt x="6" y="0"/>
                  </a:lnTo>
                  <a:lnTo>
                    <a:pt x="0" y="4"/>
                  </a:lnTo>
                  <a:close/>
                </a:path>
              </a:pathLst>
            </a:custGeom>
            <a:solidFill>
              <a:srgbClr val="000000"/>
            </a:solidFill>
            <a:ln w="25400">
              <a:solidFill>
                <a:schemeClr val="tx1"/>
              </a:solidFill>
              <a:round/>
              <a:headEnd/>
              <a:tailEnd/>
            </a:ln>
          </p:spPr>
          <p:txBody>
            <a:bodyPr/>
            <a:lstStyle/>
            <a:p>
              <a:endParaRPr lang="en-GB"/>
            </a:p>
          </p:txBody>
        </p:sp>
        <p:sp>
          <p:nvSpPr>
            <p:cNvPr id="41099" name="Freeform 131"/>
            <p:cNvSpPr>
              <a:spLocks/>
            </p:cNvSpPr>
            <p:nvPr/>
          </p:nvSpPr>
          <p:spPr bwMode="auto">
            <a:xfrm>
              <a:off x="3342" y="3028"/>
              <a:ext cx="6" cy="8"/>
            </a:xfrm>
            <a:custGeom>
              <a:avLst/>
              <a:gdLst>
                <a:gd name="T0" fmla="*/ 0 w 6"/>
                <a:gd name="T1" fmla="*/ 4 h 8"/>
                <a:gd name="T2" fmla="*/ 0 w 6"/>
                <a:gd name="T3" fmla="*/ 0 h 8"/>
                <a:gd name="T4" fmla="*/ 3 w 6"/>
                <a:gd name="T5" fmla="*/ 8 h 8"/>
                <a:gd name="T6" fmla="*/ 4 w 6"/>
                <a:gd name="T7" fmla="*/ 8 h 8"/>
                <a:gd name="T8" fmla="*/ 6 w 6"/>
                <a:gd name="T9" fmla="*/ 8 h 8"/>
                <a:gd name="T10" fmla="*/ 4 w 6"/>
                <a:gd name="T11" fmla="*/ 4 h 8"/>
                <a:gd name="T12" fmla="*/ 3 w 6"/>
                <a:gd name="T13" fmla="*/ 4 h 8"/>
                <a:gd name="T14" fmla="*/ 0 w 6"/>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0" y="4"/>
                  </a:moveTo>
                  <a:lnTo>
                    <a:pt x="0" y="0"/>
                  </a:lnTo>
                  <a:lnTo>
                    <a:pt x="3" y="8"/>
                  </a:lnTo>
                  <a:lnTo>
                    <a:pt x="4" y="8"/>
                  </a:lnTo>
                  <a:lnTo>
                    <a:pt x="6" y="8"/>
                  </a:lnTo>
                  <a:lnTo>
                    <a:pt x="4" y="4"/>
                  </a:lnTo>
                  <a:lnTo>
                    <a:pt x="3" y="4"/>
                  </a:lnTo>
                  <a:lnTo>
                    <a:pt x="0" y="4"/>
                  </a:lnTo>
                  <a:close/>
                </a:path>
              </a:pathLst>
            </a:custGeom>
            <a:solidFill>
              <a:srgbClr val="000000"/>
            </a:solidFill>
            <a:ln w="25400">
              <a:solidFill>
                <a:schemeClr val="tx1"/>
              </a:solidFill>
              <a:round/>
              <a:headEnd/>
              <a:tailEnd/>
            </a:ln>
          </p:spPr>
          <p:txBody>
            <a:bodyPr/>
            <a:lstStyle/>
            <a:p>
              <a:endParaRPr lang="en-GB"/>
            </a:p>
          </p:txBody>
        </p:sp>
        <p:sp>
          <p:nvSpPr>
            <p:cNvPr id="41100" name="Freeform 132"/>
            <p:cNvSpPr>
              <a:spLocks/>
            </p:cNvSpPr>
            <p:nvPr/>
          </p:nvSpPr>
          <p:spPr bwMode="auto">
            <a:xfrm>
              <a:off x="3344" y="3036"/>
              <a:ext cx="5" cy="4"/>
            </a:xfrm>
            <a:custGeom>
              <a:avLst/>
              <a:gdLst>
                <a:gd name="T0" fmla="*/ 2 w 5"/>
                <a:gd name="T1" fmla="*/ 0 h 4"/>
                <a:gd name="T2" fmla="*/ 0 w 5"/>
                <a:gd name="T3" fmla="*/ 0 h 4"/>
                <a:gd name="T4" fmla="*/ 0 w 5"/>
                <a:gd name="T5" fmla="*/ 1 h 4"/>
                <a:gd name="T6" fmla="*/ 2 w 5"/>
                <a:gd name="T7" fmla="*/ 1 h 4"/>
                <a:gd name="T8" fmla="*/ 5 w 5"/>
                <a:gd name="T9" fmla="*/ 1 h 4"/>
                <a:gd name="T10" fmla="*/ 5 w 5"/>
                <a:gd name="T11" fmla="*/ 4 h 4"/>
                <a:gd name="T12" fmla="*/ 4 w 5"/>
                <a:gd name="T13" fmla="*/ 0 h 4"/>
                <a:gd name="T14" fmla="*/ 2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0"/>
                  </a:moveTo>
                  <a:lnTo>
                    <a:pt x="0" y="0"/>
                  </a:lnTo>
                  <a:lnTo>
                    <a:pt x="0" y="1"/>
                  </a:lnTo>
                  <a:lnTo>
                    <a:pt x="2" y="1"/>
                  </a:lnTo>
                  <a:lnTo>
                    <a:pt x="5" y="1"/>
                  </a:lnTo>
                  <a:lnTo>
                    <a:pt x="5" y="4"/>
                  </a:lnTo>
                  <a:lnTo>
                    <a:pt x="4" y="0"/>
                  </a:lnTo>
                  <a:lnTo>
                    <a:pt x="2" y="0"/>
                  </a:lnTo>
                  <a:close/>
                </a:path>
              </a:pathLst>
            </a:custGeom>
            <a:solidFill>
              <a:srgbClr val="000000"/>
            </a:solidFill>
            <a:ln w="25400">
              <a:solidFill>
                <a:schemeClr val="tx1"/>
              </a:solidFill>
              <a:round/>
              <a:headEnd/>
              <a:tailEnd/>
            </a:ln>
          </p:spPr>
          <p:txBody>
            <a:bodyPr/>
            <a:lstStyle/>
            <a:p>
              <a:endParaRPr lang="en-GB"/>
            </a:p>
          </p:txBody>
        </p:sp>
        <p:sp>
          <p:nvSpPr>
            <p:cNvPr id="41101" name="Freeform 133"/>
            <p:cNvSpPr>
              <a:spLocks/>
            </p:cNvSpPr>
            <p:nvPr/>
          </p:nvSpPr>
          <p:spPr bwMode="auto">
            <a:xfrm>
              <a:off x="3344" y="3034"/>
              <a:ext cx="5" cy="6"/>
            </a:xfrm>
            <a:custGeom>
              <a:avLst/>
              <a:gdLst>
                <a:gd name="T0" fmla="*/ 2 w 5"/>
                <a:gd name="T1" fmla="*/ 3 h 6"/>
                <a:gd name="T2" fmla="*/ 1 w 5"/>
                <a:gd name="T3" fmla="*/ 3 h 6"/>
                <a:gd name="T4" fmla="*/ 0 w 5"/>
                <a:gd name="T5" fmla="*/ 6 h 6"/>
                <a:gd name="T6" fmla="*/ 1 w 5"/>
                <a:gd name="T7" fmla="*/ 6 h 6"/>
                <a:gd name="T8" fmla="*/ 2 w 5"/>
                <a:gd name="T9" fmla="*/ 6 h 6"/>
                <a:gd name="T10" fmla="*/ 5 w 5"/>
                <a:gd name="T11" fmla="*/ 0 h 6"/>
                <a:gd name="T12" fmla="*/ 5 w 5"/>
                <a:gd name="T13" fmla="*/ 3 h 6"/>
                <a:gd name="T14" fmla="*/ 2 w 5"/>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3"/>
                  </a:moveTo>
                  <a:lnTo>
                    <a:pt x="1" y="3"/>
                  </a:lnTo>
                  <a:lnTo>
                    <a:pt x="0" y="6"/>
                  </a:lnTo>
                  <a:lnTo>
                    <a:pt x="1" y="6"/>
                  </a:lnTo>
                  <a:lnTo>
                    <a:pt x="2" y="6"/>
                  </a:lnTo>
                  <a:lnTo>
                    <a:pt x="5" y="0"/>
                  </a:lnTo>
                  <a:lnTo>
                    <a:pt x="5" y="3"/>
                  </a:lnTo>
                  <a:lnTo>
                    <a:pt x="2" y="3"/>
                  </a:lnTo>
                  <a:close/>
                </a:path>
              </a:pathLst>
            </a:custGeom>
            <a:solidFill>
              <a:srgbClr val="000000"/>
            </a:solidFill>
            <a:ln w="25400">
              <a:solidFill>
                <a:schemeClr val="tx1"/>
              </a:solidFill>
              <a:round/>
              <a:headEnd/>
              <a:tailEnd/>
            </a:ln>
          </p:spPr>
          <p:txBody>
            <a:bodyPr/>
            <a:lstStyle/>
            <a:p>
              <a:endParaRPr lang="en-GB"/>
            </a:p>
          </p:txBody>
        </p:sp>
        <p:sp>
          <p:nvSpPr>
            <p:cNvPr id="41102" name="Freeform 134"/>
            <p:cNvSpPr>
              <a:spLocks/>
            </p:cNvSpPr>
            <p:nvPr/>
          </p:nvSpPr>
          <p:spPr bwMode="auto">
            <a:xfrm>
              <a:off x="3342" y="3040"/>
              <a:ext cx="6" cy="2"/>
            </a:xfrm>
            <a:custGeom>
              <a:avLst/>
              <a:gdLst>
                <a:gd name="T0" fmla="*/ 2 w 6"/>
                <a:gd name="T1" fmla="*/ 0 h 2"/>
                <a:gd name="T2" fmla="*/ 0 w 6"/>
                <a:gd name="T3" fmla="*/ 2 h 2"/>
                <a:gd name="T4" fmla="*/ 0 w 6"/>
                <a:gd name="T5" fmla="*/ 1 h 2"/>
                <a:gd name="T6" fmla="*/ 3 w 6"/>
                <a:gd name="T7" fmla="*/ 1 h 2"/>
                <a:gd name="T8" fmla="*/ 6 w 6"/>
                <a:gd name="T9" fmla="*/ 1 h 2"/>
                <a:gd name="T10" fmla="*/ 6 w 6"/>
                <a:gd name="T11" fmla="*/ 0 h 2"/>
                <a:gd name="T12" fmla="*/ 3 w 6"/>
                <a:gd name="T13" fmla="*/ 0 h 2"/>
                <a:gd name="T14" fmla="*/ 2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2" y="0"/>
                  </a:moveTo>
                  <a:lnTo>
                    <a:pt x="0" y="2"/>
                  </a:lnTo>
                  <a:lnTo>
                    <a:pt x="0" y="1"/>
                  </a:lnTo>
                  <a:lnTo>
                    <a:pt x="3" y="1"/>
                  </a:lnTo>
                  <a:lnTo>
                    <a:pt x="6" y="1"/>
                  </a:lnTo>
                  <a:lnTo>
                    <a:pt x="6" y="0"/>
                  </a:lnTo>
                  <a:lnTo>
                    <a:pt x="3" y="0"/>
                  </a:lnTo>
                  <a:lnTo>
                    <a:pt x="2" y="0"/>
                  </a:lnTo>
                  <a:close/>
                </a:path>
              </a:pathLst>
            </a:custGeom>
            <a:solidFill>
              <a:srgbClr val="000000"/>
            </a:solidFill>
            <a:ln w="25400">
              <a:solidFill>
                <a:schemeClr val="tx1"/>
              </a:solidFill>
              <a:round/>
              <a:headEnd/>
              <a:tailEnd/>
            </a:ln>
          </p:spPr>
          <p:txBody>
            <a:bodyPr/>
            <a:lstStyle/>
            <a:p>
              <a:endParaRPr lang="en-GB"/>
            </a:p>
          </p:txBody>
        </p:sp>
        <p:sp>
          <p:nvSpPr>
            <p:cNvPr id="41103" name="Freeform 135"/>
            <p:cNvSpPr>
              <a:spLocks/>
            </p:cNvSpPr>
            <p:nvPr/>
          </p:nvSpPr>
          <p:spPr bwMode="auto">
            <a:xfrm>
              <a:off x="3341" y="3040"/>
              <a:ext cx="7" cy="5"/>
            </a:xfrm>
            <a:custGeom>
              <a:avLst/>
              <a:gdLst>
                <a:gd name="T0" fmla="*/ 4 w 7"/>
                <a:gd name="T1" fmla="*/ 1 h 5"/>
                <a:gd name="T2" fmla="*/ 3 w 7"/>
                <a:gd name="T3" fmla="*/ 0 h 5"/>
                <a:gd name="T4" fmla="*/ 0 w 7"/>
                <a:gd name="T5" fmla="*/ 2 h 5"/>
                <a:gd name="T6" fmla="*/ 1 w 7"/>
                <a:gd name="T7" fmla="*/ 4 h 5"/>
                <a:gd name="T8" fmla="*/ 3 w 7"/>
                <a:gd name="T9" fmla="*/ 5 h 5"/>
                <a:gd name="T10" fmla="*/ 7 w 7"/>
                <a:gd name="T11" fmla="*/ 1 h 5"/>
                <a:gd name="T12" fmla="*/ 7 w 7"/>
                <a:gd name="T13" fmla="*/ 1 h 5"/>
                <a:gd name="T14" fmla="*/ 4 w 7"/>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4" y="1"/>
                  </a:moveTo>
                  <a:lnTo>
                    <a:pt x="3" y="0"/>
                  </a:lnTo>
                  <a:lnTo>
                    <a:pt x="0" y="2"/>
                  </a:lnTo>
                  <a:lnTo>
                    <a:pt x="1" y="4"/>
                  </a:lnTo>
                  <a:lnTo>
                    <a:pt x="3" y="5"/>
                  </a:lnTo>
                  <a:lnTo>
                    <a:pt x="7" y="1"/>
                  </a:lnTo>
                  <a:lnTo>
                    <a:pt x="4" y="1"/>
                  </a:lnTo>
                  <a:close/>
                </a:path>
              </a:pathLst>
            </a:custGeom>
            <a:solidFill>
              <a:srgbClr val="000000"/>
            </a:solidFill>
            <a:ln w="25400">
              <a:solidFill>
                <a:schemeClr val="tx1"/>
              </a:solidFill>
              <a:round/>
              <a:headEnd/>
              <a:tailEnd/>
            </a:ln>
          </p:spPr>
          <p:txBody>
            <a:bodyPr/>
            <a:lstStyle/>
            <a:p>
              <a:endParaRPr lang="en-GB"/>
            </a:p>
          </p:txBody>
        </p:sp>
        <p:sp>
          <p:nvSpPr>
            <p:cNvPr id="41104" name="Freeform 136"/>
            <p:cNvSpPr>
              <a:spLocks/>
            </p:cNvSpPr>
            <p:nvPr/>
          </p:nvSpPr>
          <p:spPr bwMode="auto">
            <a:xfrm>
              <a:off x="3340" y="3042"/>
              <a:ext cx="5" cy="3"/>
            </a:xfrm>
            <a:custGeom>
              <a:avLst/>
              <a:gdLst>
                <a:gd name="T0" fmla="*/ 1 w 5"/>
                <a:gd name="T1" fmla="*/ 0 h 3"/>
                <a:gd name="T2" fmla="*/ 0 w 5"/>
                <a:gd name="T3" fmla="*/ 2 h 3"/>
                <a:gd name="T4" fmla="*/ 0 w 5"/>
                <a:gd name="T5" fmla="*/ 3 h 3"/>
                <a:gd name="T6" fmla="*/ 2 w 5"/>
                <a:gd name="T7" fmla="*/ 3 h 3"/>
                <a:gd name="T8" fmla="*/ 5 w 5"/>
                <a:gd name="T9" fmla="*/ 3 h 3"/>
                <a:gd name="T10" fmla="*/ 5 w 5"/>
                <a:gd name="T11" fmla="*/ 2 h 3"/>
                <a:gd name="T12" fmla="*/ 2 w 5"/>
                <a:gd name="T13" fmla="*/ 2 h 3"/>
                <a:gd name="T14" fmla="*/ 1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1" y="0"/>
                  </a:moveTo>
                  <a:lnTo>
                    <a:pt x="0" y="2"/>
                  </a:lnTo>
                  <a:lnTo>
                    <a:pt x="0" y="3"/>
                  </a:lnTo>
                  <a:lnTo>
                    <a:pt x="2" y="3"/>
                  </a:lnTo>
                  <a:lnTo>
                    <a:pt x="5" y="3"/>
                  </a:lnTo>
                  <a:lnTo>
                    <a:pt x="5" y="2"/>
                  </a:lnTo>
                  <a:lnTo>
                    <a:pt x="2" y="2"/>
                  </a:lnTo>
                  <a:lnTo>
                    <a:pt x="1" y="0"/>
                  </a:lnTo>
                  <a:close/>
                </a:path>
              </a:pathLst>
            </a:custGeom>
            <a:solidFill>
              <a:srgbClr val="000000"/>
            </a:solidFill>
            <a:ln w="25400">
              <a:solidFill>
                <a:schemeClr val="tx1"/>
              </a:solidFill>
              <a:round/>
              <a:headEnd/>
              <a:tailEnd/>
            </a:ln>
          </p:spPr>
          <p:txBody>
            <a:bodyPr/>
            <a:lstStyle/>
            <a:p>
              <a:endParaRPr lang="en-GB"/>
            </a:p>
          </p:txBody>
        </p:sp>
        <p:sp>
          <p:nvSpPr>
            <p:cNvPr id="41105" name="Freeform 137"/>
            <p:cNvSpPr>
              <a:spLocks/>
            </p:cNvSpPr>
            <p:nvPr/>
          </p:nvSpPr>
          <p:spPr bwMode="auto">
            <a:xfrm>
              <a:off x="3340" y="3044"/>
              <a:ext cx="5" cy="4"/>
            </a:xfrm>
            <a:custGeom>
              <a:avLst/>
              <a:gdLst>
                <a:gd name="T0" fmla="*/ 2 w 5"/>
                <a:gd name="T1" fmla="*/ 1 h 4"/>
                <a:gd name="T2" fmla="*/ 2 w 5"/>
                <a:gd name="T3" fmla="*/ 0 h 4"/>
                <a:gd name="T4" fmla="*/ 0 w 5"/>
                <a:gd name="T5" fmla="*/ 1 h 4"/>
                <a:gd name="T6" fmla="*/ 0 w 5"/>
                <a:gd name="T7" fmla="*/ 2 h 4"/>
                <a:gd name="T8" fmla="*/ 0 w 5"/>
                <a:gd name="T9" fmla="*/ 4 h 4"/>
                <a:gd name="T10" fmla="*/ 5 w 5"/>
                <a:gd name="T11" fmla="*/ 1 h 4"/>
                <a:gd name="T12" fmla="*/ 5 w 5"/>
                <a:gd name="T13" fmla="*/ 1 h 4"/>
                <a:gd name="T14" fmla="*/ 2 w 5"/>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1"/>
                  </a:moveTo>
                  <a:lnTo>
                    <a:pt x="2" y="0"/>
                  </a:lnTo>
                  <a:lnTo>
                    <a:pt x="0" y="1"/>
                  </a:lnTo>
                  <a:lnTo>
                    <a:pt x="0" y="2"/>
                  </a:lnTo>
                  <a:lnTo>
                    <a:pt x="0" y="4"/>
                  </a:lnTo>
                  <a:lnTo>
                    <a:pt x="5" y="1"/>
                  </a:lnTo>
                  <a:lnTo>
                    <a:pt x="2" y="1"/>
                  </a:lnTo>
                  <a:close/>
                </a:path>
              </a:pathLst>
            </a:custGeom>
            <a:solidFill>
              <a:srgbClr val="000000"/>
            </a:solidFill>
            <a:ln w="25400">
              <a:solidFill>
                <a:schemeClr val="tx1"/>
              </a:solidFill>
              <a:round/>
              <a:headEnd/>
              <a:tailEnd/>
            </a:ln>
          </p:spPr>
          <p:txBody>
            <a:bodyPr/>
            <a:lstStyle/>
            <a:p>
              <a:endParaRPr lang="en-GB"/>
            </a:p>
          </p:txBody>
        </p:sp>
        <p:sp>
          <p:nvSpPr>
            <p:cNvPr id="41106" name="Freeform 138"/>
            <p:cNvSpPr>
              <a:spLocks/>
            </p:cNvSpPr>
            <p:nvPr/>
          </p:nvSpPr>
          <p:spPr bwMode="auto">
            <a:xfrm>
              <a:off x="3243" y="3044"/>
              <a:ext cx="97" cy="5"/>
            </a:xfrm>
            <a:custGeom>
              <a:avLst/>
              <a:gdLst>
                <a:gd name="T0" fmla="*/ 97 w 97"/>
                <a:gd name="T1" fmla="*/ 2 h 5"/>
                <a:gd name="T2" fmla="*/ 97 w 97"/>
                <a:gd name="T3" fmla="*/ 0 h 5"/>
                <a:gd name="T4" fmla="*/ 0 w 97"/>
                <a:gd name="T5" fmla="*/ 0 h 5"/>
                <a:gd name="T6" fmla="*/ 0 w 97"/>
                <a:gd name="T7" fmla="*/ 2 h 5"/>
                <a:gd name="T8" fmla="*/ 0 w 97"/>
                <a:gd name="T9" fmla="*/ 5 h 5"/>
                <a:gd name="T10" fmla="*/ 94 w 97"/>
                <a:gd name="T11" fmla="*/ 5 h 5"/>
                <a:gd name="T12" fmla="*/ 97 w 97"/>
                <a:gd name="T13" fmla="*/ 4 h 5"/>
                <a:gd name="T14" fmla="*/ 97 w 9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5"/>
                <a:gd name="T26" fmla="*/ 97 w 9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5">
                  <a:moveTo>
                    <a:pt x="97" y="2"/>
                  </a:moveTo>
                  <a:lnTo>
                    <a:pt x="97" y="0"/>
                  </a:lnTo>
                  <a:lnTo>
                    <a:pt x="0" y="0"/>
                  </a:lnTo>
                  <a:lnTo>
                    <a:pt x="0" y="2"/>
                  </a:lnTo>
                  <a:lnTo>
                    <a:pt x="0" y="5"/>
                  </a:lnTo>
                  <a:lnTo>
                    <a:pt x="94" y="5"/>
                  </a:lnTo>
                  <a:lnTo>
                    <a:pt x="97" y="4"/>
                  </a:lnTo>
                  <a:lnTo>
                    <a:pt x="97" y="2"/>
                  </a:lnTo>
                  <a:close/>
                </a:path>
              </a:pathLst>
            </a:custGeom>
            <a:solidFill>
              <a:srgbClr val="000000"/>
            </a:solidFill>
            <a:ln w="25400">
              <a:solidFill>
                <a:schemeClr val="tx1"/>
              </a:solidFill>
              <a:round/>
              <a:headEnd/>
              <a:tailEnd/>
            </a:ln>
          </p:spPr>
          <p:txBody>
            <a:bodyPr/>
            <a:lstStyle/>
            <a:p>
              <a:endParaRPr lang="en-GB"/>
            </a:p>
          </p:txBody>
        </p:sp>
        <p:sp>
          <p:nvSpPr>
            <p:cNvPr id="41107" name="Freeform 139"/>
            <p:cNvSpPr>
              <a:spLocks/>
            </p:cNvSpPr>
            <p:nvPr/>
          </p:nvSpPr>
          <p:spPr bwMode="auto">
            <a:xfrm>
              <a:off x="3194" y="3017"/>
              <a:ext cx="54" cy="32"/>
            </a:xfrm>
            <a:custGeom>
              <a:avLst/>
              <a:gdLst>
                <a:gd name="T0" fmla="*/ 49 w 54"/>
                <a:gd name="T1" fmla="*/ 29 h 32"/>
                <a:gd name="T2" fmla="*/ 49 w 54"/>
                <a:gd name="T3" fmla="*/ 28 h 32"/>
                <a:gd name="T4" fmla="*/ 40 w 54"/>
                <a:gd name="T5" fmla="*/ 25 h 32"/>
                <a:gd name="T6" fmla="*/ 37 w 54"/>
                <a:gd name="T7" fmla="*/ 23 h 32"/>
                <a:gd name="T8" fmla="*/ 33 w 54"/>
                <a:gd name="T9" fmla="*/ 21 h 32"/>
                <a:gd name="T10" fmla="*/ 28 w 54"/>
                <a:gd name="T11" fmla="*/ 19 h 32"/>
                <a:gd name="T12" fmla="*/ 24 w 54"/>
                <a:gd name="T13" fmla="*/ 15 h 32"/>
                <a:gd name="T14" fmla="*/ 16 w 54"/>
                <a:gd name="T15" fmla="*/ 9 h 32"/>
                <a:gd name="T16" fmla="*/ 13 w 54"/>
                <a:gd name="T17" fmla="*/ 7 h 32"/>
                <a:gd name="T18" fmla="*/ 9 w 54"/>
                <a:gd name="T19" fmla="*/ 4 h 32"/>
                <a:gd name="T20" fmla="*/ 5 w 54"/>
                <a:gd name="T21" fmla="*/ 0 h 32"/>
                <a:gd name="T22" fmla="*/ 0 w 54"/>
                <a:gd name="T23" fmla="*/ 1 h 32"/>
                <a:gd name="T24" fmla="*/ 0 w 54"/>
                <a:gd name="T25" fmla="*/ 3 h 32"/>
                <a:gd name="T26" fmla="*/ 0 w 54"/>
                <a:gd name="T27" fmla="*/ 4 h 32"/>
                <a:gd name="T28" fmla="*/ 2 w 54"/>
                <a:gd name="T29" fmla="*/ 3 h 32"/>
                <a:gd name="T30" fmla="*/ 6 w 54"/>
                <a:gd name="T31" fmla="*/ 7 h 32"/>
                <a:gd name="T32" fmla="*/ 10 w 54"/>
                <a:gd name="T33" fmla="*/ 9 h 32"/>
                <a:gd name="T34" fmla="*/ 13 w 54"/>
                <a:gd name="T35" fmla="*/ 12 h 32"/>
                <a:gd name="T36" fmla="*/ 21 w 54"/>
                <a:gd name="T37" fmla="*/ 17 h 32"/>
                <a:gd name="T38" fmla="*/ 25 w 54"/>
                <a:gd name="T39" fmla="*/ 21 h 32"/>
                <a:gd name="T40" fmla="*/ 28 w 54"/>
                <a:gd name="T41" fmla="*/ 24 h 32"/>
                <a:gd name="T42" fmla="*/ 32 w 54"/>
                <a:gd name="T43" fmla="*/ 25 h 32"/>
                <a:gd name="T44" fmla="*/ 37 w 54"/>
                <a:gd name="T45" fmla="*/ 28 h 32"/>
                <a:gd name="T46" fmla="*/ 54 w 54"/>
                <a:gd name="T47" fmla="*/ 32 h 32"/>
                <a:gd name="T48" fmla="*/ 49 w 54"/>
                <a:gd name="T49" fmla="*/ 32 h 32"/>
                <a:gd name="T50" fmla="*/ 49 w 54"/>
                <a:gd name="T51" fmla="*/ 29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32"/>
                <a:gd name="T80" fmla="*/ 54 w 5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32">
                  <a:moveTo>
                    <a:pt x="49" y="29"/>
                  </a:moveTo>
                  <a:lnTo>
                    <a:pt x="49" y="28"/>
                  </a:lnTo>
                  <a:lnTo>
                    <a:pt x="40" y="25"/>
                  </a:lnTo>
                  <a:lnTo>
                    <a:pt x="37" y="23"/>
                  </a:lnTo>
                  <a:lnTo>
                    <a:pt x="33" y="21"/>
                  </a:lnTo>
                  <a:lnTo>
                    <a:pt x="28" y="19"/>
                  </a:lnTo>
                  <a:lnTo>
                    <a:pt x="24" y="15"/>
                  </a:lnTo>
                  <a:lnTo>
                    <a:pt x="16" y="9"/>
                  </a:lnTo>
                  <a:lnTo>
                    <a:pt x="13" y="7"/>
                  </a:lnTo>
                  <a:lnTo>
                    <a:pt x="9" y="4"/>
                  </a:lnTo>
                  <a:lnTo>
                    <a:pt x="5" y="0"/>
                  </a:lnTo>
                  <a:lnTo>
                    <a:pt x="0" y="1"/>
                  </a:lnTo>
                  <a:lnTo>
                    <a:pt x="0" y="3"/>
                  </a:lnTo>
                  <a:lnTo>
                    <a:pt x="0" y="4"/>
                  </a:lnTo>
                  <a:lnTo>
                    <a:pt x="2" y="3"/>
                  </a:lnTo>
                  <a:lnTo>
                    <a:pt x="6" y="7"/>
                  </a:lnTo>
                  <a:lnTo>
                    <a:pt x="10" y="9"/>
                  </a:lnTo>
                  <a:lnTo>
                    <a:pt x="13" y="12"/>
                  </a:lnTo>
                  <a:lnTo>
                    <a:pt x="21" y="17"/>
                  </a:lnTo>
                  <a:lnTo>
                    <a:pt x="25" y="21"/>
                  </a:lnTo>
                  <a:lnTo>
                    <a:pt x="28" y="24"/>
                  </a:lnTo>
                  <a:lnTo>
                    <a:pt x="32" y="25"/>
                  </a:lnTo>
                  <a:lnTo>
                    <a:pt x="37" y="28"/>
                  </a:lnTo>
                  <a:lnTo>
                    <a:pt x="54" y="32"/>
                  </a:lnTo>
                  <a:lnTo>
                    <a:pt x="49" y="32"/>
                  </a:lnTo>
                  <a:lnTo>
                    <a:pt x="49" y="29"/>
                  </a:lnTo>
                  <a:close/>
                </a:path>
              </a:pathLst>
            </a:custGeom>
            <a:solidFill>
              <a:srgbClr val="000000"/>
            </a:solidFill>
            <a:ln w="25400">
              <a:solidFill>
                <a:schemeClr val="tx1"/>
              </a:solidFill>
              <a:round/>
              <a:headEnd/>
              <a:tailEnd/>
            </a:ln>
          </p:spPr>
          <p:txBody>
            <a:bodyPr/>
            <a:lstStyle/>
            <a:p>
              <a:endParaRPr lang="en-GB"/>
            </a:p>
          </p:txBody>
        </p:sp>
        <p:sp>
          <p:nvSpPr>
            <p:cNvPr id="41108" name="Freeform 140"/>
            <p:cNvSpPr>
              <a:spLocks/>
            </p:cNvSpPr>
            <p:nvPr/>
          </p:nvSpPr>
          <p:spPr bwMode="auto">
            <a:xfrm>
              <a:off x="3188" y="3017"/>
              <a:ext cx="6" cy="5"/>
            </a:xfrm>
            <a:custGeom>
              <a:avLst/>
              <a:gdLst>
                <a:gd name="T0" fmla="*/ 6 w 6"/>
                <a:gd name="T1" fmla="*/ 3 h 5"/>
                <a:gd name="T2" fmla="*/ 6 w 6"/>
                <a:gd name="T3" fmla="*/ 0 h 5"/>
                <a:gd name="T4" fmla="*/ 0 w 6"/>
                <a:gd name="T5" fmla="*/ 0 h 5"/>
                <a:gd name="T6" fmla="*/ 0 w 6"/>
                <a:gd name="T7" fmla="*/ 3 h 5"/>
                <a:gd name="T8" fmla="*/ 0 w 6"/>
                <a:gd name="T9" fmla="*/ 5 h 5"/>
                <a:gd name="T10" fmla="*/ 2 w 6"/>
                <a:gd name="T11" fmla="*/ 5 h 5"/>
                <a:gd name="T12" fmla="*/ 6 w 6"/>
                <a:gd name="T13" fmla="*/ 4 h 5"/>
                <a:gd name="T14" fmla="*/ 6 w 6"/>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3"/>
                  </a:moveTo>
                  <a:lnTo>
                    <a:pt x="6" y="0"/>
                  </a:lnTo>
                  <a:lnTo>
                    <a:pt x="0" y="0"/>
                  </a:lnTo>
                  <a:lnTo>
                    <a:pt x="0" y="3"/>
                  </a:lnTo>
                  <a:lnTo>
                    <a:pt x="0" y="5"/>
                  </a:lnTo>
                  <a:lnTo>
                    <a:pt x="2" y="5"/>
                  </a:lnTo>
                  <a:lnTo>
                    <a:pt x="6" y="4"/>
                  </a:lnTo>
                  <a:lnTo>
                    <a:pt x="6" y="3"/>
                  </a:lnTo>
                  <a:close/>
                </a:path>
              </a:pathLst>
            </a:custGeom>
            <a:solidFill>
              <a:srgbClr val="000000"/>
            </a:solidFill>
            <a:ln w="25400">
              <a:solidFill>
                <a:schemeClr val="tx1"/>
              </a:solidFill>
              <a:round/>
              <a:headEnd/>
              <a:tailEnd/>
            </a:ln>
          </p:spPr>
          <p:txBody>
            <a:bodyPr/>
            <a:lstStyle/>
            <a:p>
              <a:endParaRPr lang="en-GB"/>
            </a:p>
          </p:txBody>
        </p:sp>
        <p:sp>
          <p:nvSpPr>
            <p:cNvPr id="41109" name="Freeform 141"/>
            <p:cNvSpPr>
              <a:spLocks/>
            </p:cNvSpPr>
            <p:nvPr/>
          </p:nvSpPr>
          <p:spPr bwMode="auto">
            <a:xfrm>
              <a:off x="3186" y="3017"/>
              <a:ext cx="5" cy="5"/>
            </a:xfrm>
            <a:custGeom>
              <a:avLst/>
              <a:gdLst>
                <a:gd name="T0" fmla="*/ 2 w 5"/>
                <a:gd name="T1" fmla="*/ 0 h 5"/>
                <a:gd name="T2" fmla="*/ 5 w 5"/>
                <a:gd name="T3" fmla="*/ 0 h 5"/>
                <a:gd name="T4" fmla="*/ 0 w 5"/>
                <a:gd name="T5" fmla="*/ 3 h 5"/>
                <a:gd name="T6" fmla="*/ 0 w 5"/>
                <a:gd name="T7" fmla="*/ 4 h 5"/>
                <a:gd name="T8" fmla="*/ 0 w 5"/>
                <a:gd name="T9" fmla="*/ 5 h 5"/>
                <a:gd name="T10" fmla="*/ 2 w 5"/>
                <a:gd name="T11" fmla="*/ 4 h 5"/>
                <a:gd name="T12" fmla="*/ 2 w 5"/>
                <a:gd name="T13" fmla="*/ 3 h 5"/>
                <a:gd name="T14" fmla="*/ 2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0"/>
                  </a:moveTo>
                  <a:lnTo>
                    <a:pt x="5" y="0"/>
                  </a:lnTo>
                  <a:lnTo>
                    <a:pt x="0" y="3"/>
                  </a:lnTo>
                  <a:lnTo>
                    <a:pt x="0" y="4"/>
                  </a:lnTo>
                  <a:lnTo>
                    <a:pt x="0" y="5"/>
                  </a:lnTo>
                  <a:lnTo>
                    <a:pt x="2" y="4"/>
                  </a:lnTo>
                  <a:lnTo>
                    <a:pt x="2" y="3"/>
                  </a:lnTo>
                  <a:lnTo>
                    <a:pt x="2" y="0"/>
                  </a:lnTo>
                  <a:close/>
                </a:path>
              </a:pathLst>
            </a:custGeom>
            <a:solidFill>
              <a:srgbClr val="000000"/>
            </a:solidFill>
            <a:ln w="25400">
              <a:solidFill>
                <a:schemeClr val="tx1"/>
              </a:solidFill>
              <a:round/>
              <a:headEnd/>
              <a:tailEnd/>
            </a:ln>
          </p:spPr>
          <p:txBody>
            <a:bodyPr/>
            <a:lstStyle/>
            <a:p>
              <a:endParaRPr lang="en-GB"/>
            </a:p>
          </p:txBody>
        </p:sp>
        <p:sp>
          <p:nvSpPr>
            <p:cNvPr id="41110" name="Freeform 142"/>
            <p:cNvSpPr>
              <a:spLocks/>
            </p:cNvSpPr>
            <p:nvPr/>
          </p:nvSpPr>
          <p:spPr bwMode="auto">
            <a:xfrm>
              <a:off x="3182" y="3020"/>
              <a:ext cx="5" cy="5"/>
            </a:xfrm>
            <a:custGeom>
              <a:avLst/>
              <a:gdLst>
                <a:gd name="T0" fmla="*/ 4 w 5"/>
                <a:gd name="T1" fmla="*/ 0 h 5"/>
                <a:gd name="T2" fmla="*/ 1 w 5"/>
                <a:gd name="T3" fmla="*/ 1 h 5"/>
                <a:gd name="T4" fmla="*/ 0 w 5"/>
                <a:gd name="T5" fmla="*/ 2 h 5"/>
                <a:gd name="T6" fmla="*/ 1 w 5"/>
                <a:gd name="T7" fmla="*/ 4 h 5"/>
                <a:gd name="T8" fmla="*/ 2 w 5"/>
                <a:gd name="T9" fmla="*/ 5 h 5"/>
                <a:gd name="T10" fmla="*/ 5 w 5"/>
                <a:gd name="T11" fmla="*/ 2 h 5"/>
                <a:gd name="T12" fmla="*/ 4 w 5"/>
                <a:gd name="T13" fmla="*/ 1 h 5"/>
                <a:gd name="T14" fmla="*/ 4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0"/>
                  </a:moveTo>
                  <a:lnTo>
                    <a:pt x="1" y="1"/>
                  </a:lnTo>
                  <a:lnTo>
                    <a:pt x="0" y="2"/>
                  </a:lnTo>
                  <a:lnTo>
                    <a:pt x="1" y="4"/>
                  </a:lnTo>
                  <a:lnTo>
                    <a:pt x="2" y="5"/>
                  </a:lnTo>
                  <a:lnTo>
                    <a:pt x="5" y="2"/>
                  </a:lnTo>
                  <a:lnTo>
                    <a:pt x="4" y="1"/>
                  </a:lnTo>
                  <a:lnTo>
                    <a:pt x="4" y="0"/>
                  </a:lnTo>
                  <a:close/>
                </a:path>
              </a:pathLst>
            </a:custGeom>
            <a:solidFill>
              <a:srgbClr val="000000"/>
            </a:solidFill>
            <a:ln w="25400">
              <a:solidFill>
                <a:schemeClr val="tx1"/>
              </a:solidFill>
              <a:round/>
              <a:headEnd/>
              <a:tailEnd/>
            </a:ln>
          </p:spPr>
          <p:txBody>
            <a:bodyPr/>
            <a:lstStyle/>
            <a:p>
              <a:endParaRPr lang="en-GB"/>
            </a:p>
          </p:txBody>
        </p:sp>
        <p:sp>
          <p:nvSpPr>
            <p:cNvPr id="41111" name="Freeform 143"/>
            <p:cNvSpPr>
              <a:spLocks/>
            </p:cNvSpPr>
            <p:nvPr/>
          </p:nvSpPr>
          <p:spPr bwMode="auto">
            <a:xfrm>
              <a:off x="3178" y="3022"/>
              <a:ext cx="8" cy="6"/>
            </a:xfrm>
            <a:custGeom>
              <a:avLst/>
              <a:gdLst>
                <a:gd name="T0" fmla="*/ 5 w 8"/>
                <a:gd name="T1" fmla="*/ 2 h 6"/>
                <a:gd name="T2" fmla="*/ 5 w 8"/>
                <a:gd name="T3" fmla="*/ 0 h 6"/>
                <a:gd name="T4" fmla="*/ 3 w 8"/>
                <a:gd name="T5" fmla="*/ 2 h 6"/>
                <a:gd name="T6" fmla="*/ 0 w 8"/>
                <a:gd name="T7" fmla="*/ 6 h 6"/>
                <a:gd name="T8" fmla="*/ 1 w 8"/>
                <a:gd name="T9" fmla="*/ 6 h 6"/>
                <a:gd name="T10" fmla="*/ 3 w 8"/>
                <a:gd name="T11" fmla="*/ 6 h 6"/>
                <a:gd name="T12" fmla="*/ 3 w 8"/>
                <a:gd name="T13" fmla="*/ 4 h 6"/>
                <a:gd name="T14" fmla="*/ 8 w 8"/>
                <a:gd name="T15" fmla="*/ 2 h 6"/>
                <a:gd name="T16" fmla="*/ 6 w 8"/>
                <a:gd name="T17" fmla="*/ 3 h 6"/>
                <a:gd name="T18" fmla="*/ 5 w 8"/>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5" y="2"/>
                  </a:moveTo>
                  <a:lnTo>
                    <a:pt x="5" y="0"/>
                  </a:lnTo>
                  <a:lnTo>
                    <a:pt x="3" y="2"/>
                  </a:lnTo>
                  <a:lnTo>
                    <a:pt x="0" y="6"/>
                  </a:lnTo>
                  <a:lnTo>
                    <a:pt x="1" y="6"/>
                  </a:lnTo>
                  <a:lnTo>
                    <a:pt x="3" y="6"/>
                  </a:lnTo>
                  <a:lnTo>
                    <a:pt x="3" y="4"/>
                  </a:lnTo>
                  <a:lnTo>
                    <a:pt x="8" y="2"/>
                  </a:lnTo>
                  <a:lnTo>
                    <a:pt x="6" y="3"/>
                  </a:lnTo>
                  <a:lnTo>
                    <a:pt x="5" y="2"/>
                  </a:lnTo>
                  <a:close/>
                </a:path>
              </a:pathLst>
            </a:custGeom>
            <a:solidFill>
              <a:srgbClr val="000000"/>
            </a:solidFill>
            <a:ln w="25400">
              <a:solidFill>
                <a:schemeClr val="tx1"/>
              </a:solidFill>
              <a:round/>
              <a:headEnd/>
              <a:tailEnd/>
            </a:ln>
          </p:spPr>
          <p:txBody>
            <a:bodyPr/>
            <a:lstStyle/>
            <a:p>
              <a:endParaRPr lang="en-GB"/>
            </a:p>
          </p:txBody>
        </p:sp>
        <p:sp>
          <p:nvSpPr>
            <p:cNvPr id="41112" name="Freeform 144"/>
            <p:cNvSpPr>
              <a:spLocks/>
            </p:cNvSpPr>
            <p:nvPr/>
          </p:nvSpPr>
          <p:spPr bwMode="auto">
            <a:xfrm>
              <a:off x="3177" y="3028"/>
              <a:ext cx="5" cy="10"/>
            </a:xfrm>
            <a:custGeom>
              <a:avLst/>
              <a:gdLst>
                <a:gd name="T0" fmla="*/ 1 w 5"/>
                <a:gd name="T1" fmla="*/ 0 h 10"/>
                <a:gd name="T2" fmla="*/ 0 w 5"/>
                <a:gd name="T3" fmla="*/ 2 h 10"/>
                <a:gd name="T4" fmla="*/ 0 w 5"/>
                <a:gd name="T5" fmla="*/ 10 h 10"/>
                <a:gd name="T6" fmla="*/ 2 w 5"/>
                <a:gd name="T7" fmla="*/ 10 h 10"/>
                <a:gd name="T8" fmla="*/ 5 w 5"/>
                <a:gd name="T9" fmla="*/ 10 h 10"/>
                <a:gd name="T10" fmla="*/ 5 w 5"/>
                <a:gd name="T11" fmla="*/ 0 h 10"/>
                <a:gd name="T12" fmla="*/ 2 w 5"/>
                <a:gd name="T13" fmla="*/ 0 h 10"/>
                <a:gd name="T14" fmla="*/ 1 w 5"/>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0"/>
                <a:gd name="T26" fmla="*/ 5 w 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0">
                  <a:moveTo>
                    <a:pt x="1" y="0"/>
                  </a:moveTo>
                  <a:lnTo>
                    <a:pt x="0" y="2"/>
                  </a:lnTo>
                  <a:lnTo>
                    <a:pt x="0" y="10"/>
                  </a:lnTo>
                  <a:lnTo>
                    <a:pt x="2" y="10"/>
                  </a:lnTo>
                  <a:lnTo>
                    <a:pt x="5" y="10"/>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a:p>
          </p:txBody>
        </p:sp>
        <p:sp>
          <p:nvSpPr>
            <p:cNvPr id="41113" name="Freeform 145"/>
            <p:cNvSpPr>
              <a:spLocks/>
            </p:cNvSpPr>
            <p:nvPr/>
          </p:nvSpPr>
          <p:spPr bwMode="auto">
            <a:xfrm>
              <a:off x="3177" y="3036"/>
              <a:ext cx="5" cy="5"/>
            </a:xfrm>
            <a:custGeom>
              <a:avLst/>
              <a:gdLst>
                <a:gd name="T0" fmla="*/ 0 w 5"/>
                <a:gd name="T1" fmla="*/ 2 h 5"/>
                <a:gd name="T2" fmla="*/ 0 w 5"/>
                <a:gd name="T3" fmla="*/ 0 h 5"/>
                <a:gd name="T4" fmla="*/ 2 w 5"/>
                <a:gd name="T5" fmla="*/ 5 h 5"/>
                <a:gd name="T6" fmla="*/ 4 w 5"/>
                <a:gd name="T7" fmla="*/ 5 h 5"/>
                <a:gd name="T8" fmla="*/ 5 w 5"/>
                <a:gd name="T9" fmla="*/ 5 h 5"/>
                <a:gd name="T10" fmla="*/ 4 w 5"/>
                <a:gd name="T11" fmla="*/ 2 h 5"/>
                <a:gd name="T12" fmla="*/ 2 w 5"/>
                <a:gd name="T13" fmla="*/ 2 h 5"/>
                <a:gd name="T14" fmla="*/ 0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2"/>
                  </a:moveTo>
                  <a:lnTo>
                    <a:pt x="0" y="0"/>
                  </a:lnTo>
                  <a:lnTo>
                    <a:pt x="2" y="5"/>
                  </a:lnTo>
                  <a:lnTo>
                    <a:pt x="4" y="5"/>
                  </a:lnTo>
                  <a:lnTo>
                    <a:pt x="5" y="5"/>
                  </a:lnTo>
                  <a:lnTo>
                    <a:pt x="4" y="2"/>
                  </a:lnTo>
                  <a:lnTo>
                    <a:pt x="2" y="2"/>
                  </a:lnTo>
                  <a:lnTo>
                    <a:pt x="0" y="2"/>
                  </a:lnTo>
                  <a:close/>
                </a:path>
              </a:pathLst>
            </a:custGeom>
            <a:solidFill>
              <a:srgbClr val="000000"/>
            </a:solidFill>
            <a:ln w="25400">
              <a:solidFill>
                <a:schemeClr val="tx1"/>
              </a:solidFill>
              <a:round/>
              <a:headEnd/>
              <a:tailEnd/>
            </a:ln>
          </p:spPr>
          <p:txBody>
            <a:bodyPr/>
            <a:lstStyle/>
            <a:p>
              <a:endParaRPr lang="en-GB"/>
            </a:p>
          </p:txBody>
        </p:sp>
        <p:sp>
          <p:nvSpPr>
            <p:cNvPr id="41114" name="Freeform 146"/>
            <p:cNvSpPr>
              <a:spLocks/>
            </p:cNvSpPr>
            <p:nvPr/>
          </p:nvSpPr>
          <p:spPr bwMode="auto">
            <a:xfrm>
              <a:off x="3179" y="3040"/>
              <a:ext cx="3" cy="4"/>
            </a:xfrm>
            <a:custGeom>
              <a:avLst/>
              <a:gdLst>
                <a:gd name="T0" fmla="*/ 0 w 3"/>
                <a:gd name="T1" fmla="*/ 1 h 4"/>
                <a:gd name="T2" fmla="*/ 2 w 3"/>
                <a:gd name="T3" fmla="*/ 4 h 4"/>
                <a:gd name="T4" fmla="*/ 3 w 3"/>
                <a:gd name="T5" fmla="*/ 0 h 4"/>
                <a:gd name="T6" fmla="*/ 2 w 3"/>
                <a:gd name="T7" fmla="*/ 1 h 4"/>
                <a:gd name="T8" fmla="*/ 0 w 3"/>
                <a:gd name="T9" fmla="*/ 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lnTo>
                    <a:pt x="2" y="4"/>
                  </a:lnTo>
                  <a:lnTo>
                    <a:pt x="3" y="0"/>
                  </a:lnTo>
                  <a:lnTo>
                    <a:pt x="2" y="1"/>
                  </a:lnTo>
                  <a:lnTo>
                    <a:pt x="0" y="1"/>
                  </a:lnTo>
                  <a:close/>
                </a:path>
              </a:pathLst>
            </a:custGeom>
            <a:solidFill>
              <a:srgbClr val="000000"/>
            </a:solidFill>
            <a:ln w="25400">
              <a:solidFill>
                <a:schemeClr val="tx1"/>
              </a:solidFill>
              <a:round/>
              <a:headEnd/>
              <a:tailEnd/>
            </a:ln>
          </p:spPr>
          <p:txBody>
            <a:bodyPr/>
            <a:lstStyle/>
            <a:p>
              <a:endParaRPr lang="en-GB"/>
            </a:p>
          </p:txBody>
        </p:sp>
        <p:sp>
          <p:nvSpPr>
            <p:cNvPr id="41115" name="Freeform 147"/>
            <p:cNvSpPr>
              <a:spLocks/>
            </p:cNvSpPr>
            <p:nvPr/>
          </p:nvSpPr>
          <p:spPr bwMode="auto">
            <a:xfrm>
              <a:off x="3181" y="3040"/>
              <a:ext cx="58" cy="39"/>
            </a:xfrm>
            <a:custGeom>
              <a:avLst/>
              <a:gdLst>
                <a:gd name="T0" fmla="*/ 0 w 58"/>
                <a:gd name="T1" fmla="*/ 4 h 39"/>
                <a:gd name="T2" fmla="*/ 0 w 58"/>
                <a:gd name="T3" fmla="*/ 4 h 39"/>
                <a:gd name="T4" fmla="*/ 3 w 58"/>
                <a:gd name="T5" fmla="*/ 9 h 39"/>
                <a:gd name="T6" fmla="*/ 11 w 58"/>
                <a:gd name="T7" fmla="*/ 17 h 39"/>
                <a:gd name="T8" fmla="*/ 14 w 58"/>
                <a:gd name="T9" fmla="*/ 20 h 39"/>
                <a:gd name="T10" fmla="*/ 19 w 58"/>
                <a:gd name="T11" fmla="*/ 22 h 39"/>
                <a:gd name="T12" fmla="*/ 30 w 58"/>
                <a:gd name="T13" fmla="*/ 30 h 39"/>
                <a:gd name="T14" fmla="*/ 39 w 58"/>
                <a:gd name="T15" fmla="*/ 34 h 39"/>
                <a:gd name="T16" fmla="*/ 46 w 58"/>
                <a:gd name="T17" fmla="*/ 37 h 39"/>
                <a:gd name="T18" fmla="*/ 51 w 58"/>
                <a:gd name="T19" fmla="*/ 38 h 39"/>
                <a:gd name="T20" fmla="*/ 58 w 58"/>
                <a:gd name="T21" fmla="*/ 39 h 39"/>
                <a:gd name="T22" fmla="*/ 58 w 58"/>
                <a:gd name="T23" fmla="*/ 38 h 39"/>
                <a:gd name="T24" fmla="*/ 58 w 58"/>
                <a:gd name="T25" fmla="*/ 37 h 39"/>
                <a:gd name="T26" fmla="*/ 51 w 58"/>
                <a:gd name="T27" fmla="*/ 35 h 39"/>
                <a:gd name="T28" fmla="*/ 46 w 58"/>
                <a:gd name="T29" fmla="*/ 34 h 39"/>
                <a:gd name="T30" fmla="*/ 39 w 58"/>
                <a:gd name="T31" fmla="*/ 31 h 39"/>
                <a:gd name="T32" fmla="*/ 38 w 58"/>
                <a:gd name="T33" fmla="*/ 30 h 39"/>
                <a:gd name="T34" fmla="*/ 27 w 58"/>
                <a:gd name="T35" fmla="*/ 22 h 39"/>
                <a:gd name="T36" fmla="*/ 22 w 58"/>
                <a:gd name="T37" fmla="*/ 20 h 39"/>
                <a:gd name="T38" fmla="*/ 14 w 58"/>
                <a:gd name="T39" fmla="*/ 14 h 39"/>
                <a:gd name="T40" fmla="*/ 6 w 58"/>
                <a:gd name="T41" fmla="*/ 6 h 39"/>
                <a:gd name="T42" fmla="*/ 2 w 58"/>
                <a:gd name="T43" fmla="*/ 1 h 39"/>
                <a:gd name="T44" fmla="*/ 1 w 58"/>
                <a:gd name="T45" fmla="*/ 0 h 39"/>
                <a:gd name="T46" fmla="*/ 0 w 58"/>
                <a:gd name="T47" fmla="*/ 4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39"/>
                <a:gd name="T74" fmla="*/ 58 w 58"/>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39">
                  <a:moveTo>
                    <a:pt x="0" y="4"/>
                  </a:moveTo>
                  <a:lnTo>
                    <a:pt x="0" y="4"/>
                  </a:lnTo>
                  <a:lnTo>
                    <a:pt x="3" y="9"/>
                  </a:lnTo>
                  <a:lnTo>
                    <a:pt x="11" y="17"/>
                  </a:lnTo>
                  <a:lnTo>
                    <a:pt x="14" y="20"/>
                  </a:lnTo>
                  <a:lnTo>
                    <a:pt x="19" y="22"/>
                  </a:lnTo>
                  <a:lnTo>
                    <a:pt x="30" y="30"/>
                  </a:lnTo>
                  <a:lnTo>
                    <a:pt x="39" y="34"/>
                  </a:lnTo>
                  <a:lnTo>
                    <a:pt x="46" y="37"/>
                  </a:lnTo>
                  <a:lnTo>
                    <a:pt x="51" y="38"/>
                  </a:lnTo>
                  <a:lnTo>
                    <a:pt x="58" y="39"/>
                  </a:lnTo>
                  <a:lnTo>
                    <a:pt x="58" y="38"/>
                  </a:lnTo>
                  <a:lnTo>
                    <a:pt x="58" y="37"/>
                  </a:lnTo>
                  <a:lnTo>
                    <a:pt x="51" y="35"/>
                  </a:lnTo>
                  <a:lnTo>
                    <a:pt x="46" y="34"/>
                  </a:lnTo>
                  <a:lnTo>
                    <a:pt x="39" y="31"/>
                  </a:lnTo>
                  <a:lnTo>
                    <a:pt x="38" y="30"/>
                  </a:lnTo>
                  <a:lnTo>
                    <a:pt x="27" y="22"/>
                  </a:lnTo>
                  <a:lnTo>
                    <a:pt x="22" y="20"/>
                  </a:lnTo>
                  <a:lnTo>
                    <a:pt x="14" y="14"/>
                  </a:lnTo>
                  <a:lnTo>
                    <a:pt x="6" y="6"/>
                  </a:lnTo>
                  <a:lnTo>
                    <a:pt x="2" y="1"/>
                  </a:lnTo>
                  <a:lnTo>
                    <a:pt x="1" y="0"/>
                  </a:lnTo>
                  <a:lnTo>
                    <a:pt x="0" y="4"/>
                  </a:lnTo>
                  <a:close/>
                </a:path>
              </a:pathLst>
            </a:custGeom>
            <a:solidFill>
              <a:srgbClr val="000000"/>
            </a:solidFill>
            <a:ln w="25400">
              <a:solidFill>
                <a:schemeClr val="tx1"/>
              </a:solidFill>
              <a:round/>
              <a:headEnd/>
              <a:tailEnd/>
            </a:ln>
          </p:spPr>
          <p:txBody>
            <a:bodyPr/>
            <a:lstStyle/>
            <a:p>
              <a:endParaRPr lang="en-GB"/>
            </a:p>
          </p:txBody>
        </p:sp>
        <p:sp>
          <p:nvSpPr>
            <p:cNvPr id="41116" name="Freeform 148"/>
            <p:cNvSpPr>
              <a:spLocks/>
            </p:cNvSpPr>
            <p:nvPr/>
          </p:nvSpPr>
          <p:spPr bwMode="auto">
            <a:xfrm>
              <a:off x="3239" y="3075"/>
              <a:ext cx="7" cy="6"/>
            </a:xfrm>
            <a:custGeom>
              <a:avLst/>
              <a:gdLst>
                <a:gd name="T0" fmla="*/ 0 w 7"/>
                <a:gd name="T1" fmla="*/ 4 h 6"/>
                <a:gd name="T2" fmla="*/ 7 w 7"/>
                <a:gd name="T3" fmla="*/ 6 h 6"/>
                <a:gd name="T4" fmla="*/ 0 w 7"/>
                <a:gd name="T5" fmla="*/ 0 h 6"/>
                <a:gd name="T6" fmla="*/ 0 w 7"/>
                <a:gd name="T7" fmla="*/ 3 h 6"/>
                <a:gd name="T8" fmla="*/ 0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4"/>
                  </a:moveTo>
                  <a:lnTo>
                    <a:pt x="7" y="6"/>
                  </a:lnTo>
                  <a:lnTo>
                    <a:pt x="0" y="0"/>
                  </a:lnTo>
                  <a:lnTo>
                    <a:pt x="0" y="3"/>
                  </a:lnTo>
                  <a:lnTo>
                    <a:pt x="0" y="4"/>
                  </a:lnTo>
                  <a:close/>
                </a:path>
              </a:pathLst>
            </a:custGeom>
            <a:solidFill>
              <a:srgbClr val="000000"/>
            </a:solidFill>
            <a:ln w="25400">
              <a:solidFill>
                <a:schemeClr val="tx1"/>
              </a:solidFill>
              <a:round/>
              <a:headEnd/>
              <a:tailEnd/>
            </a:ln>
          </p:spPr>
          <p:txBody>
            <a:bodyPr/>
            <a:lstStyle/>
            <a:p>
              <a:endParaRPr lang="en-GB"/>
            </a:p>
          </p:txBody>
        </p:sp>
        <p:sp>
          <p:nvSpPr>
            <p:cNvPr id="41117" name="Freeform 149"/>
            <p:cNvSpPr>
              <a:spLocks/>
            </p:cNvSpPr>
            <p:nvPr/>
          </p:nvSpPr>
          <p:spPr bwMode="auto">
            <a:xfrm>
              <a:off x="3293" y="2416"/>
              <a:ext cx="372" cy="514"/>
            </a:xfrm>
            <a:custGeom>
              <a:avLst/>
              <a:gdLst>
                <a:gd name="T0" fmla="*/ 372 w 372"/>
                <a:gd name="T1" fmla="*/ 25 h 514"/>
                <a:gd name="T2" fmla="*/ 0 w 372"/>
                <a:gd name="T3" fmla="*/ 0 h 514"/>
                <a:gd name="T4" fmla="*/ 43 w 372"/>
                <a:gd name="T5" fmla="*/ 514 h 514"/>
                <a:gd name="T6" fmla="*/ 0 60000 65536"/>
                <a:gd name="T7" fmla="*/ 0 60000 65536"/>
                <a:gd name="T8" fmla="*/ 0 60000 65536"/>
                <a:gd name="T9" fmla="*/ 0 w 372"/>
                <a:gd name="T10" fmla="*/ 0 h 514"/>
                <a:gd name="T11" fmla="*/ 372 w 372"/>
                <a:gd name="T12" fmla="*/ 514 h 514"/>
              </a:gdLst>
              <a:ahLst/>
              <a:cxnLst>
                <a:cxn ang="T6">
                  <a:pos x="T0" y="T1"/>
                </a:cxn>
                <a:cxn ang="T7">
                  <a:pos x="T2" y="T3"/>
                </a:cxn>
                <a:cxn ang="T8">
                  <a:pos x="T4" y="T5"/>
                </a:cxn>
              </a:cxnLst>
              <a:rect l="T9" t="T10" r="T11" b="T12"/>
              <a:pathLst>
                <a:path w="372" h="514">
                  <a:moveTo>
                    <a:pt x="372" y="25"/>
                  </a:moveTo>
                  <a:lnTo>
                    <a:pt x="0" y="0"/>
                  </a:lnTo>
                  <a:lnTo>
                    <a:pt x="43" y="514"/>
                  </a:lnTo>
                </a:path>
              </a:pathLst>
            </a:custGeom>
            <a:noFill/>
            <a:ln w="25400">
              <a:solidFill>
                <a:schemeClr val="tx1"/>
              </a:solidFill>
              <a:prstDash val="solid"/>
              <a:round/>
              <a:headEnd/>
              <a:tailEnd/>
            </a:ln>
          </p:spPr>
          <p:txBody>
            <a:bodyPr/>
            <a:lstStyle/>
            <a:p>
              <a:endParaRPr lang="en-GB"/>
            </a:p>
          </p:txBody>
        </p:sp>
        <p:sp>
          <p:nvSpPr>
            <p:cNvPr id="41118" name="Freeform 150"/>
            <p:cNvSpPr>
              <a:spLocks/>
            </p:cNvSpPr>
            <p:nvPr/>
          </p:nvSpPr>
          <p:spPr bwMode="auto">
            <a:xfrm>
              <a:off x="3292" y="2415"/>
              <a:ext cx="373" cy="515"/>
            </a:xfrm>
            <a:custGeom>
              <a:avLst/>
              <a:gdLst>
                <a:gd name="T0" fmla="*/ 373 w 373"/>
                <a:gd name="T1" fmla="*/ 28 h 515"/>
                <a:gd name="T2" fmla="*/ 373 w 373"/>
                <a:gd name="T3" fmla="*/ 25 h 515"/>
                <a:gd name="T4" fmla="*/ 0 w 373"/>
                <a:gd name="T5" fmla="*/ 0 h 515"/>
                <a:gd name="T6" fmla="*/ 42 w 373"/>
                <a:gd name="T7" fmla="*/ 515 h 515"/>
                <a:gd name="T8" fmla="*/ 45 w 373"/>
                <a:gd name="T9" fmla="*/ 515 h 515"/>
                <a:gd name="T10" fmla="*/ 3 w 373"/>
                <a:gd name="T11" fmla="*/ 3 h 515"/>
                <a:gd name="T12" fmla="*/ 373 w 373"/>
                <a:gd name="T13" fmla="*/ 28 h 515"/>
                <a:gd name="T14" fmla="*/ 0 60000 65536"/>
                <a:gd name="T15" fmla="*/ 0 60000 65536"/>
                <a:gd name="T16" fmla="*/ 0 60000 65536"/>
                <a:gd name="T17" fmla="*/ 0 60000 65536"/>
                <a:gd name="T18" fmla="*/ 0 60000 65536"/>
                <a:gd name="T19" fmla="*/ 0 60000 65536"/>
                <a:gd name="T20" fmla="*/ 0 60000 65536"/>
                <a:gd name="T21" fmla="*/ 0 w 373"/>
                <a:gd name="T22" fmla="*/ 0 h 515"/>
                <a:gd name="T23" fmla="*/ 373 w 373"/>
                <a:gd name="T24" fmla="*/ 515 h 5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3" h="515">
                  <a:moveTo>
                    <a:pt x="373" y="28"/>
                  </a:moveTo>
                  <a:lnTo>
                    <a:pt x="373" y="25"/>
                  </a:lnTo>
                  <a:lnTo>
                    <a:pt x="0" y="0"/>
                  </a:lnTo>
                  <a:lnTo>
                    <a:pt x="42" y="515"/>
                  </a:lnTo>
                  <a:lnTo>
                    <a:pt x="45" y="515"/>
                  </a:lnTo>
                  <a:lnTo>
                    <a:pt x="3" y="3"/>
                  </a:lnTo>
                  <a:lnTo>
                    <a:pt x="373" y="28"/>
                  </a:lnTo>
                  <a:close/>
                </a:path>
              </a:pathLst>
            </a:custGeom>
            <a:solidFill>
              <a:srgbClr val="000000"/>
            </a:solidFill>
            <a:ln w="25400">
              <a:solidFill>
                <a:schemeClr val="tx1"/>
              </a:solidFill>
              <a:round/>
              <a:headEnd/>
              <a:tailEnd/>
            </a:ln>
          </p:spPr>
          <p:txBody>
            <a:bodyPr/>
            <a:lstStyle/>
            <a:p>
              <a:endParaRPr lang="en-GB"/>
            </a:p>
          </p:txBody>
        </p:sp>
        <p:sp>
          <p:nvSpPr>
            <p:cNvPr id="41119" name="Freeform 151"/>
            <p:cNvSpPr>
              <a:spLocks/>
            </p:cNvSpPr>
            <p:nvPr/>
          </p:nvSpPr>
          <p:spPr bwMode="auto">
            <a:xfrm>
              <a:off x="3552" y="2250"/>
              <a:ext cx="142" cy="80"/>
            </a:xfrm>
            <a:custGeom>
              <a:avLst/>
              <a:gdLst>
                <a:gd name="T0" fmla="*/ 142 w 142"/>
                <a:gd name="T1" fmla="*/ 80 h 80"/>
                <a:gd name="T2" fmla="*/ 142 w 142"/>
                <a:gd name="T3" fmla="*/ 28 h 80"/>
                <a:gd name="T4" fmla="*/ 142 w 142"/>
                <a:gd name="T5" fmla="*/ 23 h 80"/>
                <a:gd name="T6" fmla="*/ 140 w 142"/>
                <a:gd name="T7" fmla="*/ 19 h 80"/>
                <a:gd name="T8" fmla="*/ 138 w 142"/>
                <a:gd name="T9" fmla="*/ 14 h 80"/>
                <a:gd name="T10" fmla="*/ 135 w 142"/>
                <a:gd name="T11" fmla="*/ 11 h 80"/>
                <a:gd name="T12" fmla="*/ 133 w 142"/>
                <a:gd name="T13" fmla="*/ 7 h 80"/>
                <a:gd name="T14" fmla="*/ 127 w 142"/>
                <a:gd name="T15" fmla="*/ 4 h 80"/>
                <a:gd name="T16" fmla="*/ 123 w 142"/>
                <a:gd name="T17" fmla="*/ 3 h 80"/>
                <a:gd name="T18" fmla="*/ 118 w 142"/>
                <a:gd name="T19" fmla="*/ 2 h 80"/>
                <a:gd name="T20" fmla="*/ 114 w 142"/>
                <a:gd name="T21" fmla="*/ 0 h 80"/>
                <a:gd name="T22" fmla="*/ 109 w 142"/>
                <a:gd name="T23" fmla="*/ 0 h 80"/>
                <a:gd name="T24" fmla="*/ 103 w 142"/>
                <a:gd name="T25" fmla="*/ 0 h 80"/>
                <a:gd name="T26" fmla="*/ 97 w 142"/>
                <a:gd name="T27" fmla="*/ 0 h 80"/>
                <a:gd name="T28" fmla="*/ 0 w 142"/>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80"/>
                <a:gd name="T47" fmla="*/ 142 w 14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80">
                  <a:moveTo>
                    <a:pt x="142" y="80"/>
                  </a:moveTo>
                  <a:lnTo>
                    <a:pt x="142" y="28"/>
                  </a:lnTo>
                  <a:lnTo>
                    <a:pt x="142" y="23"/>
                  </a:lnTo>
                  <a:lnTo>
                    <a:pt x="140" y="19"/>
                  </a:lnTo>
                  <a:lnTo>
                    <a:pt x="138" y="14"/>
                  </a:lnTo>
                  <a:lnTo>
                    <a:pt x="135" y="11"/>
                  </a:lnTo>
                  <a:lnTo>
                    <a:pt x="133" y="7"/>
                  </a:lnTo>
                  <a:lnTo>
                    <a:pt x="127" y="4"/>
                  </a:lnTo>
                  <a:lnTo>
                    <a:pt x="123" y="3"/>
                  </a:lnTo>
                  <a:lnTo>
                    <a:pt x="118" y="2"/>
                  </a:lnTo>
                  <a:lnTo>
                    <a:pt x="114" y="0"/>
                  </a:lnTo>
                  <a:lnTo>
                    <a:pt x="109" y="0"/>
                  </a:lnTo>
                  <a:lnTo>
                    <a:pt x="103" y="0"/>
                  </a:lnTo>
                  <a:lnTo>
                    <a:pt x="97" y="0"/>
                  </a:lnTo>
                  <a:lnTo>
                    <a:pt x="0" y="0"/>
                  </a:lnTo>
                </a:path>
              </a:pathLst>
            </a:custGeom>
            <a:noFill/>
            <a:ln w="25400">
              <a:solidFill>
                <a:schemeClr val="tx1"/>
              </a:solidFill>
              <a:prstDash val="solid"/>
              <a:round/>
              <a:headEnd/>
              <a:tailEnd/>
            </a:ln>
          </p:spPr>
          <p:txBody>
            <a:bodyPr/>
            <a:lstStyle/>
            <a:p>
              <a:endParaRPr lang="en-GB"/>
            </a:p>
          </p:txBody>
        </p:sp>
        <p:sp>
          <p:nvSpPr>
            <p:cNvPr id="41120" name="Freeform 152"/>
            <p:cNvSpPr>
              <a:spLocks/>
            </p:cNvSpPr>
            <p:nvPr/>
          </p:nvSpPr>
          <p:spPr bwMode="auto">
            <a:xfrm>
              <a:off x="3691" y="2273"/>
              <a:ext cx="5" cy="57"/>
            </a:xfrm>
            <a:custGeom>
              <a:avLst/>
              <a:gdLst>
                <a:gd name="T0" fmla="*/ 0 w 5"/>
                <a:gd name="T1" fmla="*/ 57 h 57"/>
                <a:gd name="T2" fmla="*/ 5 w 5"/>
                <a:gd name="T3" fmla="*/ 57 h 57"/>
                <a:gd name="T4" fmla="*/ 5 w 5"/>
                <a:gd name="T5" fmla="*/ 0 h 57"/>
                <a:gd name="T6" fmla="*/ 3 w 5"/>
                <a:gd name="T7" fmla="*/ 0 h 57"/>
                <a:gd name="T8" fmla="*/ 0 w 5"/>
                <a:gd name="T9" fmla="*/ 0 h 57"/>
                <a:gd name="T10" fmla="*/ 0 w 5"/>
                <a:gd name="T11" fmla="*/ 57 h 57"/>
                <a:gd name="T12" fmla="*/ 0 60000 65536"/>
                <a:gd name="T13" fmla="*/ 0 60000 65536"/>
                <a:gd name="T14" fmla="*/ 0 60000 65536"/>
                <a:gd name="T15" fmla="*/ 0 60000 65536"/>
                <a:gd name="T16" fmla="*/ 0 60000 65536"/>
                <a:gd name="T17" fmla="*/ 0 60000 65536"/>
                <a:gd name="T18" fmla="*/ 0 w 5"/>
                <a:gd name="T19" fmla="*/ 0 h 57"/>
                <a:gd name="T20" fmla="*/ 5 w 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5" h="57">
                  <a:moveTo>
                    <a:pt x="0" y="57"/>
                  </a:moveTo>
                  <a:lnTo>
                    <a:pt x="5" y="57"/>
                  </a:lnTo>
                  <a:lnTo>
                    <a:pt x="5" y="0"/>
                  </a:lnTo>
                  <a:lnTo>
                    <a:pt x="3" y="0"/>
                  </a:lnTo>
                  <a:lnTo>
                    <a:pt x="0" y="0"/>
                  </a:lnTo>
                  <a:lnTo>
                    <a:pt x="0" y="57"/>
                  </a:lnTo>
                  <a:close/>
                </a:path>
              </a:pathLst>
            </a:custGeom>
            <a:solidFill>
              <a:srgbClr val="000000"/>
            </a:solidFill>
            <a:ln w="25400">
              <a:solidFill>
                <a:schemeClr val="tx1"/>
              </a:solidFill>
              <a:round/>
              <a:headEnd/>
              <a:tailEnd/>
            </a:ln>
          </p:spPr>
          <p:txBody>
            <a:bodyPr/>
            <a:lstStyle/>
            <a:p>
              <a:endParaRPr lang="en-GB"/>
            </a:p>
          </p:txBody>
        </p:sp>
        <p:sp>
          <p:nvSpPr>
            <p:cNvPr id="41121" name="Freeform 153"/>
            <p:cNvSpPr>
              <a:spLocks/>
            </p:cNvSpPr>
            <p:nvPr/>
          </p:nvSpPr>
          <p:spPr bwMode="auto">
            <a:xfrm>
              <a:off x="3666" y="2249"/>
              <a:ext cx="30" cy="28"/>
            </a:xfrm>
            <a:custGeom>
              <a:avLst/>
              <a:gdLst>
                <a:gd name="T0" fmla="*/ 30 w 30"/>
                <a:gd name="T1" fmla="*/ 24 h 28"/>
                <a:gd name="T2" fmla="*/ 30 w 30"/>
                <a:gd name="T3" fmla="*/ 28 h 28"/>
                <a:gd name="T4" fmla="*/ 28 w 30"/>
                <a:gd name="T5" fmla="*/ 20 h 28"/>
                <a:gd name="T6" fmla="*/ 24 w 30"/>
                <a:gd name="T7" fmla="*/ 12 h 28"/>
                <a:gd name="T8" fmla="*/ 22 w 30"/>
                <a:gd name="T9" fmla="*/ 11 h 28"/>
                <a:gd name="T10" fmla="*/ 20 w 30"/>
                <a:gd name="T11" fmla="*/ 7 h 28"/>
                <a:gd name="T12" fmla="*/ 13 w 30"/>
                <a:gd name="T13" fmla="*/ 4 h 28"/>
                <a:gd name="T14" fmla="*/ 9 w 30"/>
                <a:gd name="T15" fmla="*/ 3 h 28"/>
                <a:gd name="T16" fmla="*/ 4 w 30"/>
                <a:gd name="T17" fmla="*/ 1 h 28"/>
                <a:gd name="T18" fmla="*/ 0 w 30"/>
                <a:gd name="T19" fmla="*/ 0 h 28"/>
                <a:gd name="T20" fmla="*/ 0 w 30"/>
                <a:gd name="T21" fmla="*/ 1 h 28"/>
                <a:gd name="T22" fmla="*/ 0 w 30"/>
                <a:gd name="T23" fmla="*/ 3 h 28"/>
                <a:gd name="T24" fmla="*/ 4 w 30"/>
                <a:gd name="T25" fmla="*/ 4 h 28"/>
                <a:gd name="T26" fmla="*/ 9 w 30"/>
                <a:gd name="T27" fmla="*/ 5 h 28"/>
                <a:gd name="T28" fmla="*/ 13 w 30"/>
                <a:gd name="T29" fmla="*/ 7 h 28"/>
                <a:gd name="T30" fmla="*/ 17 w 30"/>
                <a:gd name="T31" fmla="*/ 9 h 28"/>
                <a:gd name="T32" fmla="*/ 20 w 30"/>
                <a:gd name="T33" fmla="*/ 13 h 28"/>
                <a:gd name="T34" fmla="*/ 24 w 30"/>
                <a:gd name="T35" fmla="*/ 17 h 28"/>
                <a:gd name="T36" fmla="*/ 25 w 30"/>
                <a:gd name="T37" fmla="*/ 20 h 28"/>
                <a:gd name="T38" fmla="*/ 26 w 30"/>
                <a:gd name="T39" fmla="*/ 24 h 28"/>
                <a:gd name="T40" fmla="*/ 28 w 30"/>
                <a:gd name="T41" fmla="*/ 24 h 28"/>
                <a:gd name="T42" fmla="*/ 30 w 30"/>
                <a:gd name="T43" fmla="*/ 24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28"/>
                <a:gd name="T68" fmla="*/ 30 w 30"/>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28">
                  <a:moveTo>
                    <a:pt x="30" y="24"/>
                  </a:moveTo>
                  <a:lnTo>
                    <a:pt x="30" y="28"/>
                  </a:lnTo>
                  <a:lnTo>
                    <a:pt x="28" y="20"/>
                  </a:lnTo>
                  <a:lnTo>
                    <a:pt x="24" y="12"/>
                  </a:lnTo>
                  <a:lnTo>
                    <a:pt x="22" y="11"/>
                  </a:lnTo>
                  <a:lnTo>
                    <a:pt x="20" y="7"/>
                  </a:lnTo>
                  <a:lnTo>
                    <a:pt x="13" y="4"/>
                  </a:lnTo>
                  <a:lnTo>
                    <a:pt x="9" y="3"/>
                  </a:lnTo>
                  <a:lnTo>
                    <a:pt x="4" y="1"/>
                  </a:lnTo>
                  <a:lnTo>
                    <a:pt x="0" y="0"/>
                  </a:lnTo>
                  <a:lnTo>
                    <a:pt x="0" y="1"/>
                  </a:lnTo>
                  <a:lnTo>
                    <a:pt x="0" y="3"/>
                  </a:lnTo>
                  <a:lnTo>
                    <a:pt x="4" y="4"/>
                  </a:lnTo>
                  <a:lnTo>
                    <a:pt x="9" y="5"/>
                  </a:lnTo>
                  <a:lnTo>
                    <a:pt x="13" y="7"/>
                  </a:lnTo>
                  <a:lnTo>
                    <a:pt x="17" y="9"/>
                  </a:lnTo>
                  <a:lnTo>
                    <a:pt x="20" y="13"/>
                  </a:lnTo>
                  <a:lnTo>
                    <a:pt x="24" y="17"/>
                  </a:lnTo>
                  <a:lnTo>
                    <a:pt x="25" y="20"/>
                  </a:lnTo>
                  <a:lnTo>
                    <a:pt x="26" y="24"/>
                  </a:lnTo>
                  <a:lnTo>
                    <a:pt x="28" y="24"/>
                  </a:lnTo>
                  <a:lnTo>
                    <a:pt x="30" y="24"/>
                  </a:lnTo>
                  <a:close/>
                </a:path>
              </a:pathLst>
            </a:custGeom>
            <a:solidFill>
              <a:srgbClr val="000000"/>
            </a:solidFill>
            <a:ln w="25400">
              <a:solidFill>
                <a:schemeClr val="tx1"/>
              </a:solidFill>
              <a:round/>
              <a:headEnd/>
              <a:tailEnd/>
            </a:ln>
          </p:spPr>
          <p:txBody>
            <a:bodyPr/>
            <a:lstStyle/>
            <a:p>
              <a:endParaRPr lang="en-GB"/>
            </a:p>
          </p:txBody>
        </p:sp>
        <p:sp>
          <p:nvSpPr>
            <p:cNvPr id="41122" name="Freeform 154"/>
            <p:cNvSpPr>
              <a:spLocks/>
            </p:cNvSpPr>
            <p:nvPr/>
          </p:nvSpPr>
          <p:spPr bwMode="auto">
            <a:xfrm>
              <a:off x="3552" y="2248"/>
              <a:ext cx="114" cy="5"/>
            </a:xfrm>
            <a:custGeom>
              <a:avLst/>
              <a:gdLst>
                <a:gd name="T0" fmla="*/ 114 w 114"/>
                <a:gd name="T1" fmla="*/ 1 h 5"/>
                <a:gd name="T2" fmla="*/ 110 w 114"/>
                <a:gd name="T3" fmla="*/ 0 h 5"/>
                <a:gd name="T4" fmla="*/ 0 w 114"/>
                <a:gd name="T5" fmla="*/ 1 h 5"/>
                <a:gd name="T6" fmla="*/ 0 w 114"/>
                <a:gd name="T7" fmla="*/ 4 h 5"/>
                <a:gd name="T8" fmla="*/ 114 w 114"/>
                <a:gd name="T9" fmla="*/ 5 h 5"/>
                <a:gd name="T10" fmla="*/ 114 w 114"/>
                <a:gd name="T11" fmla="*/ 2 h 5"/>
                <a:gd name="T12" fmla="*/ 114 w 114"/>
                <a:gd name="T13" fmla="*/ 1 h 5"/>
                <a:gd name="T14" fmla="*/ 0 60000 65536"/>
                <a:gd name="T15" fmla="*/ 0 60000 65536"/>
                <a:gd name="T16" fmla="*/ 0 60000 65536"/>
                <a:gd name="T17" fmla="*/ 0 60000 65536"/>
                <a:gd name="T18" fmla="*/ 0 60000 65536"/>
                <a:gd name="T19" fmla="*/ 0 60000 65536"/>
                <a:gd name="T20" fmla="*/ 0 60000 65536"/>
                <a:gd name="T21" fmla="*/ 0 w 114"/>
                <a:gd name="T22" fmla="*/ 0 h 5"/>
                <a:gd name="T23" fmla="*/ 114 w 11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5">
                  <a:moveTo>
                    <a:pt x="114" y="1"/>
                  </a:moveTo>
                  <a:lnTo>
                    <a:pt x="110" y="0"/>
                  </a:lnTo>
                  <a:lnTo>
                    <a:pt x="0" y="1"/>
                  </a:lnTo>
                  <a:lnTo>
                    <a:pt x="0" y="4"/>
                  </a:lnTo>
                  <a:lnTo>
                    <a:pt x="114" y="5"/>
                  </a:lnTo>
                  <a:lnTo>
                    <a:pt x="114" y="2"/>
                  </a:lnTo>
                  <a:lnTo>
                    <a:pt x="114" y="1"/>
                  </a:lnTo>
                  <a:close/>
                </a:path>
              </a:pathLst>
            </a:custGeom>
            <a:solidFill>
              <a:srgbClr val="000000"/>
            </a:solidFill>
            <a:ln w="25400">
              <a:solidFill>
                <a:schemeClr val="tx1"/>
              </a:solidFill>
              <a:round/>
              <a:headEnd/>
              <a:tailEnd/>
            </a:ln>
          </p:spPr>
          <p:txBody>
            <a:bodyPr/>
            <a:lstStyle/>
            <a:p>
              <a:endParaRPr lang="en-GB"/>
            </a:p>
          </p:txBody>
        </p:sp>
        <p:sp>
          <p:nvSpPr>
            <p:cNvPr id="41123" name="Freeform 155"/>
            <p:cNvSpPr>
              <a:spLocks/>
            </p:cNvSpPr>
            <p:nvPr/>
          </p:nvSpPr>
          <p:spPr bwMode="auto">
            <a:xfrm>
              <a:off x="3438" y="2207"/>
              <a:ext cx="114" cy="62"/>
            </a:xfrm>
            <a:custGeom>
              <a:avLst/>
              <a:gdLst>
                <a:gd name="T0" fmla="*/ 93 w 114"/>
                <a:gd name="T1" fmla="*/ 0 h 62"/>
                <a:gd name="T2" fmla="*/ 111 w 114"/>
                <a:gd name="T3" fmla="*/ 32 h 62"/>
                <a:gd name="T4" fmla="*/ 114 w 114"/>
                <a:gd name="T5" fmla="*/ 35 h 62"/>
                <a:gd name="T6" fmla="*/ 114 w 114"/>
                <a:gd name="T7" fmla="*/ 39 h 62"/>
                <a:gd name="T8" fmla="*/ 114 w 114"/>
                <a:gd name="T9" fmla="*/ 42 h 62"/>
                <a:gd name="T10" fmla="*/ 114 w 114"/>
                <a:gd name="T11" fmla="*/ 46 h 62"/>
                <a:gd name="T12" fmla="*/ 114 w 114"/>
                <a:gd name="T13" fmla="*/ 49 h 62"/>
                <a:gd name="T14" fmla="*/ 113 w 114"/>
                <a:gd name="T15" fmla="*/ 51 h 62"/>
                <a:gd name="T16" fmla="*/ 111 w 114"/>
                <a:gd name="T17" fmla="*/ 54 h 62"/>
                <a:gd name="T18" fmla="*/ 109 w 114"/>
                <a:gd name="T19" fmla="*/ 57 h 62"/>
                <a:gd name="T20" fmla="*/ 107 w 114"/>
                <a:gd name="T21" fmla="*/ 59 h 62"/>
                <a:gd name="T22" fmla="*/ 103 w 114"/>
                <a:gd name="T23" fmla="*/ 61 h 62"/>
                <a:gd name="T24" fmla="*/ 101 w 114"/>
                <a:gd name="T25" fmla="*/ 62 h 62"/>
                <a:gd name="T26" fmla="*/ 97 w 114"/>
                <a:gd name="T27" fmla="*/ 62 h 62"/>
                <a:gd name="T28" fmla="*/ 14 w 114"/>
                <a:gd name="T29" fmla="*/ 62 h 62"/>
                <a:gd name="T30" fmla="*/ 10 w 114"/>
                <a:gd name="T31" fmla="*/ 61 h 62"/>
                <a:gd name="T32" fmla="*/ 8 w 114"/>
                <a:gd name="T33" fmla="*/ 59 h 62"/>
                <a:gd name="T34" fmla="*/ 5 w 114"/>
                <a:gd name="T35" fmla="*/ 57 h 62"/>
                <a:gd name="T36" fmla="*/ 2 w 114"/>
                <a:gd name="T37" fmla="*/ 54 h 62"/>
                <a:gd name="T38" fmla="*/ 1 w 114"/>
                <a:gd name="T39" fmla="*/ 51 h 62"/>
                <a:gd name="T40" fmla="*/ 0 w 114"/>
                <a:gd name="T41" fmla="*/ 47 h 62"/>
                <a:gd name="T42" fmla="*/ 0 w 114"/>
                <a:gd name="T43" fmla="*/ 45 h 62"/>
                <a:gd name="T44" fmla="*/ 0 w 114"/>
                <a:gd name="T45" fmla="*/ 42 h 62"/>
                <a:gd name="T46" fmla="*/ 0 w 114"/>
                <a:gd name="T47" fmla="*/ 38 h 62"/>
                <a:gd name="T48" fmla="*/ 1 w 114"/>
                <a:gd name="T49" fmla="*/ 35 h 62"/>
                <a:gd name="T50" fmla="*/ 2 w 114"/>
                <a:gd name="T51" fmla="*/ 32 h 62"/>
                <a:gd name="T52" fmla="*/ 4 w 114"/>
                <a:gd name="T53" fmla="*/ 28 h 62"/>
                <a:gd name="T54" fmla="*/ 26 w 114"/>
                <a:gd name="T55" fmla="*/ 0 h 62"/>
                <a:gd name="T56" fmla="*/ 93 w 114"/>
                <a:gd name="T57" fmla="*/ 0 h 62"/>
                <a:gd name="T58" fmla="*/ 93 w 114"/>
                <a:gd name="T59" fmla="*/ 0 h 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62"/>
                <a:gd name="T92" fmla="*/ 114 w 114"/>
                <a:gd name="T93" fmla="*/ 62 h 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62">
                  <a:moveTo>
                    <a:pt x="93" y="0"/>
                  </a:moveTo>
                  <a:lnTo>
                    <a:pt x="111" y="32"/>
                  </a:lnTo>
                  <a:lnTo>
                    <a:pt x="114" y="35"/>
                  </a:lnTo>
                  <a:lnTo>
                    <a:pt x="114" y="39"/>
                  </a:lnTo>
                  <a:lnTo>
                    <a:pt x="114" y="42"/>
                  </a:lnTo>
                  <a:lnTo>
                    <a:pt x="114" y="46"/>
                  </a:lnTo>
                  <a:lnTo>
                    <a:pt x="114" y="49"/>
                  </a:lnTo>
                  <a:lnTo>
                    <a:pt x="113" y="51"/>
                  </a:lnTo>
                  <a:lnTo>
                    <a:pt x="111" y="54"/>
                  </a:lnTo>
                  <a:lnTo>
                    <a:pt x="109" y="57"/>
                  </a:lnTo>
                  <a:lnTo>
                    <a:pt x="107" y="59"/>
                  </a:lnTo>
                  <a:lnTo>
                    <a:pt x="103" y="61"/>
                  </a:lnTo>
                  <a:lnTo>
                    <a:pt x="101" y="62"/>
                  </a:lnTo>
                  <a:lnTo>
                    <a:pt x="97" y="62"/>
                  </a:lnTo>
                  <a:lnTo>
                    <a:pt x="14" y="62"/>
                  </a:lnTo>
                  <a:lnTo>
                    <a:pt x="10" y="61"/>
                  </a:lnTo>
                  <a:lnTo>
                    <a:pt x="8" y="59"/>
                  </a:lnTo>
                  <a:lnTo>
                    <a:pt x="5" y="57"/>
                  </a:lnTo>
                  <a:lnTo>
                    <a:pt x="2" y="54"/>
                  </a:lnTo>
                  <a:lnTo>
                    <a:pt x="1" y="51"/>
                  </a:lnTo>
                  <a:lnTo>
                    <a:pt x="0" y="47"/>
                  </a:lnTo>
                  <a:lnTo>
                    <a:pt x="0" y="45"/>
                  </a:lnTo>
                  <a:lnTo>
                    <a:pt x="0" y="42"/>
                  </a:lnTo>
                  <a:lnTo>
                    <a:pt x="0" y="38"/>
                  </a:lnTo>
                  <a:lnTo>
                    <a:pt x="1" y="35"/>
                  </a:lnTo>
                  <a:lnTo>
                    <a:pt x="2" y="32"/>
                  </a:lnTo>
                  <a:lnTo>
                    <a:pt x="4" y="28"/>
                  </a:lnTo>
                  <a:lnTo>
                    <a:pt x="26" y="0"/>
                  </a:lnTo>
                  <a:lnTo>
                    <a:pt x="93" y="0"/>
                  </a:lnTo>
                </a:path>
              </a:pathLst>
            </a:custGeom>
            <a:noFill/>
            <a:ln w="25400">
              <a:solidFill>
                <a:schemeClr val="tx1"/>
              </a:solidFill>
              <a:prstDash val="solid"/>
              <a:round/>
              <a:headEnd/>
              <a:tailEnd/>
            </a:ln>
          </p:spPr>
          <p:txBody>
            <a:bodyPr/>
            <a:lstStyle/>
            <a:p>
              <a:endParaRPr lang="en-GB"/>
            </a:p>
          </p:txBody>
        </p:sp>
        <p:sp>
          <p:nvSpPr>
            <p:cNvPr id="41124" name="Freeform 156"/>
            <p:cNvSpPr>
              <a:spLocks/>
            </p:cNvSpPr>
            <p:nvPr/>
          </p:nvSpPr>
          <p:spPr bwMode="auto">
            <a:xfrm>
              <a:off x="3529" y="2205"/>
              <a:ext cx="26" cy="51"/>
            </a:xfrm>
            <a:custGeom>
              <a:avLst/>
              <a:gdLst>
                <a:gd name="T0" fmla="*/ 3 w 26"/>
                <a:gd name="T1" fmla="*/ 0 h 51"/>
                <a:gd name="T2" fmla="*/ 0 w 26"/>
                <a:gd name="T3" fmla="*/ 3 h 51"/>
                <a:gd name="T4" fmla="*/ 19 w 26"/>
                <a:gd name="T5" fmla="*/ 35 h 51"/>
                <a:gd name="T6" fmla="*/ 20 w 26"/>
                <a:gd name="T7" fmla="*/ 37 h 51"/>
                <a:gd name="T8" fmla="*/ 20 w 26"/>
                <a:gd name="T9" fmla="*/ 51 h 51"/>
                <a:gd name="T10" fmla="*/ 23 w 26"/>
                <a:gd name="T11" fmla="*/ 51 h 51"/>
                <a:gd name="T12" fmla="*/ 26 w 26"/>
                <a:gd name="T13" fmla="*/ 51 h 51"/>
                <a:gd name="T14" fmla="*/ 26 w 26"/>
                <a:gd name="T15" fmla="*/ 37 h 51"/>
                <a:gd name="T16" fmla="*/ 22 w 26"/>
                <a:gd name="T17" fmla="*/ 32 h 51"/>
                <a:gd name="T18" fmla="*/ 3 w 26"/>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51"/>
                <a:gd name="T32" fmla="*/ 26 w 26"/>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51">
                  <a:moveTo>
                    <a:pt x="3" y="0"/>
                  </a:moveTo>
                  <a:lnTo>
                    <a:pt x="0" y="3"/>
                  </a:lnTo>
                  <a:lnTo>
                    <a:pt x="19" y="35"/>
                  </a:lnTo>
                  <a:lnTo>
                    <a:pt x="20" y="37"/>
                  </a:lnTo>
                  <a:lnTo>
                    <a:pt x="20" y="51"/>
                  </a:lnTo>
                  <a:lnTo>
                    <a:pt x="23" y="51"/>
                  </a:lnTo>
                  <a:lnTo>
                    <a:pt x="26" y="51"/>
                  </a:lnTo>
                  <a:lnTo>
                    <a:pt x="26" y="37"/>
                  </a:lnTo>
                  <a:lnTo>
                    <a:pt x="22" y="32"/>
                  </a:lnTo>
                  <a:lnTo>
                    <a:pt x="3" y="0"/>
                  </a:lnTo>
                  <a:close/>
                </a:path>
              </a:pathLst>
            </a:custGeom>
            <a:solidFill>
              <a:srgbClr val="000000"/>
            </a:solidFill>
            <a:ln w="25400">
              <a:solidFill>
                <a:schemeClr val="tx1"/>
              </a:solidFill>
              <a:round/>
              <a:headEnd/>
              <a:tailEnd/>
            </a:ln>
          </p:spPr>
          <p:txBody>
            <a:bodyPr/>
            <a:lstStyle/>
            <a:p>
              <a:endParaRPr lang="en-GB"/>
            </a:p>
          </p:txBody>
        </p:sp>
        <p:sp>
          <p:nvSpPr>
            <p:cNvPr id="41125" name="Freeform 157"/>
            <p:cNvSpPr>
              <a:spLocks/>
            </p:cNvSpPr>
            <p:nvPr/>
          </p:nvSpPr>
          <p:spPr bwMode="auto">
            <a:xfrm>
              <a:off x="3548" y="2253"/>
              <a:ext cx="7" cy="8"/>
            </a:xfrm>
            <a:custGeom>
              <a:avLst/>
              <a:gdLst>
                <a:gd name="T0" fmla="*/ 4 w 7"/>
                <a:gd name="T1" fmla="*/ 3 h 8"/>
                <a:gd name="T2" fmla="*/ 3 w 7"/>
                <a:gd name="T3" fmla="*/ 3 h 8"/>
                <a:gd name="T4" fmla="*/ 0 w 7"/>
                <a:gd name="T5" fmla="*/ 8 h 8"/>
                <a:gd name="T6" fmla="*/ 1 w 7"/>
                <a:gd name="T7" fmla="*/ 8 h 8"/>
                <a:gd name="T8" fmla="*/ 3 w 7"/>
                <a:gd name="T9" fmla="*/ 8 h 8"/>
                <a:gd name="T10" fmla="*/ 7 w 7"/>
                <a:gd name="T11" fmla="*/ 0 h 8"/>
                <a:gd name="T12" fmla="*/ 7 w 7"/>
                <a:gd name="T13" fmla="*/ 3 h 8"/>
                <a:gd name="T14" fmla="*/ 4 w 7"/>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8"/>
                <a:gd name="T26" fmla="*/ 7 w 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8">
                  <a:moveTo>
                    <a:pt x="4" y="3"/>
                  </a:moveTo>
                  <a:lnTo>
                    <a:pt x="3" y="3"/>
                  </a:lnTo>
                  <a:lnTo>
                    <a:pt x="0" y="8"/>
                  </a:lnTo>
                  <a:lnTo>
                    <a:pt x="1" y="8"/>
                  </a:lnTo>
                  <a:lnTo>
                    <a:pt x="3" y="8"/>
                  </a:lnTo>
                  <a:lnTo>
                    <a:pt x="7" y="0"/>
                  </a:lnTo>
                  <a:lnTo>
                    <a:pt x="7" y="3"/>
                  </a:lnTo>
                  <a:lnTo>
                    <a:pt x="4" y="3"/>
                  </a:lnTo>
                  <a:close/>
                </a:path>
              </a:pathLst>
            </a:custGeom>
            <a:solidFill>
              <a:srgbClr val="000000"/>
            </a:solidFill>
            <a:ln w="25400">
              <a:solidFill>
                <a:schemeClr val="tx1"/>
              </a:solidFill>
              <a:round/>
              <a:headEnd/>
              <a:tailEnd/>
            </a:ln>
          </p:spPr>
          <p:txBody>
            <a:bodyPr/>
            <a:lstStyle/>
            <a:p>
              <a:endParaRPr lang="en-GB"/>
            </a:p>
          </p:txBody>
        </p:sp>
        <p:sp>
          <p:nvSpPr>
            <p:cNvPr id="41126" name="Freeform 158"/>
            <p:cNvSpPr>
              <a:spLocks/>
            </p:cNvSpPr>
            <p:nvPr/>
          </p:nvSpPr>
          <p:spPr bwMode="auto">
            <a:xfrm>
              <a:off x="3545" y="2260"/>
              <a:ext cx="6" cy="5"/>
            </a:xfrm>
            <a:custGeom>
              <a:avLst/>
              <a:gdLst>
                <a:gd name="T0" fmla="*/ 4 w 6"/>
                <a:gd name="T1" fmla="*/ 1 h 5"/>
                <a:gd name="T2" fmla="*/ 3 w 6"/>
                <a:gd name="T3" fmla="*/ 0 h 5"/>
                <a:gd name="T4" fmla="*/ 0 w 6"/>
                <a:gd name="T5" fmla="*/ 2 h 5"/>
                <a:gd name="T6" fmla="*/ 2 w 6"/>
                <a:gd name="T7" fmla="*/ 4 h 5"/>
                <a:gd name="T8" fmla="*/ 3 w 6"/>
                <a:gd name="T9" fmla="*/ 5 h 5"/>
                <a:gd name="T10" fmla="*/ 4 w 6"/>
                <a:gd name="T11" fmla="*/ 4 h 5"/>
                <a:gd name="T12" fmla="*/ 6 w 6"/>
                <a:gd name="T13" fmla="*/ 1 h 5"/>
                <a:gd name="T14" fmla="*/ 4 w 6"/>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4" y="1"/>
                  </a:moveTo>
                  <a:lnTo>
                    <a:pt x="3" y="0"/>
                  </a:lnTo>
                  <a:lnTo>
                    <a:pt x="0" y="2"/>
                  </a:lnTo>
                  <a:lnTo>
                    <a:pt x="2" y="4"/>
                  </a:lnTo>
                  <a:lnTo>
                    <a:pt x="3" y="5"/>
                  </a:lnTo>
                  <a:lnTo>
                    <a:pt x="4" y="4"/>
                  </a:lnTo>
                  <a:lnTo>
                    <a:pt x="6" y="1"/>
                  </a:lnTo>
                  <a:lnTo>
                    <a:pt x="4" y="1"/>
                  </a:lnTo>
                  <a:close/>
                </a:path>
              </a:pathLst>
            </a:custGeom>
            <a:solidFill>
              <a:srgbClr val="000000"/>
            </a:solidFill>
            <a:ln w="25400">
              <a:solidFill>
                <a:schemeClr val="tx1"/>
              </a:solidFill>
              <a:round/>
              <a:headEnd/>
              <a:tailEnd/>
            </a:ln>
          </p:spPr>
          <p:txBody>
            <a:bodyPr/>
            <a:lstStyle/>
            <a:p>
              <a:endParaRPr lang="en-GB"/>
            </a:p>
          </p:txBody>
        </p:sp>
        <p:sp>
          <p:nvSpPr>
            <p:cNvPr id="41127" name="Freeform 159"/>
            <p:cNvSpPr>
              <a:spLocks/>
            </p:cNvSpPr>
            <p:nvPr/>
          </p:nvSpPr>
          <p:spPr bwMode="auto">
            <a:xfrm>
              <a:off x="3539" y="2261"/>
              <a:ext cx="9" cy="9"/>
            </a:xfrm>
            <a:custGeom>
              <a:avLst/>
              <a:gdLst>
                <a:gd name="T0" fmla="*/ 6 w 9"/>
                <a:gd name="T1" fmla="*/ 1 h 9"/>
                <a:gd name="T2" fmla="*/ 8 w 9"/>
                <a:gd name="T3" fmla="*/ 0 h 9"/>
                <a:gd name="T4" fmla="*/ 5 w 9"/>
                <a:gd name="T5" fmla="*/ 5 h 9"/>
                <a:gd name="T6" fmla="*/ 2 w 9"/>
                <a:gd name="T7" fmla="*/ 5 h 9"/>
                <a:gd name="T8" fmla="*/ 0 w 9"/>
                <a:gd name="T9" fmla="*/ 7 h 9"/>
                <a:gd name="T10" fmla="*/ 0 w 9"/>
                <a:gd name="T11" fmla="*/ 8 h 9"/>
                <a:gd name="T12" fmla="*/ 0 w 9"/>
                <a:gd name="T13" fmla="*/ 9 h 9"/>
                <a:gd name="T14" fmla="*/ 2 w 9"/>
                <a:gd name="T15" fmla="*/ 8 h 9"/>
                <a:gd name="T16" fmla="*/ 8 w 9"/>
                <a:gd name="T17" fmla="*/ 5 h 9"/>
                <a:gd name="T18" fmla="*/ 9 w 9"/>
                <a:gd name="T19" fmla="*/ 3 h 9"/>
                <a:gd name="T20" fmla="*/ 8 w 9"/>
                <a:gd name="T21" fmla="*/ 3 h 9"/>
                <a:gd name="T22" fmla="*/ 6 w 9"/>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9"/>
                <a:gd name="T38" fmla="*/ 9 w 9"/>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9">
                  <a:moveTo>
                    <a:pt x="6" y="1"/>
                  </a:moveTo>
                  <a:lnTo>
                    <a:pt x="8" y="0"/>
                  </a:lnTo>
                  <a:lnTo>
                    <a:pt x="5" y="5"/>
                  </a:lnTo>
                  <a:lnTo>
                    <a:pt x="2" y="5"/>
                  </a:lnTo>
                  <a:lnTo>
                    <a:pt x="0" y="7"/>
                  </a:lnTo>
                  <a:lnTo>
                    <a:pt x="0" y="8"/>
                  </a:lnTo>
                  <a:lnTo>
                    <a:pt x="0" y="9"/>
                  </a:lnTo>
                  <a:lnTo>
                    <a:pt x="2" y="8"/>
                  </a:lnTo>
                  <a:lnTo>
                    <a:pt x="8" y="5"/>
                  </a:lnTo>
                  <a:lnTo>
                    <a:pt x="9" y="3"/>
                  </a:lnTo>
                  <a:lnTo>
                    <a:pt x="8" y="3"/>
                  </a:lnTo>
                  <a:lnTo>
                    <a:pt x="6" y="1"/>
                  </a:lnTo>
                  <a:close/>
                </a:path>
              </a:pathLst>
            </a:custGeom>
            <a:solidFill>
              <a:srgbClr val="000000"/>
            </a:solidFill>
            <a:ln w="25400">
              <a:solidFill>
                <a:schemeClr val="tx1"/>
              </a:solidFill>
              <a:round/>
              <a:headEnd/>
              <a:tailEnd/>
            </a:ln>
          </p:spPr>
          <p:txBody>
            <a:bodyPr/>
            <a:lstStyle/>
            <a:p>
              <a:endParaRPr lang="en-GB"/>
            </a:p>
          </p:txBody>
        </p:sp>
        <p:sp>
          <p:nvSpPr>
            <p:cNvPr id="41128" name="Freeform 160"/>
            <p:cNvSpPr>
              <a:spLocks/>
            </p:cNvSpPr>
            <p:nvPr/>
          </p:nvSpPr>
          <p:spPr bwMode="auto">
            <a:xfrm>
              <a:off x="3446" y="2265"/>
              <a:ext cx="93" cy="7"/>
            </a:xfrm>
            <a:custGeom>
              <a:avLst/>
              <a:gdLst>
                <a:gd name="T0" fmla="*/ 93 w 93"/>
                <a:gd name="T1" fmla="*/ 4 h 7"/>
                <a:gd name="T2" fmla="*/ 93 w 93"/>
                <a:gd name="T3" fmla="*/ 1 h 7"/>
                <a:gd name="T4" fmla="*/ 6 w 93"/>
                <a:gd name="T5" fmla="*/ 3 h 7"/>
                <a:gd name="T6" fmla="*/ 2 w 93"/>
                <a:gd name="T7" fmla="*/ 1 h 7"/>
                <a:gd name="T8" fmla="*/ 0 w 93"/>
                <a:gd name="T9" fmla="*/ 0 h 7"/>
                <a:gd name="T10" fmla="*/ 0 w 93"/>
                <a:gd name="T11" fmla="*/ 1 h 7"/>
                <a:gd name="T12" fmla="*/ 0 w 93"/>
                <a:gd name="T13" fmla="*/ 3 h 7"/>
                <a:gd name="T14" fmla="*/ 2 w 93"/>
                <a:gd name="T15" fmla="*/ 4 h 7"/>
                <a:gd name="T16" fmla="*/ 6 w 93"/>
                <a:gd name="T17" fmla="*/ 5 h 7"/>
                <a:gd name="T18" fmla="*/ 90 w 93"/>
                <a:gd name="T19" fmla="*/ 7 h 7"/>
                <a:gd name="T20" fmla="*/ 93 w 93"/>
                <a:gd name="T21" fmla="*/ 5 h 7"/>
                <a:gd name="T22" fmla="*/ 93 w 93"/>
                <a:gd name="T23" fmla="*/ 4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7"/>
                <a:gd name="T38" fmla="*/ 93 w 93"/>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7">
                  <a:moveTo>
                    <a:pt x="93" y="4"/>
                  </a:moveTo>
                  <a:lnTo>
                    <a:pt x="93" y="1"/>
                  </a:lnTo>
                  <a:lnTo>
                    <a:pt x="6" y="3"/>
                  </a:lnTo>
                  <a:lnTo>
                    <a:pt x="2" y="1"/>
                  </a:lnTo>
                  <a:lnTo>
                    <a:pt x="0" y="0"/>
                  </a:lnTo>
                  <a:lnTo>
                    <a:pt x="0" y="1"/>
                  </a:lnTo>
                  <a:lnTo>
                    <a:pt x="0" y="3"/>
                  </a:lnTo>
                  <a:lnTo>
                    <a:pt x="2" y="4"/>
                  </a:lnTo>
                  <a:lnTo>
                    <a:pt x="6" y="5"/>
                  </a:lnTo>
                  <a:lnTo>
                    <a:pt x="90" y="7"/>
                  </a:lnTo>
                  <a:lnTo>
                    <a:pt x="93" y="5"/>
                  </a:lnTo>
                  <a:lnTo>
                    <a:pt x="93" y="4"/>
                  </a:lnTo>
                  <a:close/>
                </a:path>
              </a:pathLst>
            </a:custGeom>
            <a:solidFill>
              <a:srgbClr val="000000"/>
            </a:solidFill>
            <a:ln w="25400">
              <a:solidFill>
                <a:schemeClr val="tx1"/>
              </a:solidFill>
              <a:round/>
              <a:headEnd/>
              <a:tailEnd/>
            </a:ln>
          </p:spPr>
          <p:txBody>
            <a:bodyPr/>
            <a:lstStyle/>
            <a:p>
              <a:endParaRPr lang="en-GB"/>
            </a:p>
          </p:txBody>
        </p:sp>
        <p:sp>
          <p:nvSpPr>
            <p:cNvPr id="41129" name="Freeform 161"/>
            <p:cNvSpPr>
              <a:spLocks/>
            </p:cNvSpPr>
            <p:nvPr/>
          </p:nvSpPr>
          <p:spPr bwMode="auto">
            <a:xfrm>
              <a:off x="3439" y="2260"/>
              <a:ext cx="8" cy="8"/>
            </a:xfrm>
            <a:custGeom>
              <a:avLst/>
              <a:gdLst>
                <a:gd name="T0" fmla="*/ 7 w 8"/>
                <a:gd name="T1" fmla="*/ 6 h 8"/>
                <a:gd name="T2" fmla="*/ 8 w 8"/>
                <a:gd name="T3" fmla="*/ 5 h 8"/>
                <a:gd name="T4" fmla="*/ 3 w 8"/>
                <a:gd name="T5" fmla="*/ 0 h 8"/>
                <a:gd name="T6" fmla="*/ 1 w 8"/>
                <a:gd name="T7" fmla="*/ 1 h 8"/>
                <a:gd name="T8" fmla="*/ 0 w 8"/>
                <a:gd name="T9" fmla="*/ 2 h 8"/>
                <a:gd name="T10" fmla="*/ 4 w 8"/>
                <a:gd name="T11" fmla="*/ 6 h 8"/>
                <a:gd name="T12" fmla="*/ 7 w 8"/>
                <a:gd name="T13" fmla="*/ 8 h 8"/>
                <a:gd name="T14" fmla="*/ 7 w 8"/>
                <a:gd name="T15" fmla="*/ 6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7" y="6"/>
                  </a:moveTo>
                  <a:lnTo>
                    <a:pt x="8" y="5"/>
                  </a:lnTo>
                  <a:lnTo>
                    <a:pt x="3" y="0"/>
                  </a:lnTo>
                  <a:lnTo>
                    <a:pt x="1" y="1"/>
                  </a:lnTo>
                  <a:lnTo>
                    <a:pt x="0" y="2"/>
                  </a:lnTo>
                  <a:lnTo>
                    <a:pt x="4" y="6"/>
                  </a:lnTo>
                  <a:lnTo>
                    <a:pt x="7" y="8"/>
                  </a:lnTo>
                  <a:lnTo>
                    <a:pt x="7" y="6"/>
                  </a:lnTo>
                  <a:close/>
                </a:path>
              </a:pathLst>
            </a:custGeom>
            <a:solidFill>
              <a:srgbClr val="000000"/>
            </a:solidFill>
            <a:ln w="25400">
              <a:solidFill>
                <a:schemeClr val="tx1"/>
              </a:solidFill>
              <a:round/>
              <a:headEnd/>
              <a:tailEnd/>
            </a:ln>
          </p:spPr>
          <p:txBody>
            <a:bodyPr/>
            <a:lstStyle/>
            <a:p>
              <a:endParaRPr lang="en-GB"/>
            </a:p>
          </p:txBody>
        </p:sp>
        <p:sp>
          <p:nvSpPr>
            <p:cNvPr id="41130" name="Freeform 162"/>
            <p:cNvSpPr>
              <a:spLocks/>
            </p:cNvSpPr>
            <p:nvPr/>
          </p:nvSpPr>
          <p:spPr bwMode="auto">
            <a:xfrm>
              <a:off x="3439" y="2261"/>
              <a:ext cx="3" cy="3"/>
            </a:xfrm>
            <a:custGeom>
              <a:avLst/>
              <a:gdLst>
                <a:gd name="T0" fmla="*/ 1 w 3"/>
                <a:gd name="T1" fmla="*/ 0 h 3"/>
                <a:gd name="T2" fmla="*/ 3 w 3"/>
                <a:gd name="T3" fmla="*/ 0 h 3"/>
                <a:gd name="T4" fmla="*/ 1 w 3"/>
                <a:gd name="T5" fmla="*/ 3 h 3"/>
                <a:gd name="T6" fmla="*/ 0 w 3"/>
                <a:gd name="T7" fmla="*/ 1 h 3"/>
                <a:gd name="T8" fmla="*/ 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lnTo>
                    <a:pt x="3" y="0"/>
                  </a:lnTo>
                  <a:lnTo>
                    <a:pt x="1" y="3"/>
                  </a:lnTo>
                  <a:lnTo>
                    <a:pt x="0" y="1"/>
                  </a:lnTo>
                  <a:lnTo>
                    <a:pt x="1" y="0"/>
                  </a:lnTo>
                  <a:close/>
                </a:path>
              </a:pathLst>
            </a:custGeom>
            <a:solidFill>
              <a:srgbClr val="000000"/>
            </a:solidFill>
            <a:ln w="25400">
              <a:solidFill>
                <a:schemeClr val="tx1"/>
              </a:solidFill>
              <a:round/>
              <a:headEnd/>
              <a:tailEnd/>
            </a:ln>
          </p:spPr>
          <p:txBody>
            <a:bodyPr/>
            <a:lstStyle/>
            <a:p>
              <a:endParaRPr lang="en-GB"/>
            </a:p>
          </p:txBody>
        </p:sp>
        <p:sp>
          <p:nvSpPr>
            <p:cNvPr id="41131" name="Freeform 163"/>
            <p:cNvSpPr>
              <a:spLocks/>
            </p:cNvSpPr>
            <p:nvPr/>
          </p:nvSpPr>
          <p:spPr bwMode="auto">
            <a:xfrm>
              <a:off x="3436" y="2254"/>
              <a:ext cx="6" cy="10"/>
            </a:xfrm>
            <a:custGeom>
              <a:avLst/>
              <a:gdLst>
                <a:gd name="T0" fmla="*/ 6 w 6"/>
                <a:gd name="T1" fmla="*/ 7 h 10"/>
                <a:gd name="T2" fmla="*/ 4 w 6"/>
                <a:gd name="T3" fmla="*/ 4 h 10"/>
                <a:gd name="T4" fmla="*/ 3 w 6"/>
                <a:gd name="T5" fmla="*/ 0 h 10"/>
                <a:gd name="T6" fmla="*/ 2 w 6"/>
                <a:gd name="T7" fmla="*/ 0 h 10"/>
                <a:gd name="T8" fmla="*/ 0 w 6"/>
                <a:gd name="T9" fmla="*/ 0 h 10"/>
                <a:gd name="T10" fmla="*/ 2 w 6"/>
                <a:gd name="T11" fmla="*/ 4 h 10"/>
                <a:gd name="T12" fmla="*/ 4 w 6"/>
                <a:gd name="T13" fmla="*/ 10 h 10"/>
                <a:gd name="T14" fmla="*/ 6 w 6"/>
                <a:gd name="T15" fmla="*/ 7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6" y="7"/>
                  </a:moveTo>
                  <a:lnTo>
                    <a:pt x="4" y="4"/>
                  </a:lnTo>
                  <a:lnTo>
                    <a:pt x="3" y="0"/>
                  </a:lnTo>
                  <a:lnTo>
                    <a:pt x="2" y="0"/>
                  </a:lnTo>
                  <a:lnTo>
                    <a:pt x="0" y="0"/>
                  </a:lnTo>
                  <a:lnTo>
                    <a:pt x="2" y="4"/>
                  </a:lnTo>
                  <a:lnTo>
                    <a:pt x="4" y="10"/>
                  </a:lnTo>
                  <a:lnTo>
                    <a:pt x="6" y="7"/>
                  </a:lnTo>
                  <a:close/>
                </a:path>
              </a:pathLst>
            </a:custGeom>
            <a:solidFill>
              <a:srgbClr val="000000"/>
            </a:solidFill>
            <a:ln w="25400">
              <a:solidFill>
                <a:schemeClr val="tx1"/>
              </a:solidFill>
              <a:round/>
              <a:headEnd/>
              <a:tailEnd/>
            </a:ln>
          </p:spPr>
          <p:txBody>
            <a:bodyPr/>
            <a:lstStyle/>
            <a:p>
              <a:endParaRPr lang="en-GB"/>
            </a:p>
          </p:txBody>
        </p:sp>
        <p:sp>
          <p:nvSpPr>
            <p:cNvPr id="41132" name="Freeform 164"/>
            <p:cNvSpPr>
              <a:spLocks/>
            </p:cNvSpPr>
            <p:nvPr/>
          </p:nvSpPr>
          <p:spPr bwMode="auto">
            <a:xfrm>
              <a:off x="3435" y="2245"/>
              <a:ext cx="5" cy="9"/>
            </a:xfrm>
            <a:custGeom>
              <a:avLst/>
              <a:gdLst>
                <a:gd name="T0" fmla="*/ 3 w 5"/>
                <a:gd name="T1" fmla="*/ 9 h 9"/>
                <a:gd name="T2" fmla="*/ 5 w 5"/>
                <a:gd name="T3" fmla="*/ 9 h 9"/>
                <a:gd name="T4" fmla="*/ 5 w 5"/>
                <a:gd name="T5" fmla="*/ 0 h 9"/>
                <a:gd name="T6" fmla="*/ 3 w 5"/>
                <a:gd name="T7" fmla="*/ 0 h 9"/>
                <a:gd name="T8" fmla="*/ 0 w 5"/>
                <a:gd name="T9" fmla="*/ 0 h 9"/>
                <a:gd name="T10" fmla="*/ 0 w 5"/>
                <a:gd name="T11" fmla="*/ 5 h 9"/>
                <a:gd name="T12" fmla="*/ 1 w 5"/>
                <a:gd name="T13" fmla="*/ 9 h 9"/>
                <a:gd name="T14" fmla="*/ 3 w 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3" y="9"/>
                  </a:moveTo>
                  <a:lnTo>
                    <a:pt x="5" y="9"/>
                  </a:lnTo>
                  <a:lnTo>
                    <a:pt x="5" y="0"/>
                  </a:lnTo>
                  <a:lnTo>
                    <a:pt x="3" y="0"/>
                  </a:lnTo>
                  <a:lnTo>
                    <a:pt x="0" y="0"/>
                  </a:lnTo>
                  <a:lnTo>
                    <a:pt x="0" y="5"/>
                  </a:lnTo>
                  <a:lnTo>
                    <a:pt x="1" y="9"/>
                  </a:lnTo>
                  <a:lnTo>
                    <a:pt x="3" y="9"/>
                  </a:lnTo>
                  <a:close/>
                </a:path>
              </a:pathLst>
            </a:custGeom>
            <a:solidFill>
              <a:srgbClr val="000000"/>
            </a:solidFill>
            <a:ln w="25400">
              <a:solidFill>
                <a:schemeClr val="tx1"/>
              </a:solidFill>
              <a:round/>
              <a:headEnd/>
              <a:tailEnd/>
            </a:ln>
          </p:spPr>
          <p:txBody>
            <a:bodyPr/>
            <a:lstStyle/>
            <a:p>
              <a:endParaRPr lang="en-GB"/>
            </a:p>
          </p:txBody>
        </p:sp>
        <p:sp>
          <p:nvSpPr>
            <p:cNvPr id="41133" name="Freeform 165"/>
            <p:cNvSpPr>
              <a:spLocks/>
            </p:cNvSpPr>
            <p:nvPr/>
          </p:nvSpPr>
          <p:spPr bwMode="auto">
            <a:xfrm>
              <a:off x="3435" y="2205"/>
              <a:ext cx="97" cy="43"/>
            </a:xfrm>
            <a:custGeom>
              <a:avLst/>
              <a:gdLst>
                <a:gd name="T0" fmla="*/ 3 w 97"/>
                <a:gd name="T1" fmla="*/ 40 h 43"/>
                <a:gd name="T2" fmla="*/ 4 w 97"/>
                <a:gd name="T3" fmla="*/ 40 h 43"/>
                <a:gd name="T4" fmla="*/ 5 w 97"/>
                <a:gd name="T5" fmla="*/ 37 h 43"/>
                <a:gd name="T6" fmla="*/ 8 w 97"/>
                <a:gd name="T7" fmla="*/ 31 h 43"/>
                <a:gd name="T8" fmla="*/ 31 w 97"/>
                <a:gd name="T9" fmla="*/ 3 h 43"/>
                <a:gd name="T10" fmla="*/ 96 w 97"/>
                <a:gd name="T11" fmla="*/ 3 h 43"/>
                <a:gd name="T12" fmla="*/ 97 w 97"/>
                <a:gd name="T13" fmla="*/ 0 h 43"/>
                <a:gd name="T14" fmla="*/ 96 w 97"/>
                <a:gd name="T15" fmla="*/ 0 h 43"/>
                <a:gd name="T16" fmla="*/ 28 w 97"/>
                <a:gd name="T17" fmla="*/ 0 h 43"/>
                <a:gd name="T18" fmla="*/ 5 w 97"/>
                <a:gd name="T19" fmla="*/ 28 h 43"/>
                <a:gd name="T20" fmla="*/ 3 w 97"/>
                <a:gd name="T21" fmla="*/ 37 h 43"/>
                <a:gd name="T22" fmla="*/ 0 w 97"/>
                <a:gd name="T23" fmla="*/ 43 h 43"/>
                <a:gd name="T24" fmla="*/ 0 w 97"/>
                <a:gd name="T25" fmla="*/ 40 h 43"/>
                <a:gd name="T26" fmla="*/ 3 w 97"/>
                <a:gd name="T27" fmla="*/ 4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43"/>
                <a:gd name="T44" fmla="*/ 97 w 97"/>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43">
                  <a:moveTo>
                    <a:pt x="3" y="40"/>
                  </a:moveTo>
                  <a:lnTo>
                    <a:pt x="4" y="40"/>
                  </a:lnTo>
                  <a:lnTo>
                    <a:pt x="5" y="37"/>
                  </a:lnTo>
                  <a:lnTo>
                    <a:pt x="8" y="31"/>
                  </a:lnTo>
                  <a:lnTo>
                    <a:pt x="31" y="3"/>
                  </a:lnTo>
                  <a:lnTo>
                    <a:pt x="96" y="3"/>
                  </a:lnTo>
                  <a:lnTo>
                    <a:pt x="97" y="0"/>
                  </a:lnTo>
                  <a:lnTo>
                    <a:pt x="96" y="0"/>
                  </a:lnTo>
                  <a:lnTo>
                    <a:pt x="28" y="0"/>
                  </a:lnTo>
                  <a:lnTo>
                    <a:pt x="5" y="28"/>
                  </a:lnTo>
                  <a:lnTo>
                    <a:pt x="3" y="37"/>
                  </a:lnTo>
                  <a:lnTo>
                    <a:pt x="0" y="43"/>
                  </a:lnTo>
                  <a:lnTo>
                    <a:pt x="0" y="40"/>
                  </a:lnTo>
                  <a:lnTo>
                    <a:pt x="3" y="40"/>
                  </a:lnTo>
                  <a:close/>
                </a:path>
              </a:pathLst>
            </a:custGeom>
            <a:solidFill>
              <a:srgbClr val="000000"/>
            </a:solidFill>
            <a:ln w="25400">
              <a:solidFill>
                <a:schemeClr val="tx1"/>
              </a:solidFill>
              <a:round/>
              <a:headEnd/>
              <a:tailEnd/>
            </a:ln>
          </p:spPr>
          <p:txBody>
            <a:bodyPr/>
            <a:lstStyle/>
            <a:p>
              <a:endParaRPr lang="en-GB"/>
            </a:p>
          </p:txBody>
        </p:sp>
        <p:sp>
          <p:nvSpPr>
            <p:cNvPr id="41134" name="Freeform 166"/>
            <p:cNvSpPr>
              <a:spLocks/>
            </p:cNvSpPr>
            <p:nvPr/>
          </p:nvSpPr>
          <p:spPr bwMode="auto">
            <a:xfrm>
              <a:off x="2982" y="2250"/>
              <a:ext cx="454" cy="555"/>
            </a:xfrm>
            <a:custGeom>
              <a:avLst/>
              <a:gdLst>
                <a:gd name="T0" fmla="*/ 454 w 454"/>
                <a:gd name="T1" fmla="*/ 0 h 555"/>
                <a:gd name="T2" fmla="*/ 340 w 454"/>
                <a:gd name="T3" fmla="*/ 0 h 555"/>
                <a:gd name="T4" fmla="*/ 336 w 454"/>
                <a:gd name="T5" fmla="*/ 2 h 555"/>
                <a:gd name="T6" fmla="*/ 331 w 454"/>
                <a:gd name="T7" fmla="*/ 2 h 555"/>
                <a:gd name="T8" fmla="*/ 327 w 454"/>
                <a:gd name="T9" fmla="*/ 3 h 555"/>
                <a:gd name="T10" fmla="*/ 325 w 454"/>
                <a:gd name="T11" fmla="*/ 6 h 555"/>
                <a:gd name="T12" fmla="*/ 321 w 454"/>
                <a:gd name="T13" fmla="*/ 8 h 555"/>
                <a:gd name="T14" fmla="*/ 319 w 454"/>
                <a:gd name="T15" fmla="*/ 10 h 555"/>
                <a:gd name="T16" fmla="*/ 317 w 454"/>
                <a:gd name="T17" fmla="*/ 12 h 555"/>
                <a:gd name="T18" fmla="*/ 315 w 454"/>
                <a:gd name="T19" fmla="*/ 15 h 555"/>
                <a:gd name="T20" fmla="*/ 315 w 454"/>
                <a:gd name="T21" fmla="*/ 19 h 555"/>
                <a:gd name="T22" fmla="*/ 314 w 454"/>
                <a:gd name="T23" fmla="*/ 22 h 555"/>
                <a:gd name="T24" fmla="*/ 314 w 454"/>
                <a:gd name="T25" fmla="*/ 24 h 555"/>
                <a:gd name="T26" fmla="*/ 314 w 454"/>
                <a:gd name="T27" fmla="*/ 26 h 555"/>
                <a:gd name="T28" fmla="*/ 314 w 454"/>
                <a:gd name="T29" fmla="*/ 165 h 555"/>
                <a:gd name="T30" fmla="*/ 10 w 454"/>
                <a:gd name="T31" fmla="*/ 270 h 555"/>
                <a:gd name="T32" fmla="*/ 0 w 454"/>
                <a:gd name="T33" fmla="*/ 555 h 5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4"/>
                <a:gd name="T52" fmla="*/ 0 h 555"/>
                <a:gd name="T53" fmla="*/ 454 w 454"/>
                <a:gd name="T54" fmla="*/ 555 h 5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4" h="555">
                  <a:moveTo>
                    <a:pt x="454" y="0"/>
                  </a:moveTo>
                  <a:lnTo>
                    <a:pt x="340" y="0"/>
                  </a:lnTo>
                  <a:lnTo>
                    <a:pt x="336" y="2"/>
                  </a:lnTo>
                  <a:lnTo>
                    <a:pt x="331" y="2"/>
                  </a:lnTo>
                  <a:lnTo>
                    <a:pt x="327" y="3"/>
                  </a:lnTo>
                  <a:lnTo>
                    <a:pt x="325" y="6"/>
                  </a:lnTo>
                  <a:lnTo>
                    <a:pt x="321" y="8"/>
                  </a:lnTo>
                  <a:lnTo>
                    <a:pt x="319" y="10"/>
                  </a:lnTo>
                  <a:lnTo>
                    <a:pt x="317" y="12"/>
                  </a:lnTo>
                  <a:lnTo>
                    <a:pt x="315" y="15"/>
                  </a:lnTo>
                  <a:lnTo>
                    <a:pt x="315" y="19"/>
                  </a:lnTo>
                  <a:lnTo>
                    <a:pt x="314" y="22"/>
                  </a:lnTo>
                  <a:lnTo>
                    <a:pt x="314" y="24"/>
                  </a:lnTo>
                  <a:lnTo>
                    <a:pt x="314" y="26"/>
                  </a:lnTo>
                  <a:lnTo>
                    <a:pt x="314" y="165"/>
                  </a:lnTo>
                  <a:lnTo>
                    <a:pt x="10" y="270"/>
                  </a:lnTo>
                  <a:lnTo>
                    <a:pt x="0" y="555"/>
                  </a:lnTo>
                </a:path>
              </a:pathLst>
            </a:custGeom>
            <a:noFill/>
            <a:ln w="25400">
              <a:solidFill>
                <a:schemeClr val="tx1"/>
              </a:solidFill>
              <a:prstDash val="solid"/>
              <a:round/>
              <a:headEnd/>
              <a:tailEnd/>
            </a:ln>
          </p:spPr>
          <p:txBody>
            <a:bodyPr/>
            <a:lstStyle/>
            <a:p>
              <a:endParaRPr lang="en-GB"/>
            </a:p>
          </p:txBody>
        </p:sp>
        <p:sp>
          <p:nvSpPr>
            <p:cNvPr id="41135" name="Freeform 167"/>
            <p:cNvSpPr>
              <a:spLocks/>
            </p:cNvSpPr>
            <p:nvPr/>
          </p:nvSpPr>
          <p:spPr bwMode="auto">
            <a:xfrm>
              <a:off x="3318" y="2249"/>
              <a:ext cx="118" cy="4"/>
            </a:xfrm>
            <a:custGeom>
              <a:avLst/>
              <a:gdLst>
                <a:gd name="T0" fmla="*/ 118 w 118"/>
                <a:gd name="T1" fmla="*/ 3 h 4"/>
                <a:gd name="T2" fmla="*/ 118 w 118"/>
                <a:gd name="T3" fmla="*/ 0 h 4"/>
                <a:gd name="T4" fmla="*/ 4 w 118"/>
                <a:gd name="T5" fmla="*/ 0 h 4"/>
                <a:gd name="T6" fmla="*/ 0 w 118"/>
                <a:gd name="T7" fmla="*/ 1 h 4"/>
                <a:gd name="T8" fmla="*/ 0 w 118"/>
                <a:gd name="T9" fmla="*/ 3 h 4"/>
                <a:gd name="T10" fmla="*/ 0 w 118"/>
                <a:gd name="T11" fmla="*/ 4 h 4"/>
                <a:gd name="T12" fmla="*/ 4 w 118"/>
                <a:gd name="T13" fmla="*/ 3 h 4"/>
                <a:gd name="T14" fmla="*/ 118 w 118"/>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4"/>
                <a:gd name="T26" fmla="*/ 118 w 11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4">
                  <a:moveTo>
                    <a:pt x="118" y="3"/>
                  </a:moveTo>
                  <a:lnTo>
                    <a:pt x="118" y="0"/>
                  </a:lnTo>
                  <a:lnTo>
                    <a:pt x="4" y="0"/>
                  </a:lnTo>
                  <a:lnTo>
                    <a:pt x="0" y="1"/>
                  </a:lnTo>
                  <a:lnTo>
                    <a:pt x="0" y="3"/>
                  </a:lnTo>
                  <a:lnTo>
                    <a:pt x="0" y="4"/>
                  </a:lnTo>
                  <a:lnTo>
                    <a:pt x="4" y="3"/>
                  </a:lnTo>
                  <a:lnTo>
                    <a:pt x="118" y="3"/>
                  </a:lnTo>
                  <a:close/>
                </a:path>
              </a:pathLst>
            </a:custGeom>
            <a:solidFill>
              <a:srgbClr val="000000"/>
            </a:solidFill>
            <a:ln w="25400">
              <a:solidFill>
                <a:schemeClr val="tx1"/>
              </a:solidFill>
              <a:round/>
              <a:headEnd/>
              <a:tailEnd/>
            </a:ln>
          </p:spPr>
          <p:txBody>
            <a:bodyPr/>
            <a:lstStyle/>
            <a:p>
              <a:endParaRPr lang="en-GB"/>
            </a:p>
          </p:txBody>
        </p:sp>
        <p:sp>
          <p:nvSpPr>
            <p:cNvPr id="41136" name="Freeform 168"/>
            <p:cNvSpPr>
              <a:spLocks/>
            </p:cNvSpPr>
            <p:nvPr/>
          </p:nvSpPr>
          <p:spPr bwMode="auto">
            <a:xfrm>
              <a:off x="3313" y="2249"/>
              <a:ext cx="5" cy="5"/>
            </a:xfrm>
            <a:custGeom>
              <a:avLst/>
              <a:gdLst>
                <a:gd name="T0" fmla="*/ 5 w 5"/>
                <a:gd name="T1" fmla="*/ 3 h 5"/>
                <a:gd name="T2" fmla="*/ 5 w 5"/>
                <a:gd name="T3" fmla="*/ 0 h 5"/>
                <a:gd name="T4" fmla="*/ 0 w 5"/>
                <a:gd name="T5" fmla="*/ 0 h 5"/>
                <a:gd name="T6" fmla="*/ 0 w 5"/>
                <a:gd name="T7" fmla="*/ 3 h 5"/>
                <a:gd name="T8" fmla="*/ 0 w 5"/>
                <a:gd name="T9" fmla="*/ 5 h 5"/>
                <a:gd name="T10" fmla="*/ 1 w 5"/>
                <a:gd name="T11" fmla="*/ 5 h 5"/>
                <a:gd name="T12" fmla="*/ 5 w 5"/>
                <a:gd name="T13" fmla="*/ 4 h 5"/>
                <a:gd name="T14" fmla="*/ 5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3"/>
                  </a:moveTo>
                  <a:lnTo>
                    <a:pt x="5" y="0"/>
                  </a:lnTo>
                  <a:lnTo>
                    <a:pt x="0" y="0"/>
                  </a:lnTo>
                  <a:lnTo>
                    <a:pt x="0" y="3"/>
                  </a:lnTo>
                  <a:lnTo>
                    <a:pt x="0" y="5"/>
                  </a:lnTo>
                  <a:lnTo>
                    <a:pt x="1" y="5"/>
                  </a:lnTo>
                  <a:lnTo>
                    <a:pt x="5" y="4"/>
                  </a:lnTo>
                  <a:lnTo>
                    <a:pt x="5" y="3"/>
                  </a:lnTo>
                  <a:close/>
                </a:path>
              </a:pathLst>
            </a:custGeom>
            <a:solidFill>
              <a:srgbClr val="000000"/>
            </a:solidFill>
            <a:ln w="25400">
              <a:solidFill>
                <a:schemeClr val="tx1"/>
              </a:solidFill>
              <a:round/>
              <a:headEnd/>
              <a:tailEnd/>
            </a:ln>
          </p:spPr>
          <p:txBody>
            <a:bodyPr/>
            <a:lstStyle/>
            <a:p>
              <a:endParaRPr lang="en-GB"/>
            </a:p>
          </p:txBody>
        </p:sp>
        <p:sp>
          <p:nvSpPr>
            <p:cNvPr id="41137" name="Freeform 169"/>
            <p:cNvSpPr>
              <a:spLocks/>
            </p:cNvSpPr>
            <p:nvPr/>
          </p:nvSpPr>
          <p:spPr bwMode="auto">
            <a:xfrm>
              <a:off x="3313" y="2249"/>
              <a:ext cx="4" cy="4"/>
            </a:xfrm>
            <a:custGeom>
              <a:avLst/>
              <a:gdLst>
                <a:gd name="T0" fmla="*/ 0 w 4"/>
                <a:gd name="T1" fmla="*/ 0 h 4"/>
                <a:gd name="T2" fmla="*/ 4 w 4"/>
                <a:gd name="T3" fmla="*/ 0 h 4"/>
                <a:gd name="T4" fmla="*/ 0 w 4"/>
                <a:gd name="T5" fmla="*/ 4 h 4"/>
                <a:gd name="T6" fmla="*/ 0 w 4"/>
                <a:gd name="T7" fmla="*/ 3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4" y="0"/>
                  </a:lnTo>
                  <a:lnTo>
                    <a:pt x="0" y="4"/>
                  </a:lnTo>
                  <a:lnTo>
                    <a:pt x="0" y="3"/>
                  </a:lnTo>
                  <a:lnTo>
                    <a:pt x="0" y="0"/>
                  </a:lnTo>
                  <a:close/>
                </a:path>
              </a:pathLst>
            </a:custGeom>
            <a:solidFill>
              <a:srgbClr val="000000"/>
            </a:solidFill>
            <a:ln w="25400">
              <a:solidFill>
                <a:schemeClr val="tx1"/>
              </a:solidFill>
              <a:round/>
              <a:headEnd/>
              <a:tailEnd/>
            </a:ln>
          </p:spPr>
          <p:txBody>
            <a:bodyPr/>
            <a:lstStyle/>
            <a:p>
              <a:endParaRPr lang="en-GB"/>
            </a:p>
          </p:txBody>
        </p:sp>
        <p:sp>
          <p:nvSpPr>
            <p:cNvPr id="41138" name="Freeform 170"/>
            <p:cNvSpPr>
              <a:spLocks/>
            </p:cNvSpPr>
            <p:nvPr/>
          </p:nvSpPr>
          <p:spPr bwMode="auto">
            <a:xfrm>
              <a:off x="3297" y="2249"/>
              <a:ext cx="20" cy="15"/>
            </a:xfrm>
            <a:custGeom>
              <a:avLst/>
              <a:gdLst>
                <a:gd name="T0" fmla="*/ 20 w 20"/>
                <a:gd name="T1" fmla="*/ 0 h 15"/>
                <a:gd name="T2" fmla="*/ 11 w 20"/>
                <a:gd name="T3" fmla="*/ 3 h 15"/>
                <a:gd name="T4" fmla="*/ 8 w 20"/>
                <a:gd name="T5" fmla="*/ 5 h 15"/>
                <a:gd name="T6" fmla="*/ 4 w 20"/>
                <a:gd name="T7" fmla="*/ 8 h 15"/>
                <a:gd name="T8" fmla="*/ 0 w 20"/>
                <a:gd name="T9" fmla="*/ 12 h 15"/>
                <a:gd name="T10" fmla="*/ 2 w 20"/>
                <a:gd name="T11" fmla="*/ 13 h 15"/>
                <a:gd name="T12" fmla="*/ 3 w 20"/>
                <a:gd name="T13" fmla="*/ 15 h 15"/>
                <a:gd name="T14" fmla="*/ 7 w 20"/>
                <a:gd name="T15" fmla="*/ 11 h 15"/>
                <a:gd name="T16" fmla="*/ 11 w 20"/>
                <a:gd name="T17" fmla="*/ 8 h 15"/>
                <a:gd name="T18" fmla="*/ 13 w 20"/>
                <a:gd name="T19" fmla="*/ 5 h 15"/>
                <a:gd name="T20" fmla="*/ 16 w 20"/>
                <a:gd name="T21" fmla="*/ 4 h 15"/>
                <a:gd name="T22" fmla="*/ 20 w 20"/>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5"/>
                <a:gd name="T38" fmla="*/ 20 w 20"/>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5">
                  <a:moveTo>
                    <a:pt x="20" y="0"/>
                  </a:moveTo>
                  <a:lnTo>
                    <a:pt x="11" y="3"/>
                  </a:lnTo>
                  <a:lnTo>
                    <a:pt x="8" y="5"/>
                  </a:lnTo>
                  <a:lnTo>
                    <a:pt x="4" y="8"/>
                  </a:lnTo>
                  <a:lnTo>
                    <a:pt x="0" y="12"/>
                  </a:lnTo>
                  <a:lnTo>
                    <a:pt x="2" y="13"/>
                  </a:lnTo>
                  <a:lnTo>
                    <a:pt x="3" y="15"/>
                  </a:lnTo>
                  <a:lnTo>
                    <a:pt x="7" y="11"/>
                  </a:lnTo>
                  <a:lnTo>
                    <a:pt x="11" y="8"/>
                  </a:lnTo>
                  <a:lnTo>
                    <a:pt x="13" y="5"/>
                  </a:lnTo>
                  <a:lnTo>
                    <a:pt x="16" y="4"/>
                  </a:lnTo>
                  <a:lnTo>
                    <a:pt x="20" y="0"/>
                  </a:lnTo>
                  <a:close/>
                </a:path>
              </a:pathLst>
            </a:custGeom>
            <a:solidFill>
              <a:srgbClr val="000000"/>
            </a:solidFill>
            <a:ln w="25400">
              <a:solidFill>
                <a:schemeClr val="tx1"/>
              </a:solidFill>
              <a:round/>
              <a:headEnd/>
              <a:tailEnd/>
            </a:ln>
          </p:spPr>
          <p:txBody>
            <a:bodyPr/>
            <a:lstStyle/>
            <a:p>
              <a:endParaRPr lang="en-GB"/>
            </a:p>
          </p:txBody>
        </p:sp>
        <p:sp>
          <p:nvSpPr>
            <p:cNvPr id="41139" name="Freeform 171"/>
            <p:cNvSpPr>
              <a:spLocks/>
            </p:cNvSpPr>
            <p:nvPr/>
          </p:nvSpPr>
          <p:spPr bwMode="auto">
            <a:xfrm>
              <a:off x="3296" y="2260"/>
              <a:ext cx="4" cy="5"/>
            </a:xfrm>
            <a:custGeom>
              <a:avLst/>
              <a:gdLst>
                <a:gd name="T0" fmla="*/ 1 w 4"/>
                <a:gd name="T1" fmla="*/ 1 h 5"/>
                <a:gd name="T2" fmla="*/ 3 w 4"/>
                <a:gd name="T3" fmla="*/ 0 h 5"/>
                <a:gd name="T4" fmla="*/ 0 w 4"/>
                <a:gd name="T5" fmla="*/ 5 h 5"/>
                <a:gd name="T6" fmla="*/ 1 w 4"/>
                <a:gd name="T7" fmla="*/ 5 h 5"/>
                <a:gd name="T8" fmla="*/ 3 w 4"/>
                <a:gd name="T9" fmla="*/ 5 h 5"/>
                <a:gd name="T10" fmla="*/ 4 w 4"/>
                <a:gd name="T11" fmla="*/ 2 h 5"/>
                <a:gd name="T12" fmla="*/ 3 w 4"/>
                <a:gd name="T13" fmla="*/ 2 h 5"/>
                <a:gd name="T14" fmla="*/ 1 w 4"/>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1" y="1"/>
                  </a:moveTo>
                  <a:lnTo>
                    <a:pt x="3" y="0"/>
                  </a:lnTo>
                  <a:lnTo>
                    <a:pt x="0" y="5"/>
                  </a:lnTo>
                  <a:lnTo>
                    <a:pt x="1" y="5"/>
                  </a:lnTo>
                  <a:lnTo>
                    <a:pt x="3" y="5"/>
                  </a:lnTo>
                  <a:lnTo>
                    <a:pt x="4" y="2"/>
                  </a:lnTo>
                  <a:lnTo>
                    <a:pt x="3" y="2"/>
                  </a:lnTo>
                  <a:lnTo>
                    <a:pt x="1" y="1"/>
                  </a:lnTo>
                  <a:close/>
                </a:path>
              </a:pathLst>
            </a:custGeom>
            <a:solidFill>
              <a:srgbClr val="000000"/>
            </a:solidFill>
            <a:ln w="25400">
              <a:solidFill>
                <a:schemeClr val="tx1"/>
              </a:solidFill>
              <a:round/>
              <a:headEnd/>
              <a:tailEnd/>
            </a:ln>
          </p:spPr>
          <p:txBody>
            <a:bodyPr/>
            <a:lstStyle/>
            <a:p>
              <a:endParaRPr lang="en-GB"/>
            </a:p>
          </p:txBody>
        </p:sp>
        <p:sp>
          <p:nvSpPr>
            <p:cNvPr id="41140" name="Freeform 172"/>
            <p:cNvSpPr>
              <a:spLocks/>
            </p:cNvSpPr>
            <p:nvPr/>
          </p:nvSpPr>
          <p:spPr bwMode="auto">
            <a:xfrm>
              <a:off x="3295" y="2265"/>
              <a:ext cx="5" cy="4"/>
            </a:xfrm>
            <a:custGeom>
              <a:avLst/>
              <a:gdLst>
                <a:gd name="T0" fmla="*/ 1 w 5"/>
                <a:gd name="T1" fmla="*/ 0 h 4"/>
                <a:gd name="T2" fmla="*/ 0 w 5"/>
                <a:gd name="T3" fmla="*/ 3 h 4"/>
                <a:gd name="T4" fmla="*/ 0 w 5"/>
                <a:gd name="T5" fmla="*/ 4 h 4"/>
                <a:gd name="T6" fmla="*/ 2 w 5"/>
                <a:gd name="T7" fmla="*/ 4 h 4"/>
                <a:gd name="T8" fmla="*/ 5 w 5"/>
                <a:gd name="T9" fmla="*/ 4 h 4"/>
                <a:gd name="T10" fmla="*/ 5 w 5"/>
                <a:gd name="T11" fmla="*/ 0 h 4"/>
                <a:gd name="T12" fmla="*/ 2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0" y="3"/>
                  </a:lnTo>
                  <a:lnTo>
                    <a:pt x="0" y="4"/>
                  </a:lnTo>
                  <a:lnTo>
                    <a:pt x="2" y="4"/>
                  </a:lnTo>
                  <a:lnTo>
                    <a:pt x="5" y="4"/>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a:p>
          </p:txBody>
        </p:sp>
        <p:sp>
          <p:nvSpPr>
            <p:cNvPr id="41141" name="Freeform 173"/>
            <p:cNvSpPr>
              <a:spLocks/>
            </p:cNvSpPr>
            <p:nvPr/>
          </p:nvSpPr>
          <p:spPr bwMode="auto">
            <a:xfrm>
              <a:off x="3295" y="2266"/>
              <a:ext cx="5" cy="6"/>
            </a:xfrm>
            <a:custGeom>
              <a:avLst/>
              <a:gdLst>
                <a:gd name="T0" fmla="*/ 2 w 5"/>
                <a:gd name="T1" fmla="*/ 3 h 6"/>
                <a:gd name="T2" fmla="*/ 1 w 5"/>
                <a:gd name="T3" fmla="*/ 3 h 6"/>
                <a:gd name="T4" fmla="*/ 0 w 5"/>
                <a:gd name="T5" fmla="*/ 6 h 6"/>
                <a:gd name="T6" fmla="*/ 1 w 5"/>
                <a:gd name="T7" fmla="*/ 6 h 6"/>
                <a:gd name="T8" fmla="*/ 2 w 5"/>
                <a:gd name="T9" fmla="*/ 6 h 6"/>
                <a:gd name="T10" fmla="*/ 5 w 5"/>
                <a:gd name="T11" fmla="*/ 0 h 6"/>
                <a:gd name="T12" fmla="*/ 5 w 5"/>
                <a:gd name="T13" fmla="*/ 3 h 6"/>
                <a:gd name="T14" fmla="*/ 2 w 5"/>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3"/>
                  </a:moveTo>
                  <a:lnTo>
                    <a:pt x="1" y="3"/>
                  </a:lnTo>
                  <a:lnTo>
                    <a:pt x="0" y="6"/>
                  </a:lnTo>
                  <a:lnTo>
                    <a:pt x="1" y="6"/>
                  </a:lnTo>
                  <a:lnTo>
                    <a:pt x="2" y="6"/>
                  </a:lnTo>
                  <a:lnTo>
                    <a:pt x="5" y="0"/>
                  </a:lnTo>
                  <a:lnTo>
                    <a:pt x="5" y="3"/>
                  </a:lnTo>
                  <a:lnTo>
                    <a:pt x="2" y="3"/>
                  </a:lnTo>
                  <a:close/>
                </a:path>
              </a:pathLst>
            </a:custGeom>
            <a:solidFill>
              <a:srgbClr val="000000"/>
            </a:solidFill>
            <a:ln w="25400">
              <a:solidFill>
                <a:schemeClr val="tx1"/>
              </a:solidFill>
              <a:round/>
              <a:headEnd/>
              <a:tailEnd/>
            </a:ln>
          </p:spPr>
          <p:txBody>
            <a:bodyPr/>
            <a:lstStyle/>
            <a:p>
              <a:endParaRPr lang="en-GB"/>
            </a:p>
          </p:txBody>
        </p:sp>
        <p:sp>
          <p:nvSpPr>
            <p:cNvPr id="41142" name="Freeform 174"/>
            <p:cNvSpPr>
              <a:spLocks/>
            </p:cNvSpPr>
            <p:nvPr/>
          </p:nvSpPr>
          <p:spPr bwMode="auto">
            <a:xfrm>
              <a:off x="2980" y="2272"/>
              <a:ext cx="319" cy="533"/>
            </a:xfrm>
            <a:custGeom>
              <a:avLst/>
              <a:gdLst>
                <a:gd name="T0" fmla="*/ 315 w 319"/>
                <a:gd name="T1" fmla="*/ 0 h 533"/>
                <a:gd name="T2" fmla="*/ 313 w 319"/>
                <a:gd name="T3" fmla="*/ 2 h 533"/>
                <a:gd name="T4" fmla="*/ 313 w 319"/>
                <a:gd name="T5" fmla="*/ 143 h 533"/>
                <a:gd name="T6" fmla="*/ 12 w 319"/>
                <a:gd name="T7" fmla="*/ 246 h 533"/>
                <a:gd name="T8" fmla="*/ 0 w 319"/>
                <a:gd name="T9" fmla="*/ 533 h 533"/>
                <a:gd name="T10" fmla="*/ 3 w 319"/>
                <a:gd name="T11" fmla="*/ 533 h 533"/>
                <a:gd name="T12" fmla="*/ 12 w 319"/>
                <a:gd name="T13" fmla="*/ 249 h 533"/>
                <a:gd name="T14" fmla="*/ 319 w 319"/>
                <a:gd name="T15" fmla="*/ 143 h 533"/>
                <a:gd name="T16" fmla="*/ 319 w 319"/>
                <a:gd name="T17" fmla="*/ 0 h 533"/>
                <a:gd name="T18" fmla="*/ 316 w 319"/>
                <a:gd name="T19" fmla="*/ 0 h 533"/>
                <a:gd name="T20" fmla="*/ 315 w 319"/>
                <a:gd name="T21" fmla="*/ 0 h 5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9"/>
                <a:gd name="T34" fmla="*/ 0 h 533"/>
                <a:gd name="T35" fmla="*/ 319 w 319"/>
                <a:gd name="T36" fmla="*/ 533 h 5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9" h="533">
                  <a:moveTo>
                    <a:pt x="315" y="0"/>
                  </a:moveTo>
                  <a:lnTo>
                    <a:pt x="313" y="2"/>
                  </a:lnTo>
                  <a:lnTo>
                    <a:pt x="313" y="143"/>
                  </a:lnTo>
                  <a:lnTo>
                    <a:pt x="12" y="246"/>
                  </a:lnTo>
                  <a:lnTo>
                    <a:pt x="0" y="533"/>
                  </a:lnTo>
                  <a:lnTo>
                    <a:pt x="3" y="533"/>
                  </a:lnTo>
                  <a:lnTo>
                    <a:pt x="12" y="249"/>
                  </a:lnTo>
                  <a:lnTo>
                    <a:pt x="319" y="143"/>
                  </a:lnTo>
                  <a:lnTo>
                    <a:pt x="319" y="0"/>
                  </a:lnTo>
                  <a:lnTo>
                    <a:pt x="316" y="0"/>
                  </a:lnTo>
                  <a:lnTo>
                    <a:pt x="315" y="0"/>
                  </a:lnTo>
                  <a:close/>
                </a:path>
              </a:pathLst>
            </a:custGeom>
            <a:solidFill>
              <a:srgbClr val="000000"/>
            </a:solidFill>
            <a:ln w="25400">
              <a:solidFill>
                <a:schemeClr val="tx1"/>
              </a:solidFill>
              <a:round/>
              <a:headEnd/>
              <a:tailEnd/>
            </a:ln>
          </p:spPr>
          <p:txBody>
            <a:bodyPr/>
            <a:lstStyle/>
            <a:p>
              <a:endParaRPr lang="en-GB"/>
            </a:p>
          </p:txBody>
        </p:sp>
        <p:sp>
          <p:nvSpPr>
            <p:cNvPr id="41143" name="Freeform 175"/>
            <p:cNvSpPr>
              <a:spLocks/>
            </p:cNvSpPr>
            <p:nvPr/>
          </p:nvSpPr>
          <p:spPr bwMode="auto">
            <a:xfrm>
              <a:off x="3212" y="2272"/>
              <a:ext cx="83" cy="123"/>
            </a:xfrm>
            <a:custGeom>
              <a:avLst/>
              <a:gdLst>
                <a:gd name="T0" fmla="*/ 83 w 83"/>
                <a:gd name="T1" fmla="*/ 0 h 123"/>
                <a:gd name="T2" fmla="*/ 0 w 83"/>
                <a:gd name="T3" fmla="*/ 0 h 123"/>
                <a:gd name="T4" fmla="*/ 0 w 83"/>
                <a:gd name="T5" fmla="*/ 123 h 123"/>
                <a:gd name="T6" fmla="*/ 83 w 83"/>
                <a:gd name="T7" fmla="*/ 123 h 123"/>
                <a:gd name="T8" fmla="*/ 0 60000 65536"/>
                <a:gd name="T9" fmla="*/ 0 60000 65536"/>
                <a:gd name="T10" fmla="*/ 0 60000 65536"/>
                <a:gd name="T11" fmla="*/ 0 60000 65536"/>
                <a:gd name="T12" fmla="*/ 0 w 83"/>
                <a:gd name="T13" fmla="*/ 0 h 123"/>
                <a:gd name="T14" fmla="*/ 83 w 83"/>
                <a:gd name="T15" fmla="*/ 123 h 123"/>
              </a:gdLst>
              <a:ahLst/>
              <a:cxnLst>
                <a:cxn ang="T8">
                  <a:pos x="T0" y="T1"/>
                </a:cxn>
                <a:cxn ang="T9">
                  <a:pos x="T2" y="T3"/>
                </a:cxn>
                <a:cxn ang="T10">
                  <a:pos x="T4" y="T5"/>
                </a:cxn>
                <a:cxn ang="T11">
                  <a:pos x="T6" y="T7"/>
                </a:cxn>
              </a:cxnLst>
              <a:rect l="T12" t="T13" r="T14" b="T15"/>
              <a:pathLst>
                <a:path w="83" h="123">
                  <a:moveTo>
                    <a:pt x="83" y="0"/>
                  </a:moveTo>
                  <a:lnTo>
                    <a:pt x="0" y="0"/>
                  </a:lnTo>
                  <a:lnTo>
                    <a:pt x="0" y="123"/>
                  </a:lnTo>
                  <a:lnTo>
                    <a:pt x="83" y="123"/>
                  </a:lnTo>
                </a:path>
              </a:pathLst>
            </a:custGeom>
            <a:noFill/>
            <a:ln w="25400">
              <a:solidFill>
                <a:schemeClr val="tx1"/>
              </a:solidFill>
              <a:prstDash val="solid"/>
              <a:round/>
              <a:headEnd/>
              <a:tailEnd/>
            </a:ln>
          </p:spPr>
          <p:txBody>
            <a:bodyPr/>
            <a:lstStyle/>
            <a:p>
              <a:endParaRPr lang="en-GB"/>
            </a:p>
          </p:txBody>
        </p:sp>
        <p:sp>
          <p:nvSpPr>
            <p:cNvPr id="41144" name="Freeform 176"/>
            <p:cNvSpPr>
              <a:spLocks/>
            </p:cNvSpPr>
            <p:nvPr/>
          </p:nvSpPr>
          <p:spPr bwMode="auto">
            <a:xfrm>
              <a:off x="3211" y="2270"/>
              <a:ext cx="84" cy="125"/>
            </a:xfrm>
            <a:custGeom>
              <a:avLst/>
              <a:gdLst>
                <a:gd name="T0" fmla="*/ 84 w 84"/>
                <a:gd name="T1" fmla="*/ 3 h 125"/>
                <a:gd name="T2" fmla="*/ 84 w 84"/>
                <a:gd name="T3" fmla="*/ 0 h 125"/>
                <a:gd name="T4" fmla="*/ 1 w 84"/>
                <a:gd name="T5" fmla="*/ 0 h 125"/>
                <a:gd name="T6" fmla="*/ 0 w 84"/>
                <a:gd name="T7" fmla="*/ 125 h 125"/>
                <a:gd name="T8" fmla="*/ 3 w 84"/>
                <a:gd name="T9" fmla="*/ 125 h 125"/>
                <a:gd name="T10" fmla="*/ 1 w 84"/>
                <a:gd name="T11" fmla="*/ 3 h 125"/>
                <a:gd name="T12" fmla="*/ 84 w 84"/>
                <a:gd name="T13" fmla="*/ 3 h 125"/>
                <a:gd name="T14" fmla="*/ 0 60000 65536"/>
                <a:gd name="T15" fmla="*/ 0 60000 65536"/>
                <a:gd name="T16" fmla="*/ 0 60000 65536"/>
                <a:gd name="T17" fmla="*/ 0 60000 65536"/>
                <a:gd name="T18" fmla="*/ 0 60000 65536"/>
                <a:gd name="T19" fmla="*/ 0 60000 65536"/>
                <a:gd name="T20" fmla="*/ 0 60000 65536"/>
                <a:gd name="T21" fmla="*/ 0 w 84"/>
                <a:gd name="T22" fmla="*/ 0 h 125"/>
                <a:gd name="T23" fmla="*/ 84 w 84"/>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25">
                  <a:moveTo>
                    <a:pt x="84" y="3"/>
                  </a:moveTo>
                  <a:lnTo>
                    <a:pt x="84" y="0"/>
                  </a:lnTo>
                  <a:lnTo>
                    <a:pt x="1" y="0"/>
                  </a:lnTo>
                  <a:lnTo>
                    <a:pt x="0" y="125"/>
                  </a:lnTo>
                  <a:lnTo>
                    <a:pt x="3" y="125"/>
                  </a:lnTo>
                  <a:lnTo>
                    <a:pt x="1" y="3"/>
                  </a:lnTo>
                  <a:lnTo>
                    <a:pt x="84" y="3"/>
                  </a:lnTo>
                  <a:close/>
                </a:path>
              </a:pathLst>
            </a:custGeom>
            <a:solidFill>
              <a:srgbClr val="000000"/>
            </a:solidFill>
            <a:ln w="25400">
              <a:solidFill>
                <a:schemeClr val="tx1"/>
              </a:solidFill>
              <a:round/>
              <a:headEnd/>
              <a:tailEnd/>
            </a:ln>
          </p:spPr>
          <p:txBody>
            <a:bodyPr/>
            <a:lstStyle/>
            <a:p>
              <a:endParaRPr lang="en-GB"/>
            </a:p>
          </p:txBody>
        </p:sp>
        <p:sp>
          <p:nvSpPr>
            <p:cNvPr id="41145" name="Freeform 177"/>
            <p:cNvSpPr>
              <a:spLocks/>
            </p:cNvSpPr>
            <p:nvPr/>
          </p:nvSpPr>
          <p:spPr bwMode="auto">
            <a:xfrm>
              <a:off x="3211" y="2394"/>
              <a:ext cx="84" cy="2"/>
            </a:xfrm>
            <a:custGeom>
              <a:avLst/>
              <a:gdLst>
                <a:gd name="T0" fmla="*/ 0 w 84"/>
                <a:gd name="T1" fmla="*/ 1 h 2"/>
                <a:gd name="T2" fmla="*/ 84 w 84"/>
                <a:gd name="T3" fmla="*/ 2 h 2"/>
                <a:gd name="T4" fmla="*/ 84 w 84"/>
                <a:gd name="T5" fmla="*/ 0 h 2"/>
                <a:gd name="T6" fmla="*/ 3 w 84"/>
                <a:gd name="T7" fmla="*/ 1 h 2"/>
                <a:gd name="T8" fmla="*/ 0 w 84"/>
                <a:gd name="T9" fmla="*/ 1 h 2"/>
                <a:gd name="T10" fmla="*/ 0 60000 65536"/>
                <a:gd name="T11" fmla="*/ 0 60000 65536"/>
                <a:gd name="T12" fmla="*/ 0 60000 65536"/>
                <a:gd name="T13" fmla="*/ 0 60000 65536"/>
                <a:gd name="T14" fmla="*/ 0 60000 65536"/>
                <a:gd name="T15" fmla="*/ 0 w 84"/>
                <a:gd name="T16" fmla="*/ 0 h 2"/>
                <a:gd name="T17" fmla="*/ 84 w 84"/>
                <a:gd name="T18" fmla="*/ 2 h 2"/>
              </a:gdLst>
              <a:ahLst/>
              <a:cxnLst>
                <a:cxn ang="T10">
                  <a:pos x="T0" y="T1"/>
                </a:cxn>
                <a:cxn ang="T11">
                  <a:pos x="T2" y="T3"/>
                </a:cxn>
                <a:cxn ang="T12">
                  <a:pos x="T4" y="T5"/>
                </a:cxn>
                <a:cxn ang="T13">
                  <a:pos x="T6" y="T7"/>
                </a:cxn>
                <a:cxn ang="T14">
                  <a:pos x="T8" y="T9"/>
                </a:cxn>
              </a:cxnLst>
              <a:rect l="T15" t="T16" r="T17" b="T18"/>
              <a:pathLst>
                <a:path w="84" h="2">
                  <a:moveTo>
                    <a:pt x="0" y="1"/>
                  </a:moveTo>
                  <a:lnTo>
                    <a:pt x="84" y="2"/>
                  </a:lnTo>
                  <a:lnTo>
                    <a:pt x="84" y="0"/>
                  </a:lnTo>
                  <a:lnTo>
                    <a:pt x="3" y="1"/>
                  </a:lnTo>
                  <a:lnTo>
                    <a:pt x="0" y="1"/>
                  </a:lnTo>
                  <a:close/>
                </a:path>
              </a:pathLst>
            </a:custGeom>
            <a:solidFill>
              <a:srgbClr val="000000"/>
            </a:solidFill>
            <a:ln w="25400">
              <a:solidFill>
                <a:schemeClr val="tx1"/>
              </a:solidFill>
              <a:round/>
              <a:headEnd/>
              <a:tailEnd/>
            </a:ln>
          </p:spPr>
          <p:txBody>
            <a:bodyPr/>
            <a:lstStyle/>
            <a:p>
              <a:endParaRPr lang="en-GB"/>
            </a:p>
          </p:txBody>
        </p:sp>
        <p:sp>
          <p:nvSpPr>
            <p:cNvPr id="41146" name="Line 178"/>
            <p:cNvSpPr>
              <a:spLocks noChangeShapeType="1"/>
            </p:cNvSpPr>
            <p:nvPr/>
          </p:nvSpPr>
          <p:spPr bwMode="auto">
            <a:xfrm flipH="1">
              <a:off x="3157" y="2395"/>
              <a:ext cx="54" cy="24"/>
            </a:xfrm>
            <a:prstGeom prst="line">
              <a:avLst/>
            </a:prstGeom>
            <a:noFill/>
            <a:ln w="25400">
              <a:solidFill>
                <a:schemeClr val="tx1"/>
              </a:solidFill>
              <a:round/>
              <a:headEnd/>
              <a:tailEnd/>
            </a:ln>
          </p:spPr>
          <p:txBody>
            <a:bodyPr/>
            <a:lstStyle/>
            <a:p>
              <a:endParaRPr lang="en-GB"/>
            </a:p>
          </p:txBody>
        </p:sp>
        <p:sp>
          <p:nvSpPr>
            <p:cNvPr id="41147" name="Freeform 179"/>
            <p:cNvSpPr>
              <a:spLocks/>
            </p:cNvSpPr>
            <p:nvPr/>
          </p:nvSpPr>
          <p:spPr bwMode="auto">
            <a:xfrm>
              <a:off x="3157" y="2394"/>
              <a:ext cx="54" cy="26"/>
            </a:xfrm>
            <a:custGeom>
              <a:avLst/>
              <a:gdLst>
                <a:gd name="T0" fmla="*/ 54 w 54"/>
                <a:gd name="T1" fmla="*/ 2 h 26"/>
                <a:gd name="T2" fmla="*/ 54 w 54"/>
                <a:gd name="T3" fmla="*/ 0 h 26"/>
                <a:gd name="T4" fmla="*/ 0 w 54"/>
                <a:gd name="T5" fmla="*/ 24 h 26"/>
                <a:gd name="T6" fmla="*/ 0 w 54"/>
                <a:gd name="T7" fmla="*/ 26 h 26"/>
                <a:gd name="T8" fmla="*/ 54 w 54"/>
                <a:gd name="T9" fmla="*/ 2 h 26"/>
                <a:gd name="T10" fmla="*/ 0 60000 65536"/>
                <a:gd name="T11" fmla="*/ 0 60000 65536"/>
                <a:gd name="T12" fmla="*/ 0 60000 65536"/>
                <a:gd name="T13" fmla="*/ 0 60000 65536"/>
                <a:gd name="T14" fmla="*/ 0 60000 65536"/>
                <a:gd name="T15" fmla="*/ 0 w 54"/>
                <a:gd name="T16" fmla="*/ 0 h 26"/>
                <a:gd name="T17" fmla="*/ 54 w 54"/>
                <a:gd name="T18" fmla="*/ 26 h 26"/>
              </a:gdLst>
              <a:ahLst/>
              <a:cxnLst>
                <a:cxn ang="T10">
                  <a:pos x="T0" y="T1"/>
                </a:cxn>
                <a:cxn ang="T11">
                  <a:pos x="T2" y="T3"/>
                </a:cxn>
                <a:cxn ang="T12">
                  <a:pos x="T4" y="T5"/>
                </a:cxn>
                <a:cxn ang="T13">
                  <a:pos x="T6" y="T7"/>
                </a:cxn>
                <a:cxn ang="T14">
                  <a:pos x="T8" y="T9"/>
                </a:cxn>
              </a:cxnLst>
              <a:rect l="T15" t="T16" r="T17" b="T18"/>
              <a:pathLst>
                <a:path w="54" h="26">
                  <a:moveTo>
                    <a:pt x="54" y="2"/>
                  </a:moveTo>
                  <a:lnTo>
                    <a:pt x="54" y="0"/>
                  </a:lnTo>
                  <a:lnTo>
                    <a:pt x="0" y="24"/>
                  </a:lnTo>
                  <a:lnTo>
                    <a:pt x="0" y="26"/>
                  </a:lnTo>
                  <a:lnTo>
                    <a:pt x="54" y="2"/>
                  </a:lnTo>
                  <a:close/>
                </a:path>
              </a:pathLst>
            </a:custGeom>
            <a:solidFill>
              <a:srgbClr val="000000"/>
            </a:solidFill>
            <a:ln w="25400">
              <a:solidFill>
                <a:schemeClr val="tx1"/>
              </a:solidFill>
              <a:round/>
              <a:headEnd/>
              <a:tailEnd/>
            </a:ln>
          </p:spPr>
          <p:txBody>
            <a:bodyPr/>
            <a:lstStyle/>
            <a:p>
              <a:endParaRPr lang="en-GB"/>
            </a:p>
          </p:txBody>
        </p:sp>
        <p:sp>
          <p:nvSpPr>
            <p:cNvPr id="41148" name="Freeform 180"/>
            <p:cNvSpPr>
              <a:spLocks/>
            </p:cNvSpPr>
            <p:nvPr/>
          </p:nvSpPr>
          <p:spPr bwMode="auto">
            <a:xfrm>
              <a:off x="3153" y="2233"/>
              <a:ext cx="58" cy="186"/>
            </a:xfrm>
            <a:custGeom>
              <a:avLst/>
              <a:gdLst>
                <a:gd name="T0" fmla="*/ 58 w 58"/>
                <a:gd name="T1" fmla="*/ 39 h 186"/>
                <a:gd name="T2" fmla="*/ 0 w 58"/>
                <a:gd name="T3" fmla="*/ 0 h 186"/>
                <a:gd name="T4" fmla="*/ 0 w 58"/>
                <a:gd name="T5" fmla="*/ 186 h 186"/>
                <a:gd name="T6" fmla="*/ 0 60000 65536"/>
                <a:gd name="T7" fmla="*/ 0 60000 65536"/>
                <a:gd name="T8" fmla="*/ 0 60000 65536"/>
                <a:gd name="T9" fmla="*/ 0 w 58"/>
                <a:gd name="T10" fmla="*/ 0 h 186"/>
                <a:gd name="T11" fmla="*/ 58 w 58"/>
                <a:gd name="T12" fmla="*/ 186 h 186"/>
              </a:gdLst>
              <a:ahLst/>
              <a:cxnLst>
                <a:cxn ang="T6">
                  <a:pos x="T0" y="T1"/>
                </a:cxn>
                <a:cxn ang="T7">
                  <a:pos x="T2" y="T3"/>
                </a:cxn>
                <a:cxn ang="T8">
                  <a:pos x="T4" y="T5"/>
                </a:cxn>
              </a:cxnLst>
              <a:rect l="T9" t="T10" r="T11" b="T12"/>
              <a:pathLst>
                <a:path w="58" h="186">
                  <a:moveTo>
                    <a:pt x="58" y="39"/>
                  </a:moveTo>
                  <a:lnTo>
                    <a:pt x="0" y="0"/>
                  </a:lnTo>
                  <a:lnTo>
                    <a:pt x="0" y="186"/>
                  </a:lnTo>
                </a:path>
              </a:pathLst>
            </a:custGeom>
            <a:noFill/>
            <a:ln w="25400">
              <a:solidFill>
                <a:schemeClr val="tx1"/>
              </a:solidFill>
              <a:prstDash val="solid"/>
              <a:round/>
              <a:headEnd/>
              <a:tailEnd/>
            </a:ln>
          </p:spPr>
          <p:txBody>
            <a:bodyPr/>
            <a:lstStyle/>
            <a:p>
              <a:endParaRPr lang="en-GB"/>
            </a:p>
          </p:txBody>
        </p:sp>
        <p:sp>
          <p:nvSpPr>
            <p:cNvPr id="41149" name="Freeform 181"/>
            <p:cNvSpPr>
              <a:spLocks/>
            </p:cNvSpPr>
            <p:nvPr/>
          </p:nvSpPr>
          <p:spPr bwMode="auto">
            <a:xfrm>
              <a:off x="3150" y="2232"/>
              <a:ext cx="62" cy="187"/>
            </a:xfrm>
            <a:custGeom>
              <a:avLst/>
              <a:gdLst>
                <a:gd name="T0" fmla="*/ 60 w 62"/>
                <a:gd name="T1" fmla="*/ 41 h 187"/>
                <a:gd name="T2" fmla="*/ 62 w 62"/>
                <a:gd name="T3" fmla="*/ 38 h 187"/>
                <a:gd name="T4" fmla="*/ 4 w 62"/>
                <a:gd name="T5" fmla="*/ 0 h 187"/>
                <a:gd name="T6" fmla="*/ 0 w 62"/>
                <a:gd name="T7" fmla="*/ 1 h 187"/>
                <a:gd name="T8" fmla="*/ 0 w 62"/>
                <a:gd name="T9" fmla="*/ 187 h 187"/>
                <a:gd name="T10" fmla="*/ 5 w 62"/>
                <a:gd name="T11" fmla="*/ 187 h 187"/>
                <a:gd name="T12" fmla="*/ 5 w 62"/>
                <a:gd name="T13" fmla="*/ 4 h 187"/>
                <a:gd name="T14" fmla="*/ 60 w 62"/>
                <a:gd name="T15" fmla="*/ 41 h 187"/>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187"/>
                <a:gd name="T26" fmla="*/ 62 w 62"/>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187">
                  <a:moveTo>
                    <a:pt x="60" y="41"/>
                  </a:moveTo>
                  <a:lnTo>
                    <a:pt x="62" y="38"/>
                  </a:lnTo>
                  <a:lnTo>
                    <a:pt x="4" y="0"/>
                  </a:lnTo>
                  <a:lnTo>
                    <a:pt x="0" y="1"/>
                  </a:lnTo>
                  <a:lnTo>
                    <a:pt x="0" y="187"/>
                  </a:lnTo>
                  <a:lnTo>
                    <a:pt x="5" y="187"/>
                  </a:lnTo>
                  <a:lnTo>
                    <a:pt x="5" y="4"/>
                  </a:lnTo>
                  <a:lnTo>
                    <a:pt x="60" y="41"/>
                  </a:lnTo>
                  <a:close/>
                </a:path>
              </a:pathLst>
            </a:custGeom>
            <a:solidFill>
              <a:srgbClr val="000000"/>
            </a:solidFill>
            <a:ln w="25400">
              <a:solidFill>
                <a:schemeClr val="tx1"/>
              </a:solidFill>
              <a:round/>
              <a:headEnd/>
              <a:tailEnd/>
            </a:ln>
          </p:spPr>
          <p:txBody>
            <a:bodyPr/>
            <a:lstStyle/>
            <a:p>
              <a:endParaRPr lang="en-GB"/>
            </a:p>
          </p:txBody>
        </p:sp>
        <p:sp>
          <p:nvSpPr>
            <p:cNvPr id="41150" name="Freeform 182"/>
            <p:cNvSpPr>
              <a:spLocks/>
            </p:cNvSpPr>
            <p:nvPr/>
          </p:nvSpPr>
          <p:spPr bwMode="auto">
            <a:xfrm>
              <a:off x="2870" y="2232"/>
              <a:ext cx="283" cy="282"/>
            </a:xfrm>
            <a:custGeom>
              <a:avLst/>
              <a:gdLst>
                <a:gd name="T0" fmla="*/ 283 w 283"/>
                <a:gd name="T1" fmla="*/ 0 h 282"/>
                <a:gd name="T2" fmla="*/ 28 w 283"/>
                <a:gd name="T3" fmla="*/ 0 h 282"/>
                <a:gd name="T4" fmla="*/ 24 w 283"/>
                <a:gd name="T5" fmla="*/ 1 h 282"/>
                <a:gd name="T6" fmla="*/ 21 w 283"/>
                <a:gd name="T7" fmla="*/ 1 h 282"/>
                <a:gd name="T8" fmla="*/ 19 w 283"/>
                <a:gd name="T9" fmla="*/ 3 h 282"/>
                <a:gd name="T10" fmla="*/ 16 w 283"/>
                <a:gd name="T11" fmla="*/ 4 h 282"/>
                <a:gd name="T12" fmla="*/ 15 w 283"/>
                <a:gd name="T13" fmla="*/ 7 h 282"/>
                <a:gd name="T14" fmla="*/ 13 w 283"/>
                <a:gd name="T15" fmla="*/ 9 h 282"/>
                <a:gd name="T16" fmla="*/ 13 w 283"/>
                <a:gd name="T17" fmla="*/ 12 h 282"/>
                <a:gd name="T18" fmla="*/ 13 w 283"/>
                <a:gd name="T19" fmla="*/ 14 h 282"/>
                <a:gd name="T20" fmla="*/ 12 w 283"/>
                <a:gd name="T21" fmla="*/ 17 h 282"/>
                <a:gd name="T22" fmla="*/ 12 w 283"/>
                <a:gd name="T23" fmla="*/ 20 h 282"/>
                <a:gd name="T24" fmla="*/ 12 w 283"/>
                <a:gd name="T25" fmla="*/ 22 h 282"/>
                <a:gd name="T26" fmla="*/ 11 w 283"/>
                <a:gd name="T27" fmla="*/ 25 h 282"/>
                <a:gd name="T28" fmla="*/ 0 w 283"/>
                <a:gd name="T29" fmla="*/ 115 h 282"/>
                <a:gd name="T30" fmla="*/ 64 w 283"/>
                <a:gd name="T31" fmla="*/ 282 h 2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3"/>
                <a:gd name="T49" fmla="*/ 0 h 282"/>
                <a:gd name="T50" fmla="*/ 283 w 283"/>
                <a:gd name="T51" fmla="*/ 282 h 2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3" h="282">
                  <a:moveTo>
                    <a:pt x="283" y="0"/>
                  </a:moveTo>
                  <a:lnTo>
                    <a:pt x="28" y="0"/>
                  </a:lnTo>
                  <a:lnTo>
                    <a:pt x="24" y="1"/>
                  </a:lnTo>
                  <a:lnTo>
                    <a:pt x="21" y="1"/>
                  </a:lnTo>
                  <a:lnTo>
                    <a:pt x="19" y="3"/>
                  </a:lnTo>
                  <a:lnTo>
                    <a:pt x="16" y="4"/>
                  </a:lnTo>
                  <a:lnTo>
                    <a:pt x="15" y="7"/>
                  </a:lnTo>
                  <a:lnTo>
                    <a:pt x="13" y="9"/>
                  </a:lnTo>
                  <a:lnTo>
                    <a:pt x="13" y="12"/>
                  </a:lnTo>
                  <a:lnTo>
                    <a:pt x="13" y="14"/>
                  </a:lnTo>
                  <a:lnTo>
                    <a:pt x="12" y="17"/>
                  </a:lnTo>
                  <a:lnTo>
                    <a:pt x="12" y="20"/>
                  </a:lnTo>
                  <a:lnTo>
                    <a:pt x="12" y="22"/>
                  </a:lnTo>
                  <a:lnTo>
                    <a:pt x="11" y="25"/>
                  </a:lnTo>
                  <a:lnTo>
                    <a:pt x="0" y="115"/>
                  </a:lnTo>
                  <a:lnTo>
                    <a:pt x="64" y="282"/>
                  </a:lnTo>
                </a:path>
              </a:pathLst>
            </a:custGeom>
            <a:noFill/>
            <a:ln w="25400">
              <a:solidFill>
                <a:schemeClr val="tx1"/>
              </a:solidFill>
              <a:prstDash val="solid"/>
              <a:round/>
              <a:headEnd/>
              <a:tailEnd/>
            </a:ln>
          </p:spPr>
          <p:txBody>
            <a:bodyPr/>
            <a:lstStyle/>
            <a:p>
              <a:endParaRPr lang="en-GB"/>
            </a:p>
          </p:txBody>
        </p:sp>
        <p:sp>
          <p:nvSpPr>
            <p:cNvPr id="41151" name="Freeform 183"/>
            <p:cNvSpPr>
              <a:spLocks/>
            </p:cNvSpPr>
            <p:nvPr/>
          </p:nvSpPr>
          <p:spPr bwMode="auto">
            <a:xfrm>
              <a:off x="2898" y="2229"/>
              <a:ext cx="255" cy="6"/>
            </a:xfrm>
            <a:custGeom>
              <a:avLst/>
              <a:gdLst>
                <a:gd name="T0" fmla="*/ 255 w 255"/>
                <a:gd name="T1" fmla="*/ 6 h 6"/>
                <a:gd name="T2" fmla="*/ 255 w 255"/>
                <a:gd name="T3" fmla="*/ 0 h 6"/>
                <a:gd name="T4" fmla="*/ 0 w 255"/>
                <a:gd name="T5" fmla="*/ 0 h 6"/>
                <a:gd name="T6" fmla="*/ 0 w 255"/>
                <a:gd name="T7" fmla="*/ 3 h 6"/>
                <a:gd name="T8" fmla="*/ 0 w 255"/>
                <a:gd name="T9" fmla="*/ 6 h 6"/>
                <a:gd name="T10" fmla="*/ 255 w 255"/>
                <a:gd name="T11" fmla="*/ 6 h 6"/>
                <a:gd name="T12" fmla="*/ 0 60000 65536"/>
                <a:gd name="T13" fmla="*/ 0 60000 65536"/>
                <a:gd name="T14" fmla="*/ 0 60000 65536"/>
                <a:gd name="T15" fmla="*/ 0 60000 65536"/>
                <a:gd name="T16" fmla="*/ 0 60000 65536"/>
                <a:gd name="T17" fmla="*/ 0 60000 65536"/>
                <a:gd name="T18" fmla="*/ 0 w 255"/>
                <a:gd name="T19" fmla="*/ 0 h 6"/>
                <a:gd name="T20" fmla="*/ 255 w 255"/>
                <a:gd name="T21" fmla="*/ 6 h 6"/>
              </a:gdLst>
              <a:ahLst/>
              <a:cxnLst>
                <a:cxn ang="T12">
                  <a:pos x="T0" y="T1"/>
                </a:cxn>
                <a:cxn ang="T13">
                  <a:pos x="T2" y="T3"/>
                </a:cxn>
                <a:cxn ang="T14">
                  <a:pos x="T4" y="T5"/>
                </a:cxn>
                <a:cxn ang="T15">
                  <a:pos x="T6" y="T7"/>
                </a:cxn>
                <a:cxn ang="T16">
                  <a:pos x="T8" y="T9"/>
                </a:cxn>
                <a:cxn ang="T17">
                  <a:pos x="T10" y="T11"/>
                </a:cxn>
              </a:cxnLst>
              <a:rect l="T18" t="T19" r="T20" b="T21"/>
              <a:pathLst>
                <a:path w="255" h="6">
                  <a:moveTo>
                    <a:pt x="255" y="6"/>
                  </a:moveTo>
                  <a:lnTo>
                    <a:pt x="255" y="0"/>
                  </a:lnTo>
                  <a:lnTo>
                    <a:pt x="0" y="0"/>
                  </a:lnTo>
                  <a:lnTo>
                    <a:pt x="0" y="3"/>
                  </a:lnTo>
                  <a:lnTo>
                    <a:pt x="0" y="6"/>
                  </a:lnTo>
                  <a:lnTo>
                    <a:pt x="255" y="6"/>
                  </a:lnTo>
                  <a:close/>
                </a:path>
              </a:pathLst>
            </a:custGeom>
            <a:solidFill>
              <a:srgbClr val="000000"/>
            </a:solidFill>
            <a:ln w="25400">
              <a:solidFill>
                <a:schemeClr val="tx1"/>
              </a:solidFill>
              <a:round/>
              <a:headEnd/>
              <a:tailEnd/>
            </a:ln>
          </p:spPr>
          <p:txBody>
            <a:bodyPr/>
            <a:lstStyle/>
            <a:p>
              <a:endParaRPr lang="en-GB"/>
            </a:p>
          </p:txBody>
        </p:sp>
        <p:sp>
          <p:nvSpPr>
            <p:cNvPr id="41152" name="Freeform 184"/>
            <p:cNvSpPr>
              <a:spLocks/>
            </p:cNvSpPr>
            <p:nvPr/>
          </p:nvSpPr>
          <p:spPr bwMode="auto">
            <a:xfrm>
              <a:off x="2894" y="2229"/>
              <a:ext cx="8" cy="6"/>
            </a:xfrm>
            <a:custGeom>
              <a:avLst/>
              <a:gdLst>
                <a:gd name="T0" fmla="*/ 4 w 8"/>
                <a:gd name="T1" fmla="*/ 0 h 6"/>
                <a:gd name="T2" fmla="*/ 8 w 8"/>
                <a:gd name="T3" fmla="*/ 0 h 6"/>
                <a:gd name="T4" fmla="*/ 0 w 8"/>
                <a:gd name="T5" fmla="*/ 3 h 6"/>
                <a:gd name="T6" fmla="*/ 0 w 8"/>
                <a:gd name="T7" fmla="*/ 4 h 6"/>
                <a:gd name="T8" fmla="*/ 0 w 8"/>
                <a:gd name="T9" fmla="*/ 6 h 6"/>
                <a:gd name="T10" fmla="*/ 4 w 8"/>
                <a:gd name="T11" fmla="*/ 4 h 6"/>
                <a:gd name="T12" fmla="*/ 4 w 8"/>
                <a:gd name="T13" fmla="*/ 3 h 6"/>
                <a:gd name="T14" fmla="*/ 4 w 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4" y="0"/>
                  </a:moveTo>
                  <a:lnTo>
                    <a:pt x="8" y="0"/>
                  </a:lnTo>
                  <a:lnTo>
                    <a:pt x="0" y="3"/>
                  </a:lnTo>
                  <a:lnTo>
                    <a:pt x="0" y="4"/>
                  </a:lnTo>
                  <a:lnTo>
                    <a:pt x="0" y="6"/>
                  </a:lnTo>
                  <a:lnTo>
                    <a:pt x="4" y="4"/>
                  </a:lnTo>
                  <a:lnTo>
                    <a:pt x="4" y="3"/>
                  </a:lnTo>
                  <a:lnTo>
                    <a:pt x="4" y="0"/>
                  </a:lnTo>
                  <a:close/>
                </a:path>
              </a:pathLst>
            </a:custGeom>
            <a:solidFill>
              <a:srgbClr val="000000"/>
            </a:solidFill>
            <a:ln w="25400">
              <a:solidFill>
                <a:schemeClr val="tx1"/>
              </a:solidFill>
              <a:round/>
              <a:headEnd/>
              <a:tailEnd/>
            </a:ln>
          </p:spPr>
          <p:txBody>
            <a:bodyPr/>
            <a:lstStyle/>
            <a:p>
              <a:endParaRPr lang="en-GB"/>
            </a:p>
          </p:txBody>
        </p:sp>
        <p:sp>
          <p:nvSpPr>
            <p:cNvPr id="41153" name="Freeform 185"/>
            <p:cNvSpPr>
              <a:spLocks/>
            </p:cNvSpPr>
            <p:nvPr/>
          </p:nvSpPr>
          <p:spPr bwMode="auto">
            <a:xfrm>
              <a:off x="2890" y="2231"/>
              <a:ext cx="4" cy="5"/>
            </a:xfrm>
            <a:custGeom>
              <a:avLst/>
              <a:gdLst>
                <a:gd name="T0" fmla="*/ 4 w 4"/>
                <a:gd name="T1" fmla="*/ 2 h 5"/>
                <a:gd name="T2" fmla="*/ 4 w 4"/>
                <a:gd name="T3" fmla="*/ 0 h 5"/>
                <a:gd name="T4" fmla="*/ 1 w 4"/>
                <a:gd name="T5" fmla="*/ 0 h 5"/>
                <a:gd name="T6" fmla="*/ 1 w 4"/>
                <a:gd name="T7" fmla="*/ 2 h 5"/>
                <a:gd name="T8" fmla="*/ 1 w 4"/>
                <a:gd name="T9" fmla="*/ 5 h 5"/>
                <a:gd name="T10" fmla="*/ 0 w 4"/>
                <a:gd name="T11" fmla="*/ 5 h 5"/>
                <a:gd name="T12" fmla="*/ 4 w 4"/>
                <a:gd name="T13" fmla="*/ 4 h 5"/>
                <a:gd name="T14" fmla="*/ 4 w 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2"/>
                  </a:moveTo>
                  <a:lnTo>
                    <a:pt x="4" y="0"/>
                  </a:lnTo>
                  <a:lnTo>
                    <a:pt x="1" y="0"/>
                  </a:lnTo>
                  <a:lnTo>
                    <a:pt x="1" y="2"/>
                  </a:lnTo>
                  <a:lnTo>
                    <a:pt x="1" y="5"/>
                  </a:lnTo>
                  <a:lnTo>
                    <a:pt x="0" y="5"/>
                  </a:lnTo>
                  <a:lnTo>
                    <a:pt x="4" y="4"/>
                  </a:lnTo>
                  <a:lnTo>
                    <a:pt x="4" y="2"/>
                  </a:lnTo>
                  <a:close/>
                </a:path>
              </a:pathLst>
            </a:custGeom>
            <a:solidFill>
              <a:srgbClr val="000000"/>
            </a:solidFill>
            <a:ln w="25400">
              <a:solidFill>
                <a:schemeClr val="tx1"/>
              </a:solidFill>
              <a:round/>
              <a:headEnd/>
              <a:tailEnd/>
            </a:ln>
          </p:spPr>
          <p:txBody>
            <a:bodyPr/>
            <a:lstStyle/>
            <a:p>
              <a:endParaRPr lang="en-GB"/>
            </a:p>
          </p:txBody>
        </p:sp>
        <p:sp>
          <p:nvSpPr>
            <p:cNvPr id="41154" name="Freeform 186"/>
            <p:cNvSpPr>
              <a:spLocks/>
            </p:cNvSpPr>
            <p:nvPr/>
          </p:nvSpPr>
          <p:spPr bwMode="auto">
            <a:xfrm>
              <a:off x="2882" y="2231"/>
              <a:ext cx="12" cy="10"/>
            </a:xfrm>
            <a:custGeom>
              <a:avLst/>
              <a:gdLst>
                <a:gd name="T0" fmla="*/ 9 w 12"/>
                <a:gd name="T1" fmla="*/ 0 h 10"/>
                <a:gd name="T2" fmla="*/ 12 w 12"/>
                <a:gd name="T3" fmla="*/ 0 h 10"/>
                <a:gd name="T4" fmla="*/ 4 w 12"/>
                <a:gd name="T5" fmla="*/ 4 h 10"/>
                <a:gd name="T6" fmla="*/ 0 w 12"/>
                <a:gd name="T7" fmla="*/ 10 h 10"/>
                <a:gd name="T8" fmla="*/ 1 w 12"/>
                <a:gd name="T9" fmla="*/ 10 h 10"/>
                <a:gd name="T10" fmla="*/ 3 w 12"/>
                <a:gd name="T11" fmla="*/ 10 h 10"/>
                <a:gd name="T12" fmla="*/ 4 w 12"/>
                <a:gd name="T13" fmla="*/ 6 h 10"/>
                <a:gd name="T14" fmla="*/ 9 w 12"/>
                <a:gd name="T15" fmla="*/ 4 h 10"/>
                <a:gd name="T16" fmla="*/ 9 w 12"/>
                <a:gd name="T17" fmla="*/ 2 h 10"/>
                <a:gd name="T18" fmla="*/ 9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0"/>
                <a:gd name="T32" fmla="*/ 12 w 1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0">
                  <a:moveTo>
                    <a:pt x="9" y="0"/>
                  </a:moveTo>
                  <a:lnTo>
                    <a:pt x="12" y="0"/>
                  </a:lnTo>
                  <a:lnTo>
                    <a:pt x="4" y="4"/>
                  </a:lnTo>
                  <a:lnTo>
                    <a:pt x="0" y="10"/>
                  </a:lnTo>
                  <a:lnTo>
                    <a:pt x="1" y="10"/>
                  </a:lnTo>
                  <a:lnTo>
                    <a:pt x="3" y="10"/>
                  </a:lnTo>
                  <a:lnTo>
                    <a:pt x="4" y="6"/>
                  </a:lnTo>
                  <a:lnTo>
                    <a:pt x="9" y="4"/>
                  </a:lnTo>
                  <a:lnTo>
                    <a:pt x="9" y="2"/>
                  </a:lnTo>
                  <a:lnTo>
                    <a:pt x="9" y="0"/>
                  </a:lnTo>
                  <a:close/>
                </a:path>
              </a:pathLst>
            </a:custGeom>
            <a:solidFill>
              <a:srgbClr val="000000"/>
            </a:solidFill>
            <a:ln w="25400">
              <a:solidFill>
                <a:schemeClr val="tx1"/>
              </a:solidFill>
              <a:round/>
              <a:headEnd/>
              <a:tailEnd/>
            </a:ln>
          </p:spPr>
          <p:txBody>
            <a:bodyPr/>
            <a:lstStyle/>
            <a:p>
              <a:endParaRPr lang="en-GB"/>
            </a:p>
          </p:txBody>
        </p:sp>
        <p:sp>
          <p:nvSpPr>
            <p:cNvPr id="41155" name="Freeform 187"/>
            <p:cNvSpPr>
              <a:spLocks/>
            </p:cNvSpPr>
            <p:nvPr/>
          </p:nvSpPr>
          <p:spPr bwMode="auto">
            <a:xfrm>
              <a:off x="2881" y="2241"/>
              <a:ext cx="5" cy="5"/>
            </a:xfrm>
            <a:custGeom>
              <a:avLst/>
              <a:gdLst>
                <a:gd name="T0" fmla="*/ 1 w 5"/>
                <a:gd name="T1" fmla="*/ 0 h 5"/>
                <a:gd name="T2" fmla="*/ 0 w 5"/>
                <a:gd name="T3" fmla="*/ 3 h 5"/>
                <a:gd name="T4" fmla="*/ 0 w 5"/>
                <a:gd name="T5" fmla="*/ 5 h 5"/>
                <a:gd name="T6" fmla="*/ 2 w 5"/>
                <a:gd name="T7" fmla="*/ 5 h 5"/>
                <a:gd name="T8" fmla="*/ 5 w 5"/>
                <a:gd name="T9" fmla="*/ 5 h 5"/>
                <a:gd name="T10" fmla="*/ 5 w 5"/>
                <a:gd name="T11" fmla="*/ 0 h 5"/>
                <a:gd name="T12" fmla="*/ 2 w 5"/>
                <a:gd name="T13" fmla="*/ 0 h 5"/>
                <a:gd name="T14" fmla="*/ 1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1" y="0"/>
                  </a:moveTo>
                  <a:lnTo>
                    <a:pt x="0" y="3"/>
                  </a:lnTo>
                  <a:lnTo>
                    <a:pt x="0" y="5"/>
                  </a:lnTo>
                  <a:lnTo>
                    <a:pt x="2" y="5"/>
                  </a:lnTo>
                  <a:lnTo>
                    <a:pt x="5" y="5"/>
                  </a:lnTo>
                  <a:lnTo>
                    <a:pt x="5" y="0"/>
                  </a:lnTo>
                  <a:lnTo>
                    <a:pt x="2" y="0"/>
                  </a:lnTo>
                  <a:lnTo>
                    <a:pt x="1" y="0"/>
                  </a:lnTo>
                  <a:close/>
                </a:path>
              </a:pathLst>
            </a:custGeom>
            <a:solidFill>
              <a:srgbClr val="000000"/>
            </a:solidFill>
            <a:ln w="25400">
              <a:solidFill>
                <a:schemeClr val="tx1"/>
              </a:solidFill>
              <a:round/>
              <a:headEnd/>
              <a:tailEnd/>
            </a:ln>
          </p:spPr>
          <p:txBody>
            <a:bodyPr/>
            <a:lstStyle/>
            <a:p>
              <a:endParaRPr lang="en-GB"/>
            </a:p>
          </p:txBody>
        </p:sp>
        <p:sp>
          <p:nvSpPr>
            <p:cNvPr id="41156" name="Freeform 188"/>
            <p:cNvSpPr>
              <a:spLocks/>
            </p:cNvSpPr>
            <p:nvPr/>
          </p:nvSpPr>
          <p:spPr bwMode="auto">
            <a:xfrm>
              <a:off x="2881" y="2244"/>
              <a:ext cx="5" cy="5"/>
            </a:xfrm>
            <a:custGeom>
              <a:avLst/>
              <a:gdLst>
                <a:gd name="T0" fmla="*/ 2 w 5"/>
                <a:gd name="T1" fmla="*/ 2 h 5"/>
                <a:gd name="T2" fmla="*/ 1 w 5"/>
                <a:gd name="T3" fmla="*/ 2 h 5"/>
                <a:gd name="T4" fmla="*/ 0 w 5"/>
                <a:gd name="T5" fmla="*/ 5 h 5"/>
                <a:gd name="T6" fmla="*/ 1 w 5"/>
                <a:gd name="T7" fmla="*/ 5 h 5"/>
                <a:gd name="T8" fmla="*/ 2 w 5"/>
                <a:gd name="T9" fmla="*/ 5 h 5"/>
                <a:gd name="T10" fmla="*/ 5 w 5"/>
                <a:gd name="T11" fmla="*/ 0 h 5"/>
                <a:gd name="T12" fmla="*/ 5 w 5"/>
                <a:gd name="T13" fmla="*/ 2 h 5"/>
                <a:gd name="T14" fmla="*/ 2 w 5"/>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2"/>
                  </a:moveTo>
                  <a:lnTo>
                    <a:pt x="1" y="2"/>
                  </a:lnTo>
                  <a:lnTo>
                    <a:pt x="0" y="5"/>
                  </a:lnTo>
                  <a:lnTo>
                    <a:pt x="1" y="5"/>
                  </a:lnTo>
                  <a:lnTo>
                    <a:pt x="2" y="5"/>
                  </a:lnTo>
                  <a:lnTo>
                    <a:pt x="5" y="0"/>
                  </a:lnTo>
                  <a:lnTo>
                    <a:pt x="5" y="2"/>
                  </a:lnTo>
                  <a:lnTo>
                    <a:pt x="2" y="2"/>
                  </a:lnTo>
                  <a:close/>
                </a:path>
              </a:pathLst>
            </a:custGeom>
            <a:solidFill>
              <a:srgbClr val="000000"/>
            </a:solidFill>
            <a:ln w="25400">
              <a:solidFill>
                <a:schemeClr val="tx1"/>
              </a:solidFill>
              <a:round/>
              <a:headEnd/>
              <a:tailEnd/>
            </a:ln>
          </p:spPr>
          <p:txBody>
            <a:bodyPr/>
            <a:lstStyle/>
            <a:p>
              <a:endParaRPr lang="en-GB"/>
            </a:p>
          </p:txBody>
        </p:sp>
        <p:sp>
          <p:nvSpPr>
            <p:cNvPr id="41157" name="Freeform 189"/>
            <p:cNvSpPr>
              <a:spLocks/>
            </p:cNvSpPr>
            <p:nvPr/>
          </p:nvSpPr>
          <p:spPr bwMode="auto">
            <a:xfrm>
              <a:off x="2879" y="2249"/>
              <a:ext cx="6" cy="5"/>
            </a:xfrm>
            <a:custGeom>
              <a:avLst/>
              <a:gdLst>
                <a:gd name="T0" fmla="*/ 2 w 6"/>
                <a:gd name="T1" fmla="*/ 0 h 5"/>
                <a:gd name="T2" fmla="*/ 0 w 6"/>
                <a:gd name="T3" fmla="*/ 3 h 5"/>
                <a:gd name="T4" fmla="*/ 0 w 6"/>
                <a:gd name="T5" fmla="*/ 5 h 5"/>
                <a:gd name="T6" fmla="*/ 3 w 6"/>
                <a:gd name="T7" fmla="*/ 5 h 5"/>
                <a:gd name="T8" fmla="*/ 6 w 6"/>
                <a:gd name="T9" fmla="*/ 5 h 5"/>
                <a:gd name="T10" fmla="*/ 6 w 6"/>
                <a:gd name="T11" fmla="*/ 0 h 5"/>
                <a:gd name="T12" fmla="*/ 3 w 6"/>
                <a:gd name="T13" fmla="*/ 0 h 5"/>
                <a:gd name="T14" fmla="*/ 2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2" y="0"/>
                  </a:moveTo>
                  <a:lnTo>
                    <a:pt x="0" y="3"/>
                  </a:lnTo>
                  <a:lnTo>
                    <a:pt x="0" y="5"/>
                  </a:lnTo>
                  <a:lnTo>
                    <a:pt x="3" y="5"/>
                  </a:lnTo>
                  <a:lnTo>
                    <a:pt x="6" y="5"/>
                  </a:lnTo>
                  <a:lnTo>
                    <a:pt x="6" y="0"/>
                  </a:lnTo>
                  <a:lnTo>
                    <a:pt x="3" y="0"/>
                  </a:lnTo>
                  <a:lnTo>
                    <a:pt x="2" y="0"/>
                  </a:lnTo>
                  <a:close/>
                </a:path>
              </a:pathLst>
            </a:custGeom>
            <a:solidFill>
              <a:srgbClr val="000000"/>
            </a:solidFill>
            <a:ln w="25400">
              <a:solidFill>
                <a:schemeClr val="tx1"/>
              </a:solidFill>
              <a:round/>
              <a:headEnd/>
              <a:tailEnd/>
            </a:ln>
          </p:spPr>
          <p:txBody>
            <a:bodyPr/>
            <a:lstStyle/>
            <a:p>
              <a:endParaRPr lang="en-GB"/>
            </a:p>
          </p:txBody>
        </p:sp>
        <p:sp>
          <p:nvSpPr>
            <p:cNvPr id="41158" name="Freeform 190"/>
            <p:cNvSpPr>
              <a:spLocks/>
            </p:cNvSpPr>
            <p:nvPr/>
          </p:nvSpPr>
          <p:spPr bwMode="auto">
            <a:xfrm>
              <a:off x="2869" y="2252"/>
              <a:ext cx="66" cy="262"/>
            </a:xfrm>
            <a:custGeom>
              <a:avLst/>
              <a:gdLst>
                <a:gd name="T0" fmla="*/ 13 w 66"/>
                <a:gd name="T1" fmla="*/ 2 h 262"/>
                <a:gd name="T2" fmla="*/ 12 w 66"/>
                <a:gd name="T3" fmla="*/ 2 h 262"/>
                <a:gd name="T4" fmla="*/ 10 w 66"/>
                <a:gd name="T5" fmla="*/ 5 h 262"/>
                <a:gd name="T6" fmla="*/ 0 w 66"/>
                <a:gd name="T7" fmla="*/ 95 h 262"/>
                <a:gd name="T8" fmla="*/ 63 w 66"/>
                <a:gd name="T9" fmla="*/ 262 h 262"/>
                <a:gd name="T10" fmla="*/ 66 w 66"/>
                <a:gd name="T11" fmla="*/ 262 h 262"/>
                <a:gd name="T12" fmla="*/ 2 w 66"/>
                <a:gd name="T13" fmla="*/ 95 h 262"/>
                <a:gd name="T14" fmla="*/ 13 w 66"/>
                <a:gd name="T15" fmla="*/ 5 h 262"/>
                <a:gd name="T16" fmla="*/ 16 w 66"/>
                <a:gd name="T17" fmla="*/ 0 h 262"/>
                <a:gd name="T18" fmla="*/ 16 w 66"/>
                <a:gd name="T19" fmla="*/ 2 h 262"/>
                <a:gd name="T20" fmla="*/ 13 w 66"/>
                <a:gd name="T21" fmla="*/ 2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262"/>
                <a:gd name="T35" fmla="*/ 66 w 66"/>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262">
                  <a:moveTo>
                    <a:pt x="13" y="2"/>
                  </a:moveTo>
                  <a:lnTo>
                    <a:pt x="12" y="2"/>
                  </a:lnTo>
                  <a:lnTo>
                    <a:pt x="10" y="5"/>
                  </a:lnTo>
                  <a:lnTo>
                    <a:pt x="0" y="95"/>
                  </a:lnTo>
                  <a:lnTo>
                    <a:pt x="63" y="262"/>
                  </a:lnTo>
                  <a:lnTo>
                    <a:pt x="66" y="262"/>
                  </a:lnTo>
                  <a:lnTo>
                    <a:pt x="2" y="95"/>
                  </a:lnTo>
                  <a:lnTo>
                    <a:pt x="13" y="5"/>
                  </a:lnTo>
                  <a:lnTo>
                    <a:pt x="16" y="0"/>
                  </a:lnTo>
                  <a:lnTo>
                    <a:pt x="16" y="2"/>
                  </a:lnTo>
                  <a:lnTo>
                    <a:pt x="13" y="2"/>
                  </a:lnTo>
                  <a:close/>
                </a:path>
              </a:pathLst>
            </a:custGeom>
            <a:solidFill>
              <a:srgbClr val="000000"/>
            </a:solidFill>
            <a:ln w="25400">
              <a:solidFill>
                <a:schemeClr val="tx1"/>
              </a:solidFill>
              <a:round/>
              <a:headEnd/>
              <a:tailEnd/>
            </a:ln>
          </p:spPr>
          <p:txBody>
            <a:bodyPr/>
            <a:lstStyle/>
            <a:p>
              <a:endParaRPr lang="en-GB"/>
            </a:p>
          </p:txBody>
        </p:sp>
        <p:sp>
          <p:nvSpPr>
            <p:cNvPr id="41159" name="Line 191"/>
            <p:cNvSpPr>
              <a:spLocks noChangeShapeType="1"/>
            </p:cNvSpPr>
            <p:nvPr/>
          </p:nvSpPr>
          <p:spPr bwMode="auto">
            <a:xfrm flipH="1" flipV="1">
              <a:off x="1726" y="2481"/>
              <a:ext cx="1265" cy="36"/>
            </a:xfrm>
            <a:prstGeom prst="line">
              <a:avLst/>
            </a:prstGeom>
            <a:noFill/>
            <a:ln w="25400">
              <a:solidFill>
                <a:schemeClr val="tx1"/>
              </a:solidFill>
              <a:round/>
              <a:headEnd/>
              <a:tailEnd/>
            </a:ln>
          </p:spPr>
          <p:txBody>
            <a:bodyPr/>
            <a:lstStyle/>
            <a:p>
              <a:endParaRPr lang="en-GB"/>
            </a:p>
          </p:txBody>
        </p:sp>
        <p:sp>
          <p:nvSpPr>
            <p:cNvPr id="41160" name="Freeform 192"/>
            <p:cNvSpPr>
              <a:spLocks/>
            </p:cNvSpPr>
            <p:nvPr/>
          </p:nvSpPr>
          <p:spPr bwMode="auto">
            <a:xfrm>
              <a:off x="1726" y="2480"/>
              <a:ext cx="1265" cy="38"/>
            </a:xfrm>
            <a:custGeom>
              <a:avLst/>
              <a:gdLst>
                <a:gd name="T0" fmla="*/ 1265 w 1265"/>
                <a:gd name="T1" fmla="*/ 38 h 38"/>
                <a:gd name="T2" fmla="*/ 1265 w 1265"/>
                <a:gd name="T3" fmla="*/ 36 h 38"/>
                <a:gd name="T4" fmla="*/ 0 w 1265"/>
                <a:gd name="T5" fmla="*/ 0 h 38"/>
                <a:gd name="T6" fmla="*/ 0 w 1265"/>
                <a:gd name="T7" fmla="*/ 3 h 38"/>
                <a:gd name="T8" fmla="*/ 1265 w 1265"/>
                <a:gd name="T9" fmla="*/ 38 h 38"/>
                <a:gd name="T10" fmla="*/ 0 60000 65536"/>
                <a:gd name="T11" fmla="*/ 0 60000 65536"/>
                <a:gd name="T12" fmla="*/ 0 60000 65536"/>
                <a:gd name="T13" fmla="*/ 0 60000 65536"/>
                <a:gd name="T14" fmla="*/ 0 60000 65536"/>
                <a:gd name="T15" fmla="*/ 0 w 1265"/>
                <a:gd name="T16" fmla="*/ 0 h 38"/>
                <a:gd name="T17" fmla="*/ 1265 w 1265"/>
                <a:gd name="T18" fmla="*/ 38 h 38"/>
              </a:gdLst>
              <a:ahLst/>
              <a:cxnLst>
                <a:cxn ang="T10">
                  <a:pos x="T0" y="T1"/>
                </a:cxn>
                <a:cxn ang="T11">
                  <a:pos x="T2" y="T3"/>
                </a:cxn>
                <a:cxn ang="T12">
                  <a:pos x="T4" y="T5"/>
                </a:cxn>
                <a:cxn ang="T13">
                  <a:pos x="T6" y="T7"/>
                </a:cxn>
                <a:cxn ang="T14">
                  <a:pos x="T8" y="T9"/>
                </a:cxn>
              </a:cxnLst>
              <a:rect l="T15" t="T16" r="T17" b="T18"/>
              <a:pathLst>
                <a:path w="1265" h="38">
                  <a:moveTo>
                    <a:pt x="1265" y="38"/>
                  </a:moveTo>
                  <a:lnTo>
                    <a:pt x="1265" y="36"/>
                  </a:lnTo>
                  <a:lnTo>
                    <a:pt x="0" y="0"/>
                  </a:lnTo>
                  <a:lnTo>
                    <a:pt x="0" y="3"/>
                  </a:lnTo>
                  <a:lnTo>
                    <a:pt x="1265" y="38"/>
                  </a:lnTo>
                  <a:close/>
                </a:path>
              </a:pathLst>
            </a:custGeom>
            <a:solidFill>
              <a:srgbClr val="000000"/>
            </a:solidFill>
            <a:ln w="25400">
              <a:solidFill>
                <a:schemeClr val="tx1"/>
              </a:solidFill>
              <a:round/>
              <a:headEnd/>
              <a:tailEnd/>
            </a:ln>
          </p:spPr>
          <p:txBody>
            <a:bodyPr/>
            <a:lstStyle/>
            <a:p>
              <a:endParaRPr lang="en-GB"/>
            </a:p>
          </p:txBody>
        </p:sp>
        <p:sp>
          <p:nvSpPr>
            <p:cNvPr id="41161" name="Freeform 193"/>
            <p:cNvSpPr>
              <a:spLocks/>
            </p:cNvSpPr>
            <p:nvPr/>
          </p:nvSpPr>
          <p:spPr bwMode="auto">
            <a:xfrm>
              <a:off x="2667" y="2239"/>
              <a:ext cx="212" cy="111"/>
            </a:xfrm>
            <a:custGeom>
              <a:avLst/>
              <a:gdLst>
                <a:gd name="T0" fmla="*/ 212 w 212"/>
                <a:gd name="T1" fmla="*/ 26 h 111"/>
                <a:gd name="T2" fmla="*/ 117 w 212"/>
                <a:gd name="T3" fmla="*/ 26 h 111"/>
                <a:gd name="T4" fmla="*/ 37 w 212"/>
                <a:gd name="T5" fmla="*/ 0 h 111"/>
                <a:gd name="T6" fmla="*/ 0 w 212"/>
                <a:gd name="T7" fmla="*/ 75 h 111"/>
                <a:gd name="T8" fmla="*/ 114 w 212"/>
                <a:gd name="T9" fmla="*/ 108 h 111"/>
                <a:gd name="T10" fmla="*/ 203 w 212"/>
                <a:gd name="T11" fmla="*/ 111 h 111"/>
                <a:gd name="T12" fmla="*/ 0 60000 65536"/>
                <a:gd name="T13" fmla="*/ 0 60000 65536"/>
                <a:gd name="T14" fmla="*/ 0 60000 65536"/>
                <a:gd name="T15" fmla="*/ 0 60000 65536"/>
                <a:gd name="T16" fmla="*/ 0 60000 65536"/>
                <a:gd name="T17" fmla="*/ 0 60000 65536"/>
                <a:gd name="T18" fmla="*/ 0 w 212"/>
                <a:gd name="T19" fmla="*/ 0 h 111"/>
                <a:gd name="T20" fmla="*/ 212 w 212"/>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212" h="111">
                  <a:moveTo>
                    <a:pt x="212" y="26"/>
                  </a:moveTo>
                  <a:lnTo>
                    <a:pt x="117" y="26"/>
                  </a:lnTo>
                  <a:lnTo>
                    <a:pt x="37" y="0"/>
                  </a:lnTo>
                  <a:lnTo>
                    <a:pt x="0" y="75"/>
                  </a:lnTo>
                  <a:lnTo>
                    <a:pt x="114" y="108"/>
                  </a:lnTo>
                  <a:lnTo>
                    <a:pt x="203" y="111"/>
                  </a:lnTo>
                </a:path>
              </a:pathLst>
            </a:custGeom>
            <a:noFill/>
            <a:ln w="25400">
              <a:solidFill>
                <a:schemeClr val="tx1"/>
              </a:solidFill>
              <a:prstDash val="solid"/>
              <a:round/>
              <a:headEnd/>
              <a:tailEnd/>
            </a:ln>
          </p:spPr>
          <p:txBody>
            <a:bodyPr/>
            <a:lstStyle/>
            <a:p>
              <a:endParaRPr lang="en-GB"/>
            </a:p>
          </p:txBody>
        </p:sp>
        <p:sp>
          <p:nvSpPr>
            <p:cNvPr id="41162" name="Freeform 194"/>
            <p:cNvSpPr>
              <a:spLocks/>
            </p:cNvSpPr>
            <p:nvPr/>
          </p:nvSpPr>
          <p:spPr bwMode="auto">
            <a:xfrm>
              <a:off x="2666" y="2237"/>
              <a:ext cx="213" cy="77"/>
            </a:xfrm>
            <a:custGeom>
              <a:avLst/>
              <a:gdLst>
                <a:gd name="T0" fmla="*/ 213 w 213"/>
                <a:gd name="T1" fmla="*/ 31 h 77"/>
                <a:gd name="T2" fmla="*/ 213 w 213"/>
                <a:gd name="T3" fmla="*/ 25 h 77"/>
                <a:gd name="T4" fmla="*/ 114 w 213"/>
                <a:gd name="T5" fmla="*/ 25 h 77"/>
                <a:gd name="T6" fmla="*/ 38 w 213"/>
                <a:gd name="T7" fmla="*/ 0 h 77"/>
                <a:gd name="T8" fmla="*/ 0 w 213"/>
                <a:gd name="T9" fmla="*/ 77 h 77"/>
                <a:gd name="T10" fmla="*/ 3 w 213"/>
                <a:gd name="T11" fmla="*/ 77 h 77"/>
                <a:gd name="T12" fmla="*/ 38 w 213"/>
                <a:gd name="T13" fmla="*/ 3 h 77"/>
                <a:gd name="T14" fmla="*/ 122 w 213"/>
                <a:gd name="T15" fmla="*/ 31 h 77"/>
                <a:gd name="T16" fmla="*/ 213 w 213"/>
                <a:gd name="T17" fmla="*/ 31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77"/>
                <a:gd name="T29" fmla="*/ 213 w 213"/>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77">
                  <a:moveTo>
                    <a:pt x="213" y="31"/>
                  </a:moveTo>
                  <a:lnTo>
                    <a:pt x="213" y="25"/>
                  </a:lnTo>
                  <a:lnTo>
                    <a:pt x="114" y="25"/>
                  </a:lnTo>
                  <a:lnTo>
                    <a:pt x="38" y="0"/>
                  </a:lnTo>
                  <a:lnTo>
                    <a:pt x="0" y="77"/>
                  </a:lnTo>
                  <a:lnTo>
                    <a:pt x="3" y="77"/>
                  </a:lnTo>
                  <a:lnTo>
                    <a:pt x="38" y="3"/>
                  </a:lnTo>
                  <a:lnTo>
                    <a:pt x="122" y="31"/>
                  </a:lnTo>
                  <a:lnTo>
                    <a:pt x="213" y="31"/>
                  </a:lnTo>
                  <a:close/>
                </a:path>
              </a:pathLst>
            </a:custGeom>
            <a:solidFill>
              <a:srgbClr val="000000"/>
            </a:solidFill>
            <a:ln w="25400">
              <a:solidFill>
                <a:schemeClr val="tx1"/>
              </a:solidFill>
              <a:round/>
              <a:headEnd/>
              <a:tailEnd/>
            </a:ln>
          </p:spPr>
          <p:txBody>
            <a:bodyPr/>
            <a:lstStyle/>
            <a:p>
              <a:endParaRPr lang="en-GB"/>
            </a:p>
          </p:txBody>
        </p:sp>
        <p:sp>
          <p:nvSpPr>
            <p:cNvPr id="41163" name="Freeform 195"/>
            <p:cNvSpPr>
              <a:spLocks/>
            </p:cNvSpPr>
            <p:nvPr/>
          </p:nvSpPr>
          <p:spPr bwMode="auto">
            <a:xfrm>
              <a:off x="2666" y="2314"/>
              <a:ext cx="204" cy="37"/>
            </a:xfrm>
            <a:custGeom>
              <a:avLst/>
              <a:gdLst>
                <a:gd name="T0" fmla="*/ 0 w 204"/>
                <a:gd name="T1" fmla="*/ 0 h 37"/>
                <a:gd name="T2" fmla="*/ 115 w 204"/>
                <a:gd name="T3" fmla="*/ 35 h 37"/>
                <a:gd name="T4" fmla="*/ 204 w 204"/>
                <a:gd name="T5" fmla="*/ 37 h 37"/>
                <a:gd name="T6" fmla="*/ 204 w 204"/>
                <a:gd name="T7" fmla="*/ 35 h 37"/>
                <a:gd name="T8" fmla="*/ 115 w 204"/>
                <a:gd name="T9" fmla="*/ 32 h 37"/>
                <a:gd name="T10" fmla="*/ 3 w 204"/>
                <a:gd name="T11" fmla="*/ 0 h 37"/>
                <a:gd name="T12" fmla="*/ 0 w 204"/>
                <a:gd name="T13" fmla="*/ 0 h 37"/>
                <a:gd name="T14" fmla="*/ 0 60000 65536"/>
                <a:gd name="T15" fmla="*/ 0 60000 65536"/>
                <a:gd name="T16" fmla="*/ 0 60000 65536"/>
                <a:gd name="T17" fmla="*/ 0 60000 65536"/>
                <a:gd name="T18" fmla="*/ 0 60000 65536"/>
                <a:gd name="T19" fmla="*/ 0 60000 65536"/>
                <a:gd name="T20" fmla="*/ 0 60000 65536"/>
                <a:gd name="T21" fmla="*/ 0 w 204"/>
                <a:gd name="T22" fmla="*/ 0 h 37"/>
                <a:gd name="T23" fmla="*/ 204 w 20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 h="37">
                  <a:moveTo>
                    <a:pt x="0" y="0"/>
                  </a:moveTo>
                  <a:lnTo>
                    <a:pt x="115" y="35"/>
                  </a:lnTo>
                  <a:lnTo>
                    <a:pt x="204" y="37"/>
                  </a:lnTo>
                  <a:lnTo>
                    <a:pt x="204" y="35"/>
                  </a:lnTo>
                  <a:lnTo>
                    <a:pt x="115" y="32"/>
                  </a:lnTo>
                  <a:lnTo>
                    <a:pt x="3" y="0"/>
                  </a:lnTo>
                  <a:lnTo>
                    <a:pt x="0" y="0"/>
                  </a:lnTo>
                  <a:close/>
                </a:path>
              </a:pathLst>
            </a:custGeom>
            <a:solidFill>
              <a:srgbClr val="000000"/>
            </a:solidFill>
            <a:ln w="25400">
              <a:solidFill>
                <a:schemeClr val="tx1"/>
              </a:solidFill>
              <a:round/>
              <a:headEnd/>
              <a:tailEnd/>
            </a:ln>
          </p:spPr>
          <p:txBody>
            <a:bodyPr/>
            <a:lstStyle/>
            <a:p>
              <a:endParaRPr lang="en-GB"/>
            </a:p>
          </p:txBody>
        </p:sp>
        <p:sp>
          <p:nvSpPr>
            <p:cNvPr id="41164" name="Line 196"/>
            <p:cNvSpPr>
              <a:spLocks noChangeShapeType="1"/>
            </p:cNvSpPr>
            <p:nvPr/>
          </p:nvSpPr>
          <p:spPr bwMode="auto">
            <a:xfrm flipH="1" flipV="1">
              <a:off x="1808" y="2453"/>
              <a:ext cx="1110" cy="22"/>
            </a:xfrm>
            <a:prstGeom prst="line">
              <a:avLst/>
            </a:prstGeom>
            <a:noFill/>
            <a:ln w="25400">
              <a:solidFill>
                <a:schemeClr val="tx1"/>
              </a:solidFill>
              <a:round/>
              <a:headEnd/>
              <a:tailEnd/>
            </a:ln>
          </p:spPr>
          <p:txBody>
            <a:bodyPr/>
            <a:lstStyle/>
            <a:p>
              <a:endParaRPr lang="en-GB"/>
            </a:p>
          </p:txBody>
        </p:sp>
        <p:sp>
          <p:nvSpPr>
            <p:cNvPr id="41165" name="Freeform 197"/>
            <p:cNvSpPr>
              <a:spLocks/>
            </p:cNvSpPr>
            <p:nvPr/>
          </p:nvSpPr>
          <p:spPr bwMode="auto">
            <a:xfrm>
              <a:off x="1808" y="2452"/>
              <a:ext cx="1110" cy="24"/>
            </a:xfrm>
            <a:custGeom>
              <a:avLst/>
              <a:gdLst>
                <a:gd name="T0" fmla="*/ 1110 w 1110"/>
                <a:gd name="T1" fmla="*/ 24 h 24"/>
                <a:gd name="T2" fmla="*/ 1110 w 1110"/>
                <a:gd name="T3" fmla="*/ 21 h 24"/>
                <a:gd name="T4" fmla="*/ 0 w 1110"/>
                <a:gd name="T5" fmla="*/ 0 h 24"/>
                <a:gd name="T6" fmla="*/ 0 w 1110"/>
                <a:gd name="T7" fmla="*/ 3 h 24"/>
                <a:gd name="T8" fmla="*/ 1110 w 1110"/>
                <a:gd name="T9" fmla="*/ 24 h 24"/>
                <a:gd name="T10" fmla="*/ 0 60000 65536"/>
                <a:gd name="T11" fmla="*/ 0 60000 65536"/>
                <a:gd name="T12" fmla="*/ 0 60000 65536"/>
                <a:gd name="T13" fmla="*/ 0 60000 65536"/>
                <a:gd name="T14" fmla="*/ 0 60000 65536"/>
                <a:gd name="T15" fmla="*/ 0 w 1110"/>
                <a:gd name="T16" fmla="*/ 0 h 24"/>
                <a:gd name="T17" fmla="*/ 1110 w 1110"/>
                <a:gd name="T18" fmla="*/ 24 h 24"/>
              </a:gdLst>
              <a:ahLst/>
              <a:cxnLst>
                <a:cxn ang="T10">
                  <a:pos x="T0" y="T1"/>
                </a:cxn>
                <a:cxn ang="T11">
                  <a:pos x="T2" y="T3"/>
                </a:cxn>
                <a:cxn ang="T12">
                  <a:pos x="T4" y="T5"/>
                </a:cxn>
                <a:cxn ang="T13">
                  <a:pos x="T6" y="T7"/>
                </a:cxn>
                <a:cxn ang="T14">
                  <a:pos x="T8" y="T9"/>
                </a:cxn>
              </a:cxnLst>
              <a:rect l="T15" t="T16" r="T17" b="T18"/>
              <a:pathLst>
                <a:path w="1110" h="24">
                  <a:moveTo>
                    <a:pt x="1110" y="24"/>
                  </a:moveTo>
                  <a:lnTo>
                    <a:pt x="1110" y="21"/>
                  </a:lnTo>
                  <a:lnTo>
                    <a:pt x="0" y="0"/>
                  </a:lnTo>
                  <a:lnTo>
                    <a:pt x="0" y="3"/>
                  </a:lnTo>
                  <a:lnTo>
                    <a:pt x="1110" y="24"/>
                  </a:lnTo>
                  <a:close/>
                </a:path>
              </a:pathLst>
            </a:custGeom>
            <a:solidFill>
              <a:srgbClr val="000000"/>
            </a:solidFill>
            <a:ln w="25400">
              <a:solidFill>
                <a:schemeClr val="tx1"/>
              </a:solidFill>
              <a:round/>
              <a:headEnd/>
              <a:tailEnd/>
            </a:ln>
          </p:spPr>
          <p:txBody>
            <a:bodyPr/>
            <a:lstStyle/>
            <a:p>
              <a:endParaRPr lang="en-GB"/>
            </a:p>
          </p:txBody>
        </p:sp>
        <p:sp>
          <p:nvSpPr>
            <p:cNvPr id="41166" name="Line 198"/>
            <p:cNvSpPr>
              <a:spLocks noChangeShapeType="1"/>
            </p:cNvSpPr>
            <p:nvPr/>
          </p:nvSpPr>
          <p:spPr bwMode="auto">
            <a:xfrm flipH="1" flipV="1">
              <a:off x="2781" y="2349"/>
              <a:ext cx="124" cy="126"/>
            </a:xfrm>
            <a:prstGeom prst="line">
              <a:avLst/>
            </a:prstGeom>
            <a:noFill/>
            <a:ln w="25400">
              <a:solidFill>
                <a:schemeClr val="tx1"/>
              </a:solidFill>
              <a:round/>
              <a:headEnd/>
              <a:tailEnd/>
            </a:ln>
          </p:spPr>
          <p:txBody>
            <a:bodyPr/>
            <a:lstStyle/>
            <a:p>
              <a:endParaRPr lang="en-GB"/>
            </a:p>
          </p:txBody>
        </p:sp>
        <p:sp>
          <p:nvSpPr>
            <p:cNvPr id="41167" name="Freeform 199"/>
            <p:cNvSpPr>
              <a:spLocks/>
            </p:cNvSpPr>
            <p:nvPr/>
          </p:nvSpPr>
          <p:spPr bwMode="auto">
            <a:xfrm>
              <a:off x="2780" y="2347"/>
              <a:ext cx="126" cy="129"/>
            </a:xfrm>
            <a:custGeom>
              <a:avLst/>
              <a:gdLst>
                <a:gd name="T0" fmla="*/ 123 w 126"/>
                <a:gd name="T1" fmla="*/ 129 h 129"/>
                <a:gd name="T2" fmla="*/ 126 w 126"/>
                <a:gd name="T3" fmla="*/ 126 h 129"/>
                <a:gd name="T4" fmla="*/ 3 w 126"/>
                <a:gd name="T5" fmla="*/ 0 h 129"/>
                <a:gd name="T6" fmla="*/ 0 w 126"/>
                <a:gd name="T7" fmla="*/ 3 h 129"/>
                <a:gd name="T8" fmla="*/ 123 w 126"/>
                <a:gd name="T9" fmla="*/ 129 h 129"/>
                <a:gd name="T10" fmla="*/ 0 60000 65536"/>
                <a:gd name="T11" fmla="*/ 0 60000 65536"/>
                <a:gd name="T12" fmla="*/ 0 60000 65536"/>
                <a:gd name="T13" fmla="*/ 0 60000 65536"/>
                <a:gd name="T14" fmla="*/ 0 60000 65536"/>
                <a:gd name="T15" fmla="*/ 0 w 126"/>
                <a:gd name="T16" fmla="*/ 0 h 129"/>
                <a:gd name="T17" fmla="*/ 126 w 126"/>
                <a:gd name="T18" fmla="*/ 129 h 129"/>
              </a:gdLst>
              <a:ahLst/>
              <a:cxnLst>
                <a:cxn ang="T10">
                  <a:pos x="T0" y="T1"/>
                </a:cxn>
                <a:cxn ang="T11">
                  <a:pos x="T2" y="T3"/>
                </a:cxn>
                <a:cxn ang="T12">
                  <a:pos x="T4" y="T5"/>
                </a:cxn>
                <a:cxn ang="T13">
                  <a:pos x="T6" y="T7"/>
                </a:cxn>
                <a:cxn ang="T14">
                  <a:pos x="T8" y="T9"/>
                </a:cxn>
              </a:cxnLst>
              <a:rect l="T15" t="T16" r="T17" b="T18"/>
              <a:pathLst>
                <a:path w="126" h="129">
                  <a:moveTo>
                    <a:pt x="123" y="129"/>
                  </a:moveTo>
                  <a:lnTo>
                    <a:pt x="126" y="126"/>
                  </a:lnTo>
                  <a:lnTo>
                    <a:pt x="3" y="0"/>
                  </a:lnTo>
                  <a:lnTo>
                    <a:pt x="0" y="3"/>
                  </a:lnTo>
                  <a:lnTo>
                    <a:pt x="123" y="129"/>
                  </a:lnTo>
                  <a:close/>
                </a:path>
              </a:pathLst>
            </a:custGeom>
            <a:solidFill>
              <a:srgbClr val="000000"/>
            </a:solidFill>
            <a:ln w="25400">
              <a:solidFill>
                <a:schemeClr val="tx1"/>
              </a:solidFill>
              <a:round/>
              <a:headEnd/>
              <a:tailEnd/>
            </a:ln>
          </p:spPr>
          <p:txBody>
            <a:bodyPr/>
            <a:lstStyle/>
            <a:p>
              <a:endParaRPr lang="en-GB"/>
            </a:p>
          </p:txBody>
        </p:sp>
        <p:sp>
          <p:nvSpPr>
            <p:cNvPr id="41168" name="Freeform 200"/>
            <p:cNvSpPr>
              <a:spLocks/>
            </p:cNvSpPr>
            <p:nvPr/>
          </p:nvSpPr>
          <p:spPr bwMode="auto">
            <a:xfrm>
              <a:off x="1665" y="2424"/>
              <a:ext cx="144" cy="59"/>
            </a:xfrm>
            <a:custGeom>
              <a:avLst/>
              <a:gdLst>
                <a:gd name="T0" fmla="*/ 0 w 144"/>
                <a:gd name="T1" fmla="*/ 0 h 59"/>
                <a:gd name="T2" fmla="*/ 107 w 144"/>
                <a:gd name="T3" fmla="*/ 2 h 59"/>
                <a:gd name="T4" fmla="*/ 122 w 144"/>
                <a:gd name="T5" fmla="*/ 7 h 59"/>
                <a:gd name="T6" fmla="*/ 131 w 144"/>
                <a:gd name="T7" fmla="*/ 11 h 59"/>
                <a:gd name="T8" fmla="*/ 137 w 144"/>
                <a:gd name="T9" fmla="*/ 16 h 59"/>
                <a:gd name="T10" fmla="*/ 143 w 144"/>
                <a:gd name="T11" fmla="*/ 21 h 59"/>
                <a:gd name="T12" fmla="*/ 144 w 144"/>
                <a:gd name="T13" fmla="*/ 27 h 59"/>
                <a:gd name="T14" fmla="*/ 143 w 144"/>
                <a:gd name="T15" fmla="*/ 32 h 59"/>
                <a:gd name="T16" fmla="*/ 141 w 144"/>
                <a:gd name="T17" fmla="*/ 37 h 59"/>
                <a:gd name="T18" fmla="*/ 137 w 144"/>
                <a:gd name="T19" fmla="*/ 43 h 59"/>
                <a:gd name="T20" fmla="*/ 132 w 144"/>
                <a:gd name="T21" fmla="*/ 47 h 59"/>
                <a:gd name="T22" fmla="*/ 126 w 144"/>
                <a:gd name="T23" fmla="*/ 51 h 59"/>
                <a:gd name="T24" fmla="*/ 119 w 144"/>
                <a:gd name="T25" fmla="*/ 53 h 59"/>
                <a:gd name="T26" fmla="*/ 111 w 144"/>
                <a:gd name="T27" fmla="*/ 53 h 59"/>
                <a:gd name="T28" fmla="*/ 39 w 144"/>
                <a:gd name="T29" fmla="*/ 59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59"/>
                <a:gd name="T47" fmla="*/ 144 w 144"/>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59">
                  <a:moveTo>
                    <a:pt x="0" y="0"/>
                  </a:moveTo>
                  <a:lnTo>
                    <a:pt x="107" y="2"/>
                  </a:lnTo>
                  <a:lnTo>
                    <a:pt x="122" y="7"/>
                  </a:lnTo>
                  <a:lnTo>
                    <a:pt x="131" y="11"/>
                  </a:lnTo>
                  <a:lnTo>
                    <a:pt x="137" y="16"/>
                  </a:lnTo>
                  <a:lnTo>
                    <a:pt x="143" y="21"/>
                  </a:lnTo>
                  <a:lnTo>
                    <a:pt x="144" y="27"/>
                  </a:lnTo>
                  <a:lnTo>
                    <a:pt x="143" y="32"/>
                  </a:lnTo>
                  <a:lnTo>
                    <a:pt x="141" y="37"/>
                  </a:lnTo>
                  <a:lnTo>
                    <a:pt x="137" y="43"/>
                  </a:lnTo>
                  <a:lnTo>
                    <a:pt x="132" y="47"/>
                  </a:lnTo>
                  <a:lnTo>
                    <a:pt x="126" y="51"/>
                  </a:lnTo>
                  <a:lnTo>
                    <a:pt x="119" y="53"/>
                  </a:lnTo>
                  <a:lnTo>
                    <a:pt x="111" y="53"/>
                  </a:lnTo>
                  <a:lnTo>
                    <a:pt x="39" y="59"/>
                  </a:lnTo>
                </a:path>
              </a:pathLst>
            </a:custGeom>
            <a:noFill/>
            <a:ln w="25400">
              <a:solidFill>
                <a:schemeClr val="tx1"/>
              </a:solidFill>
              <a:prstDash val="solid"/>
              <a:round/>
              <a:headEnd/>
              <a:tailEnd/>
            </a:ln>
          </p:spPr>
          <p:txBody>
            <a:bodyPr/>
            <a:lstStyle/>
            <a:p>
              <a:endParaRPr lang="en-GB"/>
            </a:p>
          </p:txBody>
        </p:sp>
        <p:sp>
          <p:nvSpPr>
            <p:cNvPr id="41169" name="Freeform 201"/>
            <p:cNvSpPr>
              <a:spLocks/>
            </p:cNvSpPr>
            <p:nvPr/>
          </p:nvSpPr>
          <p:spPr bwMode="auto">
            <a:xfrm>
              <a:off x="1665" y="2423"/>
              <a:ext cx="145" cy="61"/>
            </a:xfrm>
            <a:custGeom>
              <a:avLst/>
              <a:gdLst>
                <a:gd name="T0" fmla="*/ 0 w 145"/>
                <a:gd name="T1" fmla="*/ 0 h 61"/>
                <a:gd name="T2" fmla="*/ 0 w 145"/>
                <a:gd name="T3" fmla="*/ 3 h 61"/>
                <a:gd name="T4" fmla="*/ 107 w 145"/>
                <a:gd name="T5" fmla="*/ 4 h 61"/>
                <a:gd name="T6" fmla="*/ 122 w 145"/>
                <a:gd name="T7" fmla="*/ 9 h 61"/>
                <a:gd name="T8" fmla="*/ 128 w 145"/>
                <a:gd name="T9" fmla="*/ 13 h 61"/>
                <a:gd name="T10" fmla="*/ 136 w 145"/>
                <a:gd name="T11" fmla="*/ 18 h 61"/>
                <a:gd name="T12" fmla="*/ 141 w 145"/>
                <a:gd name="T13" fmla="*/ 24 h 61"/>
                <a:gd name="T14" fmla="*/ 143 w 145"/>
                <a:gd name="T15" fmla="*/ 28 h 61"/>
                <a:gd name="T16" fmla="*/ 140 w 145"/>
                <a:gd name="T17" fmla="*/ 37 h 61"/>
                <a:gd name="T18" fmla="*/ 136 w 145"/>
                <a:gd name="T19" fmla="*/ 42 h 61"/>
                <a:gd name="T20" fmla="*/ 131 w 145"/>
                <a:gd name="T21" fmla="*/ 46 h 61"/>
                <a:gd name="T22" fmla="*/ 122 w 145"/>
                <a:gd name="T23" fmla="*/ 52 h 61"/>
                <a:gd name="T24" fmla="*/ 122 w 145"/>
                <a:gd name="T25" fmla="*/ 52 h 61"/>
                <a:gd name="T26" fmla="*/ 128 w 145"/>
                <a:gd name="T27" fmla="*/ 52 h 61"/>
                <a:gd name="T28" fmla="*/ 39 w 145"/>
                <a:gd name="T29" fmla="*/ 58 h 61"/>
                <a:gd name="T30" fmla="*/ 39 w 145"/>
                <a:gd name="T31" fmla="*/ 61 h 61"/>
                <a:gd name="T32" fmla="*/ 94 w 145"/>
                <a:gd name="T33" fmla="*/ 57 h 61"/>
                <a:gd name="T34" fmla="*/ 116 w 145"/>
                <a:gd name="T35" fmla="*/ 57 h 61"/>
                <a:gd name="T36" fmla="*/ 130 w 145"/>
                <a:gd name="T37" fmla="*/ 52 h 61"/>
                <a:gd name="T38" fmla="*/ 133 w 145"/>
                <a:gd name="T39" fmla="*/ 49 h 61"/>
                <a:gd name="T40" fmla="*/ 139 w 145"/>
                <a:gd name="T41" fmla="*/ 45 h 61"/>
                <a:gd name="T42" fmla="*/ 143 w 145"/>
                <a:gd name="T43" fmla="*/ 40 h 61"/>
                <a:gd name="T44" fmla="*/ 145 w 145"/>
                <a:gd name="T45" fmla="*/ 28 h 61"/>
                <a:gd name="T46" fmla="*/ 144 w 145"/>
                <a:gd name="T47" fmla="*/ 21 h 61"/>
                <a:gd name="T48" fmla="*/ 139 w 145"/>
                <a:gd name="T49" fmla="*/ 16 h 61"/>
                <a:gd name="T50" fmla="*/ 133 w 145"/>
                <a:gd name="T51" fmla="*/ 10 h 61"/>
                <a:gd name="T52" fmla="*/ 122 w 145"/>
                <a:gd name="T53" fmla="*/ 7 h 61"/>
                <a:gd name="T54" fmla="*/ 107 w 145"/>
                <a:gd name="T55" fmla="*/ 1 h 61"/>
                <a:gd name="T56" fmla="*/ 0 w 145"/>
                <a:gd name="T57" fmla="*/ 0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5"/>
                <a:gd name="T88" fmla="*/ 0 h 61"/>
                <a:gd name="T89" fmla="*/ 145 w 145"/>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5" h="61">
                  <a:moveTo>
                    <a:pt x="0" y="0"/>
                  </a:moveTo>
                  <a:lnTo>
                    <a:pt x="0" y="3"/>
                  </a:lnTo>
                  <a:lnTo>
                    <a:pt x="107" y="4"/>
                  </a:lnTo>
                  <a:lnTo>
                    <a:pt x="122" y="9"/>
                  </a:lnTo>
                  <a:lnTo>
                    <a:pt x="128" y="13"/>
                  </a:lnTo>
                  <a:lnTo>
                    <a:pt x="136" y="18"/>
                  </a:lnTo>
                  <a:lnTo>
                    <a:pt x="141" y="24"/>
                  </a:lnTo>
                  <a:lnTo>
                    <a:pt x="143" y="28"/>
                  </a:lnTo>
                  <a:lnTo>
                    <a:pt x="140" y="37"/>
                  </a:lnTo>
                  <a:lnTo>
                    <a:pt x="136" y="42"/>
                  </a:lnTo>
                  <a:lnTo>
                    <a:pt x="131" y="46"/>
                  </a:lnTo>
                  <a:lnTo>
                    <a:pt x="122" y="52"/>
                  </a:lnTo>
                  <a:lnTo>
                    <a:pt x="128" y="52"/>
                  </a:lnTo>
                  <a:lnTo>
                    <a:pt x="39" y="58"/>
                  </a:lnTo>
                  <a:lnTo>
                    <a:pt x="39" y="61"/>
                  </a:lnTo>
                  <a:lnTo>
                    <a:pt x="94" y="57"/>
                  </a:lnTo>
                  <a:lnTo>
                    <a:pt x="116" y="57"/>
                  </a:lnTo>
                  <a:lnTo>
                    <a:pt x="130" y="52"/>
                  </a:lnTo>
                  <a:lnTo>
                    <a:pt x="133" y="49"/>
                  </a:lnTo>
                  <a:lnTo>
                    <a:pt x="139" y="45"/>
                  </a:lnTo>
                  <a:lnTo>
                    <a:pt x="143" y="40"/>
                  </a:lnTo>
                  <a:lnTo>
                    <a:pt x="145" y="28"/>
                  </a:lnTo>
                  <a:lnTo>
                    <a:pt x="144" y="21"/>
                  </a:lnTo>
                  <a:lnTo>
                    <a:pt x="139" y="16"/>
                  </a:lnTo>
                  <a:lnTo>
                    <a:pt x="133" y="10"/>
                  </a:lnTo>
                  <a:lnTo>
                    <a:pt x="122" y="7"/>
                  </a:lnTo>
                  <a:lnTo>
                    <a:pt x="107" y="1"/>
                  </a:lnTo>
                  <a:lnTo>
                    <a:pt x="0" y="0"/>
                  </a:lnTo>
                  <a:close/>
                </a:path>
              </a:pathLst>
            </a:custGeom>
            <a:solidFill>
              <a:srgbClr val="000000"/>
            </a:solidFill>
            <a:ln w="25400">
              <a:solidFill>
                <a:schemeClr val="tx1"/>
              </a:solidFill>
              <a:round/>
              <a:headEnd/>
              <a:tailEnd/>
            </a:ln>
          </p:spPr>
          <p:txBody>
            <a:bodyPr/>
            <a:lstStyle/>
            <a:p>
              <a:endParaRPr lang="en-GB"/>
            </a:p>
          </p:txBody>
        </p:sp>
        <p:sp>
          <p:nvSpPr>
            <p:cNvPr id="41170" name="Freeform 202"/>
            <p:cNvSpPr>
              <a:spLocks/>
            </p:cNvSpPr>
            <p:nvPr/>
          </p:nvSpPr>
          <p:spPr bwMode="auto">
            <a:xfrm>
              <a:off x="1519" y="2367"/>
              <a:ext cx="216" cy="329"/>
            </a:xfrm>
            <a:custGeom>
              <a:avLst/>
              <a:gdLst>
                <a:gd name="T0" fmla="*/ 0 w 216"/>
                <a:gd name="T1" fmla="*/ 0 h 329"/>
                <a:gd name="T2" fmla="*/ 90 w 216"/>
                <a:gd name="T3" fmla="*/ 0 h 329"/>
                <a:gd name="T4" fmla="*/ 207 w 216"/>
                <a:gd name="T5" fmla="*/ 141 h 329"/>
                <a:gd name="T6" fmla="*/ 209 w 216"/>
                <a:gd name="T7" fmla="*/ 145 h 329"/>
                <a:gd name="T8" fmla="*/ 212 w 216"/>
                <a:gd name="T9" fmla="*/ 147 h 329"/>
                <a:gd name="T10" fmla="*/ 213 w 216"/>
                <a:gd name="T11" fmla="*/ 150 h 329"/>
                <a:gd name="T12" fmla="*/ 215 w 216"/>
                <a:gd name="T13" fmla="*/ 154 h 329"/>
                <a:gd name="T14" fmla="*/ 215 w 216"/>
                <a:gd name="T15" fmla="*/ 157 h 329"/>
                <a:gd name="T16" fmla="*/ 216 w 216"/>
                <a:gd name="T17" fmla="*/ 161 h 329"/>
                <a:gd name="T18" fmla="*/ 216 w 216"/>
                <a:gd name="T19" fmla="*/ 163 h 329"/>
                <a:gd name="T20" fmla="*/ 216 w 216"/>
                <a:gd name="T21" fmla="*/ 167 h 329"/>
                <a:gd name="T22" fmla="*/ 216 w 216"/>
                <a:gd name="T23" fmla="*/ 170 h 329"/>
                <a:gd name="T24" fmla="*/ 216 w 216"/>
                <a:gd name="T25" fmla="*/ 174 h 329"/>
                <a:gd name="T26" fmla="*/ 216 w 216"/>
                <a:gd name="T27" fmla="*/ 177 h 329"/>
                <a:gd name="T28" fmla="*/ 215 w 216"/>
                <a:gd name="T29" fmla="*/ 179 h 329"/>
                <a:gd name="T30" fmla="*/ 201 w 216"/>
                <a:gd name="T31" fmla="*/ 311 h 329"/>
                <a:gd name="T32" fmla="*/ 201 w 216"/>
                <a:gd name="T33" fmla="*/ 315 h 329"/>
                <a:gd name="T34" fmla="*/ 200 w 216"/>
                <a:gd name="T35" fmla="*/ 317 h 329"/>
                <a:gd name="T36" fmla="*/ 199 w 216"/>
                <a:gd name="T37" fmla="*/ 318 h 329"/>
                <a:gd name="T38" fmla="*/ 196 w 216"/>
                <a:gd name="T39" fmla="*/ 321 h 329"/>
                <a:gd name="T40" fmla="*/ 193 w 216"/>
                <a:gd name="T41" fmla="*/ 324 h 329"/>
                <a:gd name="T42" fmla="*/ 192 w 216"/>
                <a:gd name="T43" fmla="*/ 325 h 329"/>
                <a:gd name="T44" fmla="*/ 189 w 216"/>
                <a:gd name="T45" fmla="*/ 326 h 329"/>
                <a:gd name="T46" fmla="*/ 185 w 216"/>
                <a:gd name="T47" fmla="*/ 328 h 329"/>
                <a:gd name="T48" fmla="*/ 183 w 216"/>
                <a:gd name="T49" fmla="*/ 328 h 329"/>
                <a:gd name="T50" fmla="*/ 180 w 216"/>
                <a:gd name="T51" fmla="*/ 329 h 329"/>
                <a:gd name="T52" fmla="*/ 177 w 216"/>
                <a:gd name="T53" fmla="*/ 329 h 329"/>
                <a:gd name="T54" fmla="*/ 173 w 216"/>
                <a:gd name="T55" fmla="*/ 328 h 329"/>
                <a:gd name="T56" fmla="*/ 114 w 216"/>
                <a:gd name="T57" fmla="*/ 328 h 329"/>
                <a:gd name="T58" fmla="*/ 111 w 216"/>
                <a:gd name="T59" fmla="*/ 328 h 329"/>
                <a:gd name="T60" fmla="*/ 110 w 216"/>
                <a:gd name="T61" fmla="*/ 328 h 329"/>
                <a:gd name="T62" fmla="*/ 107 w 216"/>
                <a:gd name="T63" fmla="*/ 326 h 329"/>
                <a:gd name="T64" fmla="*/ 106 w 216"/>
                <a:gd name="T65" fmla="*/ 325 h 329"/>
                <a:gd name="T66" fmla="*/ 103 w 216"/>
                <a:gd name="T67" fmla="*/ 324 h 329"/>
                <a:gd name="T68" fmla="*/ 102 w 216"/>
                <a:gd name="T69" fmla="*/ 322 h 329"/>
                <a:gd name="T70" fmla="*/ 100 w 216"/>
                <a:gd name="T71" fmla="*/ 321 h 329"/>
                <a:gd name="T72" fmla="*/ 99 w 216"/>
                <a:gd name="T73" fmla="*/ 318 h 329"/>
                <a:gd name="T74" fmla="*/ 99 w 216"/>
                <a:gd name="T75" fmla="*/ 317 h 329"/>
                <a:gd name="T76" fmla="*/ 98 w 216"/>
                <a:gd name="T77" fmla="*/ 315 h 329"/>
                <a:gd name="T78" fmla="*/ 96 w 216"/>
                <a:gd name="T79" fmla="*/ 313 h 329"/>
                <a:gd name="T80" fmla="*/ 95 w 216"/>
                <a:gd name="T81" fmla="*/ 311 h 329"/>
                <a:gd name="T82" fmla="*/ 0 w 216"/>
                <a:gd name="T83" fmla="*/ 0 h 329"/>
                <a:gd name="T84" fmla="*/ 0 w 216"/>
                <a:gd name="T85" fmla="*/ 0 h 3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
                <a:gd name="T130" fmla="*/ 0 h 329"/>
                <a:gd name="T131" fmla="*/ 216 w 216"/>
                <a:gd name="T132" fmla="*/ 329 h 3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 h="329">
                  <a:moveTo>
                    <a:pt x="0" y="0"/>
                  </a:moveTo>
                  <a:lnTo>
                    <a:pt x="90" y="0"/>
                  </a:lnTo>
                  <a:lnTo>
                    <a:pt x="207" y="141"/>
                  </a:lnTo>
                  <a:lnTo>
                    <a:pt x="209" y="145"/>
                  </a:lnTo>
                  <a:lnTo>
                    <a:pt x="212" y="147"/>
                  </a:lnTo>
                  <a:lnTo>
                    <a:pt x="213" y="150"/>
                  </a:lnTo>
                  <a:lnTo>
                    <a:pt x="215" y="154"/>
                  </a:lnTo>
                  <a:lnTo>
                    <a:pt x="215" y="157"/>
                  </a:lnTo>
                  <a:lnTo>
                    <a:pt x="216" y="161"/>
                  </a:lnTo>
                  <a:lnTo>
                    <a:pt x="216" y="163"/>
                  </a:lnTo>
                  <a:lnTo>
                    <a:pt x="216" y="167"/>
                  </a:lnTo>
                  <a:lnTo>
                    <a:pt x="216" y="170"/>
                  </a:lnTo>
                  <a:lnTo>
                    <a:pt x="216" y="174"/>
                  </a:lnTo>
                  <a:lnTo>
                    <a:pt x="216" y="177"/>
                  </a:lnTo>
                  <a:lnTo>
                    <a:pt x="215" y="179"/>
                  </a:lnTo>
                  <a:lnTo>
                    <a:pt x="201" y="311"/>
                  </a:lnTo>
                  <a:lnTo>
                    <a:pt x="201" y="315"/>
                  </a:lnTo>
                  <a:lnTo>
                    <a:pt x="200" y="317"/>
                  </a:lnTo>
                  <a:lnTo>
                    <a:pt x="199" y="318"/>
                  </a:lnTo>
                  <a:lnTo>
                    <a:pt x="196" y="321"/>
                  </a:lnTo>
                  <a:lnTo>
                    <a:pt x="193" y="324"/>
                  </a:lnTo>
                  <a:lnTo>
                    <a:pt x="192" y="325"/>
                  </a:lnTo>
                  <a:lnTo>
                    <a:pt x="189" y="326"/>
                  </a:lnTo>
                  <a:lnTo>
                    <a:pt x="185" y="328"/>
                  </a:lnTo>
                  <a:lnTo>
                    <a:pt x="183" y="328"/>
                  </a:lnTo>
                  <a:lnTo>
                    <a:pt x="180" y="329"/>
                  </a:lnTo>
                  <a:lnTo>
                    <a:pt x="177" y="329"/>
                  </a:lnTo>
                  <a:lnTo>
                    <a:pt x="173" y="328"/>
                  </a:lnTo>
                  <a:lnTo>
                    <a:pt x="114" y="328"/>
                  </a:lnTo>
                  <a:lnTo>
                    <a:pt x="111" y="328"/>
                  </a:lnTo>
                  <a:lnTo>
                    <a:pt x="110" y="328"/>
                  </a:lnTo>
                  <a:lnTo>
                    <a:pt x="107" y="326"/>
                  </a:lnTo>
                  <a:lnTo>
                    <a:pt x="106" y="325"/>
                  </a:lnTo>
                  <a:lnTo>
                    <a:pt x="103" y="324"/>
                  </a:lnTo>
                  <a:lnTo>
                    <a:pt x="102" y="322"/>
                  </a:lnTo>
                  <a:lnTo>
                    <a:pt x="100" y="321"/>
                  </a:lnTo>
                  <a:lnTo>
                    <a:pt x="99" y="318"/>
                  </a:lnTo>
                  <a:lnTo>
                    <a:pt x="99" y="317"/>
                  </a:lnTo>
                  <a:lnTo>
                    <a:pt x="98" y="315"/>
                  </a:lnTo>
                  <a:lnTo>
                    <a:pt x="96" y="313"/>
                  </a:lnTo>
                  <a:lnTo>
                    <a:pt x="95" y="311"/>
                  </a:lnTo>
                  <a:lnTo>
                    <a:pt x="0" y="0"/>
                  </a:lnTo>
                </a:path>
              </a:pathLst>
            </a:custGeom>
            <a:noFill/>
            <a:ln w="25400">
              <a:solidFill>
                <a:schemeClr val="tx1"/>
              </a:solidFill>
              <a:prstDash val="solid"/>
              <a:round/>
              <a:headEnd/>
              <a:tailEnd/>
            </a:ln>
          </p:spPr>
          <p:txBody>
            <a:bodyPr/>
            <a:lstStyle/>
            <a:p>
              <a:endParaRPr lang="en-GB"/>
            </a:p>
          </p:txBody>
        </p:sp>
        <p:sp>
          <p:nvSpPr>
            <p:cNvPr id="41171" name="Freeform 203"/>
            <p:cNvSpPr>
              <a:spLocks/>
            </p:cNvSpPr>
            <p:nvPr/>
          </p:nvSpPr>
          <p:spPr bwMode="auto">
            <a:xfrm>
              <a:off x="1519" y="2365"/>
              <a:ext cx="213" cy="151"/>
            </a:xfrm>
            <a:custGeom>
              <a:avLst/>
              <a:gdLst>
                <a:gd name="T0" fmla="*/ 0 w 213"/>
                <a:gd name="T1" fmla="*/ 0 h 151"/>
                <a:gd name="T2" fmla="*/ 0 w 213"/>
                <a:gd name="T3" fmla="*/ 5 h 151"/>
                <a:gd name="T4" fmla="*/ 90 w 213"/>
                <a:gd name="T5" fmla="*/ 5 h 151"/>
                <a:gd name="T6" fmla="*/ 205 w 213"/>
                <a:gd name="T7" fmla="*/ 144 h 151"/>
                <a:gd name="T8" fmla="*/ 208 w 213"/>
                <a:gd name="T9" fmla="*/ 148 h 151"/>
                <a:gd name="T10" fmla="*/ 211 w 213"/>
                <a:gd name="T11" fmla="*/ 151 h 151"/>
                <a:gd name="T12" fmla="*/ 212 w 213"/>
                <a:gd name="T13" fmla="*/ 149 h 151"/>
                <a:gd name="T14" fmla="*/ 213 w 213"/>
                <a:gd name="T15" fmla="*/ 148 h 151"/>
                <a:gd name="T16" fmla="*/ 211 w 213"/>
                <a:gd name="T17" fmla="*/ 145 h 151"/>
                <a:gd name="T18" fmla="*/ 208 w 213"/>
                <a:gd name="T19" fmla="*/ 141 h 151"/>
                <a:gd name="T20" fmla="*/ 90 w 213"/>
                <a:gd name="T21" fmla="*/ 0 h 151"/>
                <a:gd name="T22" fmla="*/ 0 w 213"/>
                <a:gd name="T23" fmla="*/ 0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3"/>
                <a:gd name="T37" fmla="*/ 0 h 151"/>
                <a:gd name="T38" fmla="*/ 213 w 213"/>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3" h="151">
                  <a:moveTo>
                    <a:pt x="0" y="0"/>
                  </a:moveTo>
                  <a:lnTo>
                    <a:pt x="0" y="5"/>
                  </a:lnTo>
                  <a:lnTo>
                    <a:pt x="90" y="5"/>
                  </a:lnTo>
                  <a:lnTo>
                    <a:pt x="205" y="144"/>
                  </a:lnTo>
                  <a:lnTo>
                    <a:pt x="208" y="148"/>
                  </a:lnTo>
                  <a:lnTo>
                    <a:pt x="211" y="151"/>
                  </a:lnTo>
                  <a:lnTo>
                    <a:pt x="212" y="149"/>
                  </a:lnTo>
                  <a:lnTo>
                    <a:pt x="213" y="148"/>
                  </a:lnTo>
                  <a:lnTo>
                    <a:pt x="211" y="145"/>
                  </a:lnTo>
                  <a:lnTo>
                    <a:pt x="208" y="141"/>
                  </a:lnTo>
                  <a:lnTo>
                    <a:pt x="90" y="0"/>
                  </a:lnTo>
                  <a:lnTo>
                    <a:pt x="0" y="0"/>
                  </a:lnTo>
                  <a:close/>
                </a:path>
              </a:pathLst>
            </a:custGeom>
            <a:solidFill>
              <a:srgbClr val="000000"/>
            </a:solidFill>
            <a:ln w="25400">
              <a:solidFill>
                <a:schemeClr val="tx1"/>
              </a:solidFill>
              <a:round/>
              <a:headEnd/>
              <a:tailEnd/>
            </a:ln>
          </p:spPr>
          <p:txBody>
            <a:bodyPr/>
            <a:lstStyle/>
            <a:p>
              <a:endParaRPr lang="en-GB"/>
            </a:p>
          </p:txBody>
        </p:sp>
        <p:sp>
          <p:nvSpPr>
            <p:cNvPr id="41172" name="Freeform 204"/>
            <p:cNvSpPr>
              <a:spLocks/>
            </p:cNvSpPr>
            <p:nvPr/>
          </p:nvSpPr>
          <p:spPr bwMode="auto">
            <a:xfrm>
              <a:off x="1730" y="2512"/>
              <a:ext cx="5" cy="9"/>
            </a:xfrm>
            <a:custGeom>
              <a:avLst/>
              <a:gdLst>
                <a:gd name="T0" fmla="*/ 1 w 5"/>
                <a:gd name="T1" fmla="*/ 2 h 9"/>
                <a:gd name="T2" fmla="*/ 0 w 5"/>
                <a:gd name="T3" fmla="*/ 2 h 9"/>
                <a:gd name="T4" fmla="*/ 1 w 5"/>
                <a:gd name="T5" fmla="*/ 5 h 9"/>
                <a:gd name="T6" fmla="*/ 2 w 5"/>
                <a:gd name="T7" fmla="*/ 9 h 9"/>
                <a:gd name="T8" fmla="*/ 4 w 5"/>
                <a:gd name="T9" fmla="*/ 9 h 9"/>
                <a:gd name="T10" fmla="*/ 5 w 5"/>
                <a:gd name="T11" fmla="*/ 9 h 9"/>
                <a:gd name="T12" fmla="*/ 4 w 5"/>
                <a:gd name="T13" fmla="*/ 5 h 9"/>
                <a:gd name="T14" fmla="*/ 1 w 5"/>
                <a:gd name="T15" fmla="*/ 0 h 9"/>
                <a:gd name="T16" fmla="*/ 2 w 5"/>
                <a:gd name="T17" fmla="*/ 1 h 9"/>
                <a:gd name="T18" fmla="*/ 1 w 5"/>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1" y="2"/>
                  </a:moveTo>
                  <a:lnTo>
                    <a:pt x="0" y="2"/>
                  </a:lnTo>
                  <a:lnTo>
                    <a:pt x="1" y="5"/>
                  </a:lnTo>
                  <a:lnTo>
                    <a:pt x="2" y="9"/>
                  </a:lnTo>
                  <a:lnTo>
                    <a:pt x="4" y="9"/>
                  </a:lnTo>
                  <a:lnTo>
                    <a:pt x="5" y="9"/>
                  </a:lnTo>
                  <a:lnTo>
                    <a:pt x="4" y="5"/>
                  </a:lnTo>
                  <a:lnTo>
                    <a:pt x="1" y="0"/>
                  </a:lnTo>
                  <a:lnTo>
                    <a:pt x="2" y="1"/>
                  </a:lnTo>
                  <a:lnTo>
                    <a:pt x="1" y="2"/>
                  </a:lnTo>
                  <a:close/>
                </a:path>
              </a:pathLst>
            </a:custGeom>
            <a:solidFill>
              <a:srgbClr val="000000"/>
            </a:solidFill>
            <a:ln w="25400">
              <a:solidFill>
                <a:schemeClr val="tx1"/>
              </a:solidFill>
              <a:round/>
              <a:headEnd/>
              <a:tailEnd/>
            </a:ln>
          </p:spPr>
          <p:txBody>
            <a:bodyPr/>
            <a:lstStyle/>
            <a:p>
              <a:endParaRPr lang="en-GB"/>
            </a:p>
          </p:txBody>
        </p:sp>
        <p:sp>
          <p:nvSpPr>
            <p:cNvPr id="41173" name="Freeform 205"/>
            <p:cNvSpPr>
              <a:spLocks/>
            </p:cNvSpPr>
            <p:nvPr/>
          </p:nvSpPr>
          <p:spPr bwMode="auto">
            <a:xfrm>
              <a:off x="1731" y="2521"/>
              <a:ext cx="5" cy="4"/>
            </a:xfrm>
            <a:custGeom>
              <a:avLst/>
              <a:gdLst>
                <a:gd name="T0" fmla="*/ 3 w 5"/>
                <a:gd name="T1" fmla="*/ 0 h 4"/>
                <a:gd name="T2" fmla="*/ 0 w 5"/>
                <a:gd name="T3" fmla="*/ 0 h 4"/>
                <a:gd name="T4" fmla="*/ 0 w 5"/>
                <a:gd name="T5" fmla="*/ 3 h 4"/>
                <a:gd name="T6" fmla="*/ 3 w 5"/>
                <a:gd name="T7" fmla="*/ 3 h 4"/>
                <a:gd name="T8" fmla="*/ 5 w 5"/>
                <a:gd name="T9" fmla="*/ 3 h 4"/>
                <a:gd name="T10" fmla="*/ 5 w 5"/>
                <a:gd name="T11" fmla="*/ 4 h 4"/>
                <a:gd name="T12" fmla="*/ 4 w 5"/>
                <a:gd name="T13" fmla="*/ 0 h 4"/>
                <a:gd name="T14" fmla="*/ 3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3" y="0"/>
                  </a:moveTo>
                  <a:lnTo>
                    <a:pt x="0" y="0"/>
                  </a:lnTo>
                  <a:lnTo>
                    <a:pt x="0" y="3"/>
                  </a:lnTo>
                  <a:lnTo>
                    <a:pt x="3" y="3"/>
                  </a:lnTo>
                  <a:lnTo>
                    <a:pt x="5" y="3"/>
                  </a:lnTo>
                  <a:lnTo>
                    <a:pt x="5" y="4"/>
                  </a:lnTo>
                  <a:lnTo>
                    <a:pt x="4" y="0"/>
                  </a:lnTo>
                  <a:lnTo>
                    <a:pt x="3" y="0"/>
                  </a:lnTo>
                  <a:close/>
                </a:path>
              </a:pathLst>
            </a:custGeom>
            <a:solidFill>
              <a:srgbClr val="000000"/>
            </a:solidFill>
            <a:ln w="25400">
              <a:solidFill>
                <a:schemeClr val="tx1"/>
              </a:solidFill>
              <a:round/>
              <a:headEnd/>
              <a:tailEnd/>
            </a:ln>
          </p:spPr>
          <p:txBody>
            <a:bodyPr/>
            <a:lstStyle/>
            <a:p>
              <a:endParaRPr lang="en-GB"/>
            </a:p>
          </p:txBody>
        </p:sp>
        <p:sp>
          <p:nvSpPr>
            <p:cNvPr id="41174" name="Freeform 206"/>
            <p:cNvSpPr>
              <a:spLocks/>
            </p:cNvSpPr>
            <p:nvPr/>
          </p:nvSpPr>
          <p:spPr bwMode="auto">
            <a:xfrm>
              <a:off x="1731" y="2520"/>
              <a:ext cx="5" cy="8"/>
            </a:xfrm>
            <a:custGeom>
              <a:avLst/>
              <a:gdLst>
                <a:gd name="T0" fmla="*/ 0 w 5"/>
                <a:gd name="T1" fmla="*/ 4 h 8"/>
                <a:gd name="T2" fmla="*/ 0 w 5"/>
                <a:gd name="T3" fmla="*/ 0 h 8"/>
                <a:gd name="T4" fmla="*/ 3 w 5"/>
                <a:gd name="T5" fmla="*/ 8 h 8"/>
                <a:gd name="T6" fmla="*/ 4 w 5"/>
                <a:gd name="T7" fmla="*/ 8 h 8"/>
                <a:gd name="T8" fmla="*/ 5 w 5"/>
                <a:gd name="T9" fmla="*/ 8 h 8"/>
                <a:gd name="T10" fmla="*/ 4 w 5"/>
                <a:gd name="T11" fmla="*/ 4 h 8"/>
                <a:gd name="T12" fmla="*/ 3 w 5"/>
                <a:gd name="T13" fmla="*/ 4 h 8"/>
                <a:gd name="T14" fmla="*/ 0 w 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0" y="4"/>
                  </a:moveTo>
                  <a:lnTo>
                    <a:pt x="0" y="0"/>
                  </a:lnTo>
                  <a:lnTo>
                    <a:pt x="3" y="8"/>
                  </a:lnTo>
                  <a:lnTo>
                    <a:pt x="4" y="8"/>
                  </a:lnTo>
                  <a:lnTo>
                    <a:pt x="5" y="8"/>
                  </a:lnTo>
                  <a:lnTo>
                    <a:pt x="4" y="4"/>
                  </a:lnTo>
                  <a:lnTo>
                    <a:pt x="3" y="4"/>
                  </a:lnTo>
                  <a:lnTo>
                    <a:pt x="0" y="4"/>
                  </a:lnTo>
                  <a:close/>
                </a:path>
              </a:pathLst>
            </a:custGeom>
            <a:solidFill>
              <a:srgbClr val="000000"/>
            </a:solidFill>
            <a:ln w="25400">
              <a:solidFill>
                <a:schemeClr val="tx1"/>
              </a:solidFill>
              <a:round/>
              <a:headEnd/>
              <a:tailEnd/>
            </a:ln>
          </p:spPr>
          <p:txBody>
            <a:bodyPr/>
            <a:lstStyle/>
            <a:p>
              <a:endParaRPr lang="en-GB"/>
            </a:p>
          </p:txBody>
        </p:sp>
        <p:sp>
          <p:nvSpPr>
            <p:cNvPr id="41175" name="Freeform 207"/>
            <p:cNvSpPr>
              <a:spLocks/>
            </p:cNvSpPr>
            <p:nvPr/>
          </p:nvSpPr>
          <p:spPr bwMode="auto">
            <a:xfrm>
              <a:off x="1722" y="2547"/>
              <a:ext cx="5" cy="16"/>
            </a:xfrm>
            <a:custGeom>
              <a:avLst/>
              <a:gdLst>
                <a:gd name="T0" fmla="*/ 3 w 5"/>
                <a:gd name="T1" fmla="*/ 0 h 16"/>
                <a:gd name="T2" fmla="*/ 0 w 5"/>
                <a:gd name="T3" fmla="*/ 0 h 16"/>
                <a:gd name="T4" fmla="*/ 0 w 5"/>
                <a:gd name="T5" fmla="*/ 16 h 16"/>
                <a:gd name="T6" fmla="*/ 3 w 5"/>
                <a:gd name="T7" fmla="*/ 16 h 16"/>
                <a:gd name="T8" fmla="*/ 5 w 5"/>
                <a:gd name="T9" fmla="*/ 16 h 16"/>
                <a:gd name="T10" fmla="*/ 5 w 5"/>
                <a:gd name="T11" fmla="*/ 4 h 16"/>
                <a:gd name="T12" fmla="*/ 4 w 5"/>
                <a:gd name="T13" fmla="*/ 0 h 16"/>
                <a:gd name="T14" fmla="*/ 3 w 5"/>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6"/>
                <a:gd name="T26" fmla="*/ 5 w 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6">
                  <a:moveTo>
                    <a:pt x="3" y="0"/>
                  </a:moveTo>
                  <a:lnTo>
                    <a:pt x="0" y="0"/>
                  </a:lnTo>
                  <a:lnTo>
                    <a:pt x="0" y="16"/>
                  </a:lnTo>
                  <a:lnTo>
                    <a:pt x="3" y="16"/>
                  </a:lnTo>
                  <a:lnTo>
                    <a:pt x="5" y="16"/>
                  </a:lnTo>
                  <a:lnTo>
                    <a:pt x="5" y="4"/>
                  </a:lnTo>
                  <a:lnTo>
                    <a:pt x="4" y="0"/>
                  </a:lnTo>
                  <a:lnTo>
                    <a:pt x="3" y="0"/>
                  </a:lnTo>
                  <a:close/>
                </a:path>
              </a:pathLst>
            </a:custGeom>
            <a:solidFill>
              <a:srgbClr val="000000"/>
            </a:solidFill>
            <a:ln w="25400">
              <a:solidFill>
                <a:schemeClr val="tx1"/>
              </a:solidFill>
              <a:round/>
              <a:headEnd/>
              <a:tailEnd/>
            </a:ln>
          </p:spPr>
          <p:txBody>
            <a:bodyPr/>
            <a:lstStyle/>
            <a:p>
              <a:endParaRPr lang="en-GB"/>
            </a:p>
          </p:txBody>
        </p:sp>
        <p:sp>
          <p:nvSpPr>
            <p:cNvPr id="41176" name="Freeform 208"/>
            <p:cNvSpPr>
              <a:spLocks/>
            </p:cNvSpPr>
            <p:nvPr/>
          </p:nvSpPr>
          <p:spPr bwMode="auto">
            <a:xfrm>
              <a:off x="1708" y="2560"/>
              <a:ext cx="19" cy="148"/>
            </a:xfrm>
            <a:custGeom>
              <a:avLst/>
              <a:gdLst>
                <a:gd name="T0" fmla="*/ 17 w 19"/>
                <a:gd name="T1" fmla="*/ 3 h 148"/>
                <a:gd name="T2" fmla="*/ 16 w 19"/>
                <a:gd name="T3" fmla="*/ 3 h 148"/>
                <a:gd name="T4" fmla="*/ 14 w 19"/>
                <a:gd name="T5" fmla="*/ 5 h 148"/>
                <a:gd name="T6" fmla="*/ 0 w 19"/>
                <a:gd name="T7" fmla="*/ 148 h 148"/>
                <a:gd name="T8" fmla="*/ 0 w 19"/>
                <a:gd name="T9" fmla="*/ 141 h 148"/>
                <a:gd name="T10" fmla="*/ 2 w 19"/>
                <a:gd name="T11" fmla="*/ 141 h 148"/>
                <a:gd name="T12" fmla="*/ 5 w 19"/>
                <a:gd name="T13" fmla="*/ 141 h 148"/>
                <a:gd name="T14" fmla="*/ 5 w 19"/>
                <a:gd name="T15" fmla="*/ 125 h 148"/>
                <a:gd name="T16" fmla="*/ 17 w 19"/>
                <a:gd name="T17" fmla="*/ 5 h 148"/>
                <a:gd name="T18" fmla="*/ 19 w 19"/>
                <a:gd name="T19" fmla="*/ 0 h 148"/>
                <a:gd name="T20" fmla="*/ 19 w 19"/>
                <a:gd name="T21" fmla="*/ 3 h 148"/>
                <a:gd name="T22" fmla="*/ 17 w 19"/>
                <a:gd name="T23" fmla="*/ 3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48"/>
                <a:gd name="T38" fmla="*/ 19 w 19"/>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48">
                  <a:moveTo>
                    <a:pt x="17" y="3"/>
                  </a:moveTo>
                  <a:lnTo>
                    <a:pt x="16" y="3"/>
                  </a:lnTo>
                  <a:lnTo>
                    <a:pt x="14" y="5"/>
                  </a:lnTo>
                  <a:lnTo>
                    <a:pt x="0" y="148"/>
                  </a:lnTo>
                  <a:lnTo>
                    <a:pt x="0" y="141"/>
                  </a:lnTo>
                  <a:lnTo>
                    <a:pt x="2" y="141"/>
                  </a:lnTo>
                  <a:lnTo>
                    <a:pt x="5" y="141"/>
                  </a:lnTo>
                  <a:lnTo>
                    <a:pt x="5" y="125"/>
                  </a:lnTo>
                  <a:lnTo>
                    <a:pt x="17" y="5"/>
                  </a:lnTo>
                  <a:lnTo>
                    <a:pt x="19" y="0"/>
                  </a:lnTo>
                  <a:lnTo>
                    <a:pt x="19" y="3"/>
                  </a:lnTo>
                  <a:lnTo>
                    <a:pt x="17" y="3"/>
                  </a:lnTo>
                  <a:close/>
                </a:path>
              </a:pathLst>
            </a:custGeom>
            <a:solidFill>
              <a:srgbClr val="000000"/>
            </a:solidFill>
            <a:ln w="25400">
              <a:solidFill>
                <a:schemeClr val="tx1"/>
              </a:solidFill>
              <a:round/>
              <a:headEnd/>
              <a:tailEnd/>
            </a:ln>
          </p:spPr>
          <p:txBody>
            <a:bodyPr/>
            <a:lstStyle/>
            <a:p>
              <a:endParaRPr lang="en-GB"/>
            </a:p>
          </p:txBody>
        </p:sp>
        <p:sp>
          <p:nvSpPr>
            <p:cNvPr id="41177" name="Freeform 209"/>
            <p:cNvSpPr>
              <a:spLocks/>
            </p:cNvSpPr>
            <p:nvPr/>
          </p:nvSpPr>
          <p:spPr bwMode="auto">
            <a:xfrm>
              <a:off x="1708" y="2698"/>
              <a:ext cx="5" cy="5"/>
            </a:xfrm>
            <a:custGeom>
              <a:avLst/>
              <a:gdLst>
                <a:gd name="T0" fmla="*/ 2 w 5"/>
                <a:gd name="T1" fmla="*/ 3 h 5"/>
                <a:gd name="T2" fmla="*/ 1 w 5"/>
                <a:gd name="T3" fmla="*/ 3 h 5"/>
                <a:gd name="T4" fmla="*/ 0 w 5"/>
                <a:gd name="T5" fmla="*/ 5 h 5"/>
                <a:gd name="T6" fmla="*/ 1 w 5"/>
                <a:gd name="T7" fmla="*/ 5 h 5"/>
                <a:gd name="T8" fmla="*/ 2 w 5"/>
                <a:gd name="T9" fmla="*/ 5 h 5"/>
                <a:gd name="T10" fmla="*/ 5 w 5"/>
                <a:gd name="T11" fmla="*/ 0 h 5"/>
                <a:gd name="T12" fmla="*/ 5 w 5"/>
                <a:gd name="T13" fmla="*/ 3 h 5"/>
                <a:gd name="T14" fmla="*/ 2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2" y="3"/>
                  </a:moveTo>
                  <a:lnTo>
                    <a:pt x="1" y="3"/>
                  </a:lnTo>
                  <a:lnTo>
                    <a:pt x="0" y="5"/>
                  </a:lnTo>
                  <a:lnTo>
                    <a:pt x="1" y="5"/>
                  </a:lnTo>
                  <a:lnTo>
                    <a:pt x="2" y="5"/>
                  </a:lnTo>
                  <a:lnTo>
                    <a:pt x="5" y="0"/>
                  </a:lnTo>
                  <a:lnTo>
                    <a:pt x="5" y="3"/>
                  </a:lnTo>
                  <a:lnTo>
                    <a:pt x="2" y="3"/>
                  </a:lnTo>
                  <a:close/>
                </a:path>
              </a:pathLst>
            </a:custGeom>
            <a:solidFill>
              <a:srgbClr val="000000"/>
            </a:solidFill>
            <a:ln w="25400">
              <a:solidFill>
                <a:schemeClr val="tx1"/>
              </a:solidFill>
              <a:round/>
              <a:headEnd/>
              <a:tailEnd/>
            </a:ln>
          </p:spPr>
          <p:txBody>
            <a:bodyPr/>
            <a:lstStyle/>
            <a:p>
              <a:endParaRPr lang="en-GB"/>
            </a:p>
          </p:txBody>
        </p:sp>
        <p:sp>
          <p:nvSpPr>
            <p:cNvPr id="41178" name="Freeform 210"/>
            <p:cNvSpPr>
              <a:spLocks/>
            </p:cNvSpPr>
            <p:nvPr/>
          </p:nvSpPr>
          <p:spPr bwMode="auto">
            <a:xfrm>
              <a:off x="1700" y="2702"/>
              <a:ext cx="10" cy="10"/>
            </a:xfrm>
            <a:custGeom>
              <a:avLst/>
              <a:gdLst>
                <a:gd name="T0" fmla="*/ 9 w 10"/>
                <a:gd name="T1" fmla="*/ 1 h 10"/>
                <a:gd name="T2" fmla="*/ 8 w 10"/>
                <a:gd name="T3" fmla="*/ 0 h 10"/>
                <a:gd name="T4" fmla="*/ 0 w 10"/>
                <a:gd name="T5" fmla="*/ 8 h 10"/>
                <a:gd name="T6" fmla="*/ 1 w 10"/>
                <a:gd name="T7" fmla="*/ 9 h 10"/>
                <a:gd name="T8" fmla="*/ 2 w 10"/>
                <a:gd name="T9" fmla="*/ 10 h 10"/>
                <a:gd name="T10" fmla="*/ 9 w 10"/>
                <a:gd name="T11" fmla="*/ 4 h 10"/>
                <a:gd name="T12" fmla="*/ 10 w 10"/>
                <a:gd name="T13" fmla="*/ 1 h 10"/>
                <a:gd name="T14" fmla="*/ 9 w 10"/>
                <a:gd name="T15" fmla="*/ 1 h 1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0"/>
                <a:gd name="T26" fmla="*/ 10 w 1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0">
                  <a:moveTo>
                    <a:pt x="9" y="1"/>
                  </a:moveTo>
                  <a:lnTo>
                    <a:pt x="8" y="0"/>
                  </a:lnTo>
                  <a:lnTo>
                    <a:pt x="0" y="8"/>
                  </a:lnTo>
                  <a:lnTo>
                    <a:pt x="1" y="9"/>
                  </a:lnTo>
                  <a:lnTo>
                    <a:pt x="2" y="10"/>
                  </a:lnTo>
                  <a:lnTo>
                    <a:pt x="9" y="4"/>
                  </a:lnTo>
                  <a:lnTo>
                    <a:pt x="10" y="1"/>
                  </a:lnTo>
                  <a:lnTo>
                    <a:pt x="9" y="1"/>
                  </a:lnTo>
                  <a:close/>
                </a:path>
              </a:pathLst>
            </a:custGeom>
            <a:solidFill>
              <a:srgbClr val="000000"/>
            </a:solidFill>
            <a:ln w="25400">
              <a:solidFill>
                <a:schemeClr val="tx1"/>
              </a:solidFill>
              <a:round/>
              <a:headEnd/>
              <a:tailEnd/>
            </a:ln>
          </p:spPr>
          <p:txBody>
            <a:bodyPr/>
            <a:lstStyle/>
            <a:p>
              <a:endParaRPr lang="en-GB"/>
            </a:p>
          </p:txBody>
        </p:sp>
        <p:sp>
          <p:nvSpPr>
            <p:cNvPr id="41179" name="Freeform 211"/>
            <p:cNvSpPr>
              <a:spLocks/>
            </p:cNvSpPr>
            <p:nvPr/>
          </p:nvSpPr>
          <p:spPr bwMode="auto">
            <a:xfrm>
              <a:off x="1694" y="2710"/>
              <a:ext cx="10" cy="5"/>
            </a:xfrm>
            <a:custGeom>
              <a:avLst/>
              <a:gdLst>
                <a:gd name="T0" fmla="*/ 7 w 10"/>
                <a:gd name="T1" fmla="*/ 1 h 5"/>
                <a:gd name="T2" fmla="*/ 7 w 10"/>
                <a:gd name="T3" fmla="*/ 0 h 5"/>
                <a:gd name="T4" fmla="*/ 4 w 10"/>
                <a:gd name="T5" fmla="*/ 1 h 5"/>
                <a:gd name="T6" fmla="*/ 0 w 10"/>
                <a:gd name="T7" fmla="*/ 2 h 5"/>
                <a:gd name="T8" fmla="*/ 0 w 10"/>
                <a:gd name="T9" fmla="*/ 4 h 5"/>
                <a:gd name="T10" fmla="*/ 0 w 10"/>
                <a:gd name="T11" fmla="*/ 5 h 5"/>
                <a:gd name="T12" fmla="*/ 4 w 10"/>
                <a:gd name="T13" fmla="*/ 4 h 5"/>
                <a:gd name="T14" fmla="*/ 10 w 10"/>
                <a:gd name="T15" fmla="*/ 1 h 5"/>
                <a:gd name="T16" fmla="*/ 8 w 10"/>
                <a:gd name="T17" fmla="*/ 2 h 5"/>
                <a:gd name="T18" fmla="*/ 7 w 10"/>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
                <a:gd name="T32" fmla="*/ 10 w 1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
                  <a:moveTo>
                    <a:pt x="7" y="1"/>
                  </a:moveTo>
                  <a:lnTo>
                    <a:pt x="7" y="0"/>
                  </a:lnTo>
                  <a:lnTo>
                    <a:pt x="4" y="1"/>
                  </a:lnTo>
                  <a:lnTo>
                    <a:pt x="0" y="2"/>
                  </a:lnTo>
                  <a:lnTo>
                    <a:pt x="0" y="4"/>
                  </a:lnTo>
                  <a:lnTo>
                    <a:pt x="0" y="5"/>
                  </a:lnTo>
                  <a:lnTo>
                    <a:pt x="4" y="4"/>
                  </a:lnTo>
                  <a:lnTo>
                    <a:pt x="10" y="1"/>
                  </a:lnTo>
                  <a:lnTo>
                    <a:pt x="8" y="2"/>
                  </a:lnTo>
                  <a:lnTo>
                    <a:pt x="7" y="1"/>
                  </a:lnTo>
                  <a:close/>
                </a:path>
              </a:pathLst>
            </a:custGeom>
            <a:solidFill>
              <a:srgbClr val="000000"/>
            </a:solidFill>
            <a:ln w="25400">
              <a:solidFill>
                <a:schemeClr val="tx1"/>
              </a:solidFill>
              <a:round/>
              <a:headEnd/>
              <a:tailEnd/>
            </a:ln>
          </p:spPr>
          <p:txBody>
            <a:bodyPr/>
            <a:lstStyle/>
            <a:p>
              <a:endParaRPr lang="en-GB"/>
            </a:p>
          </p:txBody>
        </p:sp>
        <p:sp>
          <p:nvSpPr>
            <p:cNvPr id="41180" name="Freeform 212"/>
            <p:cNvSpPr>
              <a:spLocks/>
            </p:cNvSpPr>
            <p:nvPr/>
          </p:nvSpPr>
          <p:spPr bwMode="auto">
            <a:xfrm>
              <a:off x="1690" y="2711"/>
              <a:ext cx="4" cy="5"/>
            </a:xfrm>
            <a:custGeom>
              <a:avLst/>
              <a:gdLst>
                <a:gd name="T0" fmla="*/ 4 w 4"/>
                <a:gd name="T1" fmla="*/ 3 h 5"/>
                <a:gd name="T2" fmla="*/ 4 w 4"/>
                <a:gd name="T3" fmla="*/ 0 h 5"/>
                <a:gd name="T4" fmla="*/ 0 w 4"/>
                <a:gd name="T5" fmla="*/ 5 h 5"/>
                <a:gd name="T6" fmla="*/ 4 w 4"/>
                <a:gd name="T7" fmla="*/ 4 h 5"/>
                <a:gd name="T8" fmla="*/ 4 w 4"/>
                <a:gd name="T9" fmla="*/ 3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3"/>
                  </a:moveTo>
                  <a:lnTo>
                    <a:pt x="4" y="0"/>
                  </a:lnTo>
                  <a:lnTo>
                    <a:pt x="0" y="5"/>
                  </a:lnTo>
                  <a:lnTo>
                    <a:pt x="4" y="4"/>
                  </a:lnTo>
                  <a:lnTo>
                    <a:pt x="4" y="3"/>
                  </a:lnTo>
                  <a:close/>
                </a:path>
              </a:pathLst>
            </a:custGeom>
            <a:solidFill>
              <a:srgbClr val="000000"/>
            </a:solidFill>
            <a:ln w="25400">
              <a:solidFill>
                <a:schemeClr val="tx1"/>
              </a:solidFill>
              <a:round/>
              <a:headEnd/>
              <a:tailEnd/>
            </a:ln>
          </p:spPr>
          <p:txBody>
            <a:bodyPr/>
            <a:lstStyle/>
            <a:p>
              <a:endParaRPr lang="en-GB"/>
            </a:p>
          </p:txBody>
        </p:sp>
        <p:sp>
          <p:nvSpPr>
            <p:cNvPr id="41181" name="Freeform 213"/>
            <p:cNvSpPr>
              <a:spLocks/>
            </p:cNvSpPr>
            <p:nvPr/>
          </p:nvSpPr>
          <p:spPr bwMode="auto">
            <a:xfrm>
              <a:off x="1690" y="2711"/>
              <a:ext cx="4" cy="5"/>
            </a:xfrm>
            <a:custGeom>
              <a:avLst/>
              <a:gdLst>
                <a:gd name="T0" fmla="*/ 4 w 4"/>
                <a:gd name="T1" fmla="*/ 0 h 5"/>
                <a:gd name="T2" fmla="*/ 2 w 4"/>
                <a:gd name="T3" fmla="*/ 0 h 5"/>
                <a:gd name="T4" fmla="*/ 2 w 4"/>
                <a:gd name="T5" fmla="*/ 3 h 5"/>
                <a:gd name="T6" fmla="*/ 2 w 4"/>
                <a:gd name="T7" fmla="*/ 5 h 5"/>
                <a:gd name="T8" fmla="*/ 0 w 4"/>
                <a:gd name="T9" fmla="*/ 5 h 5"/>
                <a:gd name="T10" fmla="*/ 4 w 4"/>
                <a:gd name="T11" fmla="*/ 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4" y="0"/>
                  </a:moveTo>
                  <a:lnTo>
                    <a:pt x="2" y="0"/>
                  </a:lnTo>
                  <a:lnTo>
                    <a:pt x="2" y="3"/>
                  </a:lnTo>
                  <a:lnTo>
                    <a:pt x="2" y="5"/>
                  </a:lnTo>
                  <a:lnTo>
                    <a:pt x="0" y="5"/>
                  </a:lnTo>
                  <a:lnTo>
                    <a:pt x="4" y="0"/>
                  </a:lnTo>
                  <a:close/>
                </a:path>
              </a:pathLst>
            </a:custGeom>
            <a:solidFill>
              <a:srgbClr val="000000"/>
            </a:solidFill>
            <a:ln w="25400">
              <a:solidFill>
                <a:schemeClr val="tx1"/>
              </a:solidFill>
              <a:round/>
              <a:headEnd/>
              <a:tailEnd/>
            </a:ln>
          </p:spPr>
          <p:txBody>
            <a:bodyPr/>
            <a:lstStyle/>
            <a:p>
              <a:endParaRPr lang="en-GB"/>
            </a:p>
          </p:txBody>
        </p:sp>
        <p:sp>
          <p:nvSpPr>
            <p:cNvPr id="41182" name="Freeform 214"/>
            <p:cNvSpPr>
              <a:spLocks/>
            </p:cNvSpPr>
            <p:nvPr/>
          </p:nvSpPr>
          <p:spPr bwMode="auto">
            <a:xfrm>
              <a:off x="1689" y="2711"/>
              <a:ext cx="5" cy="5"/>
            </a:xfrm>
            <a:custGeom>
              <a:avLst/>
              <a:gdLst>
                <a:gd name="T0" fmla="*/ 3 w 5"/>
                <a:gd name="T1" fmla="*/ 0 h 5"/>
                <a:gd name="T2" fmla="*/ 5 w 5"/>
                <a:gd name="T3" fmla="*/ 0 h 5"/>
                <a:gd name="T4" fmla="*/ 0 w 5"/>
                <a:gd name="T5" fmla="*/ 3 h 5"/>
                <a:gd name="T6" fmla="*/ 0 w 5"/>
                <a:gd name="T7" fmla="*/ 4 h 5"/>
                <a:gd name="T8" fmla="*/ 0 w 5"/>
                <a:gd name="T9" fmla="*/ 5 h 5"/>
                <a:gd name="T10" fmla="*/ 3 w 5"/>
                <a:gd name="T11" fmla="*/ 4 h 5"/>
                <a:gd name="T12" fmla="*/ 3 w 5"/>
                <a:gd name="T13" fmla="*/ 3 h 5"/>
                <a:gd name="T14" fmla="*/ 3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0"/>
                  </a:moveTo>
                  <a:lnTo>
                    <a:pt x="5" y="0"/>
                  </a:lnTo>
                  <a:lnTo>
                    <a:pt x="0" y="3"/>
                  </a:lnTo>
                  <a:lnTo>
                    <a:pt x="0" y="4"/>
                  </a:lnTo>
                  <a:lnTo>
                    <a:pt x="0" y="5"/>
                  </a:lnTo>
                  <a:lnTo>
                    <a:pt x="3" y="4"/>
                  </a:lnTo>
                  <a:lnTo>
                    <a:pt x="3" y="3"/>
                  </a:lnTo>
                  <a:lnTo>
                    <a:pt x="3" y="0"/>
                  </a:lnTo>
                  <a:close/>
                </a:path>
              </a:pathLst>
            </a:custGeom>
            <a:solidFill>
              <a:srgbClr val="000000"/>
            </a:solidFill>
            <a:ln w="25400">
              <a:solidFill>
                <a:schemeClr val="tx1"/>
              </a:solidFill>
              <a:round/>
              <a:headEnd/>
              <a:tailEnd/>
            </a:ln>
          </p:spPr>
          <p:txBody>
            <a:bodyPr/>
            <a:lstStyle/>
            <a:p>
              <a:endParaRPr lang="en-GB"/>
            </a:p>
          </p:txBody>
        </p:sp>
        <p:sp>
          <p:nvSpPr>
            <p:cNvPr id="41183" name="Freeform 215"/>
            <p:cNvSpPr>
              <a:spLocks/>
            </p:cNvSpPr>
            <p:nvPr/>
          </p:nvSpPr>
          <p:spPr bwMode="auto">
            <a:xfrm>
              <a:off x="1686" y="2712"/>
              <a:ext cx="3" cy="6"/>
            </a:xfrm>
            <a:custGeom>
              <a:avLst/>
              <a:gdLst>
                <a:gd name="T0" fmla="*/ 3 w 3"/>
                <a:gd name="T1" fmla="*/ 3 h 6"/>
                <a:gd name="T2" fmla="*/ 3 w 3"/>
                <a:gd name="T3" fmla="*/ 0 h 6"/>
                <a:gd name="T4" fmla="*/ 0 w 3"/>
                <a:gd name="T5" fmla="*/ 0 h 6"/>
                <a:gd name="T6" fmla="*/ 0 w 3"/>
                <a:gd name="T7" fmla="*/ 3 h 6"/>
                <a:gd name="T8" fmla="*/ 0 w 3"/>
                <a:gd name="T9" fmla="*/ 6 h 6"/>
                <a:gd name="T10" fmla="*/ 0 w 3"/>
                <a:gd name="T11" fmla="*/ 6 h 6"/>
                <a:gd name="T12" fmla="*/ 3 w 3"/>
                <a:gd name="T13" fmla="*/ 4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0"/>
                  </a:lnTo>
                  <a:lnTo>
                    <a:pt x="0" y="0"/>
                  </a:lnTo>
                  <a:lnTo>
                    <a:pt x="0" y="3"/>
                  </a:lnTo>
                  <a:lnTo>
                    <a:pt x="0" y="6"/>
                  </a:lnTo>
                  <a:lnTo>
                    <a:pt x="3" y="4"/>
                  </a:lnTo>
                  <a:lnTo>
                    <a:pt x="3" y="3"/>
                  </a:lnTo>
                  <a:close/>
                </a:path>
              </a:pathLst>
            </a:custGeom>
            <a:solidFill>
              <a:srgbClr val="000000"/>
            </a:solidFill>
            <a:ln w="25400">
              <a:solidFill>
                <a:schemeClr val="tx1"/>
              </a:solidFill>
              <a:round/>
              <a:headEnd/>
              <a:tailEnd/>
            </a:ln>
          </p:spPr>
          <p:txBody>
            <a:bodyPr/>
            <a:lstStyle/>
            <a:p>
              <a:endParaRPr lang="en-GB"/>
            </a:p>
          </p:txBody>
        </p:sp>
        <p:sp>
          <p:nvSpPr>
            <p:cNvPr id="41184" name="Freeform 216"/>
            <p:cNvSpPr>
              <a:spLocks/>
            </p:cNvSpPr>
            <p:nvPr/>
          </p:nvSpPr>
          <p:spPr bwMode="auto">
            <a:xfrm>
              <a:off x="1682" y="2712"/>
              <a:ext cx="8" cy="6"/>
            </a:xfrm>
            <a:custGeom>
              <a:avLst/>
              <a:gdLst>
                <a:gd name="T0" fmla="*/ 4 w 8"/>
                <a:gd name="T1" fmla="*/ 3 h 6"/>
                <a:gd name="T2" fmla="*/ 4 w 8"/>
                <a:gd name="T3" fmla="*/ 2 h 6"/>
                <a:gd name="T4" fmla="*/ 0 w 8"/>
                <a:gd name="T5" fmla="*/ 0 h 6"/>
                <a:gd name="T6" fmla="*/ 0 w 8"/>
                <a:gd name="T7" fmla="*/ 2 h 6"/>
                <a:gd name="T8" fmla="*/ 0 w 8"/>
                <a:gd name="T9" fmla="*/ 3 h 6"/>
                <a:gd name="T10" fmla="*/ 8 w 8"/>
                <a:gd name="T11" fmla="*/ 6 h 6"/>
                <a:gd name="T12" fmla="*/ 4 w 8"/>
                <a:gd name="T13" fmla="*/ 6 h 6"/>
                <a:gd name="T14" fmla="*/ 4 w 8"/>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4" y="3"/>
                  </a:moveTo>
                  <a:lnTo>
                    <a:pt x="4" y="2"/>
                  </a:lnTo>
                  <a:lnTo>
                    <a:pt x="0" y="0"/>
                  </a:lnTo>
                  <a:lnTo>
                    <a:pt x="0" y="2"/>
                  </a:lnTo>
                  <a:lnTo>
                    <a:pt x="0" y="3"/>
                  </a:lnTo>
                  <a:lnTo>
                    <a:pt x="8" y="6"/>
                  </a:lnTo>
                  <a:lnTo>
                    <a:pt x="4" y="6"/>
                  </a:lnTo>
                  <a:lnTo>
                    <a:pt x="4" y="3"/>
                  </a:lnTo>
                  <a:close/>
                </a:path>
              </a:pathLst>
            </a:custGeom>
            <a:solidFill>
              <a:srgbClr val="000000"/>
            </a:solidFill>
            <a:ln w="25400">
              <a:solidFill>
                <a:schemeClr val="tx1"/>
              </a:solidFill>
              <a:round/>
              <a:headEnd/>
              <a:tailEnd/>
            </a:ln>
          </p:spPr>
          <p:txBody>
            <a:bodyPr/>
            <a:lstStyle/>
            <a:p>
              <a:endParaRPr lang="en-GB"/>
            </a:p>
          </p:txBody>
        </p:sp>
        <p:sp>
          <p:nvSpPr>
            <p:cNvPr id="41185" name="Freeform 217"/>
            <p:cNvSpPr>
              <a:spLocks/>
            </p:cNvSpPr>
            <p:nvPr/>
          </p:nvSpPr>
          <p:spPr bwMode="auto">
            <a:xfrm>
              <a:off x="1619" y="2711"/>
              <a:ext cx="63" cy="5"/>
            </a:xfrm>
            <a:custGeom>
              <a:avLst/>
              <a:gdLst>
                <a:gd name="T0" fmla="*/ 63 w 63"/>
                <a:gd name="T1" fmla="*/ 1 h 5"/>
                <a:gd name="T2" fmla="*/ 59 w 63"/>
                <a:gd name="T3" fmla="*/ 0 h 5"/>
                <a:gd name="T4" fmla="*/ 0 w 63"/>
                <a:gd name="T5" fmla="*/ 0 h 5"/>
                <a:gd name="T6" fmla="*/ 0 w 63"/>
                <a:gd name="T7" fmla="*/ 3 h 5"/>
                <a:gd name="T8" fmla="*/ 0 w 63"/>
                <a:gd name="T9" fmla="*/ 5 h 5"/>
                <a:gd name="T10" fmla="*/ 63 w 63"/>
                <a:gd name="T11" fmla="*/ 5 h 5"/>
                <a:gd name="T12" fmla="*/ 63 w 63"/>
                <a:gd name="T13" fmla="*/ 3 h 5"/>
                <a:gd name="T14" fmla="*/ 63 w 63"/>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5"/>
                <a:gd name="T26" fmla="*/ 63 w 6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5">
                  <a:moveTo>
                    <a:pt x="63" y="1"/>
                  </a:moveTo>
                  <a:lnTo>
                    <a:pt x="59" y="0"/>
                  </a:lnTo>
                  <a:lnTo>
                    <a:pt x="0" y="0"/>
                  </a:lnTo>
                  <a:lnTo>
                    <a:pt x="0" y="3"/>
                  </a:lnTo>
                  <a:lnTo>
                    <a:pt x="0" y="5"/>
                  </a:lnTo>
                  <a:lnTo>
                    <a:pt x="63" y="5"/>
                  </a:lnTo>
                  <a:lnTo>
                    <a:pt x="63" y="3"/>
                  </a:lnTo>
                  <a:lnTo>
                    <a:pt x="63" y="1"/>
                  </a:lnTo>
                  <a:close/>
                </a:path>
              </a:pathLst>
            </a:custGeom>
            <a:solidFill>
              <a:srgbClr val="000000"/>
            </a:solidFill>
            <a:ln w="25400">
              <a:solidFill>
                <a:schemeClr val="tx1"/>
              </a:solidFill>
              <a:round/>
              <a:headEnd/>
              <a:tailEnd/>
            </a:ln>
          </p:spPr>
          <p:txBody>
            <a:bodyPr/>
            <a:lstStyle/>
            <a:p>
              <a:endParaRPr lang="en-GB"/>
            </a:p>
          </p:txBody>
        </p:sp>
        <p:sp>
          <p:nvSpPr>
            <p:cNvPr id="41186" name="Freeform 218"/>
            <p:cNvSpPr>
              <a:spLocks/>
            </p:cNvSpPr>
            <p:nvPr/>
          </p:nvSpPr>
          <p:spPr bwMode="auto">
            <a:xfrm>
              <a:off x="1616" y="2711"/>
              <a:ext cx="5" cy="5"/>
            </a:xfrm>
            <a:custGeom>
              <a:avLst/>
              <a:gdLst>
                <a:gd name="T0" fmla="*/ 3 w 5"/>
                <a:gd name="T1" fmla="*/ 3 h 5"/>
                <a:gd name="T2" fmla="*/ 3 w 5"/>
                <a:gd name="T3" fmla="*/ 1 h 5"/>
                <a:gd name="T4" fmla="*/ 0 w 5"/>
                <a:gd name="T5" fmla="*/ 0 h 5"/>
                <a:gd name="T6" fmla="*/ 0 w 5"/>
                <a:gd name="T7" fmla="*/ 1 h 5"/>
                <a:gd name="T8" fmla="*/ 0 w 5"/>
                <a:gd name="T9" fmla="*/ 3 h 5"/>
                <a:gd name="T10" fmla="*/ 5 w 5"/>
                <a:gd name="T11" fmla="*/ 5 h 5"/>
                <a:gd name="T12" fmla="*/ 3 w 5"/>
                <a:gd name="T13" fmla="*/ 5 h 5"/>
                <a:gd name="T14" fmla="*/ 3 w 5"/>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3"/>
                  </a:moveTo>
                  <a:lnTo>
                    <a:pt x="3" y="1"/>
                  </a:lnTo>
                  <a:lnTo>
                    <a:pt x="0" y="0"/>
                  </a:lnTo>
                  <a:lnTo>
                    <a:pt x="0" y="1"/>
                  </a:lnTo>
                  <a:lnTo>
                    <a:pt x="0" y="3"/>
                  </a:lnTo>
                  <a:lnTo>
                    <a:pt x="5" y="5"/>
                  </a:lnTo>
                  <a:lnTo>
                    <a:pt x="3" y="5"/>
                  </a:lnTo>
                  <a:lnTo>
                    <a:pt x="3" y="3"/>
                  </a:lnTo>
                  <a:close/>
                </a:path>
              </a:pathLst>
            </a:custGeom>
            <a:solidFill>
              <a:srgbClr val="000000"/>
            </a:solidFill>
            <a:ln w="25400">
              <a:solidFill>
                <a:schemeClr val="tx1"/>
              </a:solidFill>
              <a:round/>
              <a:headEnd/>
              <a:tailEnd/>
            </a:ln>
          </p:spPr>
          <p:txBody>
            <a:bodyPr/>
            <a:lstStyle/>
            <a:p>
              <a:endParaRPr lang="en-GB"/>
            </a:p>
          </p:txBody>
        </p:sp>
        <p:sp>
          <p:nvSpPr>
            <p:cNvPr id="41187" name="Freeform 219"/>
            <p:cNvSpPr>
              <a:spLocks/>
            </p:cNvSpPr>
            <p:nvPr/>
          </p:nvSpPr>
          <p:spPr bwMode="auto">
            <a:xfrm>
              <a:off x="1613" y="2710"/>
              <a:ext cx="4" cy="4"/>
            </a:xfrm>
            <a:custGeom>
              <a:avLst/>
              <a:gdLst>
                <a:gd name="T0" fmla="*/ 3 w 4"/>
                <a:gd name="T1" fmla="*/ 2 h 4"/>
                <a:gd name="T2" fmla="*/ 4 w 4"/>
                <a:gd name="T3" fmla="*/ 1 h 4"/>
                <a:gd name="T4" fmla="*/ 3 w 4"/>
                <a:gd name="T5" fmla="*/ 0 h 4"/>
                <a:gd name="T6" fmla="*/ 2 w 4"/>
                <a:gd name="T7" fmla="*/ 1 h 4"/>
                <a:gd name="T8" fmla="*/ 0 w 4"/>
                <a:gd name="T9" fmla="*/ 2 h 4"/>
                <a:gd name="T10" fmla="*/ 0 w 4"/>
                <a:gd name="T11" fmla="*/ 2 h 4"/>
                <a:gd name="T12" fmla="*/ 3 w 4"/>
                <a:gd name="T13" fmla="*/ 4 h 4"/>
                <a:gd name="T14" fmla="*/ 3 w 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2"/>
                  </a:moveTo>
                  <a:lnTo>
                    <a:pt x="4" y="1"/>
                  </a:lnTo>
                  <a:lnTo>
                    <a:pt x="3" y="0"/>
                  </a:lnTo>
                  <a:lnTo>
                    <a:pt x="2" y="1"/>
                  </a:lnTo>
                  <a:lnTo>
                    <a:pt x="0" y="2"/>
                  </a:lnTo>
                  <a:lnTo>
                    <a:pt x="3" y="4"/>
                  </a:lnTo>
                  <a:lnTo>
                    <a:pt x="3" y="2"/>
                  </a:lnTo>
                  <a:close/>
                </a:path>
              </a:pathLst>
            </a:custGeom>
            <a:solidFill>
              <a:srgbClr val="000000"/>
            </a:solidFill>
            <a:ln w="25400">
              <a:solidFill>
                <a:schemeClr val="tx1"/>
              </a:solidFill>
              <a:round/>
              <a:headEnd/>
              <a:tailEnd/>
            </a:ln>
          </p:spPr>
          <p:txBody>
            <a:bodyPr/>
            <a:lstStyle/>
            <a:p>
              <a:endParaRPr lang="en-GB"/>
            </a:p>
          </p:txBody>
        </p:sp>
        <p:sp>
          <p:nvSpPr>
            <p:cNvPr id="41188" name="Freeform 220"/>
            <p:cNvSpPr>
              <a:spLocks/>
            </p:cNvSpPr>
            <p:nvPr/>
          </p:nvSpPr>
          <p:spPr bwMode="auto">
            <a:xfrm>
              <a:off x="1612" y="2708"/>
              <a:ext cx="5" cy="4"/>
            </a:xfrm>
            <a:custGeom>
              <a:avLst/>
              <a:gdLst>
                <a:gd name="T0" fmla="*/ 4 w 5"/>
                <a:gd name="T1" fmla="*/ 2 h 4"/>
                <a:gd name="T2" fmla="*/ 5 w 5"/>
                <a:gd name="T3" fmla="*/ 3 h 4"/>
                <a:gd name="T4" fmla="*/ 0 w 5"/>
                <a:gd name="T5" fmla="*/ 0 h 4"/>
                <a:gd name="T6" fmla="*/ 0 w 5"/>
                <a:gd name="T7" fmla="*/ 2 h 4"/>
                <a:gd name="T8" fmla="*/ 0 w 5"/>
                <a:gd name="T9" fmla="*/ 3 h 4"/>
                <a:gd name="T10" fmla="*/ 3 w 5"/>
                <a:gd name="T11" fmla="*/ 4 h 4"/>
                <a:gd name="T12" fmla="*/ 3 w 5"/>
                <a:gd name="T13" fmla="*/ 3 h 4"/>
                <a:gd name="T14" fmla="*/ 4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4" y="2"/>
                  </a:moveTo>
                  <a:lnTo>
                    <a:pt x="5" y="3"/>
                  </a:lnTo>
                  <a:lnTo>
                    <a:pt x="0" y="0"/>
                  </a:lnTo>
                  <a:lnTo>
                    <a:pt x="0" y="2"/>
                  </a:lnTo>
                  <a:lnTo>
                    <a:pt x="0" y="3"/>
                  </a:lnTo>
                  <a:lnTo>
                    <a:pt x="3" y="4"/>
                  </a:lnTo>
                  <a:lnTo>
                    <a:pt x="3" y="3"/>
                  </a:lnTo>
                  <a:lnTo>
                    <a:pt x="4" y="2"/>
                  </a:lnTo>
                  <a:close/>
                </a:path>
              </a:pathLst>
            </a:custGeom>
            <a:solidFill>
              <a:srgbClr val="000000"/>
            </a:solidFill>
            <a:ln w="25400">
              <a:solidFill>
                <a:schemeClr val="tx1"/>
              </a:solidFill>
              <a:round/>
              <a:headEnd/>
              <a:tailEnd/>
            </a:ln>
          </p:spPr>
          <p:txBody>
            <a:bodyPr/>
            <a:lstStyle/>
            <a:p>
              <a:endParaRPr lang="en-GB"/>
            </a:p>
          </p:txBody>
        </p:sp>
        <p:sp>
          <p:nvSpPr>
            <p:cNvPr id="41189" name="Freeform 221"/>
            <p:cNvSpPr>
              <a:spLocks/>
            </p:cNvSpPr>
            <p:nvPr/>
          </p:nvSpPr>
          <p:spPr bwMode="auto">
            <a:xfrm>
              <a:off x="1608" y="2706"/>
              <a:ext cx="5" cy="5"/>
            </a:xfrm>
            <a:custGeom>
              <a:avLst/>
              <a:gdLst>
                <a:gd name="T0" fmla="*/ 4 w 5"/>
                <a:gd name="T1" fmla="*/ 4 h 5"/>
                <a:gd name="T2" fmla="*/ 5 w 5"/>
                <a:gd name="T3" fmla="*/ 2 h 5"/>
                <a:gd name="T4" fmla="*/ 3 w 5"/>
                <a:gd name="T5" fmla="*/ 0 h 5"/>
                <a:gd name="T6" fmla="*/ 1 w 5"/>
                <a:gd name="T7" fmla="*/ 1 h 5"/>
                <a:gd name="T8" fmla="*/ 0 w 5"/>
                <a:gd name="T9" fmla="*/ 2 h 5"/>
                <a:gd name="T10" fmla="*/ 1 w 5"/>
                <a:gd name="T11" fmla="*/ 4 h 5"/>
                <a:gd name="T12" fmla="*/ 4 w 5"/>
                <a:gd name="T13" fmla="*/ 5 h 5"/>
                <a:gd name="T14" fmla="*/ 4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4"/>
                  </a:moveTo>
                  <a:lnTo>
                    <a:pt x="5" y="2"/>
                  </a:lnTo>
                  <a:lnTo>
                    <a:pt x="3" y="0"/>
                  </a:lnTo>
                  <a:lnTo>
                    <a:pt x="1" y="1"/>
                  </a:lnTo>
                  <a:lnTo>
                    <a:pt x="0" y="2"/>
                  </a:lnTo>
                  <a:lnTo>
                    <a:pt x="1" y="4"/>
                  </a:lnTo>
                  <a:lnTo>
                    <a:pt x="4" y="5"/>
                  </a:lnTo>
                  <a:lnTo>
                    <a:pt x="4" y="4"/>
                  </a:lnTo>
                  <a:close/>
                </a:path>
              </a:pathLst>
            </a:custGeom>
            <a:solidFill>
              <a:srgbClr val="000000"/>
            </a:solidFill>
            <a:ln w="25400">
              <a:solidFill>
                <a:schemeClr val="tx1"/>
              </a:solidFill>
              <a:round/>
              <a:headEnd/>
              <a:tailEnd/>
            </a:ln>
          </p:spPr>
          <p:txBody>
            <a:bodyPr/>
            <a:lstStyle/>
            <a:p>
              <a:endParaRPr lang="en-GB"/>
            </a:p>
          </p:txBody>
        </p:sp>
        <p:sp>
          <p:nvSpPr>
            <p:cNvPr id="41190" name="Freeform 222"/>
            <p:cNvSpPr>
              <a:spLocks/>
            </p:cNvSpPr>
            <p:nvPr/>
          </p:nvSpPr>
          <p:spPr bwMode="auto">
            <a:xfrm>
              <a:off x="1607" y="2704"/>
              <a:ext cx="4" cy="6"/>
            </a:xfrm>
            <a:custGeom>
              <a:avLst/>
              <a:gdLst>
                <a:gd name="T0" fmla="*/ 2 w 4"/>
                <a:gd name="T1" fmla="*/ 3 h 6"/>
                <a:gd name="T2" fmla="*/ 4 w 4"/>
                <a:gd name="T3" fmla="*/ 3 h 6"/>
                <a:gd name="T4" fmla="*/ 2 w 4"/>
                <a:gd name="T5" fmla="*/ 0 h 6"/>
                <a:gd name="T6" fmla="*/ 1 w 4"/>
                <a:gd name="T7" fmla="*/ 0 h 6"/>
                <a:gd name="T8" fmla="*/ 0 w 4"/>
                <a:gd name="T9" fmla="*/ 0 h 6"/>
                <a:gd name="T10" fmla="*/ 2 w 4"/>
                <a:gd name="T11" fmla="*/ 6 h 6"/>
                <a:gd name="T12" fmla="*/ 1 w 4"/>
                <a:gd name="T13" fmla="*/ 4 h 6"/>
                <a:gd name="T14" fmla="*/ 2 w 4"/>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2" y="3"/>
                  </a:moveTo>
                  <a:lnTo>
                    <a:pt x="4" y="3"/>
                  </a:lnTo>
                  <a:lnTo>
                    <a:pt x="2" y="0"/>
                  </a:lnTo>
                  <a:lnTo>
                    <a:pt x="1" y="0"/>
                  </a:lnTo>
                  <a:lnTo>
                    <a:pt x="0" y="0"/>
                  </a:lnTo>
                  <a:lnTo>
                    <a:pt x="2" y="6"/>
                  </a:lnTo>
                  <a:lnTo>
                    <a:pt x="1" y="4"/>
                  </a:lnTo>
                  <a:lnTo>
                    <a:pt x="2" y="3"/>
                  </a:lnTo>
                  <a:close/>
                </a:path>
              </a:pathLst>
            </a:custGeom>
            <a:solidFill>
              <a:srgbClr val="000000"/>
            </a:solidFill>
            <a:ln w="25400">
              <a:solidFill>
                <a:schemeClr val="tx1"/>
              </a:solidFill>
              <a:round/>
              <a:headEnd/>
              <a:tailEnd/>
            </a:ln>
          </p:spPr>
          <p:txBody>
            <a:bodyPr/>
            <a:lstStyle/>
            <a:p>
              <a:endParaRPr lang="en-GB"/>
            </a:p>
          </p:txBody>
        </p:sp>
        <p:sp>
          <p:nvSpPr>
            <p:cNvPr id="41191" name="Freeform 223"/>
            <p:cNvSpPr>
              <a:spLocks/>
            </p:cNvSpPr>
            <p:nvPr/>
          </p:nvSpPr>
          <p:spPr bwMode="auto">
            <a:xfrm>
              <a:off x="1605" y="2702"/>
              <a:ext cx="6" cy="2"/>
            </a:xfrm>
            <a:custGeom>
              <a:avLst/>
              <a:gdLst>
                <a:gd name="T0" fmla="*/ 3 w 6"/>
                <a:gd name="T1" fmla="*/ 2 h 2"/>
                <a:gd name="T2" fmla="*/ 6 w 6"/>
                <a:gd name="T3" fmla="*/ 2 h 2"/>
                <a:gd name="T4" fmla="*/ 6 w 6"/>
                <a:gd name="T5" fmla="*/ 1 h 2"/>
                <a:gd name="T6" fmla="*/ 3 w 6"/>
                <a:gd name="T7" fmla="*/ 1 h 2"/>
                <a:gd name="T8" fmla="*/ 0 w 6"/>
                <a:gd name="T9" fmla="*/ 1 h 2"/>
                <a:gd name="T10" fmla="*/ 0 w 6"/>
                <a:gd name="T11" fmla="*/ 0 h 2"/>
                <a:gd name="T12" fmla="*/ 2 w 6"/>
                <a:gd name="T13" fmla="*/ 2 h 2"/>
                <a:gd name="T14" fmla="*/ 3 w 6"/>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3" y="2"/>
                  </a:moveTo>
                  <a:lnTo>
                    <a:pt x="6" y="2"/>
                  </a:lnTo>
                  <a:lnTo>
                    <a:pt x="6" y="1"/>
                  </a:lnTo>
                  <a:lnTo>
                    <a:pt x="3" y="1"/>
                  </a:lnTo>
                  <a:lnTo>
                    <a:pt x="0" y="1"/>
                  </a:lnTo>
                  <a:lnTo>
                    <a:pt x="0" y="0"/>
                  </a:lnTo>
                  <a:lnTo>
                    <a:pt x="2" y="2"/>
                  </a:lnTo>
                  <a:lnTo>
                    <a:pt x="3" y="2"/>
                  </a:lnTo>
                  <a:close/>
                </a:path>
              </a:pathLst>
            </a:custGeom>
            <a:solidFill>
              <a:srgbClr val="000000"/>
            </a:solidFill>
            <a:ln w="25400">
              <a:solidFill>
                <a:schemeClr val="tx1"/>
              </a:solidFill>
              <a:round/>
              <a:headEnd/>
              <a:tailEnd/>
            </a:ln>
          </p:spPr>
          <p:txBody>
            <a:bodyPr/>
            <a:lstStyle/>
            <a:p>
              <a:endParaRPr lang="en-GB"/>
            </a:p>
          </p:txBody>
        </p:sp>
        <p:sp>
          <p:nvSpPr>
            <p:cNvPr id="41192" name="Freeform 224"/>
            <p:cNvSpPr>
              <a:spLocks/>
            </p:cNvSpPr>
            <p:nvPr/>
          </p:nvSpPr>
          <p:spPr bwMode="auto">
            <a:xfrm>
              <a:off x="1605" y="2701"/>
              <a:ext cx="6" cy="5"/>
            </a:xfrm>
            <a:custGeom>
              <a:avLst/>
              <a:gdLst>
                <a:gd name="T0" fmla="*/ 6 w 6"/>
                <a:gd name="T1" fmla="*/ 2 h 5"/>
                <a:gd name="T2" fmla="*/ 6 w 6"/>
                <a:gd name="T3" fmla="*/ 5 h 5"/>
                <a:gd name="T4" fmla="*/ 3 w 6"/>
                <a:gd name="T5" fmla="*/ 0 h 5"/>
                <a:gd name="T6" fmla="*/ 2 w 6"/>
                <a:gd name="T7" fmla="*/ 0 h 5"/>
                <a:gd name="T8" fmla="*/ 0 w 6"/>
                <a:gd name="T9" fmla="*/ 0 h 5"/>
                <a:gd name="T10" fmla="*/ 2 w 6"/>
                <a:gd name="T11" fmla="*/ 2 h 5"/>
                <a:gd name="T12" fmla="*/ 3 w 6"/>
                <a:gd name="T13" fmla="*/ 2 h 5"/>
                <a:gd name="T14" fmla="*/ 6 w 6"/>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2"/>
                  </a:moveTo>
                  <a:lnTo>
                    <a:pt x="6" y="5"/>
                  </a:lnTo>
                  <a:lnTo>
                    <a:pt x="3" y="0"/>
                  </a:lnTo>
                  <a:lnTo>
                    <a:pt x="2" y="0"/>
                  </a:lnTo>
                  <a:lnTo>
                    <a:pt x="0" y="0"/>
                  </a:lnTo>
                  <a:lnTo>
                    <a:pt x="2" y="2"/>
                  </a:lnTo>
                  <a:lnTo>
                    <a:pt x="3" y="2"/>
                  </a:lnTo>
                  <a:lnTo>
                    <a:pt x="6" y="2"/>
                  </a:lnTo>
                  <a:close/>
                </a:path>
              </a:pathLst>
            </a:custGeom>
            <a:solidFill>
              <a:srgbClr val="000000"/>
            </a:solidFill>
            <a:ln w="25400">
              <a:solidFill>
                <a:schemeClr val="tx1"/>
              </a:solidFill>
              <a:round/>
              <a:headEnd/>
              <a:tailEnd/>
            </a:ln>
          </p:spPr>
          <p:txBody>
            <a:bodyPr/>
            <a:lstStyle/>
            <a:p>
              <a:endParaRPr lang="en-GB"/>
            </a:p>
          </p:txBody>
        </p:sp>
        <p:sp>
          <p:nvSpPr>
            <p:cNvPr id="41193" name="Freeform 225"/>
            <p:cNvSpPr>
              <a:spLocks/>
            </p:cNvSpPr>
            <p:nvPr/>
          </p:nvSpPr>
          <p:spPr bwMode="auto">
            <a:xfrm>
              <a:off x="1604" y="2698"/>
              <a:ext cx="4" cy="4"/>
            </a:xfrm>
            <a:custGeom>
              <a:avLst/>
              <a:gdLst>
                <a:gd name="T0" fmla="*/ 4 w 4"/>
                <a:gd name="T1" fmla="*/ 3 h 4"/>
                <a:gd name="T2" fmla="*/ 3 w 4"/>
                <a:gd name="T3" fmla="*/ 0 h 4"/>
                <a:gd name="T4" fmla="*/ 3 w 4"/>
                <a:gd name="T5" fmla="*/ 0 h 4"/>
                <a:gd name="T6" fmla="*/ 1 w 4"/>
                <a:gd name="T7" fmla="*/ 1 h 4"/>
                <a:gd name="T8" fmla="*/ 0 w 4"/>
                <a:gd name="T9" fmla="*/ 3 h 4"/>
                <a:gd name="T10" fmla="*/ 1 w 4"/>
                <a:gd name="T11" fmla="*/ 4 h 4"/>
                <a:gd name="T12" fmla="*/ 3 w 4"/>
                <a:gd name="T13" fmla="*/ 3 h 4"/>
                <a:gd name="T14" fmla="*/ 4 w 4"/>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3"/>
                  </a:moveTo>
                  <a:lnTo>
                    <a:pt x="3" y="0"/>
                  </a:lnTo>
                  <a:lnTo>
                    <a:pt x="1" y="1"/>
                  </a:lnTo>
                  <a:lnTo>
                    <a:pt x="0" y="3"/>
                  </a:lnTo>
                  <a:lnTo>
                    <a:pt x="1" y="4"/>
                  </a:lnTo>
                  <a:lnTo>
                    <a:pt x="3" y="3"/>
                  </a:lnTo>
                  <a:lnTo>
                    <a:pt x="4" y="3"/>
                  </a:lnTo>
                  <a:close/>
                </a:path>
              </a:pathLst>
            </a:custGeom>
            <a:solidFill>
              <a:srgbClr val="000000"/>
            </a:solidFill>
            <a:ln w="25400">
              <a:solidFill>
                <a:schemeClr val="tx1"/>
              </a:solidFill>
              <a:round/>
              <a:headEnd/>
              <a:tailEnd/>
            </a:ln>
          </p:spPr>
          <p:txBody>
            <a:bodyPr/>
            <a:lstStyle/>
            <a:p>
              <a:endParaRPr lang="en-GB"/>
            </a:p>
          </p:txBody>
        </p:sp>
        <p:sp>
          <p:nvSpPr>
            <p:cNvPr id="41194" name="Freeform 226"/>
            <p:cNvSpPr>
              <a:spLocks/>
            </p:cNvSpPr>
            <p:nvPr/>
          </p:nvSpPr>
          <p:spPr bwMode="auto">
            <a:xfrm>
              <a:off x="1507" y="2384"/>
              <a:ext cx="100" cy="318"/>
            </a:xfrm>
            <a:custGeom>
              <a:avLst/>
              <a:gdLst>
                <a:gd name="T0" fmla="*/ 98 w 100"/>
                <a:gd name="T1" fmla="*/ 315 h 318"/>
                <a:gd name="T2" fmla="*/ 100 w 100"/>
                <a:gd name="T3" fmla="*/ 315 h 318"/>
                <a:gd name="T4" fmla="*/ 98 w 100"/>
                <a:gd name="T5" fmla="*/ 313 h 318"/>
                <a:gd name="T6" fmla="*/ 3 w 100"/>
                <a:gd name="T7" fmla="*/ 5 h 318"/>
                <a:gd name="T8" fmla="*/ 2 w 100"/>
                <a:gd name="T9" fmla="*/ 0 h 318"/>
                <a:gd name="T10" fmla="*/ 0 w 100"/>
                <a:gd name="T11" fmla="*/ 0 h 318"/>
                <a:gd name="T12" fmla="*/ 96 w 100"/>
                <a:gd name="T13" fmla="*/ 313 h 318"/>
                <a:gd name="T14" fmla="*/ 98 w 100"/>
                <a:gd name="T15" fmla="*/ 318 h 318"/>
                <a:gd name="T16" fmla="*/ 97 w 100"/>
                <a:gd name="T17" fmla="*/ 317 h 318"/>
                <a:gd name="T18" fmla="*/ 98 w 100"/>
                <a:gd name="T19" fmla="*/ 315 h 3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318"/>
                <a:gd name="T32" fmla="*/ 100 w 100"/>
                <a:gd name="T33" fmla="*/ 318 h 3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318">
                  <a:moveTo>
                    <a:pt x="98" y="315"/>
                  </a:moveTo>
                  <a:lnTo>
                    <a:pt x="100" y="315"/>
                  </a:lnTo>
                  <a:lnTo>
                    <a:pt x="98" y="313"/>
                  </a:lnTo>
                  <a:lnTo>
                    <a:pt x="3" y="5"/>
                  </a:lnTo>
                  <a:lnTo>
                    <a:pt x="2" y="0"/>
                  </a:lnTo>
                  <a:lnTo>
                    <a:pt x="0" y="0"/>
                  </a:lnTo>
                  <a:lnTo>
                    <a:pt x="96" y="313"/>
                  </a:lnTo>
                  <a:lnTo>
                    <a:pt x="98" y="318"/>
                  </a:lnTo>
                  <a:lnTo>
                    <a:pt x="97" y="317"/>
                  </a:lnTo>
                  <a:lnTo>
                    <a:pt x="98" y="315"/>
                  </a:lnTo>
                  <a:close/>
                </a:path>
              </a:pathLst>
            </a:custGeom>
            <a:solidFill>
              <a:srgbClr val="000000"/>
            </a:solidFill>
            <a:ln w="25400">
              <a:solidFill>
                <a:schemeClr val="tx1"/>
              </a:solidFill>
              <a:round/>
              <a:headEnd/>
              <a:tailEnd/>
            </a:ln>
          </p:spPr>
          <p:txBody>
            <a:bodyPr/>
            <a:lstStyle/>
            <a:p>
              <a:endParaRPr lang="en-GB"/>
            </a:p>
          </p:txBody>
        </p:sp>
        <p:sp>
          <p:nvSpPr>
            <p:cNvPr id="41195" name="Freeform 227"/>
            <p:cNvSpPr>
              <a:spLocks/>
            </p:cNvSpPr>
            <p:nvPr/>
          </p:nvSpPr>
          <p:spPr bwMode="auto">
            <a:xfrm>
              <a:off x="887" y="1838"/>
              <a:ext cx="689" cy="809"/>
            </a:xfrm>
            <a:custGeom>
              <a:avLst/>
              <a:gdLst>
                <a:gd name="T0" fmla="*/ 689 w 689"/>
                <a:gd name="T1" fmla="*/ 774 h 809"/>
                <a:gd name="T2" fmla="*/ 570 w 689"/>
                <a:gd name="T3" fmla="*/ 774 h 809"/>
                <a:gd name="T4" fmla="*/ 559 w 689"/>
                <a:gd name="T5" fmla="*/ 776 h 809"/>
                <a:gd name="T6" fmla="*/ 547 w 689"/>
                <a:gd name="T7" fmla="*/ 778 h 809"/>
                <a:gd name="T8" fmla="*/ 537 w 689"/>
                <a:gd name="T9" fmla="*/ 779 h 809"/>
                <a:gd name="T10" fmla="*/ 525 w 689"/>
                <a:gd name="T11" fmla="*/ 780 h 809"/>
                <a:gd name="T12" fmla="*/ 514 w 689"/>
                <a:gd name="T13" fmla="*/ 782 h 809"/>
                <a:gd name="T14" fmla="*/ 502 w 689"/>
                <a:gd name="T15" fmla="*/ 783 h 809"/>
                <a:gd name="T16" fmla="*/ 492 w 689"/>
                <a:gd name="T17" fmla="*/ 784 h 809"/>
                <a:gd name="T18" fmla="*/ 480 w 689"/>
                <a:gd name="T19" fmla="*/ 786 h 809"/>
                <a:gd name="T20" fmla="*/ 469 w 689"/>
                <a:gd name="T21" fmla="*/ 788 h 809"/>
                <a:gd name="T22" fmla="*/ 457 w 689"/>
                <a:gd name="T23" fmla="*/ 791 h 809"/>
                <a:gd name="T24" fmla="*/ 447 w 689"/>
                <a:gd name="T25" fmla="*/ 795 h 809"/>
                <a:gd name="T26" fmla="*/ 435 w 689"/>
                <a:gd name="T27" fmla="*/ 798 h 809"/>
                <a:gd name="T28" fmla="*/ 421 w 689"/>
                <a:gd name="T29" fmla="*/ 802 h 809"/>
                <a:gd name="T30" fmla="*/ 408 w 689"/>
                <a:gd name="T31" fmla="*/ 805 h 809"/>
                <a:gd name="T32" fmla="*/ 395 w 689"/>
                <a:gd name="T33" fmla="*/ 808 h 809"/>
                <a:gd name="T34" fmla="*/ 382 w 689"/>
                <a:gd name="T35" fmla="*/ 809 h 809"/>
                <a:gd name="T36" fmla="*/ 367 w 689"/>
                <a:gd name="T37" fmla="*/ 809 h 809"/>
                <a:gd name="T38" fmla="*/ 354 w 689"/>
                <a:gd name="T39" fmla="*/ 809 h 809"/>
                <a:gd name="T40" fmla="*/ 340 w 689"/>
                <a:gd name="T41" fmla="*/ 808 h 809"/>
                <a:gd name="T42" fmla="*/ 327 w 689"/>
                <a:gd name="T43" fmla="*/ 807 h 809"/>
                <a:gd name="T44" fmla="*/ 315 w 689"/>
                <a:gd name="T45" fmla="*/ 803 h 809"/>
                <a:gd name="T46" fmla="*/ 302 w 689"/>
                <a:gd name="T47" fmla="*/ 800 h 809"/>
                <a:gd name="T48" fmla="*/ 289 w 689"/>
                <a:gd name="T49" fmla="*/ 795 h 809"/>
                <a:gd name="T50" fmla="*/ 275 w 689"/>
                <a:gd name="T51" fmla="*/ 788 h 809"/>
                <a:gd name="T52" fmla="*/ 0 w 689"/>
                <a:gd name="T53" fmla="*/ 634 h 809"/>
                <a:gd name="T54" fmla="*/ 0 w 689"/>
                <a:gd name="T55" fmla="*/ 605 h 809"/>
                <a:gd name="T56" fmla="*/ 25 w 689"/>
                <a:gd name="T57" fmla="*/ 603 h 809"/>
                <a:gd name="T58" fmla="*/ 115 w 689"/>
                <a:gd name="T59" fmla="*/ 435 h 809"/>
                <a:gd name="T60" fmla="*/ 118 w 689"/>
                <a:gd name="T61" fmla="*/ 433 h 809"/>
                <a:gd name="T62" fmla="*/ 120 w 689"/>
                <a:gd name="T63" fmla="*/ 429 h 809"/>
                <a:gd name="T64" fmla="*/ 122 w 689"/>
                <a:gd name="T65" fmla="*/ 425 h 809"/>
                <a:gd name="T66" fmla="*/ 123 w 689"/>
                <a:gd name="T67" fmla="*/ 422 h 809"/>
                <a:gd name="T68" fmla="*/ 124 w 689"/>
                <a:gd name="T69" fmla="*/ 418 h 809"/>
                <a:gd name="T70" fmla="*/ 124 w 689"/>
                <a:gd name="T71" fmla="*/ 414 h 809"/>
                <a:gd name="T72" fmla="*/ 124 w 689"/>
                <a:gd name="T73" fmla="*/ 412 h 809"/>
                <a:gd name="T74" fmla="*/ 124 w 689"/>
                <a:gd name="T75" fmla="*/ 408 h 809"/>
                <a:gd name="T76" fmla="*/ 124 w 689"/>
                <a:gd name="T77" fmla="*/ 404 h 809"/>
                <a:gd name="T78" fmla="*/ 123 w 689"/>
                <a:gd name="T79" fmla="*/ 400 h 809"/>
                <a:gd name="T80" fmla="*/ 123 w 689"/>
                <a:gd name="T81" fmla="*/ 396 h 809"/>
                <a:gd name="T82" fmla="*/ 120 w 689"/>
                <a:gd name="T83" fmla="*/ 392 h 809"/>
                <a:gd name="T84" fmla="*/ 31 w 689"/>
                <a:gd name="T85" fmla="*/ 14 h 809"/>
                <a:gd name="T86" fmla="*/ 46 w 689"/>
                <a:gd name="T87" fmla="*/ 11 h 809"/>
                <a:gd name="T88" fmla="*/ 61 w 689"/>
                <a:gd name="T89" fmla="*/ 7 h 809"/>
                <a:gd name="T90" fmla="*/ 77 w 689"/>
                <a:gd name="T91" fmla="*/ 4 h 809"/>
                <a:gd name="T92" fmla="*/ 94 w 689"/>
                <a:gd name="T93" fmla="*/ 3 h 809"/>
                <a:gd name="T94" fmla="*/ 110 w 689"/>
                <a:gd name="T95" fmla="*/ 2 h 809"/>
                <a:gd name="T96" fmla="*/ 127 w 689"/>
                <a:gd name="T97" fmla="*/ 0 h 809"/>
                <a:gd name="T98" fmla="*/ 144 w 689"/>
                <a:gd name="T99" fmla="*/ 2 h 809"/>
                <a:gd name="T100" fmla="*/ 161 w 689"/>
                <a:gd name="T101" fmla="*/ 3 h 809"/>
                <a:gd name="T102" fmla="*/ 180 w 689"/>
                <a:gd name="T103" fmla="*/ 4 h 809"/>
                <a:gd name="T104" fmla="*/ 197 w 689"/>
                <a:gd name="T105" fmla="*/ 7 h 809"/>
                <a:gd name="T106" fmla="*/ 214 w 689"/>
                <a:gd name="T107" fmla="*/ 11 h 809"/>
                <a:gd name="T108" fmla="*/ 230 w 689"/>
                <a:gd name="T109" fmla="*/ 15 h 809"/>
                <a:gd name="T110" fmla="*/ 623 w 689"/>
                <a:gd name="T111" fmla="*/ 549 h 8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9"/>
                <a:gd name="T169" fmla="*/ 0 h 809"/>
                <a:gd name="T170" fmla="*/ 689 w 689"/>
                <a:gd name="T171" fmla="*/ 809 h 8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9" h="809">
                  <a:moveTo>
                    <a:pt x="689" y="774"/>
                  </a:moveTo>
                  <a:lnTo>
                    <a:pt x="570" y="774"/>
                  </a:lnTo>
                  <a:lnTo>
                    <a:pt x="559" y="776"/>
                  </a:lnTo>
                  <a:lnTo>
                    <a:pt x="547" y="778"/>
                  </a:lnTo>
                  <a:lnTo>
                    <a:pt x="537" y="779"/>
                  </a:lnTo>
                  <a:lnTo>
                    <a:pt x="525" y="780"/>
                  </a:lnTo>
                  <a:lnTo>
                    <a:pt x="514" y="782"/>
                  </a:lnTo>
                  <a:lnTo>
                    <a:pt x="502" y="783"/>
                  </a:lnTo>
                  <a:lnTo>
                    <a:pt x="492" y="784"/>
                  </a:lnTo>
                  <a:lnTo>
                    <a:pt x="480" y="786"/>
                  </a:lnTo>
                  <a:lnTo>
                    <a:pt x="469" y="788"/>
                  </a:lnTo>
                  <a:lnTo>
                    <a:pt x="457" y="791"/>
                  </a:lnTo>
                  <a:lnTo>
                    <a:pt x="447" y="795"/>
                  </a:lnTo>
                  <a:lnTo>
                    <a:pt x="435" y="798"/>
                  </a:lnTo>
                  <a:lnTo>
                    <a:pt x="421" y="802"/>
                  </a:lnTo>
                  <a:lnTo>
                    <a:pt x="408" y="805"/>
                  </a:lnTo>
                  <a:lnTo>
                    <a:pt x="395" y="808"/>
                  </a:lnTo>
                  <a:lnTo>
                    <a:pt x="382" y="809"/>
                  </a:lnTo>
                  <a:lnTo>
                    <a:pt x="367" y="809"/>
                  </a:lnTo>
                  <a:lnTo>
                    <a:pt x="354" y="809"/>
                  </a:lnTo>
                  <a:lnTo>
                    <a:pt x="340" y="808"/>
                  </a:lnTo>
                  <a:lnTo>
                    <a:pt x="327" y="807"/>
                  </a:lnTo>
                  <a:lnTo>
                    <a:pt x="315" y="803"/>
                  </a:lnTo>
                  <a:lnTo>
                    <a:pt x="302" y="800"/>
                  </a:lnTo>
                  <a:lnTo>
                    <a:pt x="289" y="795"/>
                  </a:lnTo>
                  <a:lnTo>
                    <a:pt x="275" y="788"/>
                  </a:lnTo>
                  <a:lnTo>
                    <a:pt x="0" y="634"/>
                  </a:lnTo>
                  <a:lnTo>
                    <a:pt x="0" y="605"/>
                  </a:lnTo>
                  <a:lnTo>
                    <a:pt x="25" y="603"/>
                  </a:lnTo>
                  <a:lnTo>
                    <a:pt x="115" y="435"/>
                  </a:lnTo>
                  <a:lnTo>
                    <a:pt x="118" y="433"/>
                  </a:lnTo>
                  <a:lnTo>
                    <a:pt x="120" y="429"/>
                  </a:lnTo>
                  <a:lnTo>
                    <a:pt x="122" y="425"/>
                  </a:lnTo>
                  <a:lnTo>
                    <a:pt x="123" y="422"/>
                  </a:lnTo>
                  <a:lnTo>
                    <a:pt x="124" y="418"/>
                  </a:lnTo>
                  <a:lnTo>
                    <a:pt x="124" y="414"/>
                  </a:lnTo>
                  <a:lnTo>
                    <a:pt x="124" y="412"/>
                  </a:lnTo>
                  <a:lnTo>
                    <a:pt x="124" y="408"/>
                  </a:lnTo>
                  <a:lnTo>
                    <a:pt x="124" y="404"/>
                  </a:lnTo>
                  <a:lnTo>
                    <a:pt x="123" y="400"/>
                  </a:lnTo>
                  <a:lnTo>
                    <a:pt x="123" y="396"/>
                  </a:lnTo>
                  <a:lnTo>
                    <a:pt x="120" y="392"/>
                  </a:lnTo>
                  <a:lnTo>
                    <a:pt x="31" y="14"/>
                  </a:lnTo>
                  <a:lnTo>
                    <a:pt x="46" y="11"/>
                  </a:lnTo>
                  <a:lnTo>
                    <a:pt x="61" y="7"/>
                  </a:lnTo>
                  <a:lnTo>
                    <a:pt x="77" y="4"/>
                  </a:lnTo>
                  <a:lnTo>
                    <a:pt x="94" y="3"/>
                  </a:lnTo>
                  <a:lnTo>
                    <a:pt x="110" y="2"/>
                  </a:lnTo>
                  <a:lnTo>
                    <a:pt x="127" y="0"/>
                  </a:lnTo>
                  <a:lnTo>
                    <a:pt x="144" y="2"/>
                  </a:lnTo>
                  <a:lnTo>
                    <a:pt x="161" y="3"/>
                  </a:lnTo>
                  <a:lnTo>
                    <a:pt x="180" y="4"/>
                  </a:lnTo>
                  <a:lnTo>
                    <a:pt x="197" y="7"/>
                  </a:lnTo>
                  <a:lnTo>
                    <a:pt x="214" y="11"/>
                  </a:lnTo>
                  <a:lnTo>
                    <a:pt x="230" y="15"/>
                  </a:lnTo>
                  <a:lnTo>
                    <a:pt x="623" y="549"/>
                  </a:lnTo>
                </a:path>
              </a:pathLst>
            </a:custGeom>
            <a:noFill/>
            <a:ln w="25400">
              <a:solidFill>
                <a:schemeClr val="tx1"/>
              </a:solidFill>
              <a:prstDash val="solid"/>
              <a:round/>
              <a:headEnd/>
              <a:tailEnd/>
            </a:ln>
          </p:spPr>
          <p:txBody>
            <a:bodyPr/>
            <a:lstStyle/>
            <a:p>
              <a:endParaRPr lang="en-GB"/>
            </a:p>
          </p:txBody>
        </p:sp>
        <p:sp>
          <p:nvSpPr>
            <p:cNvPr id="41196" name="Freeform 228"/>
            <p:cNvSpPr>
              <a:spLocks/>
            </p:cNvSpPr>
            <p:nvPr/>
          </p:nvSpPr>
          <p:spPr bwMode="auto">
            <a:xfrm>
              <a:off x="1269" y="2609"/>
              <a:ext cx="307" cy="40"/>
            </a:xfrm>
            <a:custGeom>
              <a:avLst/>
              <a:gdLst>
                <a:gd name="T0" fmla="*/ 307 w 307"/>
                <a:gd name="T1" fmla="*/ 5 h 40"/>
                <a:gd name="T2" fmla="*/ 307 w 307"/>
                <a:gd name="T3" fmla="*/ 0 h 40"/>
                <a:gd name="T4" fmla="*/ 193 w 307"/>
                <a:gd name="T5" fmla="*/ 0 h 40"/>
                <a:gd name="T6" fmla="*/ 177 w 307"/>
                <a:gd name="T7" fmla="*/ 4 h 40"/>
                <a:gd name="T8" fmla="*/ 165 w 307"/>
                <a:gd name="T9" fmla="*/ 5 h 40"/>
                <a:gd name="T10" fmla="*/ 155 w 307"/>
                <a:gd name="T11" fmla="*/ 7 h 40"/>
                <a:gd name="T12" fmla="*/ 143 w 307"/>
                <a:gd name="T13" fmla="*/ 8 h 40"/>
                <a:gd name="T14" fmla="*/ 132 w 307"/>
                <a:gd name="T15" fmla="*/ 9 h 40"/>
                <a:gd name="T16" fmla="*/ 120 w 307"/>
                <a:gd name="T17" fmla="*/ 11 h 40"/>
                <a:gd name="T18" fmla="*/ 110 w 307"/>
                <a:gd name="T19" fmla="*/ 12 h 40"/>
                <a:gd name="T20" fmla="*/ 98 w 307"/>
                <a:gd name="T21" fmla="*/ 13 h 40"/>
                <a:gd name="T22" fmla="*/ 87 w 307"/>
                <a:gd name="T23" fmla="*/ 16 h 40"/>
                <a:gd name="T24" fmla="*/ 75 w 307"/>
                <a:gd name="T25" fmla="*/ 19 h 40"/>
                <a:gd name="T26" fmla="*/ 65 w 307"/>
                <a:gd name="T27" fmla="*/ 23 h 40"/>
                <a:gd name="T28" fmla="*/ 53 w 307"/>
                <a:gd name="T29" fmla="*/ 25 h 40"/>
                <a:gd name="T30" fmla="*/ 26 w 307"/>
                <a:gd name="T31" fmla="*/ 33 h 40"/>
                <a:gd name="T32" fmla="*/ 13 w 307"/>
                <a:gd name="T33" fmla="*/ 36 h 40"/>
                <a:gd name="T34" fmla="*/ 0 w 307"/>
                <a:gd name="T35" fmla="*/ 37 h 40"/>
                <a:gd name="T36" fmla="*/ 0 w 307"/>
                <a:gd name="T37" fmla="*/ 38 h 40"/>
                <a:gd name="T38" fmla="*/ 0 w 307"/>
                <a:gd name="T39" fmla="*/ 40 h 40"/>
                <a:gd name="T40" fmla="*/ 13 w 307"/>
                <a:gd name="T41" fmla="*/ 38 h 40"/>
                <a:gd name="T42" fmla="*/ 26 w 307"/>
                <a:gd name="T43" fmla="*/ 36 h 40"/>
                <a:gd name="T44" fmla="*/ 53 w 307"/>
                <a:gd name="T45" fmla="*/ 28 h 40"/>
                <a:gd name="T46" fmla="*/ 65 w 307"/>
                <a:gd name="T47" fmla="*/ 25 h 40"/>
                <a:gd name="T48" fmla="*/ 75 w 307"/>
                <a:gd name="T49" fmla="*/ 21 h 40"/>
                <a:gd name="T50" fmla="*/ 87 w 307"/>
                <a:gd name="T51" fmla="*/ 19 h 40"/>
                <a:gd name="T52" fmla="*/ 98 w 307"/>
                <a:gd name="T53" fmla="*/ 16 h 40"/>
                <a:gd name="T54" fmla="*/ 110 w 307"/>
                <a:gd name="T55" fmla="*/ 15 h 40"/>
                <a:gd name="T56" fmla="*/ 120 w 307"/>
                <a:gd name="T57" fmla="*/ 13 h 40"/>
                <a:gd name="T58" fmla="*/ 132 w 307"/>
                <a:gd name="T59" fmla="*/ 12 h 40"/>
                <a:gd name="T60" fmla="*/ 143 w 307"/>
                <a:gd name="T61" fmla="*/ 11 h 40"/>
                <a:gd name="T62" fmla="*/ 155 w 307"/>
                <a:gd name="T63" fmla="*/ 9 h 40"/>
                <a:gd name="T64" fmla="*/ 165 w 307"/>
                <a:gd name="T65" fmla="*/ 8 h 40"/>
                <a:gd name="T66" fmla="*/ 177 w 307"/>
                <a:gd name="T67" fmla="*/ 7 h 40"/>
                <a:gd name="T68" fmla="*/ 183 w 307"/>
                <a:gd name="T69" fmla="*/ 5 h 40"/>
                <a:gd name="T70" fmla="*/ 307 w 307"/>
                <a:gd name="T71" fmla="*/ 5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7"/>
                <a:gd name="T109" fmla="*/ 0 h 40"/>
                <a:gd name="T110" fmla="*/ 307 w 307"/>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7" h="40">
                  <a:moveTo>
                    <a:pt x="307" y="5"/>
                  </a:moveTo>
                  <a:lnTo>
                    <a:pt x="307" y="0"/>
                  </a:lnTo>
                  <a:lnTo>
                    <a:pt x="193" y="0"/>
                  </a:lnTo>
                  <a:lnTo>
                    <a:pt x="177" y="4"/>
                  </a:lnTo>
                  <a:lnTo>
                    <a:pt x="165" y="5"/>
                  </a:lnTo>
                  <a:lnTo>
                    <a:pt x="155" y="7"/>
                  </a:lnTo>
                  <a:lnTo>
                    <a:pt x="143" y="8"/>
                  </a:lnTo>
                  <a:lnTo>
                    <a:pt x="132" y="9"/>
                  </a:lnTo>
                  <a:lnTo>
                    <a:pt x="120" y="11"/>
                  </a:lnTo>
                  <a:lnTo>
                    <a:pt x="110" y="12"/>
                  </a:lnTo>
                  <a:lnTo>
                    <a:pt x="98" y="13"/>
                  </a:lnTo>
                  <a:lnTo>
                    <a:pt x="87" y="16"/>
                  </a:lnTo>
                  <a:lnTo>
                    <a:pt x="75" y="19"/>
                  </a:lnTo>
                  <a:lnTo>
                    <a:pt x="65" y="23"/>
                  </a:lnTo>
                  <a:lnTo>
                    <a:pt x="53" y="25"/>
                  </a:lnTo>
                  <a:lnTo>
                    <a:pt x="26" y="33"/>
                  </a:lnTo>
                  <a:lnTo>
                    <a:pt x="13" y="36"/>
                  </a:lnTo>
                  <a:lnTo>
                    <a:pt x="0" y="37"/>
                  </a:lnTo>
                  <a:lnTo>
                    <a:pt x="0" y="38"/>
                  </a:lnTo>
                  <a:lnTo>
                    <a:pt x="0" y="40"/>
                  </a:lnTo>
                  <a:lnTo>
                    <a:pt x="13" y="38"/>
                  </a:lnTo>
                  <a:lnTo>
                    <a:pt x="26" y="36"/>
                  </a:lnTo>
                  <a:lnTo>
                    <a:pt x="53" y="28"/>
                  </a:lnTo>
                  <a:lnTo>
                    <a:pt x="65" y="25"/>
                  </a:lnTo>
                  <a:lnTo>
                    <a:pt x="75" y="21"/>
                  </a:lnTo>
                  <a:lnTo>
                    <a:pt x="87" y="19"/>
                  </a:lnTo>
                  <a:lnTo>
                    <a:pt x="98" y="16"/>
                  </a:lnTo>
                  <a:lnTo>
                    <a:pt x="110" y="15"/>
                  </a:lnTo>
                  <a:lnTo>
                    <a:pt x="120" y="13"/>
                  </a:lnTo>
                  <a:lnTo>
                    <a:pt x="132" y="12"/>
                  </a:lnTo>
                  <a:lnTo>
                    <a:pt x="143" y="11"/>
                  </a:lnTo>
                  <a:lnTo>
                    <a:pt x="155" y="9"/>
                  </a:lnTo>
                  <a:lnTo>
                    <a:pt x="165" y="8"/>
                  </a:lnTo>
                  <a:lnTo>
                    <a:pt x="177" y="7"/>
                  </a:lnTo>
                  <a:lnTo>
                    <a:pt x="183" y="5"/>
                  </a:lnTo>
                  <a:lnTo>
                    <a:pt x="307" y="5"/>
                  </a:lnTo>
                  <a:close/>
                </a:path>
              </a:pathLst>
            </a:custGeom>
            <a:solidFill>
              <a:srgbClr val="000000"/>
            </a:solidFill>
            <a:ln w="25400">
              <a:solidFill>
                <a:schemeClr val="tx1"/>
              </a:solidFill>
              <a:round/>
              <a:headEnd/>
              <a:tailEnd/>
            </a:ln>
          </p:spPr>
          <p:txBody>
            <a:bodyPr/>
            <a:lstStyle/>
            <a:p>
              <a:endParaRPr lang="en-GB"/>
            </a:p>
          </p:txBody>
        </p:sp>
        <p:sp>
          <p:nvSpPr>
            <p:cNvPr id="41197" name="Freeform 229"/>
            <p:cNvSpPr>
              <a:spLocks/>
            </p:cNvSpPr>
            <p:nvPr/>
          </p:nvSpPr>
          <p:spPr bwMode="auto">
            <a:xfrm>
              <a:off x="1241" y="2645"/>
              <a:ext cx="28" cy="5"/>
            </a:xfrm>
            <a:custGeom>
              <a:avLst/>
              <a:gdLst>
                <a:gd name="T0" fmla="*/ 28 w 28"/>
                <a:gd name="T1" fmla="*/ 2 h 5"/>
                <a:gd name="T2" fmla="*/ 28 w 28"/>
                <a:gd name="T3" fmla="*/ 0 h 5"/>
                <a:gd name="T4" fmla="*/ 0 w 28"/>
                <a:gd name="T5" fmla="*/ 0 h 5"/>
                <a:gd name="T6" fmla="*/ 0 w 28"/>
                <a:gd name="T7" fmla="*/ 2 h 5"/>
                <a:gd name="T8" fmla="*/ 0 w 28"/>
                <a:gd name="T9" fmla="*/ 5 h 5"/>
                <a:gd name="T10" fmla="*/ 14 w 28"/>
                <a:gd name="T11" fmla="*/ 5 h 5"/>
                <a:gd name="T12" fmla="*/ 28 w 28"/>
                <a:gd name="T13" fmla="*/ 4 h 5"/>
                <a:gd name="T14" fmla="*/ 28 w 28"/>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5"/>
                <a:gd name="T26" fmla="*/ 28 w 2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5">
                  <a:moveTo>
                    <a:pt x="28" y="2"/>
                  </a:moveTo>
                  <a:lnTo>
                    <a:pt x="28" y="0"/>
                  </a:lnTo>
                  <a:lnTo>
                    <a:pt x="0" y="0"/>
                  </a:lnTo>
                  <a:lnTo>
                    <a:pt x="0" y="2"/>
                  </a:lnTo>
                  <a:lnTo>
                    <a:pt x="0" y="5"/>
                  </a:lnTo>
                  <a:lnTo>
                    <a:pt x="14" y="5"/>
                  </a:lnTo>
                  <a:lnTo>
                    <a:pt x="28" y="4"/>
                  </a:lnTo>
                  <a:lnTo>
                    <a:pt x="28" y="2"/>
                  </a:lnTo>
                  <a:close/>
                </a:path>
              </a:pathLst>
            </a:custGeom>
            <a:solidFill>
              <a:srgbClr val="000000"/>
            </a:solidFill>
            <a:ln w="25400">
              <a:solidFill>
                <a:schemeClr val="tx1"/>
              </a:solidFill>
              <a:round/>
              <a:headEnd/>
              <a:tailEnd/>
            </a:ln>
          </p:spPr>
          <p:txBody>
            <a:bodyPr/>
            <a:lstStyle/>
            <a:p>
              <a:endParaRPr lang="en-GB"/>
            </a:p>
          </p:txBody>
        </p:sp>
        <p:sp>
          <p:nvSpPr>
            <p:cNvPr id="41198" name="Freeform 230"/>
            <p:cNvSpPr>
              <a:spLocks/>
            </p:cNvSpPr>
            <p:nvPr/>
          </p:nvSpPr>
          <p:spPr bwMode="auto">
            <a:xfrm>
              <a:off x="884" y="2443"/>
              <a:ext cx="370" cy="207"/>
            </a:xfrm>
            <a:custGeom>
              <a:avLst/>
              <a:gdLst>
                <a:gd name="T0" fmla="*/ 357 w 370"/>
                <a:gd name="T1" fmla="*/ 204 h 207"/>
                <a:gd name="T2" fmla="*/ 357 w 370"/>
                <a:gd name="T3" fmla="*/ 203 h 207"/>
                <a:gd name="T4" fmla="*/ 330 w 370"/>
                <a:gd name="T5" fmla="*/ 200 h 207"/>
                <a:gd name="T6" fmla="*/ 318 w 370"/>
                <a:gd name="T7" fmla="*/ 197 h 207"/>
                <a:gd name="T8" fmla="*/ 305 w 370"/>
                <a:gd name="T9" fmla="*/ 194 h 207"/>
                <a:gd name="T10" fmla="*/ 292 w 370"/>
                <a:gd name="T11" fmla="*/ 189 h 207"/>
                <a:gd name="T12" fmla="*/ 278 w 370"/>
                <a:gd name="T13" fmla="*/ 182 h 207"/>
                <a:gd name="T14" fmla="*/ 5 w 370"/>
                <a:gd name="T15" fmla="*/ 29 h 207"/>
                <a:gd name="T16" fmla="*/ 5 w 370"/>
                <a:gd name="T17" fmla="*/ 0 h 207"/>
                <a:gd name="T18" fmla="*/ 0 w 370"/>
                <a:gd name="T19" fmla="*/ 0 h 207"/>
                <a:gd name="T20" fmla="*/ 0 w 370"/>
                <a:gd name="T21" fmla="*/ 29 h 207"/>
                <a:gd name="T22" fmla="*/ 278 w 370"/>
                <a:gd name="T23" fmla="*/ 185 h 207"/>
                <a:gd name="T24" fmla="*/ 292 w 370"/>
                <a:gd name="T25" fmla="*/ 191 h 207"/>
                <a:gd name="T26" fmla="*/ 305 w 370"/>
                <a:gd name="T27" fmla="*/ 197 h 207"/>
                <a:gd name="T28" fmla="*/ 318 w 370"/>
                <a:gd name="T29" fmla="*/ 199 h 207"/>
                <a:gd name="T30" fmla="*/ 330 w 370"/>
                <a:gd name="T31" fmla="*/ 203 h 207"/>
                <a:gd name="T32" fmla="*/ 370 w 370"/>
                <a:gd name="T33" fmla="*/ 207 h 207"/>
                <a:gd name="T34" fmla="*/ 357 w 370"/>
                <a:gd name="T35" fmla="*/ 207 h 207"/>
                <a:gd name="T36" fmla="*/ 357 w 370"/>
                <a:gd name="T37" fmla="*/ 204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0"/>
                <a:gd name="T58" fmla="*/ 0 h 207"/>
                <a:gd name="T59" fmla="*/ 370 w 370"/>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0" h="207">
                  <a:moveTo>
                    <a:pt x="357" y="204"/>
                  </a:moveTo>
                  <a:lnTo>
                    <a:pt x="357" y="203"/>
                  </a:lnTo>
                  <a:lnTo>
                    <a:pt x="330" y="200"/>
                  </a:lnTo>
                  <a:lnTo>
                    <a:pt x="318" y="197"/>
                  </a:lnTo>
                  <a:lnTo>
                    <a:pt x="305" y="194"/>
                  </a:lnTo>
                  <a:lnTo>
                    <a:pt x="292" y="189"/>
                  </a:lnTo>
                  <a:lnTo>
                    <a:pt x="278" y="182"/>
                  </a:lnTo>
                  <a:lnTo>
                    <a:pt x="5" y="29"/>
                  </a:lnTo>
                  <a:lnTo>
                    <a:pt x="5" y="0"/>
                  </a:lnTo>
                  <a:lnTo>
                    <a:pt x="0" y="0"/>
                  </a:lnTo>
                  <a:lnTo>
                    <a:pt x="0" y="29"/>
                  </a:lnTo>
                  <a:lnTo>
                    <a:pt x="278" y="185"/>
                  </a:lnTo>
                  <a:lnTo>
                    <a:pt x="292" y="191"/>
                  </a:lnTo>
                  <a:lnTo>
                    <a:pt x="305" y="197"/>
                  </a:lnTo>
                  <a:lnTo>
                    <a:pt x="318" y="199"/>
                  </a:lnTo>
                  <a:lnTo>
                    <a:pt x="330" y="203"/>
                  </a:lnTo>
                  <a:lnTo>
                    <a:pt x="370" y="207"/>
                  </a:lnTo>
                  <a:lnTo>
                    <a:pt x="357" y="207"/>
                  </a:lnTo>
                  <a:lnTo>
                    <a:pt x="357" y="204"/>
                  </a:lnTo>
                  <a:close/>
                </a:path>
              </a:pathLst>
            </a:custGeom>
            <a:solidFill>
              <a:srgbClr val="000000"/>
            </a:solidFill>
            <a:ln w="25400">
              <a:solidFill>
                <a:schemeClr val="tx1"/>
              </a:solidFill>
              <a:round/>
              <a:headEnd/>
              <a:tailEnd/>
            </a:ln>
          </p:spPr>
          <p:txBody>
            <a:bodyPr/>
            <a:lstStyle/>
            <a:p>
              <a:endParaRPr lang="en-GB"/>
            </a:p>
          </p:txBody>
        </p:sp>
        <p:sp>
          <p:nvSpPr>
            <p:cNvPr id="41199" name="Freeform 231"/>
            <p:cNvSpPr>
              <a:spLocks/>
            </p:cNvSpPr>
            <p:nvPr/>
          </p:nvSpPr>
          <p:spPr bwMode="auto">
            <a:xfrm>
              <a:off x="884" y="2256"/>
              <a:ext cx="129" cy="187"/>
            </a:xfrm>
            <a:custGeom>
              <a:avLst/>
              <a:gdLst>
                <a:gd name="T0" fmla="*/ 5 w 129"/>
                <a:gd name="T1" fmla="*/ 187 h 187"/>
                <a:gd name="T2" fmla="*/ 28 w 129"/>
                <a:gd name="T3" fmla="*/ 186 h 187"/>
                <a:gd name="T4" fmla="*/ 118 w 129"/>
                <a:gd name="T5" fmla="*/ 20 h 187"/>
                <a:gd name="T6" fmla="*/ 122 w 129"/>
                <a:gd name="T7" fmla="*/ 16 h 187"/>
                <a:gd name="T8" fmla="*/ 125 w 129"/>
                <a:gd name="T9" fmla="*/ 13 h 187"/>
                <a:gd name="T10" fmla="*/ 126 w 129"/>
                <a:gd name="T11" fmla="*/ 7 h 187"/>
                <a:gd name="T12" fmla="*/ 127 w 129"/>
                <a:gd name="T13" fmla="*/ 4 h 187"/>
                <a:gd name="T14" fmla="*/ 129 w 129"/>
                <a:gd name="T15" fmla="*/ 0 h 187"/>
                <a:gd name="T16" fmla="*/ 127 w 129"/>
                <a:gd name="T17" fmla="*/ 0 h 187"/>
                <a:gd name="T18" fmla="*/ 126 w 129"/>
                <a:gd name="T19" fmla="*/ 0 h 187"/>
                <a:gd name="T20" fmla="*/ 125 w 129"/>
                <a:gd name="T21" fmla="*/ 4 h 187"/>
                <a:gd name="T22" fmla="*/ 123 w 129"/>
                <a:gd name="T23" fmla="*/ 7 h 187"/>
                <a:gd name="T24" fmla="*/ 122 w 129"/>
                <a:gd name="T25" fmla="*/ 8 h 187"/>
                <a:gd name="T26" fmla="*/ 119 w 129"/>
                <a:gd name="T27" fmla="*/ 13 h 187"/>
                <a:gd name="T28" fmla="*/ 118 w 129"/>
                <a:gd name="T29" fmla="*/ 15 h 187"/>
                <a:gd name="T30" fmla="*/ 28 w 129"/>
                <a:gd name="T31" fmla="*/ 183 h 187"/>
                <a:gd name="T32" fmla="*/ 0 w 129"/>
                <a:gd name="T33" fmla="*/ 187 h 187"/>
                <a:gd name="T34" fmla="*/ 5 w 129"/>
                <a:gd name="T35" fmla="*/ 187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187"/>
                <a:gd name="T56" fmla="*/ 129 w 129"/>
                <a:gd name="T57" fmla="*/ 187 h 1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187">
                  <a:moveTo>
                    <a:pt x="5" y="187"/>
                  </a:moveTo>
                  <a:lnTo>
                    <a:pt x="28" y="186"/>
                  </a:lnTo>
                  <a:lnTo>
                    <a:pt x="118" y="20"/>
                  </a:lnTo>
                  <a:lnTo>
                    <a:pt x="122" y="16"/>
                  </a:lnTo>
                  <a:lnTo>
                    <a:pt x="125" y="13"/>
                  </a:lnTo>
                  <a:lnTo>
                    <a:pt x="126" y="7"/>
                  </a:lnTo>
                  <a:lnTo>
                    <a:pt x="127" y="4"/>
                  </a:lnTo>
                  <a:lnTo>
                    <a:pt x="129" y="0"/>
                  </a:lnTo>
                  <a:lnTo>
                    <a:pt x="127" y="0"/>
                  </a:lnTo>
                  <a:lnTo>
                    <a:pt x="126" y="0"/>
                  </a:lnTo>
                  <a:lnTo>
                    <a:pt x="125" y="4"/>
                  </a:lnTo>
                  <a:lnTo>
                    <a:pt x="123" y="7"/>
                  </a:lnTo>
                  <a:lnTo>
                    <a:pt x="122" y="8"/>
                  </a:lnTo>
                  <a:lnTo>
                    <a:pt x="119" y="13"/>
                  </a:lnTo>
                  <a:lnTo>
                    <a:pt x="118" y="15"/>
                  </a:lnTo>
                  <a:lnTo>
                    <a:pt x="28" y="183"/>
                  </a:lnTo>
                  <a:lnTo>
                    <a:pt x="0" y="187"/>
                  </a:lnTo>
                  <a:lnTo>
                    <a:pt x="5" y="187"/>
                  </a:lnTo>
                  <a:close/>
                </a:path>
              </a:pathLst>
            </a:custGeom>
            <a:solidFill>
              <a:srgbClr val="000000"/>
            </a:solidFill>
            <a:ln w="25400">
              <a:solidFill>
                <a:schemeClr val="tx1"/>
              </a:solidFill>
              <a:round/>
              <a:headEnd/>
              <a:tailEnd/>
            </a:ln>
          </p:spPr>
          <p:txBody>
            <a:bodyPr/>
            <a:lstStyle/>
            <a:p>
              <a:endParaRPr lang="en-GB"/>
            </a:p>
          </p:txBody>
        </p:sp>
        <p:sp>
          <p:nvSpPr>
            <p:cNvPr id="41200" name="Freeform 232"/>
            <p:cNvSpPr>
              <a:spLocks/>
            </p:cNvSpPr>
            <p:nvPr/>
          </p:nvSpPr>
          <p:spPr bwMode="auto">
            <a:xfrm>
              <a:off x="1009" y="2242"/>
              <a:ext cx="5" cy="14"/>
            </a:xfrm>
            <a:custGeom>
              <a:avLst/>
              <a:gdLst>
                <a:gd name="T0" fmla="*/ 4 w 5"/>
                <a:gd name="T1" fmla="*/ 14 h 14"/>
                <a:gd name="T2" fmla="*/ 5 w 5"/>
                <a:gd name="T3" fmla="*/ 10 h 14"/>
                <a:gd name="T4" fmla="*/ 5 w 5"/>
                <a:gd name="T5" fmla="*/ 0 h 14"/>
                <a:gd name="T6" fmla="*/ 2 w 5"/>
                <a:gd name="T7" fmla="*/ 0 h 14"/>
                <a:gd name="T8" fmla="*/ 0 w 5"/>
                <a:gd name="T9" fmla="*/ 0 h 14"/>
                <a:gd name="T10" fmla="*/ 0 w 5"/>
                <a:gd name="T11" fmla="*/ 14 h 14"/>
                <a:gd name="T12" fmla="*/ 2 w 5"/>
                <a:gd name="T13" fmla="*/ 14 h 14"/>
                <a:gd name="T14" fmla="*/ 4 w 5"/>
                <a:gd name="T15" fmla="*/ 14 h 1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4"/>
                <a:gd name="T26" fmla="*/ 5 w 5"/>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4">
                  <a:moveTo>
                    <a:pt x="4" y="14"/>
                  </a:moveTo>
                  <a:lnTo>
                    <a:pt x="5" y="10"/>
                  </a:lnTo>
                  <a:lnTo>
                    <a:pt x="5" y="0"/>
                  </a:lnTo>
                  <a:lnTo>
                    <a:pt x="2" y="0"/>
                  </a:lnTo>
                  <a:lnTo>
                    <a:pt x="0" y="0"/>
                  </a:lnTo>
                  <a:lnTo>
                    <a:pt x="0" y="14"/>
                  </a:lnTo>
                  <a:lnTo>
                    <a:pt x="2" y="14"/>
                  </a:lnTo>
                  <a:lnTo>
                    <a:pt x="4" y="14"/>
                  </a:lnTo>
                  <a:close/>
                </a:path>
              </a:pathLst>
            </a:custGeom>
            <a:solidFill>
              <a:srgbClr val="000000"/>
            </a:solidFill>
            <a:ln w="25400">
              <a:solidFill>
                <a:schemeClr val="tx1"/>
              </a:solidFill>
              <a:round/>
              <a:headEnd/>
              <a:tailEnd/>
            </a:ln>
          </p:spPr>
          <p:txBody>
            <a:bodyPr/>
            <a:lstStyle/>
            <a:p>
              <a:endParaRPr lang="en-GB"/>
            </a:p>
          </p:txBody>
        </p:sp>
        <p:sp>
          <p:nvSpPr>
            <p:cNvPr id="41201" name="Freeform 233"/>
            <p:cNvSpPr>
              <a:spLocks/>
            </p:cNvSpPr>
            <p:nvPr/>
          </p:nvSpPr>
          <p:spPr bwMode="auto">
            <a:xfrm>
              <a:off x="1009" y="2238"/>
              <a:ext cx="5" cy="8"/>
            </a:xfrm>
            <a:custGeom>
              <a:avLst/>
              <a:gdLst>
                <a:gd name="T0" fmla="*/ 5 w 5"/>
                <a:gd name="T1" fmla="*/ 4 h 8"/>
                <a:gd name="T2" fmla="*/ 5 w 5"/>
                <a:gd name="T3" fmla="*/ 8 h 8"/>
                <a:gd name="T4" fmla="*/ 2 w 5"/>
                <a:gd name="T5" fmla="*/ 0 h 8"/>
                <a:gd name="T6" fmla="*/ 1 w 5"/>
                <a:gd name="T7" fmla="*/ 0 h 8"/>
                <a:gd name="T8" fmla="*/ 0 w 5"/>
                <a:gd name="T9" fmla="*/ 0 h 8"/>
                <a:gd name="T10" fmla="*/ 1 w 5"/>
                <a:gd name="T11" fmla="*/ 4 h 8"/>
                <a:gd name="T12" fmla="*/ 2 w 5"/>
                <a:gd name="T13" fmla="*/ 4 h 8"/>
                <a:gd name="T14" fmla="*/ 5 w 5"/>
                <a:gd name="T15" fmla="*/ 4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5" y="4"/>
                  </a:moveTo>
                  <a:lnTo>
                    <a:pt x="5" y="8"/>
                  </a:lnTo>
                  <a:lnTo>
                    <a:pt x="2" y="0"/>
                  </a:lnTo>
                  <a:lnTo>
                    <a:pt x="1" y="0"/>
                  </a:lnTo>
                  <a:lnTo>
                    <a:pt x="0" y="0"/>
                  </a:lnTo>
                  <a:lnTo>
                    <a:pt x="1" y="4"/>
                  </a:lnTo>
                  <a:lnTo>
                    <a:pt x="2" y="4"/>
                  </a:lnTo>
                  <a:lnTo>
                    <a:pt x="5" y="4"/>
                  </a:lnTo>
                  <a:close/>
                </a:path>
              </a:pathLst>
            </a:custGeom>
            <a:solidFill>
              <a:srgbClr val="000000"/>
            </a:solidFill>
            <a:ln w="25400">
              <a:solidFill>
                <a:schemeClr val="tx1"/>
              </a:solidFill>
              <a:round/>
              <a:headEnd/>
              <a:tailEnd/>
            </a:ln>
          </p:spPr>
          <p:txBody>
            <a:bodyPr/>
            <a:lstStyle/>
            <a:p>
              <a:endParaRPr lang="en-GB"/>
            </a:p>
          </p:txBody>
        </p:sp>
        <p:sp>
          <p:nvSpPr>
            <p:cNvPr id="41202" name="Freeform 234"/>
            <p:cNvSpPr>
              <a:spLocks/>
            </p:cNvSpPr>
            <p:nvPr/>
          </p:nvSpPr>
          <p:spPr bwMode="auto">
            <a:xfrm>
              <a:off x="917" y="1837"/>
              <a:ext cx="594" cy="552"/>
            </a:xfrm>
            <a:custGeom>
              <a:avLst/>
              <a:gdLst>
                <a:gd name="T0" fmla="*/ 93 w 594"/>
                <a:gd name="T1" fmla="*/ 401 h 552"/>
                <a:gd name="T2" fmla="*/ 96 w 594"/>
                <a:gd name="T3" fmla="*/ 401 h 552"/>
                <a:gd name="T4" fmla="*/ 96 w 594"/>
                <a:gd name="T5" fmla="*/ 397 h 552"/>
                <a:gd name="T6" fmla="*/ 92 w 594"/>
                <a:gd name="T7" fmla="*/ 391 h 552"/>
                <a:gd name="T8" fmla="*/ 3 w 594"/>
                <a:gd name="T9" fmla="*/ 15 h 552"/>
                <a:gd name="T10" fmla="*/ 16 w 594"/>
                <a:gd name="T11" fmla="*/ 13 h 552"/>
                <a:gd name="T12" fmla="*/ 31 w 594"/>
                <a:gd name="T13" fmla="*/ 9 h 552"/>
                <a:gd name="T14" fmla="*/ 47 w 594"/>
                <a:gd name="T15" fmla="*/ 7 h 552"/>
                <a:gd name="T16" fmla="*/ 64 w 594"/>
                <a:gd name="T17" fmla="*/ 5 h 552"/>
                <a:gd name="T18" fmla="*/ 80 w 594"/>
                <a:gd name="T19" fmla="*/ 4 h 552"/>
                <a:gd name="T20" fmla="*/ 97 w 594"/>
                <a:gd name="T21" fmla="*/ 3 h 552"/>
                <a:gd name="T22" fmla="*/ 131 w 594"/>
                <a:gd name="T23" fmla="*/ 5 h 552"/>
                <a:gd name="T24" fmla="*/ 150 w 594"/>
                <a:gd name="T25" fmla="*/ 7 h 552"/>
                <a:gd name="T26" fmla="*/ 167 w 594"/>
                <a:gd name="T27" fmla="*/ 9 h 552"/>
                <a:gd name="T28" fmla="*/ 184 w 594"/>
                <a:gd name="T29" fmla="*/ 13 h 552"/>
                <a:gd name="T30" fmla="*/ 199 w 594"/>
                <a:gd name="T31" fmla="*/ 17 h 552"/>
                <a:gd name="T32" fmla="*/ 592 w 594"/>
                <a:gd name="T33" fmla="*/ 552 h 552"/>
                <a:gd name="T34" fmla="*/ 594 w 594"/>
                <a:gd name="T35" fmla="*/ 549 h 552"/>
                <a:gd name="T36" fmla="*/ 202 w 594"/>
                <a:gd name="T37" fmla="*/ 15 h 552"/>
                <a:gd name="T38" fmla="*/ 184 w 594"/>
                <a:gd name="T39" fmla="*/ 11 h 552"/>
                <a:gd name="T40" fmla="*/ 167 w 594"/>
                <a:gd name="T41" fmla="*/ 7 h 552"/>
                <a:gd name="T42" fmla="*/ 150 w 594"/>
                <a:gd name="T43" fmla="*/ 4 h 552"/>
                <a:gd name="T44" fmla="*/ 131 w 594"/>
                <a:gd name="T45" fmla="*/ 3 h 552"/>
                <a:gd name="T46" fmla="*/ 97 w 594"/>
                <a:gd name="T47" fmla="*/ 0 h 552"/>
                <a:gd name="T48" fmla="*/ 80 w 594"/>
                <a:gd name="T49" fmla="*/ 1 h 552"/>
                <a:gd name="T50" fmla="*/ 64 w 594"/>
                <a:gd name="T51" fmla="*/ 3 h 552"/>
                <a:gd name="T52" fmla="*/ 47 w 594"/>
                <a:gd name="T53" fmla="*/ 4 h 552"/>
                <a:gd name="T54" fmla="*/ 31 w 594"/>
                <a:gd name="T55" fmla="*/ 7 h 552"/>
                <a:gd name="T56" fmla="*/ 16 w 594"/>
                <a:gd name="T57" fmla="*/ 11 h 552"/>
                <a:gd name="T58" fmla="*/ 0 w 594"/>
                <a:gd name="T59" fmla="*/ 15 h 552"/>
                <a:gd name="T60" fmla="*/ 89 w 594"/>
                <a:gd name="T61" fmla="*/ 394 h 552"/>
                <a:gd name="T62" fmla="*/ 90 w 594"/>
                <a:gd name="T63" fmla="*/ 397 h 552"/>
                <a:gd name="T64" fmla="*/ 90 w 594"/>
                <a:gd name="T65" fmla="*/ 397 h 552"/>
                <a:gd name="T66" fmla="*/ 92 w 594"/>
                <a:gd name="T67" fmla="*/ 401 h 552"/>
                <a:gd name="T68" fmla="*/ 93 w 594"/>
                <a:gd name="T69" fmla="*/ 401 h 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4"/>
                <a:gd name="T106" fmla="*/ 0 h 552"/>
                <a:gd name="T107" fmla="*/ 594 w 594"/>
                <a:gd name="T108" fmla="*/ 552 h 5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4" h="552">
                  <a:moveTo>
                    <a:pt x="93" y="401"/>
                  </a:moveTo>
                  <a:lnTo>
                    <a:pt x="96" y="401"/>
                  </a:lnTo>
                  <a:lnTo>
                    <a:pt x="96" y="397"/>
                  </a:lnTo>
                  <a:lnTo>
                    <a:pt x="92" y="391"/>
                  </a:lnTo>
                  <a:lnTo>
                    <a:pt x="3" y="15"/>
                  </a:lnTo>
                  <a:lnTo>
                    <a:pt x="16" y="13"/>
                  </a:lnTo>
                  <a:lnTo>
                    <a:pt x="31" y="9"/>
                  </a:lnTo>
                  <a:lnTo>
                    <a:pt x="47" y="7"/>
                  </a:lnTo>
                  <a:lnTo>
                    <a:pt x="64" y="5"/>
                  </a:lnTo>
                  <a:lnTo>
                    <a:pt x="80" y="4"/>
                  </a:lnTo>
                  <a:lnTo>
                    <a:pt x="97" y="3"/>
                  </a:lnTo>
                  <a:lnTo>
                    <a:pt x="131" y="5"/>
                  </a:lnTo>
                  <a:lnTo>
                    <a:pt x="150" y="7"/>
                  </a:lnTo>
                  <a:lnTo>
                    <a:pt x="167" y="9"/>
                  </a:lnTo>
                  <a:lnTo>
                    <a:pt x="184" y="13"/>
                  </a:lnTo>
                  <a:lnTo>
                    <a:pt x="199" y="17"/>
                  </a:lnTo>
                  <a:lnTo>
                    <a:pt x="592" y="552"/>
                  </a:lnTo>
                  <a:lnTo>
                    <a:pt x="594" y="549"/>
                  </a:lnTo>
                  <a:lnTo>
                    <a:pt x="202" y="15"/>
                  </a:lnTo>
                  <a:lnTo>
                    <a:pt x="184" y="11"/>
                  </a:lnTo>
                  <a:lnTo>
                    <a:pt x="167" y="7"/>
                  </a:lnTo>
                  <a:lnTo>
                    <a:pt x="150" y="4"/>
                  </a:lnTo>
                  <a:lnTo>
                    <a:pt x="131" y="3"/>
                  </a:lnTo>
                  <a:lnTo>
                    <a:pt x="97" y="0"/>
                  </a:lnTo>
                  <a:lnTo>
                    <a:pt x="80" y="1"/>
                  </a:lnTo>
                  <a:lnTo>
                    <a:pt x="64" y="3"/>
                  </a:lnTo>
                  <a:lnTo>
                    <a:pt x="47" y="4"/>
                  </a:lnTo>
                  <a:lnTo>
                    <a:pt x="31" y="7"/>
                  </a:lnTo>
                  <a:lnTo>
                    <a:pt x="16" y="11"/>
                  </a:lnTo>
                  <a:lnTo>
                    <a:pt x="0" y="15"/>
                  </a:lnTo>
                  <a:lnTo>
                    <a:pt x="89" y="394"/>
                  </a:lnTo>
                  <a:lnTo>
                    <a:pt x="90" y="397"/>
                  </a:lnTo>
                  <a:lnTo>
                    <a:pt x="92" y="401"/>
                  </a:lnTo>
                  <a:lnTo>
                    <a:pt x="93" y="401"/>
                  </a:lnTo>
                  <a:close/>
                </a:path>
              </a:pathLst>
            </a:custGeom>
            <a:solidFill>
              <a:srgbClr val="000000"/>
            </a:solidFill>
            <a:ln w="25400">
              <a:solidFill>
                <a:schemeClr val="tx1"/>
              </a:solidFill>
              <a:round/>
              <a:headEnd/>
              <a:tailEnd/>
            </a:ln>
          </p:spPr>
          <p:txBody>
            <a:bodyPr/>
            <a:lstStyle/>
            <a:p>
              <a:endParaRPr lang="en-GB"/>
            </a:p>
          </p:txBody>
        </p:sp>
        <p:sp>
          <p:nvSpPr>
            <p:cNvPr id="41203" name="Freeform 235"/>
            <p:cNvSpPr>
              <a:spLocks/>
            </p:cNvSpPr>
            <p:nvPr/>
          </p:nvSpPr>
          <p:spPr bwMode="auto">
            <a:xfrm>
              <a:off x="1100" y="2590"/>
              <a:ext cx="361" cy="157"/>
            </a:xfrm>
            <a:custGeom>
              <a:avLst/>
              <a:gdLst>
                <a:gd name="T0" fmla="*/ 361 w 361"/>
                <a:gd name="T1" fmla="*/ 22 h 157"/>
                <a:gd name="T2" fmla="*/ 219 w 361"/>
                <a:gd name="T3" fmla="*/ 148 h 157"/>
                <a:gd name="T4" fmla="*/ 218 w 361"/>
                <a:gd name="T5" fmla="*/ 150 h 157"/>
                <a:gd name="T6" fmla="*/ 215 w 361"/>
                <a:gd name="T7" fmla="*/ 152 h 157"/>
                <a:gd name="T8" fmla="*/ 212 w 361"/>
                <a:gd name="T9" fmla="*/ 153 h 157"/>
                <a:gd name="T10" fmla="*/ 210 w 361"/>
                <a:gd name="T11" fmla="*/ 154 h 157"/>
                <a:gd name="T12" fmla="*/ 207 w 361"/>
                <a:gd name="T13" fmla="*/ 156 h 157"/>
                <a:gd name="T14" fmla="*/ 204 w 361"/>
                <a:gd name="T15" fmla="*/ 156 h 157"/>
                <a:gd name="T16" fmla="*/ 203 w 361"/>
                <a:gd name="T17" fmla="*/ 156 h 157"/>
                <a:gd name="T18" fmla="*/ 200 w 361"/>
                <a:gd name="T19" fmla="*/ 157 h 157"/>
                <a:gd name="T20" fmla="*/ 198 w 361"/>
                <a:gd name="T21" fmla="*/ 157 h 157"/>
                <a:gd name="T22" fmla="*/ 195 w 361"/>
                <a:gd name="T23" fmla="*/ 157 h 157"/>
                <a:gd name="T24" fmla="*/ 192 w 361"/>
                <a:gd name="T25" fmla="*/ 157 h 157"/>
                <a:gd name="T26" fmla="*/ 190 w 361"/>
                <a:gd name="T27" fmla="*/ 156 h 157"/>
                <a:gd name="T28" fmla="*/ 90 w 361"/>
                <a:gd name="T29" fmla="*/ 156 h 157"/>
                <a:gd name="T30" fmla="*/ 88 w 361"/>
                <a:gd name="T31" fmla="*/ 154 h 157"/>
                <a:gd name="T32" fmla="*/ 85 w 361"/>
                <a:gd name="T33" fmla="*/ 153 h 157"/>
                <a:gd name="T34" fmla="*/ 82 w 361"/>
                <a:gd name="T35" fmla="*/ 150 h 157"/>
                <a:gd name="T36" fmla="*/ 80 w 361"/>
                <a:gd name="T37" fmla="*/ 148 h 157"/>
                <a:gd name="T38" fmla="*/ 77 w 361"/>
                <a:gd name="T39" fmla="*/ 145 h 157"/>
                <a:gd name="T40" fmla="*/ 74 w 361"/>
                <a:gd name="T41" fmla="*/ 142 h 157"/>
                <a:gd name="T42" fmla="*/ 72 w 361"/>
                <a:gd name="T43" fmla="*/ 138 h 157"/>
                <a:gd name="T44" fmla="*/ 69 w 361"/>
                <a:gd name="T45" fmla="*/ 136 h 157"/>
                <a:gd name="T46" fmla="*/ 68 w 361"/>
                <a:gd name="T47" fmla="*/ 133 h 157"/>
                <a:gd name="T48" fmla="*/ 65 w 361"/>
                <a:gd name="T49" fmla="*/ 129 h 157"/>
                <a:gd name="T50" fmla="*/ 64 w 361"/>
                <a:gd name="T51" fmla="*/ 126 h 157"/>
                <a:gd name="T52" fmla="*/ 62 w 361"/>
                <a:gd name="T53" fmla="*/ 124 h 157"/>
                <a:gd name="T54" fmla="*/ 0 w 361"/>
                <a:gd name="T55" fmla="*/ 0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1"/>
                <a:gd name="T85" fmla="*/ 0 h 157"/>
                <a:gd name="T86" fmla="*/ 361 w 361"/>
                <a:gd name="T87" fmla="*/ 157 h 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1" h="157">
                  <a:moveTo>
                    <a:pt x="361" y="22"/>
                  </a:moveTo>
                  <a:lnTo>
                    <a:pt x="219" y="148"/>
                  </a:lnTo>
                  <a:lnTo>
                    <a:pt x="218" y="150"/>
                  </a:lnTo>
                  <a:lnTo>
                    <a:pt x="215" y="152"/>
                  </a:lnTo>
                  <a:lnTo>
                    <a:pt x="212" y="153"/>
                  </a:lnTo>
                  <a:lnTo>
                    <a:pt x="210" y="154"/>
                  </a:lnTo>
                  <a:lnTo>
                    <a:pt x="207" y="156"/>
                  </a:lnTo>
                  <a:lnTo>
                    <a:pt x="204" y="156"/>
                  </a:lnTo>
                  <a:lnTo>
                    <a:pt x="203" y="156"/>
                  </a:lnTo>
                  <a:lnTo>
                    <a:pt x="200" y="157"/>
                  </a:lnTo>
                  <a:lnTo>
                    <a:pt x="198" y="157"/>
                  </a:lnTo>
                  <a:lnTo>
                    <a:pt x="195" y="157"/>
                  </a:lnTo>
                  <a:lnTo>
                    <a:pt x="192" y="157"/>
                  </a:lnTo>
                  <a:lnTo>
                    <a:pt x="190" y="156"/>
                  </a:lnTo>
                  <a:lnTo>
                    <a:pt x="90" y="156"/>
                  </a:lnTo>
                  <a:lnTo>
                    <a:pt x="88" y="154"/>
                  </a:lnTo>
                  <a:lnTo>
                    <a:pt x="85" y="153"/>
                  </a:lnTo>
                  <a:lnTo>
                    <a:pt x="82" y="150"/>
                  </a:lnTo>
                  <a:lnTo>
                    <a:pt x="80" y="148"/>
                  </a:lnTo>
                  <a:lnTo>
                    <a:pt x="77" y="145"/>
                  </a:lnTo>
                  <a:lnTo>
                    <a:pt x="74" y="142"/>
                  </a:lnTo>
                  <a:lnTo>
                    <a:pt x="72" y="138"/>
                  </a:lnTo>
                  <a:lnTo>
                    <a:pt x="69" y="136"/>
                  </a:lnTo>
                  <a:lnTo>
                    <a:pt x="68" y="133"/>
                  </a:lnTo>
                  <a:lnTo>
                    <a:pt x="65" y="129"/>
                  </a:lnTo>
                  <a:lnTo>
                    <a:pt x="64" y="126"/>
                  </a:lnTo>
                  <a:lnTo>
                    <a:pt x="62" y="124"/>
                  </a:lnTo>
                  <a:lnTo>
                    <a:pt x="0" y="0"/>
                  </a:lnTo>
                </a:path>
              </a:pathLst>
            </a:custGeom>
            <a:noFill/>
            <a:ln w="25400">
              <a:solidFill>
                <a:schemeClr val="tx1"/>
              </a:solidFill>
              <a:prstDash val="solid"/>
              <a:round/>
              <a:headEnd/>
              <a:tailEnd/>
            </a:ln>
          </p:spPr>
          <p:txBody>
            <a:bodyPr/>
            <a:lstStyle/>
            <a:p>
              <a:endParaRPr lang="en-GB"/>
            </a:p>
          </p:txBody>
        </p:sp>
        <p:sp>
          <p:nvSpPr>
            <p:cNvPr id="41204" name="Freeform 236"/>
            <p:cNvSpPr>
              <a:spLocks/>
            </p:cNvSpPr>
            <p:nvPr/>
          </p:nvSpPr>
          <p:spPr bwMode="auto">
            <a:xfrm>
              <a:off x="1307" y="2610"/>
              <a:ext cx="155" cy="137"/>
            </a:xfrm>
            <a:custGeom>
              <a:avLst/>
              <a:gdLst>
                <a:gd name="T0" fmla="*/ 155 w 155"/>
                <a:gd name="T1" fmla="*/ 3 h 137"/>
                <a:gd name="T2" fmla="*/ 153 w 155"/>
                <a:gd name="T3" fmla="*/ 0 h 137"/>
                <a:gd name="T4" fmla="*/ 11 w 155"/>
                <a:gd name="T5" fmla="*/ 126 h 137"/>
                <a:gd name="T6" fmla="*/ 9 w 155"/>
                <a:gd name="T7" fmla="*/ 130 h 137"/>
                <a:gd name="T8" fmla="*/ 0 w 155"/>
                <a:gd name="T9" fmla="*/ 134 h 137"/>
                <a:gd name="T10" fmla="*/ 0 w 155"/>
                <a:gd name="T11" fmla="*/ 136 h 137"/>
                <a:gd name="T12" fmla="*/ 0 w 155"/>
                <a:gd name="T13" fmla="*/ 137 h 137"/>
                <a:gd name="T14" fmla="*/ 12 w 155"/>
                <a:gd name="T15" fmla="*/ 130 h 137"/>
                <a:gd name="T16" fmla="*/ 13 w 155"/>
                <a:gd name="T17" fmla="*/ 129 h 137"/>
                <a:gd name="T18" fmla="*/ 155 w 155"/>
                <a:gd name="T19" fmla="*/ 3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137"/>
                <a:gd name="T32" fmla="*/ 155 w 155"/>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137">
                  <a:moveTo>
                    <a:pt x="155" y="3"/>
                  </a:moveTo>
                  <a:lnTo>
                    <a:pt x="153" y="0"/>
                  </a:lnTo>
                  <a:lnTo>
                    <a:pt x="11" y="126"/>
                  </a:lnTo>
                  <a:lnTo>
                    <a:pt x="9" y="130"/>
                  </a:lnTo>
                  <a:lnTo>
                    <a:pt x="0" y="134"/>
                  </a:lnTo>
                  <a:lnTo>
                    <a:pt x="0" y="136"/>
                  </a:lnTo>
                  <a:lnTo>
                    <a:pt x="0" y="137"/>
                  </a:lnTo>
                  <a:lnTo>
                    <a:pt x="12" y="130"/>
                  </a:lnTo>
                  <a:lnTo>
                    <a:pt x="13" y="129"/>
                  </a:lnTo>
                  <a:lnTo>
                    <a:pt x="155" y="3"/>
                  </a:lnTo>
                  <a:close/>
                </a:path>
              </a:pathLst>
            </a:custGeom>
            <a:solidFill>
              <a:srgbClr val="000000"/>
            </a:solidFill>
            <a:ln w="25400">
              <a:solidFill>
                <a:schemeClr val="tx1"/>
              </a:solidFill>
              <a:round/>
              <a:headEnd/>
              <a:tailEnd/>
            </a:ln>
          </p:spPr>
          <p:txBody>
            <a:bodyPr/>
            <a:lstStyle/>
            <a:p>
              <a:endParaRPr lang="en-GB"/>
            </a:p>
          </p:txBody>
        </p:sp>
        <p:sp>
          <p:nvSpPr>
            <p:cNvPr id="41205" name="Freeform 237"/>
            <p:cNvSpPr>
              <a:spLocks/>
            </p:cNvSpPr>
            <p:nvPr/>
          </p:nvSpPr>
          <p:spPr bwMode="auto">
            <a:xfrm>
              <a:off x="1303" y="2743"/>
              <a:ext cx="4" cy="5"/>
            </a:xfrm>
            <a:custGeom>
              <a:avLst/>
              <a:gdLst>
                <a:gd name="T0" fmla="*/ 4 w 4"/>
                <a:gd name="T1" fmla="*/ 3 h 5"/>
                <a:gd name="T2" fmla="*/ 4 w 4"/>
                <a:gd name="T3" fmla="*/ 0 h 5"/>
                <a:gd name="T4" fmla="*/ 0 w 4"/>
                <a:gd name="T5" fmla="*/ 0 h 5"/>
                <a:gd name="T6" fmla="*/ 0 w 4"/>
                <a:gd name="T7" fmla="*/ 3 h 5"/>
                <a:gd name="T8" fmla="*/ 0 w 4"/>
                <a:gd name="T9" fmla="*/ 5 h 5"/>
                <a:gd name="T10" fmla="*/ 1 w 4"/>
                <a:gd name="T11" fmla="*/ 5 h 5"/>
                <a:gd name="T12" fmla="*/ 4 w 4"/>
                <a:gd name="T13" fmla="*/ 4 h 5"/>
                <a:gd name="T14" fmla="*/ 4 w 4"/>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3"/>
                  </a:moveTo>
                  <a:lnTo>
                    <a:pt x="4" y="0"/>
                  </a:lnTo>
                  <a:lnTo>
                    <a:pt x="0" y="0"/>
                  </a:lnTo>
                  <a:lnTo>
                    <a:pt x="0" y="3"/>
                  </a:lnTo>
                  <a:lnTo>
                    <a:pt x="0" y="5"/>
                  </a:lnTo>
                  <a:lnTo>
                    <a:pt x="1" y="5"/>
                  </a:lnTo>
                  <a:lnTo>
                    <a:pt x="4" y="4"/>
                  </a:lnTo>
                  <a:lnTo>
                    <a:pt x="4" y="3"/>
                  </a:lnTo>
                  <a:close/>
                </a:path>
              </a:pathLst>
            </a:custGeom>
            <a:solidFill>
              <a:srgbClr val="000000"/>
            </a:solidFill>
            <a:ln w="25400">
              <a:solidFill>
                <a:schemeClr val="tx1"/>
              </a:solidFill>
              <a:round/>
              <a:headEnd/>
              <a:tailEnd/>
            </a:ln>
          </p:spPr>
          <p:txBody>
            <a:bodyPr/>
            <a:lstStyle/>
            <a:p>
              <a:endParaRPr lang="en-GB"/>
            </a:p>
          </p:txBody>
        </p:sp>
        <p:sp>
          <p:nvSpPr>
            <p:cNvPr id="41206" name="Freeform 238"/>
            <p:cNvSpPr>
              <a:spLocks/>
            </p:cNvSpPr>
            <p:nvPr/>
          </p:nvSpPr>
          <p:spPr bwMode="auto">
            <a:xfrm>
              <a:off x="1300" y="2743"/>
              <a:ext cx="6" cy="5"/>
            </a:xfrm>
            <a:custGeom>
              <a:avLst/>
              <a:gdLst>
                <a:gd name="T0" fmla="*/ 3 w 6"/>
                <a:gd name="T1" fmla="*/ 0 h 5"/>
                <a:gd name="T2" fmla="*/ 6 w 6"/>
                <a:gd name="T3" fmla="*/ 0 h 5"/>
                <a:gd name="T4" fmla="*/ 0 w 6"/>
                <a:gd name="T5" fmla="*/ 3 h 5"/>
                <a:gd name="T6" fmla="*/ 0 w 6"/>
                <a:gd name="T7" fmla="*/ 4 h 5"/>
                <a:gd name="T8" fmla="*/ 0 w 6"/>
                <a:gd name="T9" fmla="*/ 5 h 5"/>
                <a:gd name="T10" fmla="*/ 3 w 6"/>
                <a:gd name="T11" fmla="*/ 4 h 5"/>
                <a:gd name="T12" fmla="*/ 3 w 6"/>
                <a:gd name="T13" fmla="*/ 3 h 5"/>
                <a:gd name="T14" fmla="*/ 3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3" y="0"/>
                  </a:moveTo>
                  <a:lnTo>
                    <a:pt x="6" y="0"/>
                  </a:lnTo>
                  <a:lnTo>
                    <a:pt x="0" y="3"/>
                  </a:lnTo>
                  <a:lnTo>
                    <a:pt x="0" y="4"/>
                  </a:lnTo>
                  <a:lnTo>
                    <a:pt x="0" y="5"/>
                  </a:lnTo>
                  <a:lnTo>
                    <a:pt x="3" y="4"/>
                  </a:lnTo>
                  <a:lnTo>
                    <a:pt x="3" y="3"/>
                  </a:lnTo>
                  <a:lnTo>
                    <a:pt x="3" y="0"/>
                  </a:lnTo>
                  <a:close/>
                </a:path>
              </a:pathLst>
            </a:custGeom>
            <a:solidFill>
              <a:srgbClr val="000000"/>
            </a:solidFill>
            <a:ln w="25400">
              <a:solidFill>
                <a:schemeClr val="tx1"/>
              </a:solidFill>
              <a:round/>
              <a:headEnd/>
              <a:tailEnd/>
            </a:ln>
          </p:spPr>
          <p:txBody>
            <a:bodyPr/>
            <a:lstStyle/>
            <a:p>
              <a:endParaRPr lang="en-GB"/>
            </a:p>
          </p:txBody>
        </p:sp>
        <p:sp>
          <p:nvSpPr>
            <p:cNvPr id="41207" name="Freeform 239"/>
            <p:cNvSpPr>
              <a:spLocks/>
            </p:cNvSpPr>
            <p:nvPr/>
          </p:nvSpPr>
          <p:spPr bwMode="auto">
            <a:xfrm>
              <a:off x="1292" y="2744"/>
              <a:ext cx="8" cy="6"/>
            </a:xfrm>
            <a:custGeom>
              <a:avLst/>
              <a:gdLst>
                <a:gd name="T0" fmla="*/ 8 w 8"/>
                <a:gd name="T1" fmla="*/ 3 h 6"/>
                <a:gd name="T2" fmla="*/ 8 w 8"/>
                <a:gd name="T3" fmla="*/ 0 h 6"/>
                <a:gd name="T4" fmla="*/ 0 w 8"/>
                <a:gd name="T5" fmla="*/ 0 h 6"/>
                <a:gd name="T6" fmla="*/ 0 w 8"/>
                <a:gd name="T7" fmla="*/ 3 h 6"/>
                <a:gd name="T8" fmla="*/ 0 w 8"/>
                <a:gd name="T9" fmla="*/ 6 h 6"/>
                <a:gd name="T10" fmla="*/ 6 w 8"/>
                <a:gd name="T11" fmla="*/ 6 h 6"/>
                <a:gd name="T12" fmla="*/ 8 w 8"/>
                <a:gd name="T13" fmla="*/ 4 h 6"/>
                <a:gd name="T14" fmla="*/ 8 w 8"/>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8" y="3"/>
                  </a:moveTo>
                  <a:lnTo>
                    <a:pt x="8" y="0"/>
                  </a:lnTo>
                  <a:lnTo>
                    <a:pt x="0" y="0"/>
                  </a:lnTo>
                  <a:lnTo>
                    <a:pt x="0" y="3"/>
                  </a:lnTo>
                  <a:lnTo>
                    <a:pt x="0" y="6"/>
                  </a:lnTo>
                  <a:lnTo>
                    <a:pt x="6" y="6"/>
                  </a:lnTo>
                  <a:lnTo>
                    <a:pt x="8" y="4"/>
                  </a:lnTo>
                  <a:lnTo>
                    <a:pt x="8" y="3"/>
                  </a:lnTo>
                  <a:close/>
                </a:path>
              </a:pathLst>
            </a:custGeom>
            <a:solidFill>
              <a:srgbClr val="000000"/>
            </a:solidFill>
            <a:ln w="25400">
              <a:solidFill>
                <a:schemeClr val="tx1"/>
              </a:solidFill>
              <a:round/>
              <a:headEnd/>
              <a:tailEnd/>
            </a:ln>
          </p:spPr>
          <p:txBody>
            <a:bodyPr/>
            <a:lstStyle/>
            <a:p>
              <a:endParaRPr lang="en-GB"/>
            </a:p>
          </p:txBody>
        </p:sp>
        <p:sp>
          <p:nvSpPr>
            <p:cNvPr id="41208" name="Freeform 240"/>
            <p:cNvSpPr>
              <a:spLocks/>
            </p:cNvSpPr>
            <p:nvPr/>
          </p:nvSpPr>
          <p:spPr bwMode="auto">
            <a:xfrm>
              <a:off x="1290" y="2744"/>
              <a:ext cx="5" cy="6"/>
            </a:xfrm>
            <a:custGeom>
              <a:avLst/>
              <a:gdLst>
                <a:gd name="T0" fmla="*/ 2 w 5"/>
                <a:gd name="T1" fmla="*/ 3 h 6"/>
                <a:gd name="T2" fmla="*/ 2 w 5"/>
                <a:gd name="T3" fmla="*/ 2 h 6"/>
                <a:gd name="T4" fmla="*/ 0 w 5"/>
                <a:gd name="T5" fmla="*/ 0 h 6"/>
                <a:gd name="T6" fmla="*/ 0 w 5"/>
                <a:gd name="T7" fmla="*/ 2 h 6"/>
                <a:gd name="T8" fmla="*/ 0 w 5"/>
                <a:gd name="T9" fmla="*/ 3 h 6"/>
                <a:gd name="T10" fmla="*/ 5 w 5"/>
                <a:gd name="T11" fmla="*/ 6 h 6"/>
                <a:gd name="T12" fmla="*/ 2 w 5"/>
                <a:gd name="T13" fmla="*/ 6 h 6"/>
                <a:gd name="T14" fmla="*/ 2 w 5"/>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3"/>
                  </a:moveTo>
                  <a:lnTo>
                    <a:pt x="2" y="2"/>
                  </a:lnTo>
                  <a:lnTo>
                    <a:pt x="0" y="0"/>
                  </a:lnTo>
                  <a:lnTo>
                    <a:pt x="0" y="2"/>
                  </a:lnTo>
                  <a:lnTo>
                    <a:pt x="0" y="3"/>
                  </a:lnTo>
                  <a:lnTo>
                    <a:pt x="5" y="6"/>
                  </a:lnTo>
                  <a:lnTo>
                    <a:pt x="2" y="6"/>
                  </a:lnTo>
                  <a:lnTo>
                    <a:pt x="2" y="3"/>
                  </a:lnTo>
                  <a:close/>
                </a:path>
              </a:pathLst>
            </a:custGeom>
            <a:solidFill>
              <a:srgbClr val="000000"/>
            </a:solidFill>
            <a:ln w="25400">
              <a:solidFill>
                <a:schemeClr val="tx1"/>
              </a:solidFill>
              <a:round/>
              <a:headEnd/>
              <a:tailEnd/>
            </a:ln>
          </p:spPr>
          <p:txBody>
            <a:bodyPr/>
            <a:lstStyle/>
            <a:p>
              <a:endParaRPr lang="en-GB"/>
            </a:p>
          </p:txBody>
        </p:sp>
        <p:sp>
          <p:nvSpPr>
            <p:cNvPr id="41209" name="Freeform 241"/>
            <p:cNvSpPr>
              <a:spLocks/>
            </p:cNvSpPr>
            <p:nvPr/>
          </p:nvSpPr>
          <p:spPr bwMode="auto">
            <a:xfrm>
              <a:off x="1190" y="2743"/>
              <a:ext cx="100" cy="5"/>
            </a:xfrm>
            <a:custGeom>
              <a:avLst/>
              <a:gdLst>
                <a:gd name="T0" fmla="*/ 100 w 100"/>
                <a:gd name="T1" fmla="*/ 1 h 5"/>
                <a:gd name="T2" fmla="*/ 97 w 100"/>
                <a:gd name="T3" fmla="*/ 0 h 5"/>
                <a:gd name="T4" fmla="*/ 0 w 100"/>
                <a:gd name="T5" fmla="*/ 0 h 5"/>
                <a:gd name="T6" fmla="*/ 0 w 100"/>
                <a:gd name="T7" fmla="*/ 3 h 5"/>
                <a:gd name="T8" fmla="*/ 0 w 100"/>
                <a:gd name="T9" fmla="*/ 5 h 5"/>
                <a:gd name="T10" fmla="*/ 100 w 100"/>
                <a:gd name="T11" fmla="*/ 5 h 5"/>
                <a:gd name="T12" fmla="*/ 100 w 100"/>
                <a:gd name="T13" fmla="*/ 3 h 5"/>
                <a:gd name="T14" fmla="*/ 100 w 100"/>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5"/>
                <a:gd name="T26" fmla="*/ 100 w 10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5">
                  <a:moveTo>
                    <a:pt x="100" y="1"/>
                  </a:moveTo>
                  <a:lnTo>
                    <a:pt x="97" y="0"/>
                  </a:lnTo>
                  <a:lnTo>
                    <a:pt x="0" y="0"/>
                  </a:lnTo>
                  <a:lnTo>
                    <a:pt x="0" y="3"/>
                  </a:lnTo>
                  <a:lnTo>
                    <a:pt x="0" y="5"/>
                  </a:lnTo>
                  <a:lnTo>
                    <a:pt x="100" y="5"/>
                  </a:lnTo>
                  <a:lnTo>
                    <a:pt x="100" y="3"/>
                  </a:lnTo>
                  <a:lnTo>
                    <a:pt x="100" y="1"/>
                  </a:lnTo>
                  <a:close/>
                </a:path>
              </a:pathLst>
            </a:custGeom>
            <a:solidFill>
              <a:srgbClr val="000000"/>
            </a:solidFill>
            <a:ln w="25400">
              <a:solidFill>
                <a:schemeClr val="tx1"/>
              </a:solidFill>
              <a:round/>
              <a:headEnd/>
              <a:tailEnd/>
            </a:ln>
          </p:spPr>
          <p:txBody>
            <a:bodyPr/>
            <a:lstStyle/>
            <a:p>
              <a:endParaRPr lang="en-GB"/>
            </a:p>
          </p:txBody>
        </p:sp>
        <p:sp>
          <p:nvSpPr>
            <p:cNvPr id="41210" name="Freeform 242"/>
            <p:cNvSpPr>
              <a:spLocks/>
            </p:cNvSpPr>
            <p:nvPr/>
          </p:nvSpPr>
          <p:spPr bwMode="auto">
            <a:xfrm>
              <a:off x="1185" y="2742"/>
              <a:ext cx="8" cy="6"/>
            </a:xfrm>
            <a:custGeom>
              <a:avLst/>
              <a:gdLst>
                <a:gd name="T0" fmla="*/ 5 w 8"/>
                <a:gd name="T1" fmla="*/ 4 h 6"/>
                <a:gd name="T2" fmla="*/ 5 w 8"/>
                <a:gd name="T3" fmla="*/ 2 h 6"/>
                <a:gd name="T4" fmla="*/ 0 w 8"/>
                <a:gd name="T5" fmla="*/ 0 h 6"/>
                <a:gd name="T6" fmla="*/ 0 w 8"/>
                <a:gd name="T7" fmla="*/ 1 h 6"/>
                <a:gd name="T8" fmla="*/ 0 w 8"/>
                <a:gd name="T9" fmla="*/ 2 h 6"/>
                <a:gd name="T10" fmla="*/ 8 w 8"/>
                <a:gd name="T11" fmla="*/ 6 h 6"/>
                <a:gd name="T12" fmla="*/ 5 w 8"/>
                <a:gd name="T13" fmla="*/ 6 h 6"/>
                <a:gd name="T14" fmla="*/ 5 w 8"/>
                <a:gd name="T15" fmla="*/ 4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5" y="4"/>
                  </a:moveTo>
                  <a:lnTo>
                    <a:pt x="5" y="2"/>
                  </a:lnTo>
                  <a:lnTo>
                    <a:pt x="0" y="0"/>
                  </a:lnTo>
                  <a:lnTo>
                    <a:pt x="0" y="1"/>
                  </a:lnTo>
                  <a:lnTo>
                    <a:pt x="0" y="2"/>
                  </a:lnTo>
                  <a:lnTo>
                    <a:pt x="8" y="6"/>
                  </a:lnTo>
                  <a:lnTo>
                    <a:pt x="5" y="6"/>
                  </a:lnTo>
                  <a:lnTo>
                    <a:pt x="5" y="4"/>
                  </a:lnTo>
                  <a:close/>
                </a:path>
              </a:pathLst>
            </a:custGeom>
            <a:solidFill>
              <a:srgbClr val="000000"/>
            </a:solidFill>
            <a:ln w="25400">
              <a:solidFill>
                <a:schemeClr val="tx1"/>
              </a:solidFill>
              <a:round/>
              <a:headEnd/>
              <a:tailEnd/>
            </a:ln>
          </p:spPr>
          <p:txBody>
            <a:bodyPr/>
            <a:lstStyle/>
            <a:p>
              <a:endParaRPr lang="en-GB"/>
            </a:p>
          </p:txBody>
        </p:sp>
        <p:sp>
          <p:nvSpPr>
            <p:cNvPr id="41211" name="Freeform 243"/>
            <p:cNvSpPr>
              <a:spLocks/>
            </p:cNvSpPr>
            <p:nvPr/>
          </p:nvSpPr>
          <p:spPr bwMode="auto">
            <a:xfrm>
              <a:off x="1168" y="2724"/>
              <a:ext cx="18" cy="20"/>
            </a:xfrm>
            <a:custGeom>
              <a:avLst/>
              <a:gdLst>
                <a:gd name="T0" fmla="*/ 17 w 18"/>
                <a:gd name="T1" fmla="*/ 19 h 20"/>
                <a:gd name="T2" fmla="*/ 18 w 18"/>
                <a:gd name="T3" fmla="*/ 18 h 20"/>
                <a:gd name="T4" fmla="*/ 8 w 18"/>
                <a:gd name="T5" fmla="*/ 7 h 20"/>
                <a:gd name="T6" fmla="*/ 5 w 18"/>
                <a:gd name="T7" fmla="*/ 3 h 20"/>
                <a:gd name="T8" fmla="*/ 2 w 18"/>
                <a:gd name="T9" fmla="*/ 0 h 20"/>
                <a:gd name="T10" fmla="*/ 1 w 18"/>
                <a:gd name="T11" fmla="*/ 2 h 20"/>
                <a:gd name="T12" fmla="*/ 0 w 18"/>
                <a:gd name="T13" fmla="*/ 3 h 20"/>
                <a:gd name="T14" fmla="*/ 2 w 18"/>
                <a:gd name="T15" fmla="*/ 6 h 20"/>
                <a:gd name="T16" fmla="*/ 5 w 18"/>
                <a:gd name="T17" fmla="*/ 10 h 20"/>
                <a:gd name="T18" fmla="*/ 14 w 18"/>
                <a:gd name="T19" fmla="*/ 19 h 20"/>
                <a:gd name="T20" fmla="*/ 17 w 18"/>
                <a:gd name="T21" fmla="*/ 20 h 20"/>
                <a:gd name="T22" fmla="*/ 17 w 18"/>
                <a:gd name="T23" fmla="*/ 19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0"/>
                <a:gd name="T38" fmla="*/ 18 w 1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0">
                  <a:moveTo>
                    <a:pt x="17" y="19"/>
                  </a:moveTo>
                  <a:lnTo>
                    <a:pt x="18" y="18"/>
                  </a:lnTo>
                  <a:lnTo>
                    <a:pt x="8" y="7"/>
                  </a:lnTo>
                  <a:lnTo>
                    <a:pt x="5" y="3"/>
                  </a:lnTo>
                  <a:lnTo>
                    <a:pt x="2" y="0"/>
                  </a:lnTo>
                  <a:lnTo>
                    <a:pt x="1" y="2"/>
                  </a:lnTo>
                  <a:lnTo>
                    <a:pt x="0" y="3"/>
                  </a:lnTo>
                  <a:lnTo>
                    <a:pt x="2" y="6"/>
                  </a:lnTo>
                  <a:lnTo>
                    <a:pt x="5" y="10"/>
                  </a:lnTo>
                  <a:lnTo>
                    <a:pt x="14" y="19"/>
                  </a:lnTo>
                  <a:lnTo>
                    <a:pt x="17" y="20"/>
                  </a:lnTo>
                  <a:lnTo>
                    <a:pt x="17" y="19"/>
                  </a:lnTo>
                  <a:close/>
                </a:path>
              </a:pathLst>
            </a:custGeom>
            <a:solidFill>
              <a:srgbClr val="000000"/>
            </a:solidFill>
            <a:ln w="25400">
              <a:solidFill>
                <a:schemeClr val="tx1"/>
              </a:solidFill>
              <a:round/>
              <a:headEnd/>
              <a:tailEnd/>
            </a:ln>
          </p:spPr>
          <p:txBody>
            <a:bodyPr/>
            <a:lstStyle/>
            <a:p>
              <a:endParaRPr lang="en-GB"/>
            </a:p>
          </p:txBody>
        </p:sp>
        <p:sp>
          <p:nvSpPr>
            <p:cNvPr id="41212" name="Freeform 244"/>
            <p:cNvSpPr>
              <a:spLocks/>
            </p:cNvSpPr>
            <p:nvPr/>
          </p:nvSpPr>
          <p:spPr bwMode="auto">
            <a:xfrm>
              <a:off x="1166" y="2723"/>
              <a:ext cx="4" cy="5"/>
            </a:xfrm>
            <a:custGeom>
              <a:avLst/>
              <a:gdLst>
                <a:gd name="T0" fmla="*/ 3 w 4"/>
                <a:gd name="T1" fmla="*/ 3 h 5"/>
                <a:gd name="T2" fmla="*/ 4 w 4"/>
                <a:gd name="T3" fmla="*/ 3 h 5"/>
                <a:gd name="T4" fmla="*/ 3 w 4"/>
                <a:gd name="T5" fmla="*/ 0 h 5"/>
                <a:gd name="T6" fmla="*/ 2 w 4"/>
                <a:gd name="T7" fmla="*/ 0 h 5"/>
                <a:gd name="T8" fmla="*/ 0 w 4"/>
                <a:gd name="T9" fmla="*/ 0 h 5"/>
                <a:gd name="T10" fmla="*/ 3 w 4"/>
                <a:gd name="T11" fmla="*/ 5 h 5"/>
                <a:gd name="T12" fmla="*/ 2 w 4"/>
                <a:gd name="T13" fmla="*/ 4 h 5"/>
                <a:gd name="T14" fmla="*/ 3 w 4"/>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3" y="3"/>
                  </a:moveTo>
                  <a:lnTo>
                    <a:pt x="4" y="3"/>
                  </a:lnTo>
                  <a:lnTo>
                    <a:pt x="3" y="0"/>
                  </a:lnTo>
                  <a:lnTo>
                    <a:pt x="2" y="0"/>
                  </a:lnTo>
                  <a:lnTo>
                    <a:pt x="0" y="0"/>
                  </a:lnTo>
                  <a:lnTo>
                    <a:pt x="3" y="5"/>
                  </a:lnTo>
                  <a:lnTo>
                    <a:pt x="2" y="4"/>
                  </a:lnTo>
                  <a:lnTo>
                    <a:pt x="3" y="3"/>
                  </a:lnTo>
                  <a:close/>
                </a:path>
              </a:pathLst>
            </a:custGeom>
            <a:solidFill>
              <a:srgbClr val="000000"/>
            </a:solidFill>
            <a:ln w="25400">
              <a:solidFill>
                <a:schemeClr val="tx1"/>
              </a:solidFill>
              <a:round/>
              <a:headEnd/>
              <a:tailEnd/>
            </a:ln>
          </p:spPr>
          <p:txBody>
            <a:bodyPr/>
            <a:lstStyle/>
            <a:p>
              <a:endParaRPr lang="en-GB"/>
            </a:p>
          </p:txBody>
        </p:sp>
        <p:sp>
          <p:nvSpPr>
            <p:cNvPr id="41213" name="Freeform 245"/>
            <p:cNvSpPr>
              <a:spLocks/>
            </p:cNvSpPr>
            <p:nvPr/>
          </p:nvSpPr>
          <p:spPr bwMode="auto">
            <a:xfrm>
              <a:off x="1164" y="2718"/>
              <a:ext cx="5" cy="6"/>
            </a:xfrm>
            <a:custGeom>
              <a:avLst/>
              <a:gdLst>
                <a:gd name="T0" fmla="*/ 5 w 5"/>
                <a:gd name="T1" fmla="*/ 5 h 6"/>
                <a:gd name="T2" fmla="*/ 2 w 5"/>
                <a:gd name="T3" fmla="*/ 0 h 6"/>
                <a:gd name="T4" fmla="*/ 2 w 5"/>
                <a:gd name="T5" fmla="*/ 0 h 6"/>
                <a:gd name="T6" fmla="*/ 1 w 5"/>
                <a:gd name="T7" fmla="*/ 1 h 6"/>
                <a:gd name="T8" fmla="*/ 0 w 5"/>
                <a:gd name="T9" fmla="*/ 2 h 6"/>
                <a:gd name="T10" fmla="*/ 2 w 5"/>
                <a:gd name="T11" fmla="*/ 6 h 6"/>
                <a:gd name="T12" fmla="*/ 4 w 5"/>
                <a:gd name="T13" fmla="*/ 5 h 6"/>
                <a:gd name="T14" fmla="*/ 5 w 5"/>
                <a:gd name="T15" fmla="*/ 5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5" y="5"/>
                  </a:moveTo>
                  <a:lnTo>
                    <a:pt x="2" y="0"/>
                  </a:lnTo>
                  <a:lnTo>
                    <a:pt x="1" y="1"/>
                  </a:lnTo>
                  <a:lnTo>
                    <a:pt x="0" y="2"/>
                  </a:lnTo>
                  <a:lnTo>
                    <a:pt x="2" y="6"/>
                  </a:lnTo>
                  <a:lnTo>
                    <a:pt x="4" y="5"/>
                  </a:lnTo>
                  <a:lnTo>
                    <a:pt x="5" y="5"/>
                  </a:lnTo>
                  <a:close/>
                </a:path>
              </a:pathLst>
            </a:custGeom>
            <a:solidFill>
              <a:srgbClr val="000000"/>
            </a:solidFill>
            <a:ln w="25400">
              <a:solidFill>
                <a:schemeClr val="tx1"/>
              </a:solidFill>
              <a:round/>
              <a:headEnd/>
              <a:tailEnd/>
            </a:ln>
          </p:spPr>
          <p:txBody>
            <a:bodyPr/>
            <a:lstStyle/>
            <a:p>
              <a:endParaRPr lang="en-GB"/>
            </a:p>
          </p:txBody>
        </p:sp>
        <p:sp>
          <p:nvSpPr>
            <p:cNvPr id="41214" name="Freeform 246"/>
            <p:cNvSpPr>
              <a:spLocks/>
            </p:cNvSpPr>
            <p:nvPr/>
          </p:nvSpPr>
          <p:spPr bwMode="auto">
            <a:xfrm>
              <a:off x="1099" y="2590"/>
              <a:ext cx="67" cy="134"/>
            </a:xfrm>
            <a:custGeom>
              <a:avLst/>
              <a:gdLst>
                <a:gd name="T0" fmla="*/ 66 w 67"/>
                <a:gd name="T1" fmla="*/ 129 h 134"/>
                <a:gd name="T2" fmla="*/ 67 w 67"/>
                <a:gd name="T3" fmla="*/ 129 h 134"/>
                <a:gd name="T4" fmla="*/ 65 w 67"/>
                <a:gd name="T5" fmla="*/ 124 h 134"/>
                <a:gd name="T6" fmla="*/ 2 w 67"/>
                <a:gd name="T7" fmla="*/ 0 h 134"/>
                <a:gd name="T8" fmla="*/ 0 w 67"/>
                <a:gd name="T9" fmla="*/ 0 h 134"/>
                <a:gd name="T10" fmla="*/ 62 w 67"/>
                <a:gd name="T11" fmla="*/ 124 h 134"/>
                <a:gd name="T12" fmla="*/ 67 w 67"/>
                <a:gd name="T13" fmla="*/ 134 h 134"/>
                <a:gd name="T14" fmla="*/ 65 w 67"/>
                <a:gd name="T15" fmla="*/ 130 h 134"/>
                <a:gd name="T16" fmla="*/ 66 w 67"/>
                <a:gd name="T17" fmla="*/ 129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134"/>
                <a:gd name="T29" fmla="*/ 67 w 67"/>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134">
                  <a:moveTo>
                    <a:pt x="66" y="129"/>
                  </a:moveTo>
                  <a:lnTo>
                    <a:pt x="67" y="129"/>
                  </a:lnTo>
                  <a:lnTo>
                    <a:pt x="65" y="124"/>
                  </a:lnTo>
                  <a:lnTo>
                    <a:pt x="2" y="0"/>
                  </a:lnTo>
                  <a:lnTo>
                    <a:pt x="0" y="0"/>
                  </a:lnTo>
                  <a:lnTo>
                    <a:pt x="62" y="124"/>
                  </a:lnTo>
                  <a:lnTo>
                    <a:pt x="67" y="134"/>
                  </a:lnTo>
                  <a:lnTo>
                    <a:pt x="65" y="130"/>
                  </a:lnTo>
                  <a:lnTo>
                    <a:pt x="66" y="129"/>
                  </a:lnTo>
                  <a:close/>
                </a:path>
              </a:pathLst>
            </a:custGeom>
            <a:solidFill>
              <a:srgbClr val="000000"/>
            </a:solidFill>
            <a:ln w="25400">
              <a:solidFill>
                <a:schemeClr val="tx1"/>
              </a:solidFill>
              <a:round/>
              <a:headEnd/>
              <a:tailEnd/>
            </a:ln>
          </p:spPr>
          <p:txBody>
            <a:bodyPr/>
            <a:lstStyle/>
            <a:p>
              <a:endParaRPr lang="en-GB"/>
            </a:p>
          </p:txBody>
        </p:sp>
        <p:sp>
          <p:nvSpPr>
            <p:cNvPr id="41215" name="Freeform 247"/>
            <p:cNvSpPr>
              <a:spLocks/>
            </p:cNvSpPr>
            <p:nvPr/>
          </p:nvSpPr>
          <p:spPr bwMode="auto">
            <a:xfrm>
              <a:off x="1185" y="2384"/>
              <a:ext cx="145" cy="144"/>
            </a:xfrm>
            <a:custGeom>
              <a:avLst/>
              <a:gdLst>
                <a:gd name="T0" fmla="*/ 0 w 145"/>
                <a:gd name="T1" fmla="*/ 72 h 144"/>
                <a:gd name="T2" fmla="*/ 1 w 145"/>
                <a:gd name="T3" fmla="*/ 63 h 144"/>
                <a:gd name="T4" fmla="*/ 3 w 145"/>
                <a:gd name="T5" fmla="*/ 54 h 144"/>
                <a:gd name="T6" fmla="*/ 7 w 145"/>
                <a:gd name="T7" fmla="*/ 45 h 144"/>
                <a:gd name="T8" fmla="*/ 11 w 145"/>
                <a:gd name="T9" fmla="*/ 35 h 144"/>
                <a:gd name="T10" fmla="*/ 16 w 145"/>
                <a:gd name="T11" fmla="*/ 29 h 144"/>
                <a:gd name="T12" fmla="*/ 21 w 145"/>
                <a:gd name="T13" fmla="*/ 21 h 144"/>
                <a:gd name="T14" fmla="*/ 29 w 145"/>
                <a:gd name="T15" fmla="*/ 15 h 144"/>
                <a:gd name="T16" fmla="*/ 36 w 145"/>
                <a:gd name="T17" fmla="*/ 10 h 144"/>
                <a:gd name="T18" fmla="*/ 45 w 145"/>
                <a:gd name="T19" fmla="*/ 6 h 144"/>
                <a:gd name="T20" fmla="*/ 54 w 145"/>
                <a:gd name="T21" fmla="*/ 2 h 144"/>
                <a:gd name="T22" fmla="*/ 64 w 145"/>
                <a:gd name="T23" fmla="*/ 1 h 144"/>
                <a:gd name="T24" fmla="*/ 73 w 145"/>
                <a:gd name="T25" fmla="*/ 0 h 144"/>
                <a:gd name="T26" fmla="*/ 84 w 145"/>
                <a:gd name="T27" fmla="*/ 1 h 144"/>
                <a:gd name="T28" fmla="*/ 93 w 145"/>
                <a:gd name="T29" fmla="*/ 2 h 144"/>
                <a:gd name="T30" fmla="*/ 102 w 145"/>
                <a:gd name="T31" fmla="*/ 6 h 144"/>
                <a:gd name="T32" fmla="*/ 110 w 145"/>
                <a:gd name="T33" fmla="*/ 10 h 144"/>
                <a:gd name="T34" fmla="*/ 118 w 145"/>
                <a:gd name="T35" fmla="*/ 15 h 144"/>
                <a:gd name="T36" fmla="*/ 125 w 145"/>
                <a:gd name="T37" fmla="*/ 21 h 144"/>
                <a:gd name="T38" fmla="*/ 130 w 145"/>
                <a:gd name="T39" fmla="*/ 29 h 144"/>
                <a:gd name="T40" fmla="*/ 135 w 145"/>
                <a:gd name="T41" fmla="*/ 35 h 144"/>
                <a:gd name="T42" fmla="*/ 139 w 145"/>
                <a:gd name="T43" fmla="*/ 45 h 144"/>
                <a:gd name="T44" fmla="*/ 143 w 145"/>
                <a:gd name="T45" fmla="*/ 54 h 144"/>
                <a:gd name="T46" fmla="*/ 145 w 145"/>
                <a:gd name="T47" fmla="*/ 63 h 144"/>
                <a:gd name="T48" fmla="*/ 145 w 145"/>
                <a:gd name="T49" fmla="*/ 72 h 144"/>
                <a:gd name="T50" fmla="*/ 145 w 145"/>
                <a:gd name="T51" fmla="*/ 83 h 144"/>
                <a:gd name="T52" fmla="*/ 143 w 145"/>
                <a:gd name="T53" fmla="*/ 92 h 144"/>
                <a:gd name="T54" fmla="*/ 139 w 145"/>
                <a:gd name="T55" fmla="*/ 102 h 144"/>
                <a:gd name="T56" fmla="*/ 135 w 145"/>
                <a:gd name="T57" fmla="*/ 110 h 144"/>
                <a:gd name="T58" fmla="*/ 130 w 145"/>
                <a:gd name="T59" fmla="*/ 118 h 144"/>
                <a:gd name="T60" fmla="*/ 125 w 145"/>
                <a:gd name="T61" fmla="*/ 124 h 144"/>
                <a:gd name="T62" fmla="*/ 118 w 145"/>
                <a:gd name="T63" fmla="*/ 129 h 144"/>
                <a:gd name="T64" fmla="*/ 110 w 145"/>
                <a:gd name="T65" fmla="*/ 135 h 144"/>
                <a:gd name="T66" fmla="*/ 102 w 145"/>
                <a:gd name="T67" fmla="*/ 139 h 144"/>
                <a:gd name="T68" fmla="*/ 93 w 145"/>
                <a:gd name="T69" fmla="*/ 143 h 144"/>
                <a:gd name="T70" fmla="*/ 84 w 145"/>
                <a:gd name="T71" fmla="*/ 144 h 144"/>
                <a:gd name="T72" fmla="*/ 73 w 145"/>
                <a:gd name="T73" fmla="*/ 144 h 144"/>
                <a:gd name="T74" fmla="*/ 64 w 145"/>
                <a:gd name="T75" fmla="*/ 144 h 144"/>
                <a:gd name="T76" fmla="*/ 54 w 145"/>
                <a:gd name="T77" fmla="*/ 143 h 144"/>
                <a:gd name="T78" fmla="*/ 45 w 145"/>
                <a:gd name="T79" fmla="*/ 139 h 144"/>
                <a:gd name="T80" fmla="*/ 36 w 145"/>
                <a:gd name="T81" fmla="*/ 135 h 144"/>
                <a:gd name="T82" fmla="*/ 29 w 145"/>
                <a:gd name="T83" fmla="*/ 129 h 144"/>
                <a:gd name="T84" fmla="*/ 21 w 145"/>
                <a:gd name="T85" fmla="*/ 124 h 144"/>
                <a:gd name="T86" fmla="*/ 16 w 145"/>
                <a:gd name="T87" fmla="*/ 118 h 144"/>
                <a:gd name="T88" fmla="*/ 11 w 145"/>
                <a:gd name="T89" fmla="*/ 110 h 144"/>
                <a:gd name="T90" fmla="*/ 7 w 145"/>
                <a:gd name="T91" fmla="*/ 102 h 144"/>
                <a:gd name="T92" fmla="*/ 3 w 145"/>
                <a:gd name="T93" fmla="*/ 92 h 144"/>
                <a:gd name="T94" fmla="*/ 1 w 145"/>
                <a:gd name="T95" fmla="*/ 83 h 144"/>
                <a:gd name="T96" fmla="*/ 0 w 145"/>
                <a:gd name="T97" fmla="*/ 72 h 144"/>
                <a:gd name="T98" fmla="*/ 0 w 145"/>
                <a:gd name="T99" fmla="*/ 72 h 1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
                <a:gd name="T151" fmla="*/ 0 h 144"/>
                <a:gd name="T152" fmla="*/ 145 w 145"/>
                <a:gd name="T153" fmla="*/ 144 h 1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 h="144">
                  <a:moveTo>
                    <a:pt x="0" y="72"/>
                  </a:moveTo>
                  <a:lnTo>
                    <a:pt x="1" y="63"/>
                  </a:lnTo>
                  <a:lnTo>
                    <a:pt x="3" y="54"/>
                  </a:lnTo>
                  <a:lnTo>
                    <a:pt x="7" y="45"/>
                  </a:lnTo>
                  <a:lnTo>
                    <a:pt x="11" y="35"/>
                  </a:lnTo>
                  <a:lnTo>
                    <a:pt x="16" y="29"/>
                  </a:lnTo>
                  <a:lnTo>
                    <a:pt x="21" y="21"/>
                  </a:lnTo>
                  <a:lnTo>
                    <a:pt x="29" y="15"/>
                  </a:lnTo>
                  <a:lnTo>
                    <a:pt x="36" y="10"/>
                  </a:lnTo>
                  <a:lnTo>
                    <a:pt x="45" y="6"/>
                  </a:lnTo>
                  <a:lnTo>
                    <a:pt x="54" y="2"/>
                  </a:lnTo>
                  <a:lnTo>
                    <a:pt x="64" y="1"/>
                  </a:lnTo>
                  <a:lnTo>
                    <a:pt x="73" y="0"/>
                  </a:lnTo>
                  <a:lnTo>
                    <a:pt x="84" y="1"/>
                  </a:lnTo>
                  <a:lnTo>
                    <a:pt x="93" y="2"/>
                  </a:lnTo>
                  <a:lnTo>
                    <a:pt x="102" y="6"/>
                  </a:lnTo>
                  <a:lnTo>
                    <a:pt x="110" y="10"/>
                  </a:lnTo>
                  <a:lnTo>
                    <a:pt x="118" y="15"/>
                  </a:lnTo>
                  <a:lnTo>
                    <a:pt x="125" y="21"/>
                  </a:lnTo>
                  <a:lnTo>
                    <a:pt x="130" y="29"/>
                  </a:lnTo>
                  <a:lnTo>
                    <a:pt x="135" y="35"/>
                  </a:lnTo>
                  <a:lnTo>
                    <a:pt x="139" y="45"/>
                  </a:lnTo>
                  <a:lnTo>
                    <a:pt x="143" y="54"/>
                  </a:lnTo>
                  <a:lnTo>
                    <a:pt x="145" y="63"/>
                  </a:lnTo>
                  <a:lnTo>
                    <a:pt x="145" y="72"/>
                  </a:lnTo>
                  <a:lnTo>
                    <a:pt x="145" y="83"/>
                  </a:lnTo>
                  <a:lnTo>
                    <a:pt x="143" y="92"/>
                  </a:lnTo>
                  <a:lnTo>
                    <a:pt x="139" y="102"/>
                  </a:lnTo>
                  <a:lnTo>
                    <a:pt x="135" y="110"/>
                  </a:lnTo>
                  <a:lnTo>
                    <a:pt x="130" y="118"/>
                  </a:lnTo>
                  <a:lnTo>
                    <a:pt x="125" y="124"/>
                  </a:lnTo>
                  <a:lnTo>
                    <a:pt x="118" y="129"/>
                  </a:lnTo>
                  <a:lnTo>
                    <a:pt x="110" y="135"/>
                  </a:lnTo>
                  <a:lnTo>
                    <a:pt x="102" y="139"/>
                  </a:lnTo>
                  <a:lnTo>
                    <a:pt x="93" y="143"/>
                  </a:lnTo>
                  <a:lnTo>
                    <a:pt x="84" y="144"/>
                  </a:lnTo>
                  <a:lnTo>
                    <a:pt x="73" y="144"/>
                  </a:lnTo>
                  <a:lnTo>
                    <a:pt x="64" y="144"/>
                  </a:lnTo>
                  <a:lnTo>
                    <a:pt x="54" y="143"/>
                  </a:lnTo>
                  <a:lnTo>
                    <a:pt x="45" y="139"/>
                  </a:lnTo>
                  <a:lnTo>
                    <a:pt x="36" y="135"/>
                  </a:lnTo>
                  <a:lnTo>
                    <a:pt x="29" y="129"/>
                  </a:lnTo>
                  <a:lnTo>
                    <a:pt x="21" y="124"/>
                  </a:lnTo>
                  <a:lnTo>
                    <a:pt x="16" y="118"/>
                  </a:lnTo>
                  <a:lnTo>
                    <a:pt x="11" y="110"/>
                  </a:lnTo>
                  <a:lnTo>
                    <a:pt x="7" y="102"/>
                  </a:lnTo>
                  <a:lnTo>
                    <a:pt x="3" y="92"/>
                  </a:lnTo>
                  <a:lnTo>
                    <a:pt x="1" y="83"/>
                  </a:lnTo>
                  <a:lnTo>
                    <a:pt x="0" y="72"/>
                  </a:lnTo>
                </a:path>
              </a:pathLst>
            </a:custGeom>
            <a:noFill/>
            <a:ln w="25400">
              <a:solidFill>
                <a:schemeClr val="tx1"/>
              </a:solidFill>
              <a:prstDash val="solid"/>
              <a:round/>
              <a:headEnd/>
              <a:tailEnd/>
            </a:ln>
          </p:spPr>
          <p:txBody>
            <a:bodyPr/>
            <a:lstStyle/>
            <a:p>
              <a:endParaRPr lang="en-GB"/>
            </a:p>
          </p:txBody>
        </p:sp>
        <p:sp>
          <p:nvSpPr>
            <p:cNvPr id="41216" name="Freeform 248"/>
            <p:cNvSpPr>
              <a:spLocks/>
            </p:cNvSpPr>
            <p:nvPr/>
          </p:nvSpPr>
          <p:spPr bwMode="auto">
            <a:xfrm>
              <a:off x="1184" y="2382"/>
              <a:ext cx="147" cy="74"/>
            </a:xfrm>
            <a:custGeom>
              <a:avLst/>
              <a:gdLst>
                <a:gd name="T0" fmla="*/ 0 w 147"/>
                <a:gd name="T1" fmla="*/ 74 h 74"/>
                <a:gd name="T2" fmla="*/ 2 w 147"/>
                <a:gd name="T3" fmla="*/ 74 h 74"/>
                <a:gd name="T4" fmla="*/ 5 w 147"/>
                <a:gd name="T5" fmla="*/ 56 h 74"/>
                <a:gd name="T6" fmla="*/ 13 w 147"/>
                <a:gd name="T7" fmla="*/ 40 h 74"/>
                <a:gd name="T8" fmla="*/ 18 w 147"/>
                <a:gd name="T9" fmla="*/ 32 h 74"/>
                <a:gd name="T10" fmla="*/ 24 w 147"/>
                <a:gd name="T11" fmla="*/ 24 h 74"/>
                <a:gd name="T12" fmla="*/ 32 w 147"/>
                <a:gd name="T13" fmla="*/ 19 h 74"/>
                <a:gd name="T14" fmla="*/ 39 w 147"/>
                <a:gd name="T15" fmla="*/ 13 h 74"/>
                <a:gd name="T16" fmla="*/ 55 w 147"/>
                <a:gd name="T17" fmla="*/ 5 h 74"/>
                <a:gd name="T18" fmla="*/ 74 w 147"/>
                <a:gd name="T19" fmla="*/ 3 h 74"/>
                <a:gd name="T20" fmla="*/ 85 w 147"/>
                <a:gd name="T21" fmla="*/ 4 h 74"/>
                <a:gd name="T22" fmla="*/ 94 w 147"/>
                <a:gd name="T23" fmla="*/ 5 h 74"/>
                <a:gd name="T24" fmla="*/ 103 w 147"/>
                <a:gd name="T25" fmla="*/ 9 h 74"/>
                <a:gd name="T26" fmla="*/ 106 w 147"/>
                <a:gd name="T27" fmla="*/ 11 h 74"/>
                <a:gd name="T28" fmla="*/ 118 w 147"/>
                <a:gd name="T29" fmla="*/ 19 h 74"/>
                <a:gd name="T30" fmla="*/ 124 w 147"/>
                <a:gd name="T31" fmla="*/ 24 h 74"/>
                <a:gd name="T32" fmla="*/ 130 w 147"/>
                <a:gd name="T33" fmla="*/ 32 h 74"/>
                <a:gd name="T34" fmla="*/ 135 w 147"/>
                <a:gd name="T35" fmla="*/ 40 h 74"/>
                <a:gd name="T36" fmla="*/ 143 w 147"/>
                <a:gd name="T37" fmla="*/ 56 h 74"/>
                <a:gd name="T38" fmla="*/ 144 w 147"/>
                <a:gd name="T39" fmla="*/ 65 h 74"/>
                <a:gd name="T40" fmla="*/ 146 w 147"/>
                <a:gd name="T41" fmla="*/ 65 h 74"/>
                <a:gd name="T42" fmla="*/ 147 w 147"/>
                <a:gd name="T43" fmla="*/ 65 h 74"/>
                <a:gd name="T44" fmla="*/ 146 w 147"/>
                <a:gd name="T45" fmla="*/ 56 h 74"/>
                <a:gd name="T46" fmla="*/ 138 w 147"/>
                <a:gd name="T47" fmla="*/ 35 h 74"/>
                <a:gd name="T48" fmla="*/ 132 w 147"/>
                <a:gd name="T49" fmla="*/ 29 h 74"/>
                <a:gd name="T50" fmla="*/ 127 w 147"/>
                <a:gd name="T51" fmla="*/ 21 h 74"/>
                <a:gd name="T52" fmla="*/ 120 w 147"/>
                <a:gd name="T53" fmla="*/ 16 h 74"/>
                <a:gd name="T54" fmla="*/ 116 w 147"/>
                <a:gd name="T55" fmla="*/ 13 h 74"/>
                <a:gd name="T56" fmla="*/ 103 w 147"/>
                <a:gd name="T57" fmla="*/ 7 h 74"/>
                <a:gd name="T58" fmla="*/ 94 w 147"/>
                <a:gd name="T59" fmla="*/ 3 h 74"/>
                <a:gd name="T60" fmla="*/ 85 w 147"/>
                <a:gd name="T61" fmla="*/ 2 h 74"/>
                <a:gd name="T62" fmla="*/ 74 w 147"/>
                <a:gd name="T63" fmla="*/ 0 h 74"/>
                <a:gd name="T64" fmla="*/ 55 w 147"/>
                <a:gd name="T65" fmla="*/ 3 h 74"/>
                <a:gd name="T66" fmla="*/ 34 w 147"/>
                <a:gd name="T67" fmla="*/ 11 h 74"/>
                <a:gd name="T68" fmla="*/ 29 w 147"/>
                <a:gd name="T69" fmla="*/ 16 h 74"/>
                <a:gd name="T70" fmla="*/ 21 w 147"/>
                <a:gd name="T71" fmla="*/ 21 h 74"/>
                <a:gd name="T72" fmla="*/ 16 w 147"/>
                <a:gd name="T73" fmla="*/ 29 h 74"/>
                <a:gd name="T74" fmla="*/ 10 w 147"/>
                <a:gd name="T75" fmla="*/ 35 h 74"/>
                <a:gd name="T76" fmla="*/ 2 w 147"/>
                <a:gd name="T77" fmla="*/ 56 h 74"/>
                <a:gd name="T78" fmla="*/ 0 w 147"/>
                <a:gd name="T79" fmla="*/ 74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7"/>
                <a:gd name="T121" fmla="*/ 0 h 74"/>
                <a:gd name="T122" fmla="*/ 147 w 147"/>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7" h="74">
                  <a:moveTo>
                    <a:pt x="0" y="74"/>
                  </a:moveTo>
                  <a:lnTo>
                    <a:pt x="2" y="74"/>
                  </a:lnTo>
                  <a:lnTo>
                    <a:pt x="5" y="56"/>
                  </a:lnTo>
                  <a:lnTo>
                    <a:pt x="13" y="40"/>
                  </a:lnTo>
                  <a:lnTo>
                    <a:pt x="18" y="32"/>
                  </a:lnTo>
                  <a:lnTo>
                    <a:pt x="24" y="24"/>
                  </a:lnTo>
                  <a:lnTo>
                    <a:pt x="32" y="19"/>
                  </a:lnTo>
                  <a:lnTo>
                    <a:pt x="39" y="13"/>
                  </a:lnTo>
                  <a:lnTo>
                    <a:pt x="55" y="5"/>
                  </a:lnTo>
                  <a:lnTo>
                    <a:pt x="74" y="3"/>
                  </a:lnTo>
                  <a:lnTo>
                    <a:pt x="85" y="4"/>
                  </a:lnTo>
                  <a:lnTo>
                    <a:pt x="94" y="5"/>
                  </a:lnTo>
                  <a:lnTo>
                    <a:pt x="103" y="9"/>
                  </a:lnTo>
                  <a:lnTo>
                    <a:pt x="106" y="11"/>
                  </a:lnTo>
                  <a:lnTo>
                    <a:pt x="118" y="19"/>
                  </a:lnTo>
                  <a:lnTo>
                    <a:pt x="124" y="24"/>
                  </a:lnTo>
                  <a:lnTo>
                    <a:pt x="130" y="32"/>
                  </a:lnTo>
                  <a:lnTo>
                    <a:pt x="135" y="40"/>
                  </a:lnTo>
                  <a:lnTo>
                    <a:pt x="143" y="56"/>
                  </a:lnTo>
                  <a:lnTo>
                    <a:pt x="144" y="65"/>
                  </a:lnTo>
                  <a:lnTo>
                    <a:pt x="146" y="65"/>
                  </a:lnTo>
                  <a:lnTo>
                    <a:pt x="147" y="65"/>
                  </a:lnTo>
                  <a:lnTo>
                    <a:pt x="146" y="56"/>
                  </a:lnTo>
                  <a:lnTo>
                    <a:pt x="138" y="35"/>
                  </a:lnTo>
                  <a:lnTo>
                    <a:pt x="132" y="29"/>
                  </a:lnTo>
                  <a:lnTo>
                    <a:pt x="127" y="21"/>
                  </a:lnTo>
                  <a:lnTo>
                    <a:pt x="120" y="16"/>
                  </a:lnTo>
                  <a:lnTo>
                    <a:pt x="116" y="13"/>
                  </a:lnTo>
                  <a:lnTo>
                    <a:pt x="103" y="7"/>
                  </a:lnTo>
                  <a:lnTo>
                    <a:pt x="94" y="3"/>
                  </a:lnTo>
                  <a:lnTo>
                    <a:pt x="85" y="2"/>
                  </a:lnTo>
                  <a:lnTo>
                    <a:pt x="74" y="0"/>
                  </a:lnTo>
                  <a:lnTo>
                    <a:pt x="55" y="3"/>
                  </a:lnTo>
                  <a:lnTo>
                    <a:pt x="34" y="11"/>
                  </a:lnTo>
                  <a:lnTo>
                    <a:pt x="29" y="16"/>
                  </a:lnTo>
                  <a:lnTo>
                    <a:pt x="21" y="21"/>
                  </a:lnTo>
                  <a:lnTo>
                    <a:pt x="16" y="29"/>
                  </a:lnTo>
                  <a:lnTo>
                    <a:pt x="10" y="35"/>
                  </a:lnTo>
                  <a:lnTo>
                    <a:pt x="2" y="56"/>
                  </a:lnTo>
                  <a:lnTo>
                    <a:pt x="0" y="74"/>
                  </a:lnTo>
                  <a:close/>
                </a:path>
              </a:pathLst>
            </a:custGeom>
            <a:solidFill>
              <a:srgbClr val="000000"/>
            </a:solidFill>
            <a:ln w="25400">
              <a:solidFill>
                <a:schemeClr val="tx1"/>
              </a:solidFill>
              <a:round/>
              <a:headEnd/>
              <a:tailEnd/>
            </a:ln>
          </p:spPr>
          <p:txBody>
            <a:bodyPr/>
            <a:lstStyle/>
            <a:p>
              <a:endParaRPr lang="en-GB"/>
            </a:p>
          </p:txBody>
        </p:sp>
        <p:sp>
          <p:nvSpPr>
            <p:cNvPr id="41217" name="Freeform 249"/>
            <p:cNvSpPr>
              <a:spLocks/>
            </p:cNvSpPr>
            <p:nvPr/>
          </p:nvSpPr>
          <p:spPr bwMode="auto">
            <a:xfrm>
              <a:off x="1327" y="2447"/>
              <a:ext cx="5" cy="20"/>
            </a:xfrm>
            <a:custGeom>
              <a:avLst/>
              <a:gdLst>
                <a:gd name="T0" fmla="*/ 3 w 5"/>
                <a:gd name="T1" fmla="*/ 0 h 20"/>
                <a:gd name="T2" fmla="*/ 0 w 5"/>
                <a:gd name="T3" fmla="*/ 0 h 20"/>
                <a:gd name="T4" fmla="*/ 0 w 5"/>
                <a:gd name="T5" fmla="*/ 20 h 20"/>
                <a:gd name="T6" fmla="*/ 3 w 5"/>
                <a:gd name="T7" fmla="*/ 20 h 20"/>
                <a:gd name="T8" fmla="*/ 5 w 5"/>
                <a:gd name="T9" fmla="*/ 20 h 20"/>
                <a:gd name="T10" fmla="*/ 5 w 5"/>
                <a:gd name="T11" fmla="*/ 9 h 20"/>
                <a:gd name="T12" fmla="*/ 4 w 5"/>
                <a:gd name="T13" fmla="*/ 0 h 20"/>
                <a:gd name="T14" fmla="*/ 3 w 5"/>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0"/>
                <a:gd name="T26" fmla="*/ 5 w 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0">
                  <a:moveTo>
                    <a:pt x="3" y="0"/>
                  </a:moveTo>
                  <a:lnTo>
                    <a:pt x="0" y="0"/>
                  </a:lnTo>
                  <a:lnTo>
                    <a:pt x="0" y="20"/>
                  </a:lnTo>
                  <a:lnTo>
                    <a:pt x="3" y="20"/>
                  </a:lnTo>
                  <a:lnTo>
                    <a:pt x="5" y="20"/>
                  </a:lnTo>
                  <a:lnTo>
                    <a:pt x="5" y="9"/>
                  </a:lnTo>
                  <a:lnTo>
                    <a:pt x="4" y="0"/>
                  </a:lnTo>
                  <a:lnTo>
                    <a:pt x="3" y="0"/>
                  </a:lnTo>
                  <a:close/>
                </a:path>
              </a:pathLst>
            </a:custGeom>
            <a:solidFill>
              <a:srgbClr val="000000"/>
            </a:solidFill>
            <a:ln w="25400">
              <a:solidFill>
                <a:schemeClr val="tx1"/>
              </a:solidFill>
              <a:round/>
              <a:headEnd/>
              <a:tailEnd/>
            </a:ln>
          </p:spPr>
          <p:txBody>
            <a:bodyPr/>
            <a:lstStyle/>
            <a:p>
              <a:endParaRPr lang="en-GB"/>
            </a:p>
          </p:txBody>
        </p:sp>
        <p:sp>
          <p:nvSpPr>
            <p:cNvPr id="41218" name="Freeform 250"/>
            <p:cNvSpPr>
              <a:spLocks/>
            </p:cNvSpPr>
            <p:nvPr/>
          </p:nvSpPr>
          <p:spPr bwMode="auto">
            <a:xfrm>
              <a:off x="1328" y="2458"/>
              <a:ext cx="4" cy="9"/>
            </a:xfrm>
            <a:custGeom>
              <a:avLst/>
              <a:gdLst>
                <a:gd name="T0" fmla="*/ 2 w 4"/>
                <a:gd name="T1" fmla="*/ 9 h 9"/>
                <a:gd name="T2" fmla="*/ 0 w 4"/>
                <a:gd name="T3" fmla="*/ 9 h 9"/>
                <a:gd name="T4" fmla="*/ 4 w 4"/>
                <a:gd name="T5" fmla="*/ 0 h 9"/>
                <a:gd name="T6" fmla="*/ 4 w 4"/>
                <a:gd name="T7" fmla="*/ 9 h 9"/>
                <a:gd name="T8" fmla="*/ 2 w 4"/>
                <a:gd name="T9" fmla="*/ 9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9"/>
                  </a:moveTo>
                  <a:lnTo>
                    <a:pt x="0" y="9"/>
                  </a:lnTo>
                  <a:lnTo>
                    <a:pt x="4" y="0"/>
                  </a:lnTo>
                  <a:lnTo>
                    <a:pt x="4" y="9"/>
                  </a:lnTo>
                  <a:lnTo>
                    <a:pt x="2" y="9"/>
                  </a:lnTo>
                  <a:close/>
                </a:path>
              </a:pathLst>
            </a:custGeom>
            <a:solidFill>
              <a:srgbClr val="000000"/>
            </a:solidFill>
            <a:ln w="25400">
              <a:solidFill>
                <a:schemeClr val="tx1"/>
              </a:solidFill>
              <a:round/>
              <a:headEnd/>
              <a:tailEnd/>
            </a:ln>
          </p:spPr>
          <p:txBody>
            <a:bodyPr/>
            <a:lstStyle/>
            <a:p>
              <a:endParaRPr lang="en-GB"/>
            </a:p>
          </p:txBody>
        </p:sp>
        <p:sp>
          <p:nvSpPr>
            <p:cNvPr id="41219" name="Freeform 251"/>
            <p:cNvSpPr>
              <a:spLocks/>
            </p:cNvSpPr>
            <p:nvPr/>
          </p:nvSpPr>
          <p:spPr bwMode="auto">
            <a:xfrm>
              <a:off x="1269" y="2458"/>
              <a:ext cx="63" cy="71"/>
            </a:xfrm>
            <a:custGeom>
              <a:avLst/>
              <a:gdLst>
                <a:gd name="T0" fmla="*/ 59 w 63"/>
                <a:gd name="T1" fmla="*/ 9 h 71"/>
                <a:gd name="T2" fmla="*/ 58 w 63"/>
                <a:gd name="T3" fmla="*/ 18 h 71"/>
                <a:gd name="T4" fmla="*/ 54 w 63"/>
                <a:gd name="T5" fmla="*/ 28 h 71"/>
                <a:gd name="T6" fmla="*/ 53 w 63"/>
                <a:gd name="T7" fmla="*/ 30 h 71"/>
                <a:gd name="T8" fmla="*/ 45 w 63"/>
                <a:gd name="T9" fmla="*/ 42 h 71"/>
                <a:gd name="T10" fmla="*/ 39 w 63"/>
                <a:gd name="T11" fmla="*/ 49 h 71"/>
                <a:gd name="T12" fmla="*/ 33 w 63"/>
                <a:gd name="T13" fmla="*/ 54 h 71"/>
                <a:gd name="T14" fmla="*/ 21 w 63"/>
                <a:gd name="T15" fmla="*/ 62 h 71"/>
                <a:gd name="T16" fmla="*/ 18 w 63"/>
                <a:gd name="T17" fmla="*/ 63 h 71"/>
                <a:gd name="T18" fmla="*/ 9 w 63"/>
                <a:gd name="T19" fmla="*/ 67 h 71"/>
                <a:gd name="T20" fmla="*/ 0 w 63"/>
                <a:gd name="T21" fmla="*/ 69 h 71"/>
                <a:gd name="T22" fmla="*/ 0 w 63"/>
                <a:gd name="T23" fmla="*/ 70 h 71"/>
                <a:gd name="T24" fmla="*/ 0 w 63"/>
                <a:gd name="T25" fmla="*/ 71 h 71"/>
                <a:gd name="T26" fmla="*/ 9 w 63"/>
                <a:gd name="T27" fmla="*/ 70 h 71"/>
                <a:gd name="T28" fmla="*/ 18 w 63"/>
                <a:gd name="T29" fmla="*/ 66 h 71"/>
                <a:gd name="T30" fmla="*/ 31 w 63"/>
                <a:gd name="T31" fmla="*/ 59 h 71"/>
                <a:gd name="T32" fmla="*/ 35 w 63"/>
                <a:gd name="T33" fmla="*/ 57 h 71"/>
                <a:gd name="T34" fmla="*/ 42 w 63"/>
                <a:gd name="T35" fmla="*/ 52 h 71"/>
                <a:gd name="T36" fmla="*/ 47 w 63"/>
                <a:gd name="T37" fmla="*/ 45 h 71"/>
                <a:gd name="T38" fmla="*/ 50 w 63"/>
                <a:gd name="T39" fmla="*/ 41 h 71"/>
                <a:gd name="T40" fmla="*/ 57 w 63"/>
                <a:gd name="T41" fmla="*/ 28 h 71"/>
                <a:gd name="T42" fmla="*/ 61 w 63"/>
                <a:gd name="T43" fmla="*/ 18 h 71"/>
                <a:gd name="T44" fmla="*/ 63 w 63"/>
                <a:gd name="T45" fmla="*/ 0 h 71"/>
                <a:gd name="T46" fmla="*/ 59 w 63"/>
                <a:gd name="T47" fmla="*/ 9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71"/>
                <a:gd name="T74" fmla="*/ 63 w 63"/>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71">
                  <a:moveTo>
                    <a:pt x="59" y="9"/>
                  </a:moveTo>
                  <a:lnTo>
                    <a:pt x="58" y="18"/>
                  </a:lnTo>
                  <a:lnTo>
                    <a:pt x="54" y="28"/>
                  </a:lnTo>
                  <a:lnTo>
                    <a:pt x="53" y="30"/>
                  </a:lnTo>
                  <a:lnTo>
                    <a:pt x="45" y="42"/>
                  </a:lnTo>
                  <a:lnTo>
                    <a:pt x="39" y="49"/>
                  </a:lnTo>
                  <a:lnTo>
                    <a:pt x="33" y="54"/>
                  </a:lnTo>
                  <a:lnTo>
                    <a:pt x="21" y="62"/>
                  </a:lnTo>
                  <a:lnTo>
                    <a:pt x="18" y="63"/>
                  </a:lnTo>
                  <a:lnTo>
                    <a:pt x="9" y="67"/>
                  </a:lnTo>
                  <a:lnTo>
                    <a:pt x="0" y="69"/>
                  </a:lnTo>
                  <a:lnTo>
                    <a:pt x="0" y="70"/>
                  </a:lnTo>
                  <a:lnTo>
                    <a:pt x="0" y="71"/>
                  </a:lnTo>
                  <a:lnTo>
                    <a:pt x="9" y="70"/>
                  </a:lnTo>
                  <a:lnTo>
                    <a:pt x="18" y="66"/>
                  </a:lnTo>
                  <a:lnTo>
                    <a:pt x="31" y="59"/>
                  </a:lnTo>
                  <a:lnTo>
                    <a:pt x="35" y="57"/>
                  </a:lnTo>
                  <a:lnTo>
                    <a:pt x="42" y="52"/>
                  </a:lnTo>
                  <a:lnTo>
                    <a:pt x="47" y="45"/>
                  </a:lnTo>
                  <a:lnTo>
                    <a:pt x="50" y="41"/>
                  </a:lnTo>
                  <a:lnTo>
                    <a:pt x="57" y="28"/>
                  </a:lnTo>
                  <a:lnTo>
                    <a:pt x="61" y="18"/>
                  </a:lnTo>
                  <a:lnTo>
                    <a:pt x="63" y="0"/>
                  </a:lnTo>
                  <a:lnTo>
                    <a:pt x="59" y="9"/>
                  </a:lnTo>
                  <a:close/>
                </a:path>
              </a:pathLst>
            </a:custGeom>
            <a:solidFill>
              <a:srgbClr val="000000"/>
            </a:solidFill>
            <a:ln w="25400">
              <a:solidFill>
                <a:schemeClr val="tx1"/>
              </a:solidFill>
              <a:round/>
              <a:headEnd/>
              <a:tailEnd/>
            </a:ln>
          </p:spPr>
          <p:txBody>
            <a:bodyPr/>
            <a:lstStyle/>
            <a:p>
              <a:endParaRPr lang="en-GB"/>
            </a:p>
          </p:txBody>
        </p:sp>
        <p:sp>
          <p:nvSpPr>
            <p:cNvPr id="41220" name="Freeform 252"/>
            <p:cNvSpPr>
              <a:spLocks/>
            </p:cNvSpPr>
            <p:nvPr/>
          </p:nvSpPr>
          <p:spPr bwMode="auto">
            <a:xfrm>
              <a:off x="1249" y="2525"/>
              <a:ext cx="20" cy="6"/>
            </a:xfrm>
            <a:custGeom>
              <a:avLst/>
              <a:gdLst>
                <a:gd name="T0" fmla="*/ 20 w 20"/>
                <a:gd name="T1" fmla="*/ 3 h 6"/>
                <a:gd name="T2" fmla="*/ 20 w 20"/>
                <a:gd name="T3" fmla="*/ 0 h 6"/>
                <a:gd name="T4" fmla="*/ 0 w 20"/>
                <a:gd name="T5" fmla="*/ 0 h 6"/>
                <a:gd name="T6" fmla="*/ 0 w 20"/>
                <a:gd name="T7" fmla="*/ 3 h 6"/>
                <a:gd name="T8" fmla="*/ 0 w 20"/>
                <a:gd name="T9" fmla="*/ 6 h 6"/>
                <a:gd name="T10" fmla="*/ 10 w 20"/>
                <a:gd name="T11" fmla="*/ 6 h 6"/>
                <a:gd name="T12" fmla="*/ 20 w 20"/>
                <a:gd name="T13" fmla="*/ 4 h 6"/>
                <a:gd name="T14" fmla="*/ 20 w 20"/>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6"/>
                <a:gd name="T26" fmla="*/ 20 w 2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6">
                  <a:moveTo>
                    <a:pt x="20" y="3"/>
                  </a:moveTo>
                  <a:lnTo>
                    <a:pt x="20" y="0"/>
                  </a:lnTo>
                  <a:lnTo>
                    <a:pt x="0" y="0"/>
                  </a:lnTo>
                  <a:lnTo>
                    <a:pt x="0" y="3"/>
                  </a:lnTo>
                  <a:lnTo>
                    <a:pt x="0" y="6"/>
                  </a:lnTo>
                  <a:lnTo>
                    <a:pt x="10" y="6"/>
                  </a:lnTo>
                  <a:lnTo>
                    <a:pt x="20" y="4"/>
                  </a:lnTo>
                  <a:lnTo>
                    <a:pt x="20" y="3"/>
                  </a:lnTo>
                  <a:close/>
                </a:path>
              </a:pathLst>
            </a:custGeom>
            <a:solidFill>
              <a:srgbClr val="000000"/>
            </a:solidFill>
            <a:ln w="25400">
              <a:solidFill>
                <a:schemeClr val="tx1"/>
              </a:solidFill>
              <a:round/>
              <a:headEnd/>
              <a:tailEnd/>
            </a:ln>
          </p:spPr>
          <p:txBody>
            <a:bodyPr/>
            <a:lstStyle/>
            <a:p>
              <a:endParaRPr lang="en-GB"/>
            </a:p>
          </p:txBody>
        </p:sp>
        <p:sp>
          <p:nvSpPr>
            <p:cNvPr id="41221" name="Freeform 253"/>
            <p:cNvSpPr>
              <a:spLocks/>
            </p:cNvSpPr>
            <p:nvPr/>
          </p:nvSpPr>
          <p:spPr bwMode="auto">
            <a:xfrm>
              <a:off x="1184" y="2456"/>
              <a:ext cx="74" cy="75"/>
            </a:xfrm>
            <a:custGeom>
              <a:avLst/>
              <a:gdLst>
                <a:gd name="T0" fmla="*/ 65 w 74"/>
                <a:gd name="T1" fmla="*/ 72 h 75"/>
                <a:gd name="T2" fmla="*/ 65 w 74"/>
                <a:gd name="T3" fmla="*/ 71 h 75"/>
                <a:gd name="T4" fmla="*/ 55 w 74"/>
                <a:gd name="T5" fmla="*/ 69 h 75"/>
                <a:gd name="T6" fmla="*/ 39 w 74"/>
                <a:gd name="T7" fmla="*/ 61 h 75"/>
                <a:gd name="T8" fmla="*/ 32 w 74"/>
                <a:gd name="T9" fmla="*/ 56 h 75"/>
                <a:gd name="T10" fmla="*/ 24 w 74"/>
                <a:gd name="T11" fmla="*/ 51 h 75"/>
                <a:gd name="T12" fmla="*/ 18 w 74"/>
                <a:gd name="T13" fmla="*/ 44 h 75"/>
                <a:gd name="T14" fmla="*/ 10 w 74"/>
                <a:gd name="T15" fmla="*/ 32 h 75"/>
                <a:gd name="T16" fmla="*/ 9 w 74"/>
                <a:gd name="T17" fmla="*/ 30 h 75"/>
                <a:gd name="T18" fmla="*/ 5 w 74"/>
                <a:gd name="T19" fmla="*/ 20 h 75"/>
                <a:gd name="T20" fmla="*/ 4 w 74"/>
                <a:gd name="T21" fmla="*/ 11 h 75"/>
                <a:gd name="T22" fmla="*/ 2 w 74"/>
                <a:gd name="T23" fmla="*/ 0 h 75"/>
                <a:gd name="T24" fmla="*/ 0 w 74"/>
                <a:gd name="T25" fmla="*/ 0 h 75"/>
                <a:gd name="T26" fmla="*/ 0 w 74"/>
                <a:gd name="T27" fmla="*/ 0 h 75"/>
                <a:gd name="T28" fmla="*/ 1 w 74"/>
                <a:gd name="T29" fmla="*/ 11 h 75"/>
                <a:gd name="T30" fmla="*/ 2 w 74"/>
                <a:gd name="T31" fmla="*/ 20 h 75"/>
                <a:gd name="T32" fmla="*/ 6 w 74"/>
                <a:gd name="T33" fmla="*/ 30 h 75"/>
                <a:gd name="T34" fmla="*/ 13 w 74"/>
                <a:gd name="T35" fmla="*/ 43 h 75"/>
                <a:gd name="T36" fmla="*/ 16 w 74"/>
                <a:gd name="T37" fmla="*/ 47 h 75"/>
                <a:gd name="T38" fmla="*/ 21 w 74"/>
                <a:gd name="T39" fmla="*/ 54 h 75"/>
                <a:gd name="T40" fmla="*/ 29 w 74"/>
                <a:gd name="T41" fmla="*/ 59 h 75"/>
                <a:gd name="T42" fmla="*/ 34 w 74"/>
                <a:gd name="T43" fmla="*/ 64 h 75"/>
                <a:gd name="T44" fmla="*/ 55 w 74"/>
                <a:gd name="T45" fmla="*/ 72 h 75"/>
                <a:gd name="T46" fmla="*/ 74 w 74"/>
                <a:gd name="T47" fmla="*/ 75 h 75"/>
                <a:gd name="T48" fmla="*/ 65 w 74"/>
                <a:gd name="T49" fmla="*/ 75 h 75"/>
                <a:gd name="T50" fmla="*/ 65 w 74"/>
                <a:gd name="T51" fmla="*/ 72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75"/>
                <a:gd name="T80" fmla="*/ 74 w 74"/>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75">
                  <a:moveTo>
                    <a:pt x="65" y="72"/>
                  </a:moveTo>
                  <a:lnTo>
                    <a:pt x="65" y="71"/>
                  </a:lnTo>
                  <a:lnTo>
                    <a:pt x="55" y="69"/>
                  </a:lnTo>
                  <a:lnTo>
                    <a:pt x="39" y="61"/>
                  </a:lnTo>
                  <a:lnTo>
                    <a:pt x="32" y="56"/>
                  </a:lnTo>
                  <a:lnTo>
                    <a:pt x="24" y="51"/>
                  </a:lnTo>
                  <a:lnTo>
                    <a:pt x="18" y="44"/>
                  </a:lnTo>
                  <a:lnTo>
                    <a:pt x="10" y="32"/>
                  </a:lnTo>
                  <a:lnTo>
                    <a:pt x="9" y="30"/>
                  </a:lnTo>
                  <a:lnTo>
                    <a:pt x="5" y="20"/>
                  </a:lnTo>
                  <a:lnTo>
                    <a:pt x="4" y="11"/>
                  </a:lnTo>
                  <a:lnTo>
                    <a:pt x="2" y="0"/>
                  </a:lnTo>
                  <a:lnTo>
                    <a:pt x="0" y="0"/>
                  </a:lnTo>
                  <a:lnTo>
                    <a:pt x="1" y="11"/>
                  </a:lnTo>
                  <a:lnTo>
                    <a:pt x="2" y="20"/>
                  </a:lnTo>
                  <a:lnTo>
                    <a:pt x="6" y="30"/>
                  </a:lnTo>
                  <a:lnTo>
                    <a:pt x="13" y="43"/>
                  </a:lnTo>
                  <a:lnTo>
                    <a:pt x="16" y="47"/>
                  </a:lnTo>
                  <a:lnTo>
                    <a:pt x="21" y="54"/>
                  </a:lnTo>
                  <a:lnTo>
                    <a:pt x="29" y="59"/>
                  </a:lnTo>
                  <a:lnTo>
                    <a:pt x="34" y="64"/>
                  </a:lnTo>
                  <a:lnTo>
                    <a:pt x="55" y="72"/>
                  </a:lnTo>
                  <a:lnTo>
                    <a:pt x="74" y="75"/>
                  </a:lnTo>
                  <a:lnTo>
                    <a:pt x="65" y="75"/>
                  </a:lnTo>
                  <a:lnTo>
                    <a:pt x="65" y="72"/>
                  </a:lnTo>
                  <a:close/>
                </a:path>
              </a:pathLst>
            </a:custGeom>
            <a:solidFill>
              <a:srgbClr val="000000"/>
            </a:solidFill>
            <a:ln w="25400">
              <a:solidFill>
                <a:schemeClr val="tx1"/>
              </a:solidFill>
              <a:round/>
              <a:headEnd/>
              <a:tailEnd/>
            </a:ln>
          </p:spPr>
          <p:txBody>
            <a:bodyPr/>
            <a:lstStyle/>
            <a:p>
              <a:endParaRPr lang="en-GB"/>
            </a:p>
          </p:txBody>
        </p:sp>
        <p:sp>
          <p:nvSpPr>
            <p:cNvPr id="41222" name="Freeform 254"/>
            <p:cNvSpPr>
              <a:spLocks/>
            </p:cNvSpPr>
            <p:nvPr/>
          </p:nvSpPr>
          <p:spPr bwMode="auto">
            <a:xfrm>
              <a:off x="1104" y="2301"/>
              <a:ext cx="310" cy="311"/>
            </a:xfrm>
            <a:custGeom>
              <a:avLst/>
              <a:gdLst>
                <a:gd name="T0" fmla="*/ 0 w 310"/>
                <a:gd name="T1" fmla="*/ 155 h 311"/>
                <a:gd name="T2" fmla="*/ 3 w 310"/>
                <a:gd name="T3" fmla="*/ 136 h 311"/>
                <a:gd name="T4" fmla="*/ 7 w 310"/>
                <a:gd name="T5" fmla="*/ 116 h 311"/>
                <a:gd name="T6" fmla="*/ 13 w 310"/>
                <a:gd name="T7" fmla="*/ 96 h 311"/>
                <a:gd name="T8" fmla="*/ 23 w 310"/>
                <a:gd name="T9" fmla="*/ 79 h 311"/>
                <a:gd name="T10" fmla="*/ 33 w 310"/>
                <a:gd name="T11" fmla="*/ 61 h 311"/>
                <a:gd name="T12" fmla="*/ 47 w 310"/>
                <a:gd name="T13" fmla="*/ 47 h 311"/>
                <a:gd name="T14" fmla="*/ 61 w 310"/>
                <a:gd name="T15" fmla="*/ 33 h 311"/>
                <a:gd name="T16" fmla="*/ 78 w 310"/>
                <a:gd name="T17" fmla="*/ 23 h 311"/>
                <a:gd name="T18" fmla="*/ 96 w 310"/>
                <a:gd name="T19" fmla="*/ 14 h 311"/>
                <a:gd name="T20" fmla="*/ 115 w 310"/>
                <a:gd name="T21" fmla="*/ 7 h 311"/>
                <a:gd name="T22" fmla="*/ 135 w 310"/>
                <a:gd name="T23" fmla="*/ 3 h 311"/>
                <a:gd name="T24" fmla="*/ 155 w 310"/>
                <a:gd name="T25" fmla="*/ 0 h 311"/>
                <a:gd name="T26" fmla="*/ 177 w 310"/>
                <a:gd name="T27" fmla="*/ 3 h 311"/>
                <a:gd name="T28" fmla="*/ 198 w 310"/>
                <a:gd name="T29" fmla="*/ 7 h 311"/>
                <a:gd name="T30" fmla="*/ 216 w 310"/>
                <a:gd name="T31" fmla="*/ 14 h 311"/>
                <a:gd name="T32" fmla="*/ 235 w 310"/>
                <a:gd name="T33" fmla="*/ 23 h 311"/>
                <a:gd name="T34" fmla="*/ 251 w 310"/>
                <a:gd name="T35" fmla="*/ 33 h 311"/>
                <a:gd name="T36" fmla="*/ 265 w 310"/>
                <a:gd name="T37" fmla="*/ 47 h 311"/>
                <a:gd name="T38" fmla="*/ 279 w 310"/>
                <a:gd name="T39" fmla="*/ 61 h 311"/>
                <a:gd name="T40" fmla="*/ 291 w 310"/>
                <a:gd name="T41" fmla="*/ 79 h 311"/>
                <a:gd name="T42" fmla="*/ 299 w 310"/>
                <a:gd name="T43" fmla="*/ 96 h 311"/>
                <a:gd name="T44" fmla="*/ 305 w 310"/>
                <a:gd name="T45" fmla="*/ 116 h 311"/>
                <a:gd name="T46" fmla="*/ 309 w 310"/>
                <a:gd name="T47" fmla="*/ 136 h 311"/>
                <a:gd name="T48" fmla="*/ 310 w 310"/>
                <a:gd name="T49" fmla="*/ 155 h 311"/>
                <a:gd name="T50" fmla="*/ 309 w 310"/>
                <a:gd name="T51" fmla="*/ 177 h 311"/>
                <a:gd name="T52" fmla="*/ 305 w 310"/>
                <a:gd name="T53" fmla="*/ 198 h 311"/>
                <a:gd name="T54" fmla="*/ 299 w 310"/>
                <a:gd name="T55" fmla="*/ 216 h 311"/>
                <a:gd name="T56" fmla="*/ 291 w 310"/>
                <a:gd name="T57" fmla="*/ 235 h 311"/>
                <a:gd name="T58" fmla="*/ 279 w 310"/>
                <a:gd name="T59" fmla="*/ 251 h 311"/>
                <a:gd name="T60" fmla="*/ 265 w 310"/>
                <a:gd name="T61" fmla="*/ 266 h 311"/>
                <a:gd name="T62" fmla="*/ 251 w 310"/>
                <a:gd name="T63" fmla="*/ 279 h 311"/>
                <a:gd name="T64" fmla="*/ 235 w 310"/>
                <a:gd name="T65" fmla="*/ 291 h 311"/>
                <a:gd name="T66" fmla="*/ 216 w 310"/>
                <a:gd name="T67" fmla="*/ 299 h 311"/>
                <a:gd name="T68" fmla="*/ 198 w 310"/>
                <a:gd name="T69" fmla="*/ 305 h 311"/>
                <a:gd name="T70" fmla="*/ 177 w 310"/>
                <a:gd name="T71" fmla="*/ 309 h 311"/>
                <a:gd name="T72" fmla="*/ 155 w 310"/>
                <a:gd name="T73" fmla="*/ 311 h 311"/>
                <a:gd name="T74" fmla="*/ 135 w 310"/>
                <a:gd name="T75" fmla="*/ 309 h 311"/>
                <a:gd name="T76" fmla="*/ 115 w 310"/>
                <a:gd name="T77" fmla="*/ 305 h 311"/>
                <a:gd name="T78" fmla="*/ 96 w 310"/>
                <a:gd name="T79" fmla="*/ 299 h 311"/>
                <a:gd name="T80" fmla="*/ 78 w 310"/>
                <a:gd name="T81" fmla="*/ 291 h 311"/>
                <a:gd name="T82" fmla="*/ 61 w 310"/>
                <a:gd name="T83" fmla="*/ 279 h 311"/>
                <a:gd name="T84" fmla="*/ 47 w 310"/>
                <a:gd name="T85" fmla="*/ 266 h 311"/>
                <a:gd name="T86" fmla="*/ 33 w 310"/>
                <a:gd name="T87" fmla="*/ 251 h 311"/>
                <a:gd name="T88" fmla="*/ 23 w 310"/>
                <a:gd name="T89" fmla="*/ 235 h 311"/>
                <a:gd name="T90" fmla="*/ 13 w 310"/>
                <a:gd name="T91" fmla="*/ 216 h 311"/>
                <a:gd name="T92" fmla="*/ 7 w 310"/>
                <a:gd name="T93" fmla="*/ 198 h 311"/>
                <a:gd name="T94" fmla="*/ 3 w 310"/>
                <a:gd name="T95" fmla="*/ 177 h 311"/>
                <a:gd name="T96" fmla="*/ 0 w 310"/>
                <a:gd name="T97" fmla="*/ 155 h 311"/>
                <a:gd name="T98" fmla="*/ 0 w 310"/>
                <a:gd name="T99" fmla="*/ 155 h 3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0"/>
                <a:gd name="T151" fmla="*/ 0 h 311"/>
                <a:gd name="T152" fmla="*/ 310 w 310"/>
                <a:gd name="T153" fmla="*/ 311 h 3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0" h="311">
                  <a:moveTo>
                    <a:pt x="0" y="155"/>
                  </a:moveTo>
                  <a:lnTo>
                    <a:pt x="3" y="136"/>
                  </a:lnTo>
                  <a:lnTo>
                    <a:pt x="7" y="116"/>
                  </a:lnTo>
                  <a:lnTo>
                    <a:pt x="13" y="96"/>
                  </a:lnTo>
                  <a:lnTo>
                    <a:pt x="23" y="79"/>
                  </a:lnTo>
                  <a:lnTo>
                    <a:pt x="33" y="61"/>
                  </a:lnTo>
                  <a:lnTo>
                    <a:pt x="47" y="47"/>
                  </a:lnTo>
                  <a:lnTo>
                    <a:pt x="61" y="33"/>
                  </a:lnTo>
                  <a:lnTo>
                    <a:pt x="78" y="23"/>
                  </a:lnTo>
                  <a:lnTo>
                    <a:pt x="96" y="14"/>
                  </a:lnTo>
                  <a:lnTo>
                    <a:pt x="115" y="7"/>
                  </a:lnTo>
                  <a:lnTo>
                    <a:pt x="135" y="3"/>
                  </a:lnTo>
                  <a:lnTo>
                    <a:pt x="155" y="0"/>
                  </a:lnTo>
                  <a:lnTo>
                    <a:pt x="177" y="3"/>
                  </a:lnTo>
                  <a:lnTo>
                    <a:pt x="198" y="7"/>
                  </a:lnTo>
                  <a:lnTo>
                    <a:pt x="216" y="14"/>
                  </a:lnTo>
                  <a:lnTo>
                    <a:pt x="235" y="23"/>
                  </a:lnTo>
                  <a:lnTo>
                    <a:pt x="251" y="33"/>
                  </a:lnTo>
                  <a:lnTo>
                    <a:pt x="265" y="47"/>
                  </a:lnTo>
                  <a:lnTo>
                    <a:pt x="279" y="61"/>
                  </a:lnTo>
                  <a:lnTo>
                    <a:pt x="291" y="79"/>
                  </a:lnTo>
                  <a:lnTo>
                    <a:pt x="299" y="96"/>
                  </a:lnTo>
                  <a:lnTo>
                    <a:pt x="305" y="116"/>
                  </a:lnTo>
                  <a:lnTo>
                    <a:pt x="309" y="136"/>
                  </a:lnTo>
                  <a:lnTo>
                    <a:pt x="310" y="155"/>
                  </a:lnTo>
                  <a:lnTo>
                    <a:pt x="309" y="177"/>
                  </a:lnTo>
                  <a:lnTo>
                    <a:pt x="305" y="198"/>
                  </a:lnTo>
                  <a:lnTo>
                    <a:pt x="299" y="216"/>
                  </a:lnTo>
                  <a:lnTo>
                    <a:pt x="291" y="235"/>
                  </a:lnTo>
                  <a:lnTo>
                    <a:pt x="279" y="251"/>
                  </a:lnTo>
                  <a:lnTo>
                    <a:pt x="265" y="266"/>
                  </a:lnTo>
                  <a:lnTo>
                    <a:pt x="251" y="279"/>
                  </a:lnTo>
                  <a:lnTo>
                    <a:pt x="235" y="291"/>
                  </a:lnTo>
                  <a:lnTo>
                    <a:pt x="216" y="299"/>
                  </a:lnTo>
                  <a:lnTo>
                    <a:pt x="198" y="305"/>
                  </a:lnTo>
                  <a:lnTo>
                    <a:pt x="177" y="309"/>
                  </a:lnTo>
                  <a:lnTo>
                    <a:pt x="155" y="311"/>
                  </a:lnTo>
                  <a:lnTo>
                    <a:pt x="135" y="309"/>
                  </a:lnTo>
                  <a:lnTo>
                    <a:pt x="115" y="305"/>
                  </a:lnTo>
                  <a:lnTo>
                    <a:pt x="96" y="299"/>
                  </a:lnTo>
                  <a:lnTo>
                    <a:pt x="78" y="291"/>
                  </a:lnTo>
                  <a:lnTo>
                    <a:pt x="61" y="279"/>
                  </a:lnTo>
                  <a:lnTo>
                    <a:pt x="47" y="266"/>
                  </a:lnTo>
                  <a:lnTo>
                    <a:pt x="33" y="251"/>
                  </a:lnTo>
                  <a:lnTo>
                    <a:pt x="23" y="235"/>
                  </a:lnTo>
                  <a:lnTo>
                    <a:pt x="13" y="216"/>
                  </a:lnTo>
                  <a:lnTo>
                    <a:pt x="7" y="198"/>
                  </a:lnTo>
                  <a:lnTo>
                    <a:pt x="3" y="177"/>
                  </a:lnTo>
                  <a:lnTo>
                    <a:pt x="0" y="155"/>
                  </a:lnTo>
                </a:path>
              </a:pathLst>
            </a:custGeom>
            <a:noFill/>
            <a:ln w="25400">
              <a:solidFill>
                <a:schemeClr val="tx1"/>
              </a:solidFill>
              <a:prstDash val="solid"/>
              <a:round/>
              <a:headEnd/>
              <a:tailEnd/>
            </a:ln>
          </p:spPr>
          <p:txBody>
            <a:bodyPr/>
            <a:lstStyle/>
            <a:p>
              <a:endParaRPr lang="en-GB"/>
            </a:p>
          </p:txBody>
        </p:sp>
        <p:sp>
          <p:nvSpPr>
            <p:cNvPr id="41223" name="Freeform 255"/>
            <p:cNvSpPr>
              <a:spLocks/>
            </p:cNvSpPr>
            <p:nvPr/>
          </p:nvSpPr>
          <p:spPr bwMode="auto">
            <a:xfrm>
              <a:off x="1103" y="2300"/>
              <a:ext cx="313" cy="178"/>
            </a:xfrm>
            <a:custGeom>
              <a:avLst/>
              <a:gdLst>
                <a:gd name="T0" fmla="*/ 0 w 313"/>
                <a:gd name="T1" fmla="*/ 156 h 178"/>
                <a:gd name="T2" fmla="*/ 2 w 313"/>
                <a:gd name="T3" fmla="*/ 156 h 178"/>
                <a:gd name="T4" fmla="*/ 5 w 313"/>
                <a:gd name="T5" fmla="*/ 137 h 178"/>
                <a:gd name="T6" fmla="*/ 9 w 313"/>
                <a:gd name="T7" fmla="*/ 117 h 178"/>
                <a:gd name="T8" fmla="*/ 16 w 313"/>
                <a:gd name="T9" fmla="*/ 97 h 178"/>
                <a:gd name="T10" fmla="*/ 20 w 313"/>
                <a:gd name="T11" fmla="*/ 90 h 178"/>
                <a:gd name="T12" fmla="*/ 36 w 313"/>
                <a:gd name="T13" fmla="*/ 64 h 178"/>
                <a:gd name="T14" fmla="*/ 49 w 313"/>
                <a:gd name="T15" fmla="*/ 49 h 178"/>
                <a:gd name="T16" fmla="*/ 63 w 313"/>
                <a:gd name="T17" fmla="*/ 36 h 178"/>
                <a:gd name="T18" fmla="*/ 90 w 313"/>
                <a:gd name="T19" fmla="*/ 20 h 178"/>
                <a:gd name="T20" fmla="*/ 97 w 313"/>
                <a:gd name="T21" fmla="*/ 16 h 178"/>
                <a:gd name="T22" fmla="*/ 116 w 313"/>
                <a:gd name="T23" fmla="*/ 9 h 178"/>
                <a:gd name="T24" fmla="*/ 136 w 313"/>
                <a:gd name="T25" fmla="*/ 5 h 178"/>
                <a:gd name="T26" fmla="*/ 156 w 313"/>
                <a:gd name="T27" fmla="*/ 3 h 178"/>
                <a:gd name="T28" fmla="*/ 178 w 313"/>
                <a:gd name="T29" fmla="*/ 5 h 178"/>
                <a:gd name="T30" fmla="*/ 199 w 313"/>
                <a:gd name="T31" fmla="*/ 9 h 178"/>
                <a:gd name="T32" fmla="*/ 217 w 313"/>
                <a:gd name="T33" fmla="*/ 16 h 178"/>
                <a:gd name="T34" fmla="*/ 231 w 313"/>
                <a:gd name="T35" fmla="*/ 23 h 178"/>
                <a:gd name="T36" fmla="*/ 250 w 313"/>
                <a:gd name="T37" fmla="*/ 36 h 178"/>
                <a:gd name="T38" fmla="*/ 265 w 313"/>
                <a:gd name="T39" fmla="*/ 49 h 178"/>
                <a:gd name="T40" fmla="*/ 278 w 313"/>
                <a:gd name="T41" fmla="*/ 64 h 178"/>
                <a:gd name="T42" fmla="*/ 292 w 313"/>
                <a:gd name="T43" fmla="*/ 84 h 178"/>
                <a:gd name="T44" fmla="*/ 298 w 313"/>
                <a:gd name="T45" fmla="*/ 97 h 178"/>
                <a:gd name="T46" fmla="*/ 305 w 313"/>
                <a:gd name="T47" fmla="*/ 117 h 178"/>
                <a:gd name="T48" fmla="*/ 309 w 313"/>
                <a:gd name="T49" fmla="*/ 137 h 178"/>
                <a:gd name="T50" fmla="*/ 310 w 313"/>
                <a:gd name="T51" fmla="*/ 156 h 178"/>
                <a:gd name="T52" fmla="*/ 309 w 313"/>
                <a:gd name="T53" fmla="*/ 178 h 178"/>
                <a:gd name="T54" fmla="*/ 311 w 313"/>
                <a:gd name="T55" fmla="*/ 178 h 178"/>
                <a:gd name="T56" fmla="*/ 313 w 313"/>
                <a:gd name="T57" fmla="*/ 156 h 178"/>
                <a:gd name="T58" fmla="*/ 311 w 313"/>
                <a:gd name="T59" fmla="*/ 137 h 178"/>
                <a:gd name="T60" fmla="*/ 307 w 313"/>
                <a:gd name="T61" fmla="*/ 117 h 178"/>
                <a:gd name="T62" fmla="*/ 301 w 313"/>
                <a:gd name="T63" fmla="*/ 97 h 178"/>
                <a:gd name="T64" fmla="*/ 292 w 313"/>
                <a:gd name="T65" fmla="*/ 76 h 178"/>
                <a:gd name="T66" fmla="*/ 281 w 313"/>
                <a:gd name="T67" fmla="*/ 61 h 178"/>
                <a:gd name="T68" fmla="*/ 268 w 313"/>
                <a:gd name="T69" fmla="*/ 46 h 178"/>
                <a:gd name="T70" fmla="*/ 253 w 313"/>
                <a:gd name="T71" fmla="*/ 33 h 178"/>
                <a:gd name="T72" fmla="*/ 241 w 313"/>
                <a:gd name="T73" fmla="*/ 25 h 178"/>
                <a:gd name="T74" fmla="*/ 217 w 313"/>
                <a:gd name="T75" fmla="*/ 13 h 178"/>
                <a:gd name="T76" fmla="*/ 199 w 313"/>
                <a:gd name="T77" fmla="*/ 7 h 178"/>
                <a:gd name="T78" fmla="*/ 178 w 313"/>
                <a:gd name="T79" fmla="*/ 3 h 178"/>
                <a:gd name="T80" fmla="*/ 156 w 313"/>
                <a:gd name="T81" fmla="*/ 0 h 178"/>
                <a:gd name="T82" fmla="*/ 136 w 313"/>
                <a:gd name="T83" fmla="*/ 3 h 178"/>
                <a:gd name="T84" fmla="*/ 116 w 313"/>
                <a:gd name="T85" fmla="*/ 7 h 178"/>
                <a:gd name="T86" fmla="*/ 97 w 313"/>
                <a:gd name="T87" fmla="*/ 13 h 178"/>
                <a:gd name="T88" fmla="*/ 69 w 313"/>
                <a:gd name="T89" fmla="*/ 28 h 178"/>
                <a:gd name="T90" fmla="*/ 61 w 313"/>
                <a:gd name="T91" fmla="*/ 33 h 178"/>
                <a:gd name="T92" fmla="*/ 46 w 313"/>
                <a:gd name="T93" fmla="*/ 46 h 178"/>
                <a:gd name="T94" fmla="*/ 33 w 313"/>
                <a:gd name="T95" fmla="*/ 61 h 178"/>
                <a:gd name="T96" fmla="*/ 28 w 313"/>
                <a:gd name="T97" fmla="*/ 69 h 178"/>
                <a:gd name="T98" fmla="*/ 13 w 313"/>
                <a:gd name="T99" fmla="*/ 97 h 178"/>
                <a:gd name="T100" fmla="*/ 6 w 313"/>
                <a:gd name="T101" fmla="*/ 117 h 178"/>
                <a:gd name="T102" fmla="*/ 2 w 313"/>
                <a:gd name="T103" fmla="*/ 137 h 178"/>
                <a:gd name="T104" fmla="*/ 0 w 313"/>
                <a:gd name="T105" fmla="*/ 156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
                <a:gd name="T160" fmla="*/ 0 h 178"/>
                <a:gd name="T161" fmla="*/ 313 w 313"/>
                <a:gd name="T162" fmla="*/ 178 h 17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 h="178">
                  <a:moveTo>
                    <a:pt x="0" y="156"/>
                  </a:moveTo>
                  <a:lnTo>
                    <a:pt x="2" y="156"/>
                  </a:lnTo>
                  <a:lnTo>
                    <a:pt x="5" y="137"/>
                  </a:lnTo>
                  <a:lnTo>
                    <a:pt x="9" y="117"/>
                  </a:lnTo>
                  <a:lnTo>
                    <a:pt x="16" y="97"/>
                  </a:lnTo>
                  <a:lnTo>
                    <a:pt x="20" y="90"/>
                  </a:lnTo>
                  <a:lnTo>
                    <a:pt x="36" y="64"/>
                  </a:lnTo>
                  <a:lnTo>
                    <a:pt x="49" y="49"/>
                  </a:lnTo>
                  <a:lnTo>
                    <a:pt x="63" y="36"/>
                  </a:lnTo>
                  <a:lnTo>
                    <a:pt x="90" y="20"/>
                  </a:lnTo>
                  <a:lnTo>
                    <a:pt x="97" y="16"/>
                  </a:lnTo>
                  <a:lnTo>
                    <a:pt x="116" y="9"/>
                  </a:lnTo>
                  <a:lnTo>
                    <a:pt x="136" y="5"/>
                  </a:lnTo>
                  <a:lnTo>
                    <a:pt x="156" y="3"/>
                  </a:lnTo>
                  <a:lnTo>
                    <a:pt x="178" y="5"/>
                  </a:lnTo>
                  <a:lnTo>
                    <a:pt x="199" y="9"/>
                  </a:lnTo>
                  <a:lnTo>
                    <a:pt x="217" y="16"/>
                  </a:lnTo>
                  <a:lnTo>
                    <a:pt x="231" y="23"/>
                  </a:lnTo>
                  <a:lnTo>
                    <a:pt x="250" y="36"/>
                  </a:lnTo>
                  <a:lnTo>
                    <a:pt x="265" y="49"/>
                  </a:lnTo>
                  <a:lnTo>
                    <a:pt x="278" y="64"/>
                  </a:lnTo>
                  <a:lnTo>
                    <a:pt x="292" y="84"/>
                  </a:lnTo>
                  <a:lnTo>
                    <a:pt x="298" y="97"/>
                  </a:lnTo>
                  <a:lnTo>
                    <a:pt x="305" y="117"/>
                  </a:lnTo>
                  <a:lnTo>
                    <a:pt x="309" y="137"/>
                  </a:lnTo>
                  <a:lnTo>
                    <a:pt x="310" y="156"/>
                  </a:lnTo>
                  <a:lnTo>
                    <a:pt x="309" y="178"/>
                  </a:lnTo>
                  <a:lnTo>
                    <a:pt x="311" y="178"/>
                  </a:lnTo>
                  <a:lnTo>
                    <a:pt x="313" y="156"/>
                  </a:lnTo>
                  <a:lnTo>
                    <a:pt x="311" y="137"/>
                  </a:lnTo>
                  <a:lnTo>
                    <a:pt x="307" y="117"/>
                  </a:lnTo>
                  <a:lnTo>
                    <a:pt x="301" y="97"/>
                  </a:lnTo>
                  <a:lnTo>
                    <a:pt x="292" y="76"/>
                  </a:lnTo>
                  <a:lnTo>
                    <a:pt x="281" y="61"/>
                  </a:lnTo>
                  <a:lnTo>
                    <a:pt x="268" y="46"/>
                  </a:lnTo>
                  <a:lnTo>
                    <a:pt x="253" y="33"/>
                  </a:lnTo>
                  <a:lnTo>
                    <a:pt x="241" y="25"/>
                  </a:lnTo>
                  <a:lnTo>
                    <a:pt x="217" y="13"/>
                  </a:lnTo>
                  <a:lnTo>
                    <a:pt x="199" y="7"/>
                  </a:lnTo>
                  <a:lnTo>
                    <a:pt x="178" y="3"/>
                  </a:lnTo>
                  <a:lnTo>
                    <a:pt x="156" y="0"/>
                  </a:lnTo>
                  <a:lnTo>
                    <a:pt x="136" y="3"/>
                  </a:lnTo>
                  <a:lnTo>
                    <a:pt x="116" y="7"/>
                  </a:lnTo>
                  <a:lnTo>
                    <a:pt x="97" y="13"/>
                  </a:lnTo>
                  <a:lnTo>
                    <a:pt x="69" y="28"/>
                  </a:lnTo>
                  <a:lnTo>
                    <a:pt x="61" y="33"/>
                  </a:lnTo>
                  <a:lnTo>
                    <a:pt x="46" y="46"/>
                  </a:lnTo>
                  <a:lnTo>
                    <a:pt x="33" y="61"/>
                  </a:lnTo>
                  <a:lnTo>
                    <a:pt x="28" y="69"/>
                  </a:lnTo>
                  <a:lnTo>
                    <a:pt x="13" y="97"/>
                  </a:lnTo>
                  <a:lnTo>
                    <a:pt x="6" y="117"/>
                  </a:lnTo>
                  <a:lnTo>
                    <a:pt x="2" y="137"/>
                  </a:lnTo>
                  <a:lnTo>
                    <a:pt x="0" y="156"/>
                  </a:lnTo>
                  <a:close/>
                </a:path>
              </a:pathLst>
            </a:custGeom>
            <a:solidFill>
              <a:srgbClr val="000000"/>
            </a:solidFill>
            <a:ln w="25400">
              <a:solidFill>
                <a:schemeClr val="tx1"/>
              </a:solidFill>
              <a:round/>
              <a:headEnd/>
              <a:tailEnd/>
            </a:ln>
          </p:spPr>
          <p:txBody>
            <a:bodyPr/>
            <a:lstStyle/>
            <a:p>
              <a:endParaRPr lang="en-GB"/>
            </a:p>
          </p:txBody>
        </p:sp>
        <p:sp>
          <p:nvSpPr>
            <p:cNvPr id="41224" name="Freeform 256"/>
            <p:cNvSpPr>
              <a:spLocks/>
            </p:cNvSpPr>
            <p:nvPr/>
          </p:nvSpPr>
          <p:spPr bwMode="auto">
            <a:xfrm>
              <a:off x="1103" y="2456"/>
              <a:ext cx="311" cy="157"/>
            </a:xfrm>
            <a:custGeom>
              <a:avLst/>
              <a:gdLst>
                <a:gd name="T0" fmla="*/ 309 w 311"/>
                <a:gd name="T1" fmla="*/ 22 h 157"/>
                <a:gd name="T2" fmla="*/ 305 w 311"/>
                <a:gd name="T3" fmla="*/ 43 h 157"/>
                <a:gd name="T4" fmla="*/ 298 w 311"/>
                <a:gd name="T5" fmla="*/ 61 h 157"/>
                <a:gd name="T6" fmla="*/ 292 w 311"/>
                <a:gd name="T7" fmla="*/ 77 h 157"/>
                <a:gd name="T8" fmla="*/ 278 w 311"/>
                <a:gd name="T9" fmla="*/ 95 h 157"/>
                <a:gd name="T10" fmla="*/ 265 w 311"/>
                <a:gd name="T11" fmla="*/ 109 h 157"/>
                <a:gd name="T12" fmla="*/ 250 w 311"/>
                <a:gd name="T13" fmla="*/ 122 h 157"/>
                <a:gd name="T14" fmla="*/ 233 w 311"/>
                <a:gd name="T15" fmla="*/ 136 h 157"/>
                <a:gd name="T16" fmla="*/ 217 w 311"/>
                <a:gd name="T17" fmla="*/ 142 h 157"/>
                <a:gd name="T18" fmla="*/ 199 w 311"/>
                <a:gd name="T19" fmla="*/ 149 h 157"/>
                <a:gd name="T20" fmla="*/ 178 w 311"/>
                <a:gd name="T21" fmla="*/ 153 h 157"/>
                <a:gd name="T22" fmla="*/ 156 w 311"/>
                <a:gd name="T23" fmla="*/ 154 h 157"/>
                <a:gd name="T24" fmla="*/ 136 w 311"/>
                <a:gd name="T25" fmla="*/ 153 h 157"/>
                <a:gd name="T26" fmla="*/ 116 w 311"/>
                <a:gd name="T27" fmla="*/ 149 h 157"/>
                <a:gd name="T28" fmla="*/ 97 w 311"/>
                <a:gd name="T29" fmla="*/ 142 h 157"/>
                <a:gd name="T30" fmla="*/ 83 w 311"/>
                <a:gd name="T31" fmla="*/ 136 h 157"/>
                <a:gd name="T32" fmla="*/ 63 w 311"/>
                <a:gd name="T33" fmla="*/ 122 h 157"/>
                <a:gd name="T34" fmla="*/ 49 w 311"/>
                <a:gd name="T35" fmla="*/ 109 h 157"/>
                <a:gd name="T36" fmla="*/ 36 w 311"/>
                <a:gd name="T37" fmla="*/ 95 h 157"/>
                <a:gd name="T38" fmla="*/ 22 w 311"/>
                <a:gd name="T39" fmla="*/ 75 h 157"/>
                <a:gd name="T40" fmla="*/ 16 w 311"/>
                <a:gd name="T41" fmla="*/ 61 h 157"/>
                <a:gd name="T42" fmla="*/ 9 w 311"/>
                <a:gd name="T43" fmla="*/ 43 h 157"/>
                <a:gd name="T44" fmla="*/ 5 w 311"/>
                <a:gd name="T45" fmla="*/ 22 h 157"/>
                <a:gd name="T46" fmla="*/ 2 w 311"/>
                <a:gd name="T47" fmla="*/ 0 h 157"/>
                <a:gd name="T48" fmla="*/ 0 w 311"/>
                <a:gd name="T49" fmla="*/ 0 h 157"/>
                <a:gd name="T50" fmla="*/ 0 w 311"/>
                <a:gd name="T51" fmla="*/ 0 h 157"/>
                <a:gd name="T52" fmla="*/ 2 w 311"/>
                <a:gd name="T53" fmla="*/ 22 h 157"/>
                <a:gd name="T54" fmla="*/ 6 w 311"/>
                <a:gd name="T55" fmla="*/ 43 h 157"/>
                <a:gd name="T56" fmla="*/ 13 w 311"/>
                <a:gd name="T57" fmla="*/ 61 h 157"/>
                <a:gd name="T58" fmla="*/ 25 w 311"/>
                <a:gd name="T59" fmla="*/ 85 h 157"/>
                <a:gd name="T60" fmla="*/ 33 w 311"/>
                <a:gd name="T61" fmla="*/ 97 h 157"/>
                <a:gd name="T62" fmla="*/ 46 w 311"/>
                <a:gd name="T63" fmla="*/ 112 h 157"/>
                <a:gd name="T64" fmla="*/ 61 w 311"/>
                <a:gd name="T65" fmla="*/ 125 h 157"/>
                <a:gd name="T66" fmla="*/ 75 w 311"/>
                <a:gd name="T67" fmla="*/ 136 h 157"/>
                <a:gd name="T68" fmla="*/ 97 w 311"/>
                <a:gd name="T69" fmla="*/ 145 h 157"/>
                <a:gd name="T70" fmla="*/ 116 w 311"/>
                <a:gd name="T71" fmla="*/ 152 h 157"/>
                <a:gd name="T72" fmla="*/ 136 w 311"/>
                <a:gd name="T73" fmla="*/ 156 h 157"/>
                <a:gd name="T74" fmla="*/ 156 w 311"/>
                <a:gd name="T75" fmla="*/ 157 h 157"/>
                <a:gd name="T76" fmla="*/ 178 w 311"/>
                <a:gd name="T77" fmla="*/ 156 h 157"/>
                <a:gd name="T78" fmla="*/ 199 w 311"/>
                <a:gd name="T79" fmla="*/ 152 h 157"/>
                <a:gd name="T80" fmla="*/ 217 w 311"/>
                <a:gd name="T81" fmla="*/ 145 h 157"/>
                <a:gd name="T82" fmla="*/ 239 w 311"/>
                <a:gd name="T83" fmla="*/ 136 h 157"/>
                <a:gd name="T84" fmla="*/ 253 w 311"/>
                <a:gd name="T85" fmla="*/ 125 h 157"/>
                <a:gd name="T86" fmla="*/ 268 w 311"/>
                <a:gd name="T87" fmla="*/ 112 h 157"/>
                <a:gd name="T88" fmla="*/ 281 w 311"/>
                <a:gd name="T89" fmla="*/ 97 h 157"/>
                <a:gd name="T90" fmla="*/ 292 w 311"/>
                <a:gd name="T91" fmla="*/ 83 h 157"/>
                <a:gd name="T92" fmla="*/ 301 w 311"/>
                <a:gd name="T93" fmla="*/ 61 h 157"/>
                <a:gd name="T94" fmla="*/ 307 w 311"/>
                <a:gd name="T95" fmla="*/ 43 h 157"/>
                <a:gd name="T96" fmla="*/ 311 w 311"/>
                <a:gd name="T97" fmla="*/ 22 h 157"/>
                <a:gd name="T98" fmla="*/ 309 w 311"/>
                <a:gd name="T99" fmla="*/ 22 h 1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
                <a:gd name="T151" fmla="*/ 0 h 157"/>
                <a:gd name="T152" fmla="*/ 311 w 311"/>
                <a:gd name="T153" fmla="*/ 157 h 1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 h="157">
                  <a:moveTo>
                    <a:pt x="309" y="22"/>
                  </a:moveTo>
                  <a:lnTo>
                    <a:pt x="305" y="43"/>
                  </a:lnTo>
                  <a:lnTo>
                    <a:pt x="298" y="61"/>
                  </a:lnTo>
                  <a:lnTo>
                    <a:pt x="292" y="77"/>
                  </a:lnTo>
                  <a:lnTo>
                    <a:pt x="278" y="95"/>
                  </a:lnTo>
                  <a:lnTo>
                    <a:pt x="265" y="109"/>
                  </a:lnTo>
                  <a:lnTo>
                    <a:pt x="250" y="122"/>
                  </a:lnTo>
                  <a:lnTo>
                    <a:pt x="233" y="136"/>
                  </a:lnTo>
                  <a:lnTo>
                    <a:pt x="217" y="142"/>
                  </a:lnTo>
                  <a:lnTo>
                    <a:pt x="199" y="149"/>
                  </a:lnTo>
                  <a:lnTo>
                    <a:pt x="178" y="153"/>
                  </a:lnTo>
                  <a:lnTo>
                    <a:pt x="156" y="154"/>
                  </a:lnTo>
                  <a:lnTo>
                    <a:pt x="136" y="153"/>
                  </a:lnTo>
                  <a:lnTo>
                    <a:pt x="116" y="149"/>
                  </a:lnTo>
                  <a:lnTo>
                    <a:pt x="97" y="142"/>
                  </a:lnTo>
                  <a:lnTo>
                    <a:pt x="83" y="136"/>
                  </a:lnTo>
                  <a:lnTo>
                    <a:pt x="63" y="122"/>
                  </a:lnTo>
                  <a:lnTo>
                    <a:pt x="49" y="109"/>
                  </a:lnTo>
                  <a:lnTo>
                    <a:pt x="36" y="95"/>
                  </a:lnTo>
                  <a:lnTo>
                    <a:pt x="22" y="75"/>
                  </a:lnTo>
                  <a:lnTo>
                    <a:pt x="16" y="61"/>
                  </a:lnTo>
                  <a:lnTo>
                    <a:pt x="9" y="43"/>
                  </a:lnTo>
                  <a:lnTo>
                    <a:pt x="5" y="22"/>
                  </a:lnTo>
                  <a:lnTo>
                    <a:pt x="2" y="0"/>
                  </a:lnTo>
                  <a:lnTo>
                    <a:pt x="0" y="0"/>
                  </a:lnTo>
                  <a:lnTo>
                    <a:pt x="2" y="22"/>
                  </a:lnTo>
                  <a:lnTo>
                    <a:pt x="6" y="43"/>
                  </a:lnTo>
                  <a:lnTo>
                    <a:pt x="13" y="61"/>
                  </a:lnTo>
                  <a:lnTo>
                    <a:pt x="25" y="85"/>
                  </a:lnTo>
                  <a:lnTo>
                    <a:pt x="33" y="97"/>
                  </a:lnTo>
                  <a:lnTo>
                    <a:pt x="46" y="112"/>
                  </a:lnTo>
                  <a:lnTo>
                    <a:pt x="61" y="125"/>
                  </a:lnTo>
                  <a:lnTo>
                    <a:pt x="75" y="136"/>
                  </a:lnTo>
                  <a:lnTo>
                    <a:pt x="97" y="145"/>
                  </a:lnTo>
                  <a:lnTo>
                    <a:pt x="116" y="152"/>
                  </a:lnTo>
                  <a:lnTo>
                    <a:pt x="136" y="156"/>
                  </a:lnTo>
                  <a:lnTo>
                    <a:pt x="156" y="157"/>
                  </a:lnTo>
                  <a:lnTo>
                    <a:pt x="178" y="156"/>
                  </a:lnTo>
                  <a:lnTo>
                    <a:pt x="199" y="152"/>
                  </a:lnTo>
                  <a:lnTo>
                    <a:pt x="217" y="145"/>
                  </a:lnTo>
                  <a:lnTo>
                    <a:pt x="239" y="136"/>
                  </a:lnTo>
                  <a:lnTo>
                    <a:pt x="253" y="125"/>
                  </a:lnTo>
                  <a:lnTo>
                    <a:pt x="268" y="112"/>
                  </a:lnTo>
                  <a:lnTo>
                    <a:pt x="281" y="97"/>
                  </a:lnTo>
                  <a:lnTo>
                    <a:pt x="292" y="83"/>
                  </a:lnTo>
                  <a:lnTo>
                    <a:pt x="301" y="61"/>
                  </a:lnTo>
                  <a:lnTo>
                    <a:pt x="307" y="43"/>
                  </a:lnTo>
                  <a:lnTo>
                    <a:pt x="311" y="22"/>
                  </a:lnTo>
                  <a:lnTo>
                    <a:pt x="309" y="22"/>
                  </a:lnTo>
                  <a:close/>
                </a:path>
              </a:pathLst>
            </a:custGeom>
            <a:solidFill>
              <a:srgbClr val="000000"/>
            </a:solidFill>
            <a:ln w="25400">
              <a:solidFill>
                <a:schemeClr val="tx1"/>
              </a:solidFill>
              <a:round/>
              <a:headEnd/>
              <a:tailEnd/>
            </a:ln>
          </p:spPr>
          <p:txBody>
            <a:bodyPr/>
            <a:lstStyle/>
            <a:p>
              <a:endParaRPr lang="en-GB"/>
            </a:p>
          </p:txBody>
        </p:sp>
        <p:sp>
          <p:nvSpPr>
            <p:cNvPr id="41225" name="Line 257"/>
            <p:cNvSpPr>
              <a:spLocks noChangeShapeType="1"/>
            </p:cNvSpPr>
            <p:nvPr/>
          </p:nvSpPr>
          <p:spPr bwMode="auto">
            <a:xfrm flipH="1" flipV="1">
              <a:off x="1328" y="2476"/>
              <a:ext cx="76" cy="35"/>
            </a:xfrm>
            <a:prstGeom prst="line">
              <a:avLst/>
            </a:prstGeom>
            <a:noFill/>
            <a:ln w="25400">
              <a:solidFill>
                <a:schemeClr val="tx1"/>
              </a:solidFill>
              <a:round/>
              <a:headEnd/>
              <a:tailEnd/>
            </a:ln>
          </p:spPr>
          <p:txBody>
            <a:bodyPr/>
            <a:lstStyle/>
            <a:p>
              <a:endParaRPr lang="en-GB"/>
            </a:p>
          </p:txBody>
        </p:sp>
        <p:sp>
          <p:nvSpPr>
            <p:cNvPr id="41226" name="Freeform 258"/>
            <p:cNvSpPr>
              <a:spLocks/>
            </p:cNvSpPr>
            <p:nvPr/>
          </p:nvSpPr>
          <p:spPr bwMode="auto">
            <a:xfrm>
              <a:off x="1328" y="2475"/>
              <a:ext cx="76" cy="37"/>
            </a:xfrm>
            <a:custGeom>
              <a:avLst/>
              <a:gdLst>
                <a:gd name="T0" fmla="*/ 76 w 76"/>
                <a:gd name="T1" fmla="*/ 37 h 37"/>
                <a:gd name="T2" fmla="*/ 76 w 76"/>
                <a:gd name="T3" fmla="*/ 35 h 37"/>
                <a:gd name="T4" fmla="*/ 0 w 76"/>
                <a:gd name="T5" fmla="*/ 0 h 37"/>
                <a:gd name="T6" fmla="*/ 0 w 76"/>
                <a:gd name="T7" fmla="*/ 3 h 37"/>
                <a:gd name="T8" fmla="*/ 76 w 76"/>
                <a:gd name="T9" fmla="*/ 37 h 37"/>
                <a:gd name="T10" fmla="*/ 0 60000 65536"/>
                <a:gd name="T11" fmla="*/ 0 60000 65536"/>
                <a:gd name="T12" fmla="*/ 0 60000 65536"/>
                <a:gd name="T13" fmla="*/ 0 60000 65536"/>
                <a:gd name="T14" fmla="*/ 0 60000 65536"/>
                <a:gd name="T15" fmla="*/ 0 w 76"/>
                <a:gd name="T16" fmla="*/ 0 h 37"/>
                <a:gd name="T17" fmla="*/ 76 w 76"/>
                <a:gd name="T18" fmla="*/ 37 h 37"/>
              </a:gdLst>
              <a:ahLst/>
              <a:cxnLst>
                <a:cxn ang="T10">
                  <a:pos x="T0" y="T1"/>
                </a:cxn>
                <a:cxn ang="T11">
                  <a:pos x="T2" y="T3"/>
                </a:cxn>
                <a:cxn ang="T12">
                  <a:pos x="T4" y="T5"/>
                </a:cxn>
                <a:cxn ang="T13">
                  <a:pos x="T6" y="T7"/>
                </a:cxn>
                <a:cxn ang="T14">
                  <a:pos x="T8" y="T9"/>
                </a:cxn>
              </a:cxnLst>
              <a:rect l="T15" t="T16" r="T17" b="T18"/>
              <a:pathLst>
                <a:path w="76" h="37">
                  <a:moveTo>
                    <a:pt x="76" y="37"/>
                  </a:moveTo>
                  <a:lnTo>
                    <a:pt x="76" y="35"/>
                  </a:lnTo>
                  <a:lnTo>
                    <a:pt x="0" y="0"/>
                  </a:lnTo>
                  <a:lnTo>
                    <a:pt x="0" y="3"/>
                  </a:lnTo>
                  <a:lnTo>
                    <a:pt x="76" y="37"/>
                  </a:lnTo>
                  <a:close/>
                </a:path>
              </a:pathLst>
            </a:custGeom>
            <a:solidFill>
              <a:srgbClr val="000000"/>
            </a:solidFill>
            <a:ln w="25400">
              <a:solidFill>
                <a:schemeClr val="tx1"/>
              </a:solidFill>
              <a:round/>
              <a:headEnd/>
              <a:tailEnd/>
            </a:ln>
          </p:spPr>
          <p:txBody>
            <a:bodyPr/>
            <a:lstStyle/>
            <a:p>
              <a:endParaRPr lang="en-GB"/>
            </a:p>
          </p:txBody>
        </p:sp>
        <p:sp>
          <p:nvSpPr>
            <p:cNvPr id="41227" name="Line 259"/>
            <p:cNvSpPr>
              <a:spLocks noChangeShapeType="1"/>
            </p:cNvSpPr>
            <p:nvPr/>
          </p:nvSpPr>
          <p:spPr bwMode="auto">
            <a:xfrm flipV="1">
              <a:off x="1269" y="2301"/>
              <a:ext cx="1" cy="83"/>
            </a:xfrm>
            <a:prstGeom prst="line">
              <a:avLst/>
            </a:prstGeom>
            <a:noFill/>
            <a:ln w="25400">
              <a:solidFill>
                <a:schemeClr val="tx1"/>
              </a:solidFill>
              <a:round/>
              <a:headEnd/>
              <a:tailEnd/>
            </a:ln>
          </p:spPr>
          <p:txBody>
            <a:bodyPr/>
            <a:lstStyle/>
            <a:p>
              <a:endParaRPr lang="en-GB"/>
            </a:p>
          </p:txBody>
        </p:sp>
        <p:sp>
          <p:nvSpPr>
            <p:cNvPr id="41228" name="Rectangle 260"/>
            <p:cNvSpPr>
              <a:spLocks noChangeArrowheads="1"/>
            </p:cNvSpPr>
            <p:nvPr/>
          </p:nvSpPr>
          <p:spPr bwMode="auto">
            <a:xfrm>
              <a:off x="1267" y="2301"/>
              <a:ext cx="3" cy="83"/>
            </a:xfrm>
            <a:prstGeom prst="rect">
              <a:avLst/>
            </a:prstGeom>
            <a:solidFill>
              <a:srgbClr val="000000"/>
            </a:solidFill>
            <a:ln w="25400">
              <a:solidFill>
                <a:schemeClr val="tx1"/>
              </a:solidFill>
              <a:miter lim="800000"/>
              <a:headEnd/>
              <a:tailEnd/>
            </a:ln>
          </p:spPr>
          <p:txBody>
            <a:bodyPr/>
            <a:lstStyle/>
            <a:p>
              <a:endParaRPr lang="en-GB"/>
            </a:p>
          </p:txBody>
        </p:sp>
        <p:sp>
          <p:nvSpPr>
            <p:cNvPr id="41229" name="Line 261"/>
            <p:cNvSpPr>
              <a:spLocks noChangeShapeType="1"/>
            </p:cNvSpPr>
            <p:nvPr/>
          </p:nvSpPr>
          <p:spPr bwMode="auto">
            <a:xfrm flipV="1">
              <a:off x="1242" y="2304"/>
              <a:ext cx="1" cy="80"/>
            </a:xfrm>
            <a:prstGeom prst="line">
              <a:avLst/>
            </a:prstGeom>
            <a:noFill/>
            <a:ln w="25400">
              <a:solidFill>
                <a:schemeClr val="tx1"/>
              </a:solidFill>
              <a:round/>
              <a:headEnd/>
              <a:tailEnd/>
            </a:ln>
          </p:spPr>
          <p:txBody>
            <a:bodyPr/>
            <a:lstStyle/>
            <a:p>
              <a:endParaRPr lang="en-GB"/>
            </a:p>
          </p:txBody>
        </p:sp>
        <p:sp>
          <p:nvSpPr>
            <p:cNvPr id="41230" name="Rectangle 262"/>
            <p:cNvSpPr>
              <a:spLocks noChangeArrowheads="1"/>
            </p:cNvSpPr>
            <p:nvPr/>
          </p:nvSpPr>
          <p:spPr bwMode="auto">
            <a:xfrm>
              <a:off x="1239" y="2304"/>
              <a:ext cx="6" cy="80"/>
            </a:xfrm>
            <a:prstGeom prst="rect">
              <a:avLst/>
            </a:prstGeom>
            <a:solidFill>
              <a:srgbClr val="000000"/>
            </a:solidFill>
            <a:ln w="25400">
              <a:solidFill>
                <a:schemeClr val="tx1"/>
              </a:solidFill>
              <a:miter lim="800000"/>
              <a:headEnd/>
              <a:tailEnd/>
            </a:ln>
          </p:spPr>
          <p:txBody>
            <a:bodyPr/>
            <a:lstStyle/>
            <a:p>
              <a:endParaRPr lang="en-GB"/>
            </a:p>
          </p:txBody>
        </p:sp>
        <p:sp>
          <p:nvSpPr>
            <p:cNvPr id="41231" name="Line 263"/>
            <p:cNvSpPr>
              <a:spLocks noChangeShapeType="1"/>
            </p:cNvSpPr>
            <p:nvPr/>
          </p:nvSpPr>
          <p:spPr bwMode="auto">
            <a:xfrm flipH="1">
              <a:off x="1132" y="2500"/>
              <a:ext cx="66" cy="45"/>
            </a:xfrm>
            <a:prstGeom prst="line">
              <a:avLst/>
            </a:prstGeom>
            <a:noFill/>
            <a:ln w="25400">
              <a:solidFill>
                <a:schemeClr val="tx1"/>
              </a:solidFill>
              <a:round/>
              <a:headEnd/>
              <a:tailEnd/>
            </a:ln>
          </p:spPr>
          <p:txBody>
            <a:bodyPr/>
            <a:lstStyle/>
            <a:p>
              <a:endParaRPr lang="en-GB"/>
            </a:p>
          </p:txBody>
        </p:sp>
        <p:sp>
          <p:nvSpPr>
            <p:cNvPr id="41232" name="Freeform 264"/>
            <p:cNvSpPr>
              <a:spLocks/>
            </p:cNvSpPr>
            <p:nvPr/>
          </p:nvSpPr>
          <p:spPr bwMode="auto">
            <a:xfrm>
              <a:off x="1131" y="2499"/>
              <a:ext cx="69" cy="48"/>
            </a:xfrm>
            <a:custGeom>
              <a:avLst/>
              <a:gdLst>
                <a:gd name="T0" fmla="*/ 69 w 69"/>
                <a:gd name="T1" fmla="*/ 3 h 48"/>
                <a:gd name="T2" fmla="*/ 66 w 69"/>
                <a:gd name="T3" fmla="*/ 0 h 48"/>
                <a:gd name="T4" fmla="*/ 0 w 69"/>
                <a:gd name="T5" fmla="*/ 45 h 48"/>
                <a:gd name="T6" fmla="*/ 2 w 69"/>
                <a:gd name="T7" fmla="*/ 48 h 48"/>
                <a:gd name="T8" fmla="*/ 69 w 69"/>
                <a:gd name="T9" fmla="*/ 3 h 48"/>
                <a:gd name="T10" fmla="*/ 0 60000 65536"/>
                <a:gd name="T11" fmla="*/ 0 60000 65536"/>
                <a:gd name="T12" fmla="*/ 0 60000 65536"/>
                <a:gd name="T13" fmla="*/ 0 60000 65536"/>
                <a:gd name="T14" fmla="*/ 0 60000 65536"/>
                <a:gd name="T15" fmla="*/ 0 w 69"/>
                <a:gd name="T16" fmla="*/ 0 h 48"/>
                <a:gd name="T17" fmla="*/ 69 w 69"/>
                <a:gd name="T18" fmla="*/ 48 h 48"/>
              </a:gdLst>
              <a:ahLst/>
              <a:cxnLst>
                <a:cxn ang="T10">
                  <a:pos x="T0" y="T1"/>
                </a:cxn>
                <a:cxn ang="T11">
                  <a:pos x="T2" y="T3"/>
                </a:cxn>
                <a:cxn ang="T12">
                  <a:pos x="T4" y="T5"/>
                </a:cxn>
                <a:cxn ang="T13">
                  <a:pos x="T6" y="T7"/>
                </a:cxn>
                <a:cxn ang="T14">
                  <a:pos x="T8" y="T9"/>
                </a:cxn>
              </a:cxnLst>
              <a:rect l="T15" t="T16" r="T17" b="T18"/>
              <a:pathLst>
                <a:path w="69" h="48">
                  <a:moveTo>
                    <a:pt x="69" y="3"/>
                  </a:moveTo>
                  <a:lnTo>
                    <a:pt x="66" y="0"/>
                  </a:lnTo>
                  <a:lnTo>
                    <a:pt x="0" y="45"/>
                  </a:lnTo>
                  <a:lnTo>
                    <a:pt x="2" y="48"/>
                  </a:lnTo>
                  <a:lnTo>
                    <a:pt x="69" y="3"/>
                  </a:lnTo>
                  <a:close/>
                </a:path>
              </a:pathLst>
            </a:custGeom>
            <a:solidFill>
              <a:srgbClr val="000000"/>
            </a:solidFill>
            <a:ln w="25400">
              <a:solidFill>
                <a:schemeClr val="tx1"/>
              </a:solidFill>
              <a:round/>
              <a:headEnd/>
              <a:tailEnd/>
            </a:ln>
          </p:spPr>
          <p:txBody>
            <a:bodyPr/>
            <a:lstStyle/>
            <a:p>
              <a:endParaRPr lang="en-GB"/>
            </a:p>
          </p:txBody>
        </p:sp>
        <p:sp>
          <p:nvSpPr>
            <p:cNvPr id="41233" name="Line 265"/>
            <p:cNvSpPr>
              <a:spLocks noChangeShapeType="1"/>
            </p:cNvSpPr>
            <p:nvPr/>
          </p:nvSpPr>
          <p:spPr bwMode="auto">
            <a:xfrm flipH="1">
              <a:off x="1117" y="2470"/>
              <a:ext cx="68" cy="46"/>
            </a:xfrm>
            <a:prstGeom prst="line">
              <a:avLst/>
            </a:prstGeom>
            <a:noFill/>
            <a:ln w="25400">
              <a:solidFill>
                <a:schemeClr val="tx1"/>
              </a:solidFill>
              <a:round/>
              <a:headEnd/>
              <a:tailEnd/>
            </a:ln>
          </p:spPr>
          <p:txBody>
            <a:bodyPr/>
            <a:lstStyle/>
            <a:p>
              <a:endParaRPr lang="en-GB"/>
            </a:p>
          </p:txBody>
        </p:sp>
        <p:sp>
          <p:nvSpPr>
            <p:cNvPr id="41234" name="Freeform 266"/>
            <p:cNvSpPr>
              <a:spLocks/>
            </p:cNvSpPr>
            <p:nvPr/>
          </p:nvSpPr>
          <p:spPr bwMode="auto">
            <a:xfrm>
              <a:off x="1116" y="2468"/>
              <a:ext cx="70" cy="49"/>
            </a:xfrm>
            <a:custGeom>
              <a:avLst/>
              <a:gdLst>
                <a:gd name="T0" fmla="*/ 70 w 70"/>
                <a:gd name="T1" fmla="*/ 3 h 49"/>
                <a:gd name="T2" fmla="*/ 68 w 70"/>
                <a:gd name="T3" fmla="*/ 0 h 49"/>
                <a:gd name="T4" fmla="*/ 0 w 70"/>
                <a:gd name="T5" fmla="*/ 47 h 49"/>
                <a:gd name="T6" fmla="*/ 3 w 70"/>
                <a:gd name="T7" fmla="*/ 49 h 49"/>
                <a:gd name="T8" fmla="*/ 70 w 70"/>
                <a:gd name="T9" fmla="*/ 3 h 49"/>
                <a:gd name="T10" fmla="*/ 0 60000 65536"/>
                <a:gd name="T11" fmla="*/ 0 60000 65536"/>
                <a:gd name="T12" fmla="*/ 0 60000 65536"/>
                <a:gd name="T13" fmla="*/ 0 60000 65536"/>
                <a:gd name="T14" fmla="*/ 0 60000 65536"/>
                <a:gd name="T15" fmla="*/ 0 w 70"/>
                <a:gd name="T16" fmla="*/ 0 h 49"/>
                <a:gd name="T17" fmla="*/ 70 w 70"/>
                <a:gd name="T18" fmla="*/ 49 h 49"/>
              </a:gdLst>
              <a:ahLst/>
              <a:cxnLst>
                <a:cxn ang="T10">
                  <a:pos x="T0" y="T1"/>
                </a:cxn>
                <a:cxn ang="T11">
                  <a:pos x="T2" y="T3"/>
                </a:cxn>
                <a:cxn ang="T12">
                  <a:pos x="T4" y="T5"/>
                </a:cxn>
                <a:cxn ang="T13">
                  <a:pos x="T6" y="T7"/>
                </a:cxn>
                <a:cxn ang="T14">
                  <a:pos x="T8" y="T9"/>
                </a:cxn>
              </a:cxnLst>
              <a:rect l="T15" t="T16" r="T17" b="T18"/>
              <a:pathLst>
                <a:path w="70" h="49">
                  <a:moveTo>
                    <a:pt x="70" y="3"/>
                  </a:moveTo>
                  <a:lnTo>
                    <a:pt x="68" y="0"/>
                  </a:lnTo>
                  <a:lnTo>
                    <a:pt x="0" y="47"/>
                  </a:lnTo>
                  <a:lnTo>
                    <a:pt x="3" y="49"/>
                  </a:lnTo>
                  <a:lnTo>
                    <a:pt x="70" y="3"/>
                  </a:lnTo>
                  <a:close/>
                </a:path>
              </a:pathLst>
            </a:custGeom>
            <a:solidFill>
              <a:srgbClr val="000000"/>
            </a:solidFill>
            <a:ln w="25400">
              <a:solidFill>
                <a:schemeClr val="tx1"/>
              </a:solidFill>
              <a:round/>
              <a:headEnd/>
              <a:tailEnd/>
            </a:ln>
          </p:spPr>
          <p:txBody>
            <a:bodyPr/>
            <a:lstStyle/>
            <a:p>
              <a:endParaRPr lang="en-GB"/>
            </a:p>
          </p:txBody>
        </p:sp>
        <p:sp>
          <p:nvSpPr>
            <p:cNvPr id="41235" name="Line 267"/>
            <p:cNvSpPr>
              <a:spLocks noChangeShapeType="1"/>
            </p:cNvSpPr>
            <p:nvPr/>
          </p:nvSpPr>
          <p:spPr bwMode="auto">
            <a:xfrm flipH="1" flipV="1">
              <a:off x="1316" y="2500"/>
              <a:ext cx="73" cy="40"/>
            </a:xfrm>
            <a:prstGeom prst="line">
              <a:avLst/>
            </a:prstGeom>
            <a:noFill/>
            <a:ln w="25400">
              <a:solidFill>
                <a:schemeClr val="tx1"/>
              </a:solidFill>
              <a:round/>
              <a:headEnd/>
              <a:tailEnd/>
            </a:ln>
          </p:spPr>
          <p:txBody>
            <a:bodyPr/>
            <a:lstStyle/>
            <a:p>
              <a:endParaRPr lang="en-GB"/>
            </a:p>
          </p:txBody>
        </p:sp>
        <p:sp>
          <p:nvSpPr>
            <p:cNvPr id="41236" name="Freeform 268"/>
            <p:cNvSpPr>
              <a:spLocks/>
            </p:cNvSpPr>
            <p:nvPr/>
          </p:nvSpPr>
          <p:spPr bwMode="auto">
            <a:xfrm>
              <a:off x="1316" y="2499"/>
              <a:ext cx="73" cy="42"/>
            </a:xfrm>
            <a:custGeom>
              <a:avLst/>
              <a:gdLst>
                <a:gd name="T0" fmla="*/ 73 w 73"/>
                <a:gd name="T1" fmla="*/ 42 h 42"/>
                <a:gd name="T2" fmla="*/ 73 w 73"/>
                <a:gd name="T3" fmla="*/ 40 h 42"/>
                <a:gd name="T4" fmla="*/ 0 w 73"/>
                <a:gd name="T5" fmla="*/ 0 h 42"/>
                <a:gd name="T6" fmla="*/ 0 w 73"/>
                <a:gd name="T7" fmla="*/ 3 h 42"/>
                <a:gd name="T8" fmla="*/ 73 w 73"/>
                <a:gd name="T9" fmla="*/ 42 h 42"/>
                <a:gd name="T10" fmla="*/ 0 60000 65536"/>
                <a:gd name="T11" fmla="*/ 0 60000 65536"/>
                <a:gd name="T12" fmla="*/ 0 60000 65536"/>
                <a:gd name="T13" fmla="*/ 0 60000 65536"/>
                <a:gd name="T14" fmla="*/ 0 60000 65536"/>
                <a:gd name="T15" fmla="*/ 0 w 73"/>
                <a:gd name="T16" fmla="*/ 0 h 42"/>
                <a:gd name="T17" fmla="*/ 73 w 73"/>
                <a:gd name="T18" fmla="*/ 42 h 42"/>
              </a:gdLst>
              <a:ahLst/>
              <a:cxnLst>
                <a:cxn ang="T10">
                  <a:pos x="T0" y="T1"/>
                </a:cxn>
                <a:cxn ang="T11">
                  <a:pos x="T2" y="T3"/>
                </a:cxn>
                <a:cxn ang="T12">
                  <a:pos x="T4" y="T5"/>
                </a:cxn>
                <a:cxn ang="T13">
                  <a:pos x="T6" y="T7"/>
                </a:cxn>
                <a:cxn ang="T14">
                  <a:pos x="T8" y="T9"/>
                </a:cxn>
              </a:cxnLst>
              <a:rect l="T15" t="T16" r="T17" b="T18"/>
              <a:pathLst>
                <a:path w="73" h="42">
                  <a:moveTo>
                    <a:pt x="73" y="42"/>
                  </a:moveTo>
                  <a:lnTo>
                    <a:pt x="73" y="40"/>
                  </a:lnTo>
                  <a:lnTo>
                    <a:pt x="0" y="0"/>
                  </a:lnTo>
                  <a:lnTo>
                    <a:pt x="0" y="3"/>
                  </a:lnTo>
                  <a:lnTo>
                    <a:pt x="73" y="42"/>
                  </a:lnTo>
                  <a:close/>
                </a:path>
              </a:pathLst>
            </a:custGeom>
            <a:solidFill>
              <a:srgbClr val="000000"/>
            </a:solidFill>
            <a:ln w="25400">
              <a:solidFill>
                <a:schemeClr val="tx1"/>
              </a:solidFill>
              <a:round/>
              <a:headEnd/>
              <a:tailEnd/>
            </a:ln>
          </p:spPr>
          <p:txBody>
            <a:bodyPr/>
            <a:lstStyle/>
            <a:p>
              <a:endParaRPr lang="en-GB"/>
            </a:p>
          </p:txBody>
        </p:sp>
      </p:grpSp>
      <p:sp>
        <p:nvSpPr>
          <p:cNvPr id="406807" name="Text Box 279"/>
          <p:cNvSpPr txBox="1">
            <a:spLocks noChangeArrowheads="1"/>
          </p:cNvSpPr>
          <p:nvPr/>
        </p:nvSpPr>
        <p:spPr bwMode="auto">
          <a:xfrm>
            <a:off x="3203848" y="1412776"/>
            <a:ext cx="936625" cy="461665"/>
          </a:xfrm>
          <a:prstGeom prst="rect">
            <a:avLst/>
          </a:prstGeom>
          <a:noFill/>
          <a:ln w="0" algn="ctr">
            <a:noFill/>
            <a:miter lim="800000"/>
            <a:headEnd/>
            <a:tailEnd/>
          </a:ln>
        </p:spPr>
        <p:txBody>
          <a:bodyPr>
            <a:spAutoFit/>
          </a:bodyPr>
          <a:lstStyle/>
          <a:p>
            <a:pPr>
              <a:spcBef>
                <a:spcPct val="50000"/>
              </a:spcBef>
            </a:pPr>
            <a:r>
              <a:rPr lang="en-GB" sz="2400" b="1" dirty="0">
                <a:solidFill>
                  <a:srgbClr val="00FFFF"/>
                </a:solidFill>
                <a:effectLst>
                  <a:outerShdw blurRad="38100" dist="38100" dir="2700000" algn="tl">
                    <a:srgbClr val="000000">
                      <a:alpha val="43137"/>
                    </a:srgbClr>
                  </a:outerShdw>
                </a:effectLst>
              </a:rPr>
              <a:t>Lift</a:t>
            </a:r>
          </a:p>
        </p:txBody>
      </p:sp>
      <p:sp>
        <p:nvSpPr>
          <p:cNvPr id="406808" name="Text Box 280"/>
          <p:cNvSpPr txBox="1">
            <a:spLocks noChangeArrowheads="1"/>
          </p:cNvSpPr>
          <p:nvPr/>
        </p:nvSpPr>
        <p:spPr bwMode="auto">
          <a:xfrm>
            <a:off x="4283968" y="2492896"/>
            <a:ext cx="1150937" cy="461665"/>
          </a:xfrm>
          <a:prstGeom prst="rect">
            <a:avLst/>
          </a:prstGeom>
          <a:noFill/>
          <a:ln w="0" algn="ctr">
            <a:noFill/>
            <a:miter lim="800000"/>
            <a:headEnd/>
            <a:tailEnd/>
          </a:ln>
        </p:spPr>
        <p:txBody>
          <a:bodyPr>
            <a:spAutoFit/>
          </a:bodyPr>
          <a:lstStyle/>
          <a:p>
            <a:pPr>
              <a:spcBef>
                <a:spcPct val="50000"/>
              </a:spcBef>
            </a:pPr>
            <a:r>
              <a:rPr lang="en-GB" sz="2400" b="1" dirty="0">
                <a:solidFill>
                  <a:srgbClr val="FF9933"/>
                </a:solidFill>
                <a:effectLst>
                  <a:outerShdw blurRad="38100" dist="38100" dir="2700000" algn="tl">
                    <a:srgbClr val="000000">
                      <a:alpha val="43137"/>
                    </a:srgbClr>
                  </a:outerShdw>
                </a:effectLst>
              </a:rPr>
              <a:t>Thrust</a:t>
            </a:r>
          </a:p>
        </p:txBody>
      </p:sp>
      <p:sp>
        <p:nvSpPr>
          <p:cNvPr id="406809" name="Text Box 281"/>
          <p:cNvSpPr txBox="1">
            <a:spLocks noChangeArrowheads="1"/>
          </p:cNvSpPr>
          <p:nvPr/>
        </p:nvSpPr>
        <p:spPr bwMode="auto">
          <a:xfrm>
            <a:off x="755576" y="5229200"/>
            <a:ext cx="7560840" cy="830997"/>
          </a:xfrm>
          <a:prstGeom prst="rect">
            <a:avLst/>
          </a:prstGeom>
          <a:noFill/>
          <a:ln w="0" algn="ctr">
            <a:noFill/>
            <a:miter lim="800000"/>
            <a:headEnd/>
            <a:tailEnd/>
          </a:ln>
        </p:spPr>
        <p:txBody>
          <a:bodyPr wrap="square">
            <a:spAutoFit/>
          </a:bodyPr>
          <a:lstStyle/>
          <a:p>
            <a:pPr algn="ctr">
              <a:spcBef>
                <a:spcPct val="50000"/>
              </a:spcBef>
            </a:pPr>
            <a:r>
              <a:rPr lang="en-GB" sz="2400" b="1" dirty="0">
                <a:solidFill>
                  <a:srgbClr val="FFFF00"/>
                </a:solidFill>
              </a:rPr>
              <a:t>The </a:t>
            </a:r>
            <a:r>
              <a:rPr lang="en-GB" sz="2400" b="1" dirty="0" smtClean="0">
                <a:solidFill>
                  <a:srgbClr val="FFFF00"/>
                </a:solidFill>
              </a:rPr>
              <a:t>“disc” </a:t>
            </a:r>
            <a:r>
              <a:rPr lang="en-GB" sz="2400" b="1" dirty="0">
                <a:solidFill>
                  <a:srgbClr val="FFFF00"/>
                </a:solidFill>
              </a:rPr>
              <a:t>is tilted</a:t>
            </a:r>
            <a:r>
              <a:rPr lang="en-GB" sz="2400" b="1" dirty="0" smtClean="0">
                <a:solidFill>
                  <a:srgbClr val="FFFF00"/>
                </a:solidFill>
              </a:rPr>
              <a:t>, producing </a:t>
            </a:r>
            <a:r>
              <a:rPr lang="en-GB" sz="2400" b="1" dirty="0">
                <a:solidFill>
                  <a:srgbClr val="FFFF00"/>
                </a:solidFill>
              </a:rPr>
              <a:t>a horizontal component of </a:t>
            </a:r>
            <a:r>
              <a:rPr lang="en-GB" sz="2400" b="1" dirty="0" smtClean="0">
                <a:solidFill>
                  <a:srgbClr val="FFFF00"/>
                </a:solidFill>
              </a:rPr>
              <a:t>thrust</a:t>
            </a:r>
            <a:endParaRPr lang="en-GB" sz="2400" b="1" dirty="0">
              <a:solidFill>
                <a:srgbClr val="FFFF00"/>
              </a:solidFill>
            </a:endParaRPr>
          </a:p>
        </p:txBody>
      </p:sp>
      <p:sp>
        <p:nvSpPr>
          <p:cNvPr id="406815" name="Text Box 287"/>
          <p:cNvSpPr txBox="1">
            <a:spLocks noChangeArrowheads="1"/>
          </p:cNvSpPr>
          <p:nvPr/>
        </p:nvSpPr>
        <p:spPr bwMode="auto">
          <a:xfrm>
            <a:off x="7884368" y="3213100"/>
            <a:ext cx="1224707" cy="461665"/>
          </a:xfrm>
          <a:prstGeom prst="rect">
            <a:avLst/>
          </a:prstGeom>
          <a:noFill/>
          <a:ln w="0" algn="ctr">
            <a:noFill/>
            <a:miter lim="800000"/>
            <a:headEnd/>
            <a:tailEnd/>
          </a:ln>
        </p:spPr>
        <p:txBody>
          <a:bodyPr wrap="square">
            <a:spAutoFit/>
          </a:bodyPr>
          <a:lstStyle/>
          <a:p>
            <a:pPr>
              <a:spcBef>
                <a:spcPct val="50000"/>
              </a:spcBef>
            </a:pPr>
            <a:r>
              <a:rPr lang="en-GB" sz="2400" b="1" dirty="0">
                <a:solidFill>
                  <a:srgbClr val="FF9933"/>
                </a:solidFill>
                <a:effectLst>
                  <a:outerShdw blurRad="38100" dist="38100" dir="2700000" algn="tl">
                    <a:srgbClr val="000000">
                      <a:alpha val="43137"/>
                    </a:srgbClr>
                  </a:outerShdw>
                </a:effectLst>
              </a:rPr>
              <a:t>Thrust</a:t>
            </a:r>
          </a:p>
        </p:txBody>
      </p:sp>
      <p:sp>
        <p:nvSpPr>
          <p:cNvPr id="406816" name="Text Box 288"/>
          <p:cNvSpPr txBox="1">
            <a:spLocks noChangeArrowheads="1"/>
          </p:cNvSpPr>
          <p:nvPr/>
        </p:nvSpPr>
        <p:spPr bwMode="auto">
          <a:xfrm>
            <a:off x="6948264" y="1844824"/>
            <a:ext cx="936625" cy="461665"/>
          </a:xfrm>
          <a:prstGeom prst="rect">
            <a:avLst/>
          </a:prstGeom>
          <a:noFill/>
          <a:ln w="0" algn="ctr">
            <a:noFill/>
            <a:miter lim="800000"/>
            <a:headEnd/>
            <a:tailEnd/>
          </a:ln>
        </p:spPr>
        <p:txBody>
          <a:bodyPr>
            <a:spAutoFit/>
          </a:bodyPr>
          <a:lstStyle/>
          <a:p>
            <a:pPr>
              <a:spcBef>
                <a:spcPct val="50000"/>
              </a:spcBef>
            </a:pPr>
            <a:r>
              <a:rPr lang="en-GB" sz="2400" b="1" dirty="0">
                <a:solidFill>
                  <a:srgbClr val="00FFFF"/>
                </a:solidFill>
                <a:effectLst>
                  <a:outerShdw blurRad="38100" dist="38100" dir="2700000" algn="tl">
                    <a:srgbClr val="000000">
                      <a:alpha val="43137"/>
                    </a:srgbClr>
                  </a:outerShdw>
                </a:effectLst>
              </a:rPr>
              <a:t>Lift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06810"/>
                                        </p:tgtEl>
                                        <p:attrNameLst>
                                          <p:attrName>style.visibility</p:attrName>
                                        </p:attrNameLst>
                                      </p:cBhvr>
                                      <p:to>
                                        <p:strVal val="visible"/>
                                      </p:to>
                                    </p:set>
                                    <p:animEffect transition="in" filter="wipe(left)">
                                      <p:cBhvr>
                                        <p:cTn id="11" dur="2000"/>
                                        <p:tgtEl>
                                          <p:spTgt spid="40681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06812"/>
                                        </p:tgtEl>
                                        <p:attrNameLst>
                                          <p:attrName>style.visibility</p:attrName>
                                        </p:attrNameLst>
                                      </p:cBhvr>
                                      <p:to>
                                        <p:strVal val="visible"/>
                                      </p:to>
                                    </p:set>
                                    <p:animEffect transition="in" filter="wipe(down)">
                                      <p:cBhvr>
                                        <p:cTn id="14" dur="2000"/>
                                        <p:tgtEl>
                                          <p:spTgt spid="40681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06813"/>
                                        </p:tgtEl>
                                        <p:attrNameLst>
                                          <p:attrName>style.visibility</p:attrName>
                                        </p:attrNameLst>
                                      </p:cBhvr>
                                      <p:to>
                                        <p:strVal val="visible"/>
                                      </p:to>
                                    </p:set>
                                    <p:animEffect transition="in" filter="wipe(down)">
                                      <p:cBhvr>
                                        <p:cTn id="17" dur="2000"/>
                                        <p:tgtEl>
                                          <p:spTgt spid="4068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06814"/>
                                        </p:tgtEl>
                                        <p:attrNameLst>
                                          <p:attrName>style.visibility</p:attrName>
                                        </p:attrNameLst>
                                      </p:cBhvr>
                                      <p:to>
                                        <p:strVal val="visible"/>
                                      </p:to>
                                    </p:set>
                                    <p:animEffect transition="in" filter="wipe(left)">
                                      <p:cBhvr>
                                        <p:cTn id="20" dur="2000"/>
                                        <p:tgtEl>
                                          <p:spTgt spid="40681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06808"/>
                                        </p:tgtEl>
                                        <p:attrNameLst>
                                          <p:attrName>style.visibility</p:attrName>
                                        </p:attrNameLst>
                                      </p:cBhvr>
                                      <p:to>
                                        <p:strVal val="visible"/>
                                      </p:to>
                                    </p:set>
                                    <p:animEffect transition="in" filter="wipe(left)">
                                      <p:cBhvr>
                                        <p:cTn id="24" dur="2000"/>
                                        <p:tgtEl>
                                          <p:spTgt spid="40680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06807"/>
                                        </p:tgtEl>
                                        <p:attrNameLst>
                                          <p:attrName>style.visibility</p:attrName>
                                        </p:attrNameLst>
                                      </p:cBhvr>
                                      <p:to>
                                        <p:strVal val="visible"/>
                                      </p:to>
                                    </p:set>
                                    <p:animEffect transition="in" filter="wipe(left)">
                                      <p:cBhvr>
                                        <p:cTn id="27" dur="2000"/>
                                        <p:tgtEl>
                                          <p:spTgt spid="40680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06815"/>
                                        </p:tgtEl>
                                        <p:attrNameLst>
                                          <p:attrName>style.visibility</p:attrName>
                                        </p:attrNameLst>
                                      </p:cBhvr>
                                      <p:to>
                                        <p:strVal val="visible"/>
                                      </p:to>
                                    </p:set>
                                    <p:animEffect transition="in" filter="wipe(left)">
                                      <p:cBhvr>
                                        <p:cTn id="30" dur="2000"/>
                                        <p:tgtEl>
                                          <p:spTgt spid="40681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06816"/>
                                        </p:tgtEl>
                                        <p:attrNameLst>
                                          <p:attrName>style.visibility</p:attrName>
                                        </p:attrNameLst>
                                      </p:cBhvr>
                                      <p:to>
                                        <p:strVal val="visible"/>
                                      </p:to>
                                    </p:set>
                                    <p:animEffect transition="in" filter="wipe(left)">
                                      <p:cBhvr>
                                        <p:cTn id="33" dur="2000"/>
                                        <p:tgtEl>
                                          <p:spTgt spid="4068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06809">
                                            <p:txEl>
                                              <p:pRg st="0" end="0"/>
                                            </p:txEl>
                                          </p:spTgt>
                                        </p:tgtEl>
                                        <p:attrNameLst>
                                          <p:attrName>style.visibility</p:attrName>
                                        </p:attrNameLst>
                                      </p:cBhvr>
                                      <p:to>
                                        <p:strVal val="visible"/>
                                      </p:to>
                                    </p:set>
                                    <p:animEffect transition="in" filter="wipe(left)">
                                      <p:cBhvr>
                                        <p:cTn id="38" dur="1000"/>
                                        <p:tgtEl>
                                          <p:spTgt spid="4068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814" grpId="0" animBg="1"/>
      <p:bldP spid="406813" grpId="0" animBg="1"/>
      <p:bldP spid="406810" grpId="0" animBg="1"/>
      <p:bldP spid="406812" grpId="0" animBg="1"/>
      <p:bldP spid="406807" grpId="0"/>
      <p:bldP spid="406808" grpId="0"/>
      <p:bldP spid="406815" grpId="0"/>
      <p:bldP spid="4068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65175"/>
            <a:ext cx="9144000" cy="7016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4400" b="1" i="0" u="none" strike="noStrike" kern="0" cap="none" spc="0" normalizeH="0" baseline="0" noProof="0" smtClean="0">
                <a:ln>
                  <a:noFill/>
                </a:ln>
                <a:solidFill>
                  <a:srgbClr val="FFFF00"/>
                </a:solidFill>
                <a:effectLst/>
                <a:uLnTx/>
                <a:uFillTx/>
                <a:latin typeface="+mj-lt"/>
                <a:ea typeface="+mj-ea"/>
                <a:cs typeface="+mj-cs"/>
              </a:rPr>
              <a:t>Any questions?</a:t>
            </a:r>
            <a:endParaRPr kumimoji="0" lang="en-GB" sz="4400" b="1" i="0" u="none" strike="noStrike" kern="0" cap="none" spc="0" normalizeH="0" baseline="0" noProof="0" dirty="0" smtClean="0">
              <a:ln>
                <a:noFill/>
              </a:ln>
              <a:solidFill>
                <a:srgbClr val="FFFF00"/>
              </a:solidFill>
              <a:effectLst/>
              <a:uLnTx/>
              <a:uFillTx/>
              <a:latin typeface="+mj-lt"/>
              <a:ea typeface="+mj-ea"/>
              <a:cs typeface="+mj-cs"/>
            </a:endParaRPr>
          </a:p>
        </p:txBody>
      </p:sp>
      <p:pic>
        <p:nvPicPr>
          <p:cNvPr id="3" name="Picture 4" descr="in01099_"/>
          <p:cNvPicPr>
            <a:picLocks noChangeAspect="1" noChangeArrowheads="1"/>
          </p:cNvPicPr>
          <p:nvPr/>
        </p:nvPicPr>
        <p:blipFill>
          <a:blip r:embed="rId2" cstate="email"/>
          <a:srcRect/>
          <a:stretch>
            <a:fillRect/>
          </a:stretch>
        </p:blipFill>
        <p:spPr bwMode="auto">
          <a:xfrm>
            <a:off x="2700338" y="1714500"/>
            <a:ext cx="3429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95536" y="2708920"/>
            <a:ext cx="6050054" cy="701731"/>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400" b="1" i="0" u="none" strike="noStrike" kern="0" cap="none" spc="0" normalizeH="0" baseline="0" noProof="0" dirty="0" smtClean="0">
                <a:ln>
                  <a:noFill/>
                </a:ln>
                <a:solidFill>
                  <a:srgbClr val="FFFF00"/>
                </a:solidFill>
                <a:effectLst/>
                <a:uLnTx/>
                <a:uFillTx/>
                <a:latin typeface="Arial" charset="0"/>
                <a:ea typeface="+mj-ea"/>
                <a:cs typeface="+mj-cs"/>
              </a:rPr>
              <a:t>Questions for you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2677" name="Text Box 5"/>
          <p:cNvSpPr txBox="1">
            <a:spLocks noChangeArrowheads="1"/>
          </p:cNvSpPr>
          <p:nvPr/>
        </p:nvSpPr>
        <p:spPr bwMode="auto">
          <a:xfrm>
            <a:off x="468313" y="620688"/>
            <a:ext cx="8280400" cy="5309146"/>
          </a:xfrm>
          <a:prstGeom prst="rect">
            <a:avLst/>
          </a:prstGeom>
          <a:noFill/>
          <a:ln w="0" algn="ctr">
            <a:noFill/>
            <a:miter lim="800000"/>
            <a:headEnd/>
            <a:tailEnd/>
          </a:ln>
        </p:spPr>
        <p:txBody>
          <a:bodyPr wrap="square">
            <a:spAutoFit/>
          </a:bodyPr>
          <a:lstStyle/>
          <a:p>
            <a:pPr marL="457200" indent="-457200">
              <a:spcBef>
                <a:spcPct val="50000"/>
              </a:spcBef>
              <a:buAutoNum type="arabicPeriod"/>
            </a:pPr>
            <a:r>
              <a:rPr lang="en-GB" sz="2400" b="1" dirty="0" smtClean="0">
                <a:solidFill>
                  <a:srgbClr val="FFFF00"/>
                </a:solidFill>
              </a:rPr>
              <a:t>How </a:t>
            </a:r>
            <a:r>
              <a:rPr lang="en-GB" sz="2400" b="1" dirty="0">
                <a:solidFill>
                  <a:srgbClr val="FFFF00"/>
                </a:solidFill>
              </a:rPr>
              <a:t>does a </a:t>
            </a:r>
            <a:r>
              <a:rPr lang="en-GB" sz="2400" b="1" dirty="0" smtClean="0">
                <a:solidFill>
                  <a:srgbClr val="FFFF00"/>
                </a:solidFill>
              </a:rPr>
              <a:t>helicopter </a:t>
            </a:r>
            <a:r>
              <a:rPr lang="en-GB" sz="2400" b="1" dirty="0">
                <a:solidFill>
                  <a:srgbClr val="FFFF00"/>
                </a:solidFill>
              </a:rPr>
              <a:t>generate </a:t>
            </a:r>
            <a:r>
              <a:rPr lang="en-GB" sz="2400" b="1" dirty="0" smtClean="0">
                <a:solidFill>
                  <a:srgbClr val="FFFF00"/>
                </a:solidFill>
              </a:rPr>
              <a:t>lift?</a:t>
            </a:r>
          </a:p>
          <a:p>
            <a:pPr marL="457200" indent="-457200">
              <a:spcBef>
                <a:spcPct val="50000"/>
              </a:spcBef>
              <a:buAutoNum type="arabicPeriod"/>
            </a:pPr>
            <a:endParaRPr lang="en-GB" sz="1000" b="1" dirty="0" smtClean="0">
              <a:solidFill>
                <a:srgbClr val="FFFF00"/>
              </a:solidFill>
            </a:endParaRPr>
          </a:p>
          <a:p>
            <a:pPr marL="457200" indent="-457200">
              <a:lnSpc>
                <a:spcPct val="200000"/>
              </a:lnSpc>
              <a:spcBef>
                <a:spcPct val="50000"/>
              </a:spcBef>
            </a:pPr>
            <a:r>
              <a:rPr lang="en-GB" sz="2400" b="1" dirty="0" smtClean="0">
                <a:solidFill>
                  <a:srgbClr val="FFFF00"/>
                </a:solidFill>
              </a:rPr>
              <a:t>a. Spinning </a:t>
            </a:r>
            <a:r>
              <a:rPr lang="en-GB" sz="2400" b="1" dirty="0">
                <a:solidFill>
                  <a:srgbClr val="FFFF00"/>
                </a:solidFill>
              </a:rPr>
              <a:t>the main rotor </a:t>
            </a:r>
            <a:r>
              <a:rPr lang="en-GB" sz="2400" b="1" dirty="0" smtClean="0">
                <a:solidFill>
                  <a:srgbClr val="FFFF00"/>
                </a:solidFill>
              </a:rPr>
              <a:t>faster</a:t>
            </a:r>
            <a:endParaRPr lang="en-GB" sz="2400" b="1" dirty="0">
              <a:solidFill>
                <a:srgbClr val="FFFF00"/>
              </a:solidFill>
            </a:endParaRPr>
          </a:p>
          <a:p>
            <a:pPr marL="457200" indent="-457200">
              <a:lnSpc>
                <a:spcPct val="200000"/>
              </a:lnSpc>
              <a:spcBef>
                <a:spcPct val="50000"/>
              </a:spcBef>
            </a:pPr>
            <a:r>
              <a:rPr lang="en-GB" sz="2400" b="1" dirty="0" smtClean="0">
                <a:solidFill>
                  <a:srgbClr val="FFFF00"/>
                </a:solidFill>
              </a:rPr>
              <a:t>b. Spinning </a:t>
            </a:r>
            <a:r>
              <a:rPr lang="en-GB" sz="2400" b="1" dirty="0">
                <a:solidFill>
                  <a:srgbClr val="FFFF00"/>
                </a:solidFill>
              </a:rPr>
              <a:t>the main rotor </a:t>
            </a:r>
            <a:r>
              <a:rPr lang="en-GB" sz="2400" b="1" dirty="0" smtClean="0">
                <a:solidFill>
                  <a:srgbClr val="FFFF00"/>
                </a:solidFill>
              </a:rPr>
              <a:t>slower</a:t>
            </a:r>
          </a:p>
          <a:p>
            <a:pPr marL="457200" indent="-457200">
              <a:lnSpc>
                <a:spcPct val="200000"/>
              </a:lnSpc>
              <a:spcBef>
                <a:spcPct val="50000"/>
              </a:spcBef>
            </a:pPr>
            <a:r>
              <a:rPr lang="en-GB" sz="2400" b="1" dirty="0" smtClean="0">
                <a:solidFill>
                  <a:srgbClr val="FFFF00"/>
                </a:solidFill>
              </a:rPr>
              <a:t>c. Increasing the angle of attack of each rotor blade</a:t>
            </a:r>
          </a:p>
          <a:p>
            <a:pPr marL="457200" indent="-457200">
              <a:lnSpc>
                <a:spcPct val="200000"/>
              </a:lnSpc>
              <a:spcBef>
                <a:spcPct val="50000"/>
              </a:spcBef>
            </a:pPr>
            <a:r>
              <a:rPr lang="en-GB" sz="2400" b="1" dirty="0" smtClean="0">
                <a:solidFill>
                  <a:srgbClr val="FFFF00"/>
                </a:solidFill>
              </a:rPr>
              <a:t>d. Decreasing </a:t>
            </a:r>
            <a:r>
              <a:rPr lang="en-GB" sz="2400" b="1" dirty="0">
                <a:solidFill>
                  <a:srgbClr val="FFFF00"/>
                </a:solidFill>
              </a:rPr>
              <a:t>the angle of attack of each rotor </a:t>
            </a:r>
            <a:r>
              <a:rPr lang="en-GB" sz="2400" b="1" dirty="0" smtClean="0">
                <a:solidFill>
                  <a:srgbClr val="FFFF00"/>
                </a:solidFill>
              </a:rPr>
              <a:t>blade</a:t>
            </a:r>
            <a:endParaRPr lang="en-GB" sz="2400" b="1" dirty="0">
              <a:solidFill>
                <a:srgbClr val="FFFF00"/>
              </a:solidFill>
            </a:endParaRPr>
          </a:p>
          <a:p>
            <a:pPr marL="342900" indent="-342900">
              <a:lnSpc>
                <a:spcPct val="200000"/>
              </a:lnSpc>
              <a:spcBef>
                <a:spcPct val="50000"/>
              </a:spcBef>
              <a:buFontTx/>
              <a:buAutoNum type="alphaLcPeriod"/>
            </a:pPr>
            <a:endParaRPr lang="en-GB" sz="2400" b="1" dirty="0">
              <a:solidFill>
                <a:srgbClr val="FFFF00"/>
              </a:solidFill>
            </a:endParaRPr>
          </a:p>
        </p:txBody>
      </p:sp>
      <p:pic>
        <p:nvPicPr>
          <p:cNvPr id="412678" name="Picture 6" descr="redbull_BO-105upside down"/>
          <p:cNvPicPr>
            <a:picLocks noChangeAspect="1" noChangeArrowheads="1"/>
          </p:cNvPicPr>
          <p:nvPr/>
        </p:nvPicPr>
        <p:blipFill>
          <a:blip r:embed="rId2" cstate="email"/>
          <a:srcRect/>
          <a:stretch>
            <a:fillRect/>
          </a:stretch>
        </p:blipFill>
        <p:spPr bwMode="auto">
          <a:xfrm>
            <a:off x="4788024" y="1124744"/>
            <a:ext cx="3456384" cy="2369094"/>
          </a:xfrm>
          <a:prstGeom prst="rect">
            <a:avLst/>
          </a:prstGeom>
          <a:noFill/>
          <a:ln w="9525">
            <a:noFill/>
            <a:miter lim="800000"/>
            <a:headEnd/>
            <a:tailEnd/>
          </a:ln>
        </p:spPr>
      </p:pic>
      <p:pic>
        <p:nvPicPr>
          <p:cNvPr id="412679" name="Picture 7" descr="sh-60b-seahawk-hover"/>
          <p:cNvPicPr>
            <a:picLocks noChangeAspect="1" noChangeArrowheads="1"/>
          </p:cNvPicPr>
          <p:nvPr/>
        </p:nvPicPr>
        <p:blipFill>
          <a:blip r:embed="rId3" cstate="email"/>
          <a:srcRect/>
          <a:stretch>
            <a:fillRect/>
          </a:stretch>
        </p:blipFill>
        <p:spPr bwMode="auto">
          <a:xfrm>
            <a:off x="251520" y="4076428"/>
            <a:ext cx="3707772" cy="278157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2677">
                                            <p:txEl>
                                              <p:pRg st="0" end="0"/>
                                            </p:txEl>
                                          </p:spTgt>
                                        </p:tgtEl>
                                        <p:attrNameLst>
                                          <p:attrName>style.visibility</p:attrName>
                                        </p:attrNameLst>
                                      </p:cBhvr>
                                      <p:to>
                                        <p:strVal val="visible"/>
                                      </p:to>
                                    </p:set>
                                    <p:animEffect transition="in" filter="wipe(left)">
                                      <p:cBhvr>
                                        <p:cTn id="7" dur="1000"/>
                                        <p:tgtEl>
                                          <p:spTgt spid="412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2677">
                                            <p:txEl>
                                              <p:pRg st="2" end="2"/>
                                            </p:txEl>
                                          </p:spTgt>
                                        </p:tgtEl>
                                        <p:attrNameLst>
                                          <p:attrName>style.visibility</p:attrName>
                                        </p:attrNameLst>
                                      </p:cBhvr>
                                      <p:to>
                                        <p:strVal val="visible"/>
                                      </p:to>
                                    </p:set>
                                    <p:animEffect transition="in" filter="wipe(left)">
                                      <p:cBhvr>
                                        <p:cTn id="12" dur="1000"/>
                                        <p:tgtEl>
                                          <p:spTgt spid="41267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2677">
                                            <p:txEl>
                                              <p:pRg st="3" end="3"/>
                                            </p:txEl>
                                          </p:spTgt>
                                        </p:tgtEl>
                                        <p:attrNameLst>
                                          <p:attrName>style.visibility</p:attrName>
                                        </p:attrNameLst>
                                      </p:cBhvr>
                                      <p:to>
                                        <p:strVal val="visible"/>
                                      </p:to>
                                    </p:set>
                                    <p:animEffect transition="in" filter="wipe(left)">
                                      <p:cBhvr>
                                        <p:cTn id="17" dur="1000"/>
                                        <p:tgtEl>
                                          <p:spTgt spid="41267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2677">
                                            <p:txEl>
                                              <p:pRg st="4" end="4"/>
                                            </p:txEl>
                                          </p:spTgt>
                                        </p:tgtEl>
                                        <p:attrNameLst>
                                          <p:attrName>style.visibility</p:attrName>
                                        </p:attrNameLst>
                                      </p:cBhvr>
                                      <p:to>
                                        <p:strVal val="visible"/>
                                      </p:to>
                                    </p:set>
                                    <p:animEffect transition="in" filter="wipe(left)">
                                      <p:cBhvr>
                                        <p:cTn id="22" dur="1000"/>
                                        <p:tgtEl>
                                          <p:spTgt spid="41267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2677">
                                            <p:txEl>
                                              <p:pRg st="5" end="5"/>
                                            </p:txEl>
                                          </p:spTgt>
                                        </p:tgtEl>
                                        <p:attrNameLst>
                                          <p:attrName>style.visibility</p:attrName>
                                        </p:attrNameLst>
                                      </p:cBhvr>
                                      <p:to>
                                        <p:strVal val="visible"/>
                                      </p:to>
                                    </p:set>
                                    <p:animEffect transition="in" filter="wipe(left)">
                                      <p:cBhvr>
                                        <p:cTn id="27" dur="1000"/>
                                        <p:tgtEl>
                                          <p:spTgt spid="41267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412677">
                                            <p:txEl>
                                              <p:pRg st="2" end="2"/>
                                            </p:txEl>
                                          </p:spTgt>
                                        </p:tgtEl>
                                      </p:cBhvr>
                                    </p:animEffect>
                                    <p:set>
                                      <p:cBhvr>
                                        <p:cTn id="32" dur="1" fill="hold">
                                          <p:stCondLst>
                                            <p:cond delay="499"/>
                                          </p:stCondLst>
                                        </p:cTn>
                                        <p:tgtEl>
                                          <p:spTgt spid="412677">
                                            <p:txEl>
                                              <p:pRg st="2" end="2"/>
                                            </p:txEl>
                                          </p:spTgt>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412677">
                                            <p:txEl>
                                              <p:pRg st="3" end="3"/>
                                            </p:txEl>
                                          </p:spTgt>
                                        </p:tgtEl>
                                      </p:cBhvr>
                                    </p:animEffect>
                                    <p:set>
                                      <p:cBhvr>
                                        <p:cTn id="35" dur="1" fill="hold">
                                          <p:stCondLst>
                                            <p:cond delay="499"/>
                                          </p:stCondLst>
                                        </p:cTn>
                                        <p:tgtEl>
                                          <p:spTgt spid="412677">
                                            <p:txEl>
                                              <p:pRg st="3" end="3"/>
                                            </p:txEl>
                                          </p:spTgt>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412677">
                                            <p:txEl>
                                              <p:pRg st="5" end="5"/>
                                            </p:txEl>
                                          </p:spTgt>
                                        </p:tgtEl>
                                      </p:cBhvr>
                                    </p:animEffect>
                                    <p:set>
                                      <p:cBhvr>
                                        <p:cTn id="38" dur="1" fill="hold">
                                          <p:stCondLst>
                                            <p:cond delay="499"/>
                                          </p:stCondLst>
                                        </p:cTn>
                                        <p:tgtEl>
                                          <p:spTgt spid="412677">
                                            <p:txEl>
                                              <p:pRg st="5" end="5"/>
                                            </p:txEl>
                                          </p:spTgt>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12678"/>
                                        </p:tgtEl>
                                        <p:attrNameLst>
                                          <p:attrName>style.visibility</p:attrName>
                                        </p:attrNameLst>
                                      </p:cBhvr>
                                      <p:to>
                                        <p:strVal val="visible"/>
                                      </p:to>
                                    </p:set>
                                    <p:animEffect transition="in" filter="fade">
                                      <p:cBhvr>
                                        <p:cTn id="42" dur="1000"/>
                                        <p:tgtEl>
                                          <p:spTgt spid="412678"/>
                                        </p:tgtEl>
                                      </p:cBhvr>
                                    </p:animEffect>
                                  </p:childTnLst>
                                </p:cTn>
                              </p:par>
                              <p:par>
                                <p:cTn id="43" presetID="10" presetClass="entr" presetSubtype="0" fill="hold" nodeType="withEffect">
                                  <p:stCondLst>
                                    <p:cond delay="0"/>
                                  </p:stCondLst>
                                  <p:childTnLst>
                                    <p:set>
                                      <p:cBhvr>
                                        <p:cTn id="44" dur="1" fill="hold">
                                          <p:stCondLst>
                                            <p:cond delay="0"/>
                                          </p:stCondLst>
                                        </p:cTn>
                                        <p:tgtEl>
                                          <p:spTgt spid="412679"/>
                                        </p:tgtEl>
                                        <p:attrNameLst>
                                          <p:attrName>style.visibility</p:attrName>
                                        </p:attrNameLst>
                                      </p:cBhvr>
                                      <p:to>
                                        <p:strVal val="visible"/>
                                      </p:to>
                                    </p:set>
                                    <p:animEffect transition="in" filter="fade">
                                      <p:cBhvr>
                                        <p:cTn id="45" dur="1000"/>
                                        <p:tgtEl>
                                          <p:spTgt spid="412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4723" name="Text Box 3"/>
          <p:cNvSpPr txBox="1">
            <a:spLocks noChangeArrowheads="1"/>
          </p:cNvSpPr>
          <p:nvPr/>
        </p:nvSpPr>
        <p:spPr bwMode="auto">
          <a:xfrm>
            <a:off x="468313" y="476672"/>
            <a:ext cx="8280400" cy="5678478"/>
          </a:xfrm>
          <a:prstGeom prst="rect">
            <a:avLst/>
          </a:prstGeom>
          <a:noFill/>
          <a:ln w="0" algn="ctr">
            <a:noFill/>
            <a:miter lim="800000"/>
            <a:headEnd/>
            <a:tailEnd/>
          </a:ln>
        </p:spPr>
        <p:txBody>
          <a:bodyPr wrap="square">
            <a:spAutoFit/>
          </a:bodyPr>
          <a:lstStyle/>
          <a:p>
            <a:pPr marL="457200" indent="-457200">
              <a:spcBef>
                <a:spcPct val="50000"/>
              </a:spcBef>
              <a:buAutoNum type="arabicPeriod" startAt="2"/>
            </a:pPr>
            <a:r>
              <a:rPr lang="en-GB" sz="2400" b="1" dirty="0" smtClean="0">
                <a:solidFill>
                  <a:srgbClr val="FFFF00"/>
                </a:solidFill>
              </a:rPr>
              <a:t>When </a:t>
            </a:r>
            <a:r>
              <a:rPr lang="en-GB" sz="2400" b="1" dirty="0">
                <a:solidFill>
                  <a:srgbClr val="FFFF00"/>
                </a:solidFill>
              </a:rPr>
              <a:t>a </a:t>
            </a:r>
            <a:r>
              <a:rPr lang="en-GB" sz="2400" b="1" dirty="0" smtClean="0">
                <a:solidFill>
                  <a:srgbClr val="FFFF00"/>
                </a:solidFill>
              </a:rPr>
              <a:t>helicopter </a:t>
            </a:r>
            <a:r>
              <a:rPr lang="en-GB" sz="2400" b="1" dirty="0">
                <a:solidFill>
                  <a:srgbClr val="FFFF00"/>
                </a:solidFill>
              </a:rPr>
              <a:t>rotor is </a:t>
            </a:r>
            <a:r>
              <a:rPr lang="en-GB" sz="2400" b="1" dirty="0" smtClean="0">
                <a:solidFill>
                  <a:srgbClr val="FFFF00"/>
                </a:solidFill>
              </a:rPr>
              <a:t>flown </a:t>
            </a:r>
            <a:r>
              <a:rPr lang="en-GB" sz="2400" b="1" dirty="0">
                <a:solidFill>
                  <a:srgbClr val="FFFF00"/>
                </a:solidFill>
              </a:rPr>
              <a:t>in a circular </a:t>
            </a:r>
            <a:r>
              <a:rPr lang="en-GB" sz="2400" b="1" dirty="0" smtClean="0">
                <a:solidFill>
                  <a:srgbClr val="FFFF00"/>
                </a:solidFill>
              </a:rPr>
              <a:t>motion there </a:t>
            </a:r>
            <a:r>
              <a:rPr lang="en-GB" sz="2400" b="1" dirty="0">
                <a:solidFill>
                  <a:srgbClr val="FFFF00"/>
                </a:solidFill>
              </a:rPr>
              <a:t>is an opposing </a:t>
            </a:r>
            <a:r>
              <a:rPr lang="en-GB" sz="2400" b="1" dirty="0" smtClean="0">
                <a:solidFill>
                  <a:srgbClr val="FFFF00"/>
                </a:solidFill>
              </a:rPr>
              <a:t>force.  What </a:t>
            </a:r>
            <a:r>
              <a:rPr lang="en-GB" sz="2400" b="1" dirty="0">
                <a:solidFill>
                  <a:srgbClr val="FFFF00"/>
                </a:solidFill>
              </a:rPr>
              <a:t>is this force called</a:t>
            </a:r>
            <a:r>
              <a:rPr lang="en-GB" sz="2400" b="1" dirty="0" smtClean="0">
                <a:solidFill>
                  <a:srgbClr val="FFFF00"/>
                </a:solidFill>
              </a:rPr>
              <a:t>?</a:t>
            </a:r>
          </a:p>
          <a:p>
            <a:pPr marL="457200" indent="-457200">
              <a:spcBef>
                <a:spcPct val="50000"/>
              </a:spcBef>
            </a:pPr>
            <a:endParaRPr lang="en-GB" sz="1000" b="1" dirty="0">
              <a:solidFill>
                <a:srgbClr val="FFFF00"/>
              </a:solidFill>
            </a:endParaRPr>
          </a:p>
          <a:p>
            <a:pPr marL="342900" indent="-342900">
              <a:lnSpc>
                <a:spcPct val="200000"/>
              </a:lnSpc>
              <a:spcBef>
                <a:spcPct val="50000"/>
              </a:spcBef>
            </a:pPr>
            <a:r>
              <a:rPr lang="en-GB" sz="2400" b="1" dirty="0" smtClean="0">
                <a:solidFill>
                  <a:srgbClr val="FFFF00"/>
                </a:solidFill>
              </a:rPr>
              <a:t>				a. Lift</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b. Torque reaction</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c. Lift reaction</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d. Drag</a:t>
            </a:r>
            <a:endParaRPr lang="en-GB" sz="2400" b="1" dirty="0">
              <a:solidFill>
                <a:srgbClr val="FFFF00"/>
              </a:solidFill>
            </a:endParaRPr>
          </a:p>
          <a:p>
            <a:pPr marL="342900" indent="-342900">
              <a:spcBef>
                <a:spcPct val="50000"/>
              </a:spcBef>
              <a:buFontTx/>
              <a:buAutoNum type="alphaLcPeriod"/>
            </a:pPr>
            <a:endParaRPr lang="en-GB" sz="2400" b="1" dirty="0">
              <a:solidFill>
                <a:srgbClr val="FFFF00"/>
              </a:solidFill>
            </a:endParaRPr>
          </a:p>
        </p:txBody>
      </p:sp>
      <p:pic>
        <p:nvPicPr>
          <p:cNvPr id="414726" name="Picture 6" descr="refueling-over-lhd-1-wasp-south-end-of-red-sea"/>
          <p:cNvPicPr>
            <a:picLocks noChangeAspect="1" noChangeArrowheads="1"/>
          </p:cNvPicPr>
          <p:nvPr/>
        </p:nvPicPr>
        <p:blipFill>
          <a:blip r:embed="rId2" cstate="email"/>
          <a:srcRect/>
          <a:stretch>
            <a:fillRect/>
          </a:stretch>
        </p:blipFill>
        <p:spPr bwMode="auto">
          <a:xfrm>
            <a:off x="179513" y="3582471"/>
            <a:ext cx="4104455" cy="3078630"/>
          </a:xfrm>
          <a:prstGeom prst="rect">
            <a:avLst/>
          </a:prstGeom>
          <a:noFill/>
          <a:ln w="9525">
            <a:noFill/>
            <a:miter lim="800000"/>
            <a:headEnd/>
            <a:tailEnd/>
          </a:ln>
        </p:spPr>
      </p:pic>
      <p:pic>
        <p:nvPicPr>
          <p:cNvPr id="414727" name="Picture 7" descr="Ka-50"/>
          <p:cNvPicPr>
            <a:picLocks noChangeAspect="1" noChangeArrowheads="1"/>
          </p:cNvPicPr>
          <p:nvPr/>
        </p:nvPicPr>
        <p:blipFill>
          <a:blip r:embed="rId3" cstate="email"/>
          <a:srcRect/>
          <a:stretch>
            <a:fillRect/>
          </a:stretch>
        </p:blipFill>
        <p:spPr bwMode="auto">
          <a:xfrm>
            <a:off x="4499992" y="3573016"/>
            <a:ext cx="4413573" cy="309634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wipe(left)">
                                      <p:cBhvr>
                                        <p:cTn id="7" dur="1000"/>
                                        <p:tgtEl>
                                          <p:spTgt spid="414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4723">
                                            <p:txEl>
                                              <p:pRg st="2" end="2"/>
                                            </p:txEl>
                                          </p:spTgt>
                                        </p:tgtEl>
                                        <p:attrNameLst>
                                          <p:attrName>style.visibility</p:attrName>
                                        </p:attrNameLst>
                                      </p:cBhvr>
                                      <p:to>
                                        <p:strVal val="visible"/>
                                      </p:to>
                                    </p:set>
                                    <p:animEffect transition="in" filter="wipe(left)">
                                      <p:cBhvr>
                                        <p:cTn id="12" dur="1000"/>
                                        <p:tgtEl>
                                          <p:spTgt spid="414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4723">
                                            <p:txEl>
                                              <p:pRg st="3" end="3"/>
                                            </p:txEl>
                                          </p:spTgt>
                                        </p:tgtEl>
                                        <p:attrNameLst>
                                          <p:attrName>style.visibility</p:attrName>
                                        </p:attrNameLst>
                                      </p:cBhvr>
                                      <p:to>
                                        <p:strVal val="visible"/>
                                      </p:to>
                                    </p:set>
                                    <p:animEffect transition="in" filter="wipe(left)">
                                      <p:cBhvr>
                                        <p:cTn id="17" dur="1000"/>
                                        <p:tgtEl>
                                          <p:spTgt spid="414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4723">
                                            <p:txEl>
                                              <p:pRg st="4" end="4"/>
                                            </p:txEl>
                                          </p:spTgt>
                                        </p:tgtEl>
                                        <p:attrNameLst>
                                          <p:attrName>style.visibility</p:attrName>
                                        </p:attrNameLst>
                                      </p:cBhvr>
                                      <p:to>
                                        <p:strVal val="visible"/>
                                      </p:to>
                                    </p:set>
                                    <p:animEffect transition="in" filter="wipe(left)">
                                      <p:cBhvr>
                                        <p:cTn id="22" dur="1000"/>
                                        <p:tgtEl>
                                          <p:spTgt spid="4147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4723">
                                            <p:txEl>
                                              <p:pRg st="5" end="5"/>
                                            </p:txEl>
                                          </p:spTgt>
                                        </p:tgtEl>
                                        <p:attrNameLst>
                                          <p:attrName>style.visibility</p:attrName>
                                        </p:attrNameLst>
                                      </p:cBhvr>
                                      <p:to>
                                        <p:strVal val="visible"/>
                                      </p:to>
                                    </p:set>
                                    <p:animEffect transition="in" filter="wipe(left)">
                                      <p:cBhvr>
                                        <p:cTn id="27" dur="1000"/>
                                        <p:tgtEl>
                                          <p:spTgt spid="4147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414723">
                                            <p:txEl>
                                              <p:pRg st="2" end="2"/>
                                            </p:txEl>
                                          </p:spTgt>
                                        </p:tgtEl>
                                      </p:cBhvr>
                                    </p:animEffect>
                                    <p:set>
                                      <p:cBhvr>
                                        <p:cTn id="32" dur="1" fill="hold">
                                          <p:stCondLst>
                                            <p:cond delay="999"/>
                                          </p:stCondLst>
                                        </p:cTn>
                                        <p:tgtEl>
                                          <p:spTgt spid="414723">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414723">
                                            <p:txEl>
                                              <p:pRg st="5" end="5"/>
                                            </p:txEl>
                                          </p:spTgt>
                                        </p:tgtEl>
                                      </p:cBhvr>
                                    </p:animEffect>
                                    <p:set>
                                      <p:cBhvr>
                                        <p:cTn id="35" dur="1" fill="hold">
                                          <p:stCondLst>
                                            <p:cond delay="999"/>
                                          </p:stCondLst>
                                        </p:cTn>
                                        <p:tgtEl>
                                          <p:spTgt spid="414723">
                                            <p:txEl>
                                              <p:pRg st="5" end="5"/>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414723">
                                            <p:txEl>
                                              <p:pRg st="4" end="4"/>
                                            </p:txEl>
                                          </p:spTgt>
                                        </p:tgtEl>
                                      </p:cBhvr>
                                    </p:animEffect>
                                    <p:set>
                                      <p:cBhvr>
                                        <p:cTn id="38" dur="1" fill="hold">
                                          <p:stCondLst>
                                            <p:cond delay="999"/>
                                          </p:stCondLst>
                                        </p:cTn>
                                        <p:tgtEl>
                                          <p:spTgt spid="414723">
                                            <p:txEl>
                                              <p:pRg st="4" end="4"/>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414727"/>
                                        </p:tgtEl>
                                        <p:attrNameLst>
                                          <p:attrName>style.visibility</p:attrName>
                                        </p:attrNameLst>
                                      </p:cBhvr>
                                      <p:to>
                                        <p:strVal val="visible"/>
                                      </p:to>
                                    </p:set>
                                    <p:animEffect transition="in" filter="fade">
                                      <p:cBhvr>
                                        <p:cTn id="42" dur="1000"/>
                                        <p:tgtEl>
                                          <p:spTgt spid="414727"/>
                                        </p:tgtEl>
                                      </p:cBhvr>
                                    </p:animEffect>
                                  </p:childTnLst>
                                </p:cTn>
                              </p:par>
                              <p:par>
                                <p:cTn id="43" presetID="10" presetClass="entr" presetSubtype="0" fill="hold" nodeType="withEffect">
                                  <p:stCondLst>
                                    <p:cond delay="1000"/>
                                  </p:stCondLst>
                                  <p:childTnLst>
                                    <p:set>
                                      <p:cBhvr>
                                        <p:cTn id="44" dur="1" fill="hold">
                                          <p:stCondLst>
                                            <p:cond delay="0"/>
                                          </p:stCondLst>
                                        </p:cTn>
                                        <p:tgtEl>
                                          <p:spTgt spid="414726"/>
                                        </p:tgtEl>
                                        <p:attrNameLst>
                                          <p:attrName>style.visibility</p:attrName>
                                        </p:attrNameLst>
                                      </p:cBhvr>
                                      <p:to>
                                        <p:strVal val="visible"/>
                                      </p:to>
                                    </p:set>
                                    <p:animEffect transition="in" filter="fade">
                                      <p:cBhvr>
                                        <p:cTn id="45" dur="1000"/>
                                        <p:tgtEl>
                                          <p:spTgt spid="414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6771" name="Text Box 3"/>
          <p:cNvSpPr txBox="1">
            <a:spLocks noChangeArrowheads="1"/>
          </p:cNvSpPr>
          <p:nvPr/>
        </p:nvSpPr>
        <p:spPr bwMode="auto">
          <a:xfrm>
            <a:off x="468313" y="620688"/>
            <a:ext cx="8280400" cy="5262979"/>
          </a:xfrm>
          <a:prstGeom prst="rect">
            <a:avLst/>
          </a:prstGeom>
          <a:noFill/>
          <a:ln w="0" algn="ctr">
            <a:noFill/>
            <a:miter lim="800000"/>
            <a:headEnd/>
            <a:tailEnd/>
          </a:ln>
        </p:spPr>
        <p:txBody>
          <a:bodyPr wrap="square">
            <a:spAutoFit/>
          </a:bodyPr>
          <a:lstStyle/>
          <a:p>
            <a:pPr marL="457200" indent="-457200">
              <a:spcBef>
                <a:spcPct val="50000"/>
              </a:spcBef>
              <a:buAutoNum type="arabicPeriod" startAt="3"/>
            </a:pPr>
            <a:r>
              <a:rPr lang="en-GB" sz="2400" b="1" dirty="0" smtClean="0">
                <a:solidFill>
                  <a:srgbClr val="FFFF00"/>
                </a:solidFill>
              </a:rPr>
              <a:t>What </a:t>
            </a:r>
            <a:r>
              <a:rPr lang="en-GB" sz="2400" b="1" dirty="0">
                <a:solidFill>
                  <a:srgbClr val="FFFF00"/>
                </a:solidFill>
              </a:rPr>
              <a:t>is the purpose of a </a:t>
            </a:r>
            <a:r>
              <a:rPr lang="en-GB" sz="2400" b="1" dirty="0" smtClean="0">
                <a:solidFill>
                  <a:srgbClr val="FFFF00"/>
                </a:solidFill>
              </a:rPr>
              <a:t>tail </a:t>
            </a:r>
            <a:r>
              <a:rPr lang="en-GB" sz="2400" b="1" dirty="0">
                <a:solidFill>
                  <a:srgbClr val="FFFF00"/>
                </a:solidFill>
              </a:rPr>
              <a:t>r</a:t>
            </a:r>
            <a:r>
              <a:rPr lang="en-GB" sz="2400" b="1" dirty="0" smtClean="0">
                <a:solidFill>
                  <a:srgbClr val="FFFF00"/>
                </a:solidFill>
              </a:rPr>
              <a:t>otor?</a:t>
            </a:r>
          </a:p>
          <a:p>
            <a:pPr marL="457200" indent="-457200">
              <a:spcBef>
                <a:spcPct val="50000"/>
              </a:spcBef>
            </a:pP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a. Counter torque reaction</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b. Reduce drag</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c. Provide thrust</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d. Control </a:t>
            </a:r>
            <a:r>
              <a:rPr lang="en-GB" sz="2400" b="1" dirty="0">
                <a:solidFill>
                  <a:srgbClr val="FFFF00"/>
                </a:solidFill>
              </a:rPr>
              <a:t>the </a:t>
            </a:r>
            <a:r>
              <a:rPr lang="en-GB" sz="2400" b="1" dirty="0" smtClean="0">
                <a:solidFill>
                  <a:srgbClr val="FFFF00"/>
                </a:solidFill>
              </a:rPr>
              <a:t>helicopter </a:t>
            </a:r>
            <a:r>
              <a:rPr lang="en-GB" sz="2400" b="1" dirty="0">
                <a:solidFill>
                  <a:srgbClr val="FFFF00"/>
                </a:solidFill>
              </a:rPr>
              <a:t>in the rolling </a:t>
            </a:r>
            <a:r>
              <a:rPr lang="en-GB" sz="2400" b="1" dirty="0" smtClean="0">
                <a:solidFill>
                  <a:srgbClr val="FFFF00"/>
                </a:solidFill>
              </a:rPr>
              <a:t>plane</a:t>
            </a:r>
            <a:endParaRPr lang="en-GB" sz="2400" b="1" dirty="0">
              <a:solidFill>
                <a:srgbClr val="FFFF00"/>
              </a:solidFill>
            </a:endParaRPr>
          </a:p>
          <a:p>
            <a:pPr marL="342900" indent="-342900">
              <a:spcBef>
                <a:spcPct val="50000"/>
              </a:spcBef>
              <a:buFontTx/>
              <a:buAutoNum type="alphaLcPeriod"/>
            </a:pPr>
            <a:endParaRPr lang="en-GB" sz="2400" b="1" dirty="0">
              <a:solidFill>
                <a:srgbClr val="FFFF00"/>
              </a:solidFill>
            </a:endParaRPr>
          </a:p>
        </p:txBody>
      </p:sp>
      <p:pic>
        <p:nvPicPr>
          <p:cNvPr id="416774" name="Picture 6" descr="mh-53-pave-low-usaf"/>
          <p:cNvPicPr>
            <a:picLocks noChangeAspect="1" noChangeArrowheads="1"/>
          </p:cNvPicPr>
          <p:nvPr/>
        </p:nvPicPr>
        <p:blipFill>
          <a:blip r:embed="rId2" cstate="email"/>
          <a:srcRect/>
          <a:stretch>
            <a:fillRect/>
          </a:stretch>
        </p:blipFill>
        <p:spPr bwMode="auto">
          <a:xfrm>
            <a:off x="4788024" y="4077072"/>
            <a:ext cx="4157650" cy="2376264"/>
          </a:xfrm>
          <a:prstGeom prst="rect">
            <a:avLst/>
          </a:prstGeom>
          <a:noFill/>
          <a:ln w="9525">
            <a:noFill/>
            <a:miter lim="800000"/>
            <a:headEnd/>
            <a:tailEnd/>
          </a:ln>
        </p:spPr>
      </p:pic>
      <p:pic>
        <p:nvPicPr>
          <p:cNvPr id="416775" name="Picture 7" descr="sikorsky-mh-53m-pave-low"/>
          <p:cNvPicPr>
            <a:picLocks noChangeAspect="1" noChangeArrowheads="1"/>
          </p:cNvPicPr>
          <p:nvPr/>
        </p:nvPicPr>
        <p:blipFill>
          <a:blip r:embed="rId3" cstate="email"/>
          <a:srcRect/>
          <a:stretch>
            <a:fillRect/>
          </a:stretch>
        </p:blipFill>
        <p:spPr bwMode="auto">
          <a:xfrm>
            <a:off x="179512" y="2492896"/>
            <a:ext cx="4594697" cy="223224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Effect transition="in" filter="wipe(left)">
                                      <p:cBhvr>
                                        <p:cTn id="7" dur="1000"/>
                                        <p:tgtEl>
                                          <p:spTgt spid="416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6771">
                                            <p:txEl>
                                              <p:pRg st="2" end="2"/>
                                            </p:txEl>
                                          </p:spTgt>
                                        </p:tgtEl>
                                        <p:attrNameLst>
                                          <p:attrName>style.visibility</p:attrName>
                                        </p:attrNameLst>
                                      </p:cBhvr>
                                      <p:to>
                                        <p:strVal val="visible"/>
                                      </p:to>
                                    </p:set>
                                    <p:animEffect transition="in" filter="wipe(left)">
                                      <p:cBhvr>
                                        <p:cTn id="12" dur="1000"/>
                                        <p:tgtEl>
                                          <p:spTgt spid="416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6771">
                                            <p:txEl>
                                              <p:pRg st="3" end="3"/>
                                            </p:txEl>
                                          </p:spTgt>
                                        </p:tgtEl>
                                        <p:attrNameLst>
                                          <p:attrName>style.visibility</p:attrName>
                                        </p:attrNameLst>
                                      </p:cBhvr>
                                      <p:to>
                                        <p:strVal val="visible"/>
                                      </p:to>
                                    </p:set>
                                    <p:animEffect transition="in" filter="wipe(left)">
                                      <p:cBhvr>
                                        <p:cTn id="17" dur="1000"/>
                                        <p:tgtEl>
                                          <p:spTgt spid="4167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6771">
                                            <p:txEl>
                                              <p:pRg st="4" end="4"/>
                                            </p:txEl>
                                          </p:spTgt>
                                        </p:tgtEl>
                                        <p:attrNameLst>
                                          <p:attrName>style.visibility</p:attrName>
                                        </p:attrNameLst>
                                      </p:cBhvr>
                                      <p:to>
                                        <p:strVal val="visible"/>
                                      </p:to>
                                    </p:set>
                                    <p:animEffect transition="in" filter="wipe(left)">
                                      <p:cBhvr>
                                        <p:cTn id="22" dur="1000"/>
                                        <p:tgtEl>
                                          <p:spTgt spid="4167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6771">
                                            <p:txEl>
                                              <p:pRg st="5" end="5"/>
                                            </p:txEl>
                                          </p:spTgt>
                                        </p:tgtEl>
                                        <p:attrNameLst>
                                          <p:attrName>style.visibility</p:attrName>
                                        </p:attrNameLst>
                                      </p:cBhvr>
                                      <p:to>
                                        <p:strVal val="visible"/>
                                      </p:to>
                                    </p:set>
                                    <p:animEffect transition="in" filter="wipe(left)">
                                      <p:cBhvr>
                                        <p:cTn id="27" dur="1000"/>
                                        <p:tgtEl>
                                          <p:spTgt spid="4167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416771">
                                            <p:txEl>
                                              <p:pRg st="3" end="3"/>
                                            </p:txEl>
                                          </p:spTgt>
                                        </p:tgtEl>
                                      </p:cBhvr>
                                    </p:animEffect>
                                    <p:set>
                                      <p:cBhvr>
                                        <p:cTn id="32" dur="1" fill="hold">
                                          <p:stCondLst>
                                            <p:cond delay="999"/>
                                          </p:stCondLst>
                                        </p:cTn>
                                        <p:tgtEl>
                                          <p:spTgt spid="416771">
                                            <p:txEl>
                                              <p:pRg st="3" end="3"/>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416771">
                                            <p:txEl>
                                              <p:pRg st="5" end="5"/>
                                            </p:txEl>
                                          </p:spTgt>
                                        </p:tgtEl>
                                      </p:cBhvr>
                                    </p:animEffect>
                                    <p:set>
                                      <p:cBhvr>
                                        <p:cTn id="35" dur="1" fill="hold">
                                          <p:stCondLst>
                                            <p:cond delay="999"/>
                                          </p:stCondLst>
                                        </p:cTn>
                                        <p:tgtEl>
                                          <p:spTgt spid="416771">
                                            <p:txEl>
                                              <p:pRg st="5" end="5"/>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416771">
                                            <p:txEl>
                                              <p:pRg st="4" end="4"/>
                                            </p:txEl>
                                          </p:spTgt>
                                        </p:tgtEl>
                                      </p:cBhvr>
                                    </p:animEffect>
                                    <p:set>
                                      <p:cBhvr>
                                        <p:cTn id="38" dur="1" fill="hold">
                                          <p:stCondLst>
                                            <p:cond delay="999"/>
                                          </p:stCondLst>
                                        </p:cTn>
                                        <p:tgtEl>
                                          <p:spTgt spid="416771">
                                            <p:txEl>
                                              <p:pRg st="4" end="4"/>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416775"/>
                                        </p:tgtEl>
                                        <p:attrNameLst>
                                          <p:attrName>style.visibility</p:attrName>
                                        </p:attrNameLst>
                                      </p:cBhvr>
                                      <p:to>
                                        <p:strVal val="visible"/>
                                      </p:to>
                                    </p:set>
                                    <p:animEffect transition="in" filter="fade">
                                      <p:cBhvr>
                                        <p:cTn id="42" dur="1000"/>
                                        <p:tgtEl>
                                          <p:spTgt spid="416775"/>
                                        </p:tgtEl>
                                      </p:cBhvr>
                                    </p:animEffect>
                                  </p:childTnLst>
                                </p:cTn>
                              </p:par>
                              <p:par>
                                <p:cTn id="43" presetID="10" presetClass="entr" presetSubtype="0" fill="hold" nodeType="withEffect">
                                  <p:stCondLst>
                                    <p:cond delay="1000"/>
                                  </p:stCondLst>
                                  <p:childTnLst>
                                    <p:set>
                                      <p:cBhvr>
                                        <p:cTn id="44" dur="1" fill="hold">
                                          <p:stCondLst>
                                            <p:cond delay="0"/>
                                          </p:stCondLst>
                                        </p:cTn>
                                        <p:tgtEl>
                                          <p:spTgt spid="416774"/>
                                        </p:tgtEl>
                                        <p:attrNameLst>
                                          <p:attrName>style.visibility</p:attrName>
                                        </p:attrNameLst>
                                      </p:cBhvr>
                                      <p:to>
                                        <p:strVal val="visible"/>
                                      </p:to>
                                    </p:set>
                                    <p:animEffect transition="in" filter="fade">
                                      <p:cBhvr>
                                        <p:cTn id="45" dur="1000"/>
                                        <p:tgtEl>
                                          <p:spTgt spid="416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5754" name="Picture 10" descr="westland-scout-ah-1-helicopter"/>
          <p:cNvPicPr>
            <a:picLocks noChangeAspect="1" noChangeArrowheads="1"/>
          </p:cNvPicPr>
          <p:nvPr/>
        </p:nvPicPr>
        <p:blipFill>
          <a:blip r:embed="rId2" cstate="email"/>
          <a:srcRect/>
          <a:stretch>
            <a:fillRect/>
          </a:stretch>
        </p:blipFill>
        <p:spPr bwMode="auto">
          <a:xfrm>
            <a:off x="3203575" y="5229225"/>
            <a:ext cx="2849563" cy="1406525"/>
          </a:xfrm>
          <a:prstGeom prst="rect">
            <a:avLst/>
          </a:prstGeom>
          <a:noFill/>
          <a:ln w="9525">
            <a:noFill/>
            <a:miter lim="800000"/>
            <a:headEnd/>
            <a:tailEnd/>
          </a:ln>
        </p:spPr>
      </p:pic>
      <p:pic>
        <p:nvPicPr>
          <p:cNvPr id="415752" name="Picture 8" descr="sud-est-se-3130-alouette"/>
          <p:cNvPicPr>
            <a:picLocks noChangeAspect="1" noChangeArrowheads="1"/>
          </p:cNvPicPr>
          <p:nvPr/>
        </p:nvPicPr>
        <p:blipFill>
          <a:blip r:embed="rId3" cstate="email"/>
          <a:srcRect/>
          <a:stretch>
            <a:fillRect/>
          </a:stretch>
        </p:blipFill>
        <p:spPr bwMode="auto">
          <a:xfrm>
            <a:off x="5724525" y="3500438"/>
            <a:ext cx="3219450" cy="1584325"/>
          </a:xfrm>
          <a:prstGeom prst="rect">
            <a:avLst/>
          </a:prstGeom>
          <a:noFill/>
          <a:ln w="9525">
            <a:noFill/>
            <a:miter lim="800000"/>
            <a:headEnd/>
            <a:tailEnd/>
          </a:ln>
        </p:spPr>
      </p:pic>
      <p:sp>
        <p:nvSpPr>
          <p:cNvPr id="415747" name="Text Box 3"/>
          <p:cNvSpPr txBox="1">
            <a:spLocks noChangeArrowheads="1"/>
          </p:cNvSpPr>
          <p:nvPr/>
        </p:nvSpPr>
        <p:spPr bwMode="auto">
          <a:xfrm>
            <a:off x="611560" y="404664"/>
            <a:ext cx="7632848" cy="5078313"/>
          </a:xfrm>
          <a:prstGeom prst="rect">
            <a:avLst/>
          </a:prstGeom>
          <a:noFill/>
          <a:ln w="0" algn="ctr">
            <a:noFill/>
            <a:miter lim="800000"/>
            <a:headEnd/>
            <a:tailEnd/>
          </a:ln>
        </p:spPr>
        <p:txBody>
          <a:bodyPr wrap="square">
            <a:spAutoFit/>
          </a:bodyPr>
          <a:lstStyle/>
          <a:p>
            <a:pPr marL="457200" indent="-457200">
              <a:spcBef>
                <a:spcPct val="50000"/>
              </a:spcBef>
              <a:buAutoNum type="arabicPeriod" startAt="4"/>
            </a:pPr>
            <a:r>
              <a:rPr lang="en-GB" sz="2400" b="1" dirty="0" smtClean="0">
                <a:solidFill>
                  <a:srgbClr val="FFFF00"/>
                </a:solidFill>
              </a:rPr>
              <a:t>What </a:t>
            </a:r>
            <a:r>
              <a:rPr lang="en-GB" sz="2400" b="1" dirty="0">
                <a:solidFill>
                  <a:srgbClr val="FFFF00"/>
                </a:solidFill>
              </a:rPr>
              <a:t>are the </a:t>
            </a:r>
            <a:r>
              <a:rPr lang="en-GB" sz="2400" b="1" dirty="0" smtClean="0">
                <a:solidFill>
                  <a:srgbClr val="FFFF00"/>
                </a:solidFill>
              </a:rPr>
              <a:t>three </a:t>
            </a:r>
            <a:r>
              <a:rPr lang="en-GB" sz="2400" b="1" dirty="0">
                <a:solidFill>
                  <a:srgbClr val="FFFF00"/>
                </a:solidFill>
              </a:rPr>
              <a:t>controls a </a:t>
            </a:r>
            <a:r>
              <a:rPr lang="en-GB" sz="2400" b="1" dirty="0" smtClean="0">
                <a:solidFill>
                  <a:srgbClr val="FFFF00"/>
                </a:solidFill>
              </a:rPr>
              <a:t>helicopter </a:t>
            </a:r>
            <a:r>
              <a:rPr lang="en-GB" sz="2400" b="1" dirty="0">
                <a:solidFill>
                  <a:srgbClr val="FFFF00"/>
                </a:solidFill>
              </a:rPr>
              <a:t>uses to </a:t>
            </a:r>
            <a:r>
              <a:rPr lang="en-GB" sz="2400" b="1" dirty="0" smtClean="0">
                <a:solidFill>
                  <a:srgbClr val="FFFF00"/>
                </a:solidFill>
              </a:rPr>
              <a:t>control the </a:t>
            </a:r>
            <a:r>
              <a:rPr lang="en-GB" sz="2400" b="1" dirty="0">
                <a:solidFill>
                  <a:srgbClr val="FFFF00"/>
                </a:solidFill>
              </a:rPr>
              <a:t>aircraft’s attitude</a:t>
            </a:r>
            <a:r>
              <a:rPr lang="en-GB" sz="2400" b="1" dirty="0" smtClean="0">
                <a:solidFill>
                  <a:srgbClr val="FFFF00"/>
                </a:solidFill>
              </a:rPr>
              <a:t>?</a:t>
            </a:r>
          </a:p>
          <a:p>
            <a:pPr marL="457200" indent="-457200">
              <a:spcBef>
                <a:spcPct val="50000"/>
              </a:spcBef>
            </a:pP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a. Collective</a:t>
            </a:r>
            <a:r>
              <a:rPr lang="en-GB" sz="2400" b="1" dirty="0">
                <a:solidFill>
                  <a:srgbClr val="FFFF00"/>
                </a:solidFill>
              </a:rPr>
              <a:t>, </a:t>
            </a:r>
            <a:r>
              <a:rPr lang="en-GB" sz="2400" b="1" dirty="0" smtClean="0">
                <a:solidFill>
                  <a:srgbClr val="FFFF00"/>
                </a:solidFill>
              </a:rPr>
              <a:t>cyclic</a:t>
            </a:r>
            <a:r>
              <a:rPr lang="en-GB" sz="2400" b="1" dirty="0">
                <a:solidFill>
                  <a:srgbClr val="FFFF00"/>
                </a:solidFill>
              </a:rPr>
              <a:t>, </a:t>
            </a:r>
            <a:r>
              <a:rPr lang="en-GB" sz="2400" b="1" dirty="0" smtClean="0">
                <a:solidFill>
                  <a:srgbClr val="FFFF00"/>
                </a:solidFill>
              </a:rPr>
              <a:t>yaw pedals</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b. Ailerons</a:t>
            </a:r>
            <a:r>
              <a:rPr lang="en-GB" sz="2400" b="1" dirty="0">
                <a:solidFill>
                  <a:srgbClr val="FFFF00"/>
                </a:solidFill>
              </a:rPr>
              <a:t>, </a:t>
            </a:r>
            <a:r>
              <a:rPr lang="en-GB" sz="2400" b="1" dirty="0" smtClean="0">
                <a:solidFill>
                  <a:srgbClr val="FFFF00"/>
                </a:solidFill>
              </a:rPr>
              <a:t>rudders</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c. Cyclic</a:t>
            </a:r>
            <a:r>
              <a:rPr lang="en-GB" sz="2400" b="1" dirty="0">
                <a:solidFill>
                  <a:srgbClr val="FFFF00"/>
                </a:solidFill>
              </a:rPr>
              <a:t>, </a:t>
            </a:r>
            <a:r>
              <a:rPr lang="en-GB" sz="2400" b="1" dirty="0" smtClean="0">
                <a:solidFill>
                  <a:srgbClr val="FFFF00"/>
                </a:solidFill>
              </a:rPr>
              <a:t>elevators</a:t>
            </a:r>
            <a:r>
              <a:rPr lang="en-GB" sz="2400" b="1" dirty="0">
                <a:solidFill>
                  <a:srgbClr val="FFFF00"/>
                </a:solidFill>
              </a:rPr>
              <a:t>, </a:t>
            </a:r>
            <a:r>
              <a:rPr lang="en-GB" sz="2400" b="1" dirty="0" smtClean="0">
                <a:solidFill>
                  <a:srgbClr val="FFFF00"/>
                </a:solidFill>
              </a:rPr>
              <a:t>throttle</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d. Yaw pedals</a:t>
            </a:r>
            <a:r>
              <a:rPr lang="en-GB" sz="2400" b="1" dirty="0">
                <a:solidFill>
                  <a:srgbClr val="FFFF00"/>
                </a:solidFill>
              </a:rPr>
              <a:t>, </a:t>
            </a:r>
            <a:r>
              <a:rPr lang="en-GB" sz="2400" b="1" dirty="0" smtClean="0">
                <a:solidFill>
                  <a:srgbClr val="FFFF00"/>
                </a:solidFill>
              </a:rPr>
              <a:t>fin</a:t>
            </a:r>
            <a:r>
              <a:rPr lang="en-GB" sz="2400" b="1" dirty="0">
                <a:solidFill>
                  <a:srgbClr val="FFFF00"/>
                </a:solidFill>
              </a:rPr>
              <a:t>, </a:t>
            </a:r>
            <a:r>
              <a:rPr lang="en-GB" sz="2400" b="1" dirty="0" smtClean="0">
                <a:solidFill>
                  <a:srgbClr val="FFFF00"/>
                </a:solidFill>
              </a:rPr>
              <a:t>rotor</a:t>
            </a:r>
            <a:endParaRPr lang="en-GB" sz="2400" b="1" dirty="0">
              <a:solidFill>
                <a:srgbClr val="FFFF00"/>
              </a:solidFill>
            </a:endParaRPr>
          </a:p>
        </p:txBody>
      </p:sp>
      <p:pic>
        <p:nvPicPr>
          <p:cNvPr id="415750" name="Picture 6" descr="pave-low-3"/>
          <p:cNvPicPr>
            <a:picLocks noChangeAspect="1" noChangeArrowheads="1"/>
          </p:cNvPicPr>
          <p:nvPr/>
        </p:nvPicPr>
        <p:blipFill>
          <a:blip r:embed="rId4" cstate="email"/>
          <a:srcRect/>
          <a:stretch>
            <a:fillRect/>
          </a:stretch>
        </p:blipFill>
        <p:spPr bwMode="auto">
          <a:xfrm>
            <a:off x="6011863" y="1773238"/>
            <a:ext cx="2808287" cy="1876425"/>
          </a:xfrm>
          <a:prstGeom prst="rect">
            <a:avLst/>
          </a:prstGeom>
          <a:noFill/>
          <a:ln w="9525">
            <a:noFill/>
            <a:miter lim="800000"/>
            <a:headEnd/>
            <a:tailEnd/>
          </a:ln>
        </p:spPr>
      </p:pic>
      <p:pic>
        <p:nvPicPr>
          <p:cNvPr id="415751" name="Picture 7" descr="saro-skeeter-aop-12"/>
          <p:cNvPicPr>
            <a:picLocks noChangeAspect="1" noChangeArrowheads="1"/>
          </p:cNvPicPr>
          <p:nvPr/>
        </p:nvPicPr>
        <p:blipFill>
          <a:blip r:embed="rId5" cstate="email"/>
          <a:srcRect/>
          <a:stretch>
            <a:fillRect/>
          </a:stretch>
        </p:blipFill>
        <p:spPr bwMode="auto">
          <a:xfrm>
            <a:off x="250825" y="5084763"/>
            <a:ext cx="3240088" cy="1573212"/>
          </a:xfrm>
          <a:prstGeom prst="rect">
            <a:avLst/>
          </a:prstGeom>
          <a:noFill/>
          <a:ln w="9525">
            <a:noFill/>
            <a:miter lim="800000"/>
            <a:headEnd/>
            <a:tailEnd/>
          </a:ln>
        </p:spPr>
      </p:pic>
      <p:pic>
        <p:nvPicPr>
          <p:cNvPr id="415753" name="Picture 9" descr="westland-gazelle-helicopter"/>
          <p:cNvPicPr>
            <a:picLocks noChangeAspect="1" noChangeArrowheads="1"/>
          </p:cNvPicPr>
          <p:nvPr/>
        </p:nvPicPr>
        <p:blipFill>
          <a:blip r:embed="rId6" cstate="email"/>
          <a:srcRect/>
          <a:stretch>
            <a:fillRect/>
          </a:stretch>
        </p:blipFill>
        <p:spPr bwMode="auto">
          <a:xfrm>
            <a:off x="5903913" y="5013325"/>
            <a:ext cx="3240087" cy="1573213"/>
          </a:xfrm>
          <a:prstGeom prst="rect">
            <a:avLst/>
          </a:prstGeom>
          <a:noFill/>
          <a:ln w="9525">
            <a:noFill/>
            <a:miter lim="800000"/>
            <a:headEnd/>
            <a:tailEnd/>
          </a:ln>
        </p:spPr>
      </p:pic>
      <p:pic>
        <p:nvPicPr>
          <p:cNvPr id="415755" name="Picture 11" descr="kamov-ka-27-helix"/>
          <p:cNvPicPr>
            <a:picLocks noChangeAspect="1" noChangeArrowheads="1"/>
          </p:cNvPicPr>
          <p:nvPr/>
        </p:nvPicPr>
        <p:blipFill>
          <a:blip r:embed="rId7" cstate="email"/>
          <a:srcRect/>
          <a:stretch>
            <a:fillRect/>
          </a:stretch>
        </p:blipFill>
        <p:spPr bwMode="auto">
          <a:xfrm>
            <a:off x="3059113" y="3933825"/>
            <a:ext cx="2881312" cy="1400175"/>
          </a:xfrm>
          <a:prstGeom prst="rect">
            <a:avLst/>
          </a:prstGeom>
          <a:noFill/>
          <a:ln w="9525">
            <a:noFill/>
            <a:miter lim="800000"/>
            <a:headEnd/>
            <a:tailEnd/>
          </a:ln>
        </p:spPr>
      </p:pic>
      <p:pic>
        <p:nvPicPr>
          <p:cNvPr id="415756" name="Picture 12" descr="Talon%20206b%20on%20Cathedral%201"/>
          <p:cNvPicPr>
            <a:picLocks noChangeAspect="1" noChangeArrowheads="1"/>
          </p:cNvPicPr>
          <p:nvPr/>
        </p:nvPicPr>
        <p:blipFill>
          <a:blip r:embed="rId8" cstate="email"/>
          <a:srcRect/>
          <a:stretch>
            <a:fillRect/>
          </a:stretch>
        </p:blipFill>
        <p:spPr bwMode="auto">
          <a:xfrm>
            <a:off x="4427538" y="2781300"/>
            <a:ext cx="1968500" cy="1476375"/>
          </a:xfrm>
          <a:prstGeom prst="rect">
            <a:avLst/>
          </a:prstGeom>
          <a:noFill/>
          <a:ln w="9525">
            <a:noFill/>
            <a:miter lim="800000"/>
            <a:headEnd/>
            <a:tailEnd/>
          </a:ln>
        </p:spPr>
      </p:pic>
      <p:pic>
        <p:nvPicPr>
          <p:cNvPr id="415757" name="Picture 13" descr="sikorsky-R-4B-hoverfly-helicopter"/>
          <p:cNvPicPr>
            <a:picLocks noChangeAspect="1" noChangeArrowheads="1"/>
          </p:cNvPicPr>
          <p:nvPr/>
        </p:nvPicPr>
        <p:blipFill>
          <a:blip r:embed="rId9" cstate="email"/>
          <a:srcRect/>
          <a:stretch>
            <a:fillRect/>
          </a:stretch>
        </p:blipFill>
        <p:spPr bwMode="auto">
          <a:xfrm>
            <a:off x="755650" y="4149725"/>
            <a:ext cx="2397125" cy="1165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wipe(left)">
                                      <p:cBhvr>
                                        <p:cTn id="7" dur="1000"/>
                                        <p:tgtEl>
                                          <p:spTgt spid="415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5747">
                                            <p:txEl>
                                              <p:pRg st="2" end="2"/>
                                            </p:txEl>
                                          </p:spTgt>
                                        </p:tgtEl>
                                        <p:attrNameLst>
                                          <p:attrName>style.visibility</p:attrName>
                                        </p:attrNameLst>
                                      </p:cBhvr>
                                      <p:to>
                                        <p:strVal val="visible"/>
                                      </p:to>
                                    </p:set>
                                    <p:animEffect transition="in" filter="wipe(left)">
                                      <p:cBhvr>
                                        <p:cTn id="12" dur="1000"/>
                                        <p:tgtEl>
                                          <p:spTgt spid="4157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5747">
                                            <p:txEl>
                                              <p:pRg st="3" end="3"/>
                                            </p:txEl>
                                          </p:spTgt>
                                        </p:tgtEl>
                                        <p:attrNameLst>
                                          <p:attrName>style.visibility</p:attrName>
                                        </p:attrNameLst>
                                      </p:cBhvr>
                                      <p:to>
                                        <p:strVal val="visible"/>
                                      </p:to>
                                    </p:set>
                                    <p:animEffect transition="in" filter="wipe(left)">
                                      <p:cBhvr>
                                        <p:cTn id="17" dur="1000"/>
                                        <p:tgtEl>
                                          <p:spTgt spid="4157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5747">
                                            <p:txEl>
                                              <p:pRg st="4" end="4"/>
                                            </p:txEl>
                                          </p:spTgt>
                                        </p:tgtEl>
                                        <p:attrNameLst>
                                          <p:attrName>style.visibility</p:attrName>
                                        </p:attrNameLst>
                                      </p:cBhvr>
                                      <p:to>
                                        <p:strVal val="visible"/>
                                      </p:to>
                                    </p:set>
                                    <p:animEffect transition="in" filter="wipe(left)">
                                      <p:cBhvr>
                                        <p:cTn id="22" dur="1000"/>
                                        <p:tgtEl>
                                          <p:spTgt spid="4157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5747">
                                            <p:txEl>
                                              <p:pRg st="5" end="5"/>
                                            </p:txEl>
                                          </p:spTgt>
                                        </p:tgtEl>
                                        <p:attrNameLst>
                                          <p:attrName>style.visibility</p:attrName>
                                        </p:attrNameLst>
                                      </p:cBhvr>
                                      <p:to>
                                        <p:strVal val="visible"/>
                                      </p:to>
                                    </p:set>
                                    <p:animEffect transition="in" filter="wipe(left)">
                                      <p:cBhvr>
                                        <p:cTn id="27" dur="1000"/>
                                        <p:tgtEl>
                                          <p:spTgt spid="4157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415747">
                                            <p:txEl>
                                              <p:pRg st="3" end="3"/>
                                            </p:txEl>
                                          </p:spTgt>
                                        </p:tgtEl>
                                      </p:cBhvr>
                                    </p:animEffect>
                                    <p:set>
                                      <p:cBhvr>
                                        <p:cTn id="32" dur="1" fill="hold">
                                          <p:stCondLst>
                                            <p:cond delay="1999"/>
                                          </p:stCondLst>
                                        </p:cTn>
                                        <p:tgtEl>
                                          <p:spTgt spid="415747">
                                            <p:txEl>
                                              <p:pRg st="3" end="3"/>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000"/>
                                        <p:tgtEl>
                                          <p:spTgt spid="415747">
                                            <p:txEl>
                                              <p:pRg st="4" end="4"/>
                                            </p:txEl>
                                          </p:spTgt>
                                        </p:tgtEl>
                                      </p:cBhvr>
                                    </p:animEffect>
                                    <p:set>
                                      <p:cBhvr>
                                        <p:cTn id="35" dur="1" fill="hold">
                                          <p:stCondLst>
                                            <p:cond delay="1999"/>
                                          </p:stCondLst>
                                        </p:cTn>
                                        <p:tgtEl>
                                          <p:spTgt spid="415747">
                                            <p:txEl>
                                              <p:pRg st="4" end="4"/>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415747">
                                            <p:txEl>
                                              <p:pRg st="5" end="5"/>
                                            </p:txEl>
                                          </p:spTgt>
                                        </p:tgtEl>
                                      </p:cBhvr>
                                    </p:animEffect>
                                    <p:set>
                                      <p:cBhvr>
                                        <p:cTn id="38" dur="1" fill="hold">
                                          <p:stCondLst>
                                            <p:cond delay="1999"/>
                                          </p:stCondLst>
                                        </p:cTn>
                                        <p:tgtEl>
                                          <p:spTgt spid="415747">
                                            <p:txEl>
                                              <p:pRg st="5" end="5"/>
                                            </p:txEl>
                                          </p:spTgt>
                                        </p:tgtEl>
                                        <p:attrNameLst>
                                          <p:attrName>style.visibility</p:attrName>
                                        </p:attrNameLst>
                                      </p:cBhvr>
                                      <p:to>
                                        <p:strVal val="hidden"/>
                                      </p:to>
                                    </p:set>
                                  </p:childTnLst>
                                </p:cTn>
                              </p:par>
                            </p:childTnLst>
                          </p:cTn>
                        </p:par>
                        <p:par>
                          <p:cTn id="39" fill="hold">
                            <p:stCondLst>
                              <p:cond delay="2000"/>
                            </p:stCondLst>
                            <p:childTnLst>
                              <p:par>
                                <p:cTn id="40" presetID="10" presetClass="entr" presetSubtype="0" fill="hold" nodeType="afterEffect">
                                  <p:stCondLst>
                                    <p:cond delay="1000"/>
                                  </p:stCondLst>
                                  <p:childTnLst>
                                    <p:set>
                                      <p:cBhvr>
                                        <p:cTn id="41" dur="1" fill="hold">
                                          <p:stCondLst>
                                            <p:cond delay="0"/>
                                          </p:stCondLst>
                                        </p:cTn>
                                        <p:tgtEl>
                                          <p:spTgt spid="415750"/>
                                        </p:tgtEl>
                                        <p:attrNameLst>
                                          <p:attrName>style.visibility</p:attrName>
                                        </p:attrNameLst>
                                      </p:cBhvr>
                                      <p:to>
                                        <p:strVal val="visible"/>
                                      </p:to>
                                    </p:set>
                                    <p:animEffect transition="in" filter="fade">
                                      <p:cBhvr>
                                        <p:cTn id="42" dur="1000"/>
                                        <p:tgtEl>
                                          <p:spTgt spid="415750"/>
                                        </p:tgtEl>
                                      </p:cBhvr>
                                    </p:animEffect>
                                  </p:childTnLst>
                                </p:cTn>
                              </p:par>
                              <p:par>
                                <p:cTn id="43" presetID="10" presetClass="entr" presetSubtype="0" fill="hold" nodeType="withEffect">
                                  <p:stCondLst>
                                    <p:cond delay="2000"/>
                                  </p:stCondLst>
                                  <p:childTnLst>
                                    <p:set>
                                      <p:cBhvr>
                                        <p:cTn id="44" dur="1" fill="hold">
                                          <p:stCondLst>
                                            <p:cond delay="0"/>
                                          </p:stCondLst>
                                        </p:cTn>
                                        <p:tgtEl>
                                          <p:spTgt spid="415753"/>
                                        </p:tgtEl>
                                        <p:attrNameLst>
                                          <p:attrName>style.visibility</p:attrName>
                                        </p:attrNameLst>
                                      </p:cBhvr>
                                      <p:to>
                                        <p:strVal val="visible"/>
                                      </p:to>
                                    </p:set>
                                    <p:animEffect transition="in" filter="fade">
                                      <p:cBhvr>
                                        <p:cTn id="45" dur="1000"/>
                                        <p:tgtEl>
                                          <p:spTgt spid="415753"/>
                                        </p:tgtEl>
                                      </p:cBhvr>
                                    </p:animEffect>
                                  </p:childTnLst>
                                </p:cTn>
                              </p:par>
                              <p:par>
                                <p:cTn id="46" presetID="10" presetClass="entr" presetSubtype="0" fill="hold" nodeType="withEffect">
                                  <p:stCondLst>
                                    <p:cond delay="3000"/>
                                  </p:stCondLst>
                                  <p:childTnLst>
                                    <p:set>
                                      <p:cBhvr>
                                        <p:cTn id="47" dur="1" fill="hold">
                                          <p:stCondLst>
                                            <p:cond delay="0"/>
                                          </p:stCondLst>
                                        </p:cTn>
                                        <p:tgtEl>
                                          <p:spTgt spid="415751"/>
                                        </p:tgtEl>
                                        <p:attrNameLst>
                                          <p:attrName>style.visibility</p:attrName>
                                        </p:attrNameLst>
                                      </p:cBhvr>
                                      <p:to>
                                        <p:strVal val="visible"/>
                                      </p:to>
                                    </p:set>
                                    <p:animEffect transition="in" filter="fade">
                                      <p:cBhvr>
                                        <p:cTn id="48" dur="1000"/>
                                        <p:tgtEl>
                                          <p:spTgt spid="415751"/>
                                        </p:tgtEl>
                                      </p:cBhvr>
                                    </p:animEffect>
                                  </p:childTnLst>
                                </p:cTn>
                              </p:par>
                              <p:par>
                                <p:cTn id="49" presetID="10" presetClass="entr" presetSubtype="0" fill="hold" nodeType="withEffect">
                                  <p:stCondLst>
                                    <p:cond delay="4000"/>
                                  </p:stCondLst>
                                  <p:childTnLst>
                                    <p:set>
                                      <p:cBhvr>
                                        <p:cTn id="50" dur="1" fill="hold">
                                          <p:stCondLst>
                                            <p:cond delay="0"/>
                                          </p:stCondLst>
                                        </p:cTn>
                                        <p:tgtEl>
                                          <p:spTgt spid="415756"/>
                                        </p:tgtEl>
                                        <p:attrNameLst>
                                          <p:attrName>style.visibility</p:attrName>
                                        </p:attrNameLst>
                                      </p:cBhvr>
                                      <p:to>
                                        <p:strVal val="visible"/>
                                      </p:to>
                                    </p:set>
                                    <p:animEffect transition="in" filter="fade">
                                      <p:cBhvr>
                                        <p:cTn id="51" dur="1000"/>
                                        <p:tgtEl>
                                          <p:spTgt spid="415756"/>
                                        </p:tgtEl>
                                      </p:cBhvr>
                                    </p:animEffect>
                                  </p:childTnLst>
                                </p:cTn>
                              </p:par>
                              <p:par>
                                <p:cTn id="52" presetID="10" presetClass="entr" presetSubtype="0" fill="hold" nodeType="withEffect">
                                  <p:stCondLst>
                                    <p:cond delay="5000"/>
                                  </p:stCondLst>
                                  <p:childTnLst>
                                    <p:set>
                                      <p:cBhvr>
                                        <p:cTn id="53" dur="1" fill="hold">
                                          <p:stCondLst>
                                            <p:cond delay="0"/>
                                          </p:stCondLst>
                                        </p:cTn>
                                        <p:tgtEl>
                                          <p:spTgt spid="415752"/>
                                        </p:tgtEl>
                                        <p:attrNameLst>
                                          <p:attrName>style.visibility</p:attrName>
                                        </p:attrNameLst>
                                      </p:cBhvr>
                                      <p:to>
                                        <p:strVal val="visible"/>
                                      </p:to>
                                    </p:set>
                                    <p:animEffect transition="in" filter="fade">
                                      <p:cBhvr>
                                        <p:cTn id="54" dur="1000"/>
                                        <p:tgtEl>
                                          <p:spTgt spid="415752"/>
                                        </p:tgtEl>
                                      </p:cBhvr>
                                    </p:animEffect>
                                  </p:childTnLst>
                                </p:cTn>
                              </p:par>
                              <p:par>
                                <p:cTn id="55" presetID="10" presetClass="entr" presetSubtype="0" fill="hold" nodeType="withEffect">
                                  <p:stCondLst>
                                    <p:cond delay="6000"/>
                                  </p:stCondLst>
                                  <p:childTnLst>
                                    <p:set>
                                      <p:cBhvr>
                                        <p:cTn id="56" dur="1" fill="hold">
                                          <p:stCondLst>
                                            <p:cond delay="0"/>
                                          </p:stCondLst>
                                        </p:cTn>
                                        <p:tgtEl>
                                          <p:spTgt spid="415754"/>
                                        </p:tgtEl>
                                        <p:attrNameLst>
                                          <p:attrName>style.visibility</p:attrName>
                                        </p:attrNameLst>
                                      </p:cBhvr>
                                      <p:to>
                                        <p:strVal val="visible"/>
                                      </p:to>
                                    </p:set>
                                    <p:animEffect transition="in" filter="fade">
                                      <p:cBhvr>
                                        <p:cTn id="57" dur="1000"/>
                                        <p:tgtEl>
                                          <p:spTgt spid="415754"/>
                                        </p:tgtEl>
                                      </p:cBhvr>
                                    </p:animEffect>
                                  </p:childTnLst>
                                </p:cTn>
                              </p:par>
                              <p:par>
                                <p:cTn id="58" presetID="10" presetClass="entr" presetSubtype="0" fill="hold" nodeType="withEffect">
                                  <p:stCondLst>
                                    <p:cond delay="7000"/>
                                  </p:stCondLst>
                                  <p:childTnLst>
                                    <p:set>
                                      <p:cBhvr>
                                        <p:cTn id="59" dur="1" fill="hold">
                                          <p:stCondLst>
                                            <p:cond delay="0"/>
                                          </p:stCondLst>
                                        </p:cTn>
                                        <p:tgtEl>
                                          <p:spTgt spid="415757"/>
                                        </p:tgtEl>
                                        <p:attrNameLst>
                                          <p:attrName>style.visibility</p:attrName>
                                        </p:attrNameLst>
                                      </p:cBhvr>
                                      <p:to>
                                        <p:strVal val="visible"/>
                                      </p:to>
                                    </p:set>
                                    <p:animEffect transition="in" filter="fade">
                                      <p:cBhvr>
                                        <p:cTn id="60" dur="1000"/>
                                        <p:tgtEl>
                                          <p:spTgt spid="415757"/>
                                        </p:tgtEl>
                                      </p:cBhvr>
                                    </p:animEffect>
                                  </p:childTnLst>
                                </p:cTn>
                              </p:par>
                              <p:par>
                                <p:cTn id="61" presetID="10" presetClass="entr" presetSubtype="0" fill="hold" nodeType="withEffect">
                                  <p:stCondLst>
                                    <p:cond delay="8000"/>
                                  </p:stCondLst>
                                  <p:childTnLst>
                                    <p:set>
                                      <p:cBhvr>
                                        <p:cTn id="62" dur="1" fill="hold">
                                          <p:stCondLst>
                                            <p:cond delay="0"/>
                                          </p:stCondLst>
                                        </p:cTn>
                                        <p:tgtEl>
                                          <p:spTgt spid="415755"/>
                                        </p:tgtEl>
                                        <p:attrNameLst>
                                          <p:attrName>style.visibility</p:attrName>
                                        </p:attrNameLst>
                                      </p:cBhvr>
                                      <p:to>
                                        <p:strVal val="visible"/>
                                      </p:to>
                                    </p:set>
                                    <p:animEffect transition="in" filter="fade">
                                      <p:cBhvr>
                                        <p:cTn id="63" dur="1000"/>
                                        <p:tgtEl>
                                          <p:spTgt spid="415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2500" name="Text Box 4"/>
          <p:cNvSpPr txBox="1">
            <a:spLocks noChangeArrowheads="1"/>
          </p:cNvSpPr>
          <p:nvPr/>
        </p:nvSpPr>
        <p:spPr bwMode="auto">
          <a:xfrm>
            <a:off x="323528" y="692696"/>
            <a:ext cx="8209285" cy="4708981"/>
          </a:xfrm>
          <a:prstGeom prst="rect">
            <a:avLst/>
          </a:prstGeom>
          <a:noFill/>
          <a:ln w="0" algn="ctr">
            <a:noFill/>
            <a:miter lim="800000"/>
            <a:headEnd/>
            <a:tailEnd/>
          </a:ln>
        </p:spPr>
        <p:txBody>
          <a:bodyPr wrap="square">
            <a:spAutoFit/>
          </a:bodyPr>
          <a:lstStyle/>
          <a:p>
            <a:pPr marL="457200" indent="-457200">
              <a:spcBef>
                <a:spcPct val="50000"/>
              </a:spcBef>
              <a:buAutoNum type="arabicPeriod"/>
            </a:pPr>
            <a:r>
              <a:rPr lang="en-GB" sz="2400" b="1" dirty="0" smtClean="0">
                <a:solidFill>
                  <a:srgbClr val="FFFF00"/>
                </a:solidFill>
              </a:rPr>
              <a:t>Name </a:t>
            </a:r>
            <a:r>
              <a:rPr lang="en-GB" sz="2400" b="1" dirty="0">
                <a:solidFill>
                  <a:srgbClr val="FFFF00"/>
                </a:solidFill>
              </a:rPr>
              <a:t>the </a:t>
            </a:r>
            <a:r>
              <a:rPr lang="en-GB" sz="2400" b="1" dirty="0" smtClean="0">
                <a:solidFill>
                  <a:srgbClr val="FFFF00"/>
                </a:solidFill>
              </a:rPr>
              <a:t>forces acting </a:t>
            </a:r>
            <a:r>
              <a:rPr lang="en-GB" sz="2400" b="1" dirty="0">
                <a:solidFill>
                  <a:srgbClr val="FFFF00"/>
                </a:solidFill>
              </a:rPr>
              <a:t>on a </a:t>
            </a:r>
            <a:r>
              <a:rPr lang="en-GB" sz="2400" b="1" dirty="0" smtClean="0">
                <a:solidFill>
                  <a:srgbClr val="FFFF00"/>
                </a:solidFill>
              </a:rPr>
              <a:t>glider </a:t>
            </a:r>
            <a:r>
              <a:rPr lang="en-GB" sz="2400" b="1" dirty="0">
                <a:solidFill>
                  <a:srgbClr val="FFFF00"/>
                </a:solidFill>
              </a:rPr>
              <a:t>in n</a:t>
            </a:r>
            <a:r>
              <a:rPr lang="en-GB" sz="2400" b="1" dirty="0" smtClean="0">
                <a:solidFill>
                  <a:srgbClr val="FFFF00"/>
                </a:solidFill>
              </a:rPr>
              <a:t>ormal flight</a:t>
            </a:r>
          </a:p>
          <a:p>
            <a:pPr marL="457200" indent="-457200">
              <a:spcBef>
                <a:spcPct val="50000"/>
              </a:spcBef>
            </a:pPr>
            <a:endParaRPr lang="en-GB" sz="2400" b="1" dirty="0" smtClean="0">
              <a:solidFill>
                <a:srgbClr val="FFFF00"/>
              </a:solidFill>
            </a:endParaRPr>
          </a:p>
          <a:p>
            <a:pPr marL="457200" indent="-457200">
              <a:lnSpc>
                <a:spcPct val="200000"/>
              </a:lnSpc>
              <a:spcBef>
                <a:spcPct val="50000"/>
              </a:spcBef>
            </a:pPr>
            <a:r>
              <a:rPr lang="en-GB" sz="2400" b="1" dirty="0" smtClean="0">
                <a:solidFill>
                  <a:srgbClr val="FFFF00"/>
                </a:solidFill>
              </a:rPr>
              <a:t>			a. Force, weight and lift</a:t>
            </a:r>
          </a:p>
          <a:p>
            <a:pPr marL="457200" indent="-457200">
              <a:lnSpc>
                <a:spcPct val="200000"/>
              </a:lnSpc>
              <a:spcBef>
                <a:spcPct val="50000"/>
              </a:spcBef>
            </a:pPr>
            <a:r>
              <a:rPr lang="en-GB" sz="2400" b="1" dirty="0" smtClean="0">
                <a:solidFill>
                  <a:srgbClr val="FFFF00"/>
                </a:solidFill>
              </a:rPr>
              <a:t>			b. Drag</a:t>
            </a:r>
            <a:r>
              <a:rPr lang="en-GB" sz="2400" b="1" dirty="0">
                <a:solidFill>
                  <a:srgbClr val="FFFF00"/>
                </a:solidFill>
              </a:rPr>
              <a:t>, </a:t>
            </a:r>
            <a:r>
              <a:rPr lang="en-GB" sz="2400" b="1" dirty="0" smtClean="0">
                <a:solidFill>
                  <a:srgbClr val="FFFF00"/>
                </a:solidFill>
              </a:rPr>
              <a:t>weight </a:t>
            </a:r>
            <a:r>
              <a:rPr lang="en-GB" sz="2400" b="1" dirty="0">
                <a:solidFill>
                  <a:srgbClr val="FFFF00"/>
                </a:solidFill>
              </a:rPr>
              <a:t>and </a:t>
            </a:r>
            <a:r>
              <a:rPr lang="en-GB" sz="2400" b="1" dirty="0" smtClean="0">
                <a:solidFill>
                  <a:srgbClr val="FFFF00"/>
                </a:solidFill>
              </a:rPr>
              <a:t>thrust</a:t>
            </a:r>
            <a:endParaRPr lang="en-GB" sz="2400" b="1" dirty="0">
              <a:solidFill>
                <a:srgbClr val="FFFF00"/>
              </a:solidFill>
            </a:endParaRPr>
          </a:p>
          <a:p>
            <a:pPr marL="457200" indent="-457200">
              <a:lnSpc>
                <a:spcPct val="200000"/>
              </a:lnSpc>
              <a:spcBef>
                <a:spcPct val="50000"/>
              </a:spcBef>
            </a:pPr>
            <a:r>
              <a:rPr lang="en-GB" sz="2400" b="1" dirty="0" smtClean="0">
                <a:solidFill>
                  <a:srgbClr val="FFFF00"/>
                </a:solidFill>
              </a:rPr>
              <a:t>			c. Drag</a:t>
            </a:r>
            <a:r>
              <a:rPr lang="en-GB" sz="2400" b="1" dirty="0">
                <a:solidFill>
                  <a:srgbClr val="FFFF00"/>
                </a:solidFill>
              </a:rPr>
              <a:t>, </a:t>
            </a:r>
            <a:r>
              <a:rPr lang="en-GB" sz="2400" b="1" dirty="0" smtClean="0">
                <a:solidFill>
                  <a:srgbClr val="FFFF00"/>
                </a:solidFill>
              </a:rPr>
              <a:t>weight </a:t>
            </a:r>
            <a:r>
              <a:rPr lang="en-GB" sz="2400" b="1" dirty="0">
                <a:solidFill>
                  <a:srgbClr val="FFFF00"/>
                </a:solidFill>
              </a:rPr>
              <a:t>and </a:t>
            </a:r>
            <a:r>
              <a:rPr lang="en-GB" sz="2400" b="1" dirty="0" smtClean="0">
                <a:solidFill>
                  <a:srgbClr val="FFFF00"/>
                </a:solidFill>
              </a:rPr>
              <a:t>lift</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d. Drag, thrust and lift</a:t>
            </a:r>
            <a:endParaRPr lang="en-GB" sz="2400" b="1" dirty="0">
              <a:solidFill>
                <a:srgbClr val="FFFF00"/>
              </a:solidFill>
            </a:endParaRPr>
          </a:p>
        </p:txBody>
      </p:sp>
      <p:pic>
        <p:nvPicPr>
          <p:cNvPr id="362502" name="Picture 6" descr="viking"/>
          <p:cNvPicPr>
            <a:picLocks noChangeAspect="1" noChangeArrowheads="1"/>
          </p:cNvPicPr>
          <p:nvPr/>
        </p:nvPicPr>
        <p:blipFill>
          <a:blip r:embed="rId2" cstate="email"/>
          <a:srcRect/>
          <a:stretch>
            <a:fillRect/>
          </a:stretch>
        </p:blipFill>
        <p:spPr bwMode="auto">
          <a:xfrm>
            <a:off x="4788024" y="4365104"/>
            <a:ext cx="3920677" cy="2492896"/>
          </a:xfrm>
          <a:prstGeom prst="rect">
            <a:avLst/>
          </a:prstGeom>
          <a:noFill/>
          <a:ln w="9525">
            <a:noFill/>
            <a:miter lim="800000"/>
            <a:headEnd/>
            <a:tailEnd/>
          </a:ln>
        </p:spPr>
      </p:pic>
      <p:pic>
        <p:nvPicPr>
          <p:cNvPr id="362503" name="Picture 7" descr="glider_alps[1]"/>
          <p:cNvPicPr>
            <a:picLocks noChangeAspect="1" noChangeArrowheads="1"/>
          </p:cNvPicPr>
          <p:nvPr/>
        </p:nvPicPr>
        <p:blipFill>
          <a:blip r:embed="rId3" cstate="email"/>
          <a:srcRect/>
          <a:stretch>
            <a:fillRect/>
          </a:stretch>
        </p:blipFill>
        <p:spPr bwMode="auto">
          <a:xfrm>
            <a:off x="395536" y="1340768"/>
            <a:ext cx="3816350" cy="25415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2500">
                                            <p:txEl>
                                              <p:pRg st="0" end="0"/>
                                            </p:txEl>
                                          </p:spTgt>
                                        </p:tgtEl>
                                        <p:attrNameLst>
                                          <p:attrName>style.visibility</p:attrName>
                                        </p:attrNameLst>
                                      </p:cBhvr>
                                      <p:to>
                                        <p:strVal val="visible"/>
                                      </p:to>
                                    </p:set>
                                    <p:animEffect transition="in" filter="wipe(left)">
                                      <p:cBhvr>
                                        <p:cTn id="7" dur="1000"/>
                                        <p:tgtEl>
                                          <p:spTgt spid="3625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2500">
                                            <p:txEl>
                                              <p:pRg st="2" end="2"/>
                                            </p:txEl>
                                          </p:spTgt>
                                        </p:tgtEl>
                                        <p:attrNameLst>
                                          <p:attrName>style.visibility</p:attrName>
                                        </p:attrNameLst>
                                      </p:cBhvr>
                                      <p:to>
                                        <p:strVal val="visible"/>
                                      </p:to>
                                    </p:set>
                                    <p:animEffect transition="in" filter="wipe(left)">
                                      <p:cBhvr>
                                        <p:cTn id="12" dur="1000"/>
                                        <p:tgtEl>
                                          <p:spTgt spid="3625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2500">
                                            <p:txEl>
                                              <p:pRg st="3" end="3"/>
                                            </p:txEl>
                                          </p:spTgt>
                                        </p:tgtEl>
                                        <p:attrNameLst>
                                          <p:attrName>style.visibility</p:attrName>
                                        </p:attrNameLst>
                                      </p:cBhvr>
                                      <p:to>
                                        <p:strVal val="visible"/>
                                      </p:to>
                                    </p:set>
                                    <p:animEffect transition="in" filter="wipe(left)">
                                      <p:cBhvr>
                                        <p:cTn id="17" dur="1000"/>
                                        <p:tgtEl>
                                          <p:spTgt spid="36250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2500">
                                            <p:txEl>
                                              <p:pRg st="4" end="4"/>
                                            </p:txEl>
                                          </p:spTgt>
                                        </p:tgtEl>
                                        <p:attrNameLst>
                                          <p:attrName>style.visibility</p:attrName>
                                        </p:attrNameLst>
                                      </p:cBhvr>
                                      <p:to>
                                        <p:strVal val="visible"/>
                                      </p:to>
                                    </p:set>
                                    <p:animEffect transition="in" filter="wipe(left)">
                                      <p:cBhvr>
                                        <p:cTn id="22" dur="1000"/>
                                        <p:tgtEl>
                                          <p:spTgt spid="36250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2500">
                                            <p:txEl>
                                              <p:pRg st="5" end="5"/>
                                            </p:txEl>
                                          </p:spTgt>
                                        </p:tgtEl>
                                        <p:attrNameLst>
                                          <p:attrName>style.visibility</p:attrName>
                                        </p:attrNameLst>
                                      </p:cBhvr>
                                      <p:to>
                                        <p:strVal val="visible"/>
                                      </p:to>
                                    </p:set>
                                    <p:animEffect transition="in" filter="wipe(left)">
                                      <p:cBhvr>
                                        <p:cTn id="27" dur="1000"/>
                                        <p:tgtEl>
                                          <p:spTgt spid="36250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362500">
                                            <p:txEl>
                                              <p:pRg st="2" end="2"/>
                                            </p:txEl>
                                          </p:spTgt>
                                        </p:tgtEl>
                                      </p:cBhvr>
                                    </p:animEffect>
                                    <p:set>
                                      <p:cBhvr>
                                        <p:cTn id="32" dur="1" fill="hold">
                                          <p:stCondLst>
                                            <p:cond delay="999"/>
                                          </p:stCondLst>
                                        </p:cTn>
                                        <p:tgtEl>
                                          <p:spTgt spid="362500">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362500">
                                            <p:txEl>
                                              <p:pRg st="3" end="3"/>
                                            </p:txEl>
                                          </p:spTgt>
                                        </p:tgtEl>
                                      </p:cBhvr>
                                    </p:animEffect>
                                    <p:set>
                                      <p:cBhvr>
                                        <p:cTn id="35" dur="1" fill="hold">
                                          <p:stCondLst>
                                            <p:cond delay="999"/>
                                          </p:stCondLst>
                                        </p:cTn>
                                        <p:tgtEl>
                                          <p:spTgt spid="362500">
                                            <p:txEl>
                                              <p:pRg st="3" end="3"/>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362500">
                                            <p:txEl>
                                              <p:pRg st="5" end="5"/>
                                            </p:txEl>
                                          </p:spTgt>
                                        </p:tgtEl>
                                      </p:cBhvr>
                                    </p:animEffect>
                                    <p:set>
                                      <p:cBhvr>
                                        <p:cTn id="38" dur="1" fill="hold">
                                          <p:stCondLst>
                                            <p:cond delay="999"/>
                                          </p:stCondLst>
                                        </p:cTn>
                                        <p:tgtEl>
                                          <p:spTgt spid="362500">
                                            <p:txEl>
                                              <p:pRg st="5" end="5"/>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362502"/>
                                        </p:tgtEl>
                                        <p:attrNameLst>
                                          <p:attrName>style.visibility</p:attrName>
                                        </p:attrNameLst>
                                      </p:cBhvr>
                                      <p:to>
                                        <p:strVal val="visible"/>
                                      </p:to>
                                    </p:set>
                                    <p:animEffect transition="in" filter="fade">
                                      <p:cBhvr>
                                        <p:cTn id="42" dur="1000"/>
                                        <p:tgtEl>
                                          <p:spTgt spid="362502"/>
                                        </p:tgtEl>
                                      </p:cBhvr>
                                    </p:animEffect>
                                  </p:childTnLst>
                                </p:cTn>
                              </p:par>
                              <p:par>
                                <p:cTn id="43" presetID="10" presetClass="entr" presetSubtype="0" fill="hold" nodeType="withEffect">
                                  <p:stCondLst>
                                    <p:cond delay="1000"/>
                                  </p:stCondLst>
                                  <p:childTnLst>
                                    <p:set>
                                      <p:cBhvr>
                                        <p:cTn id="44" dur="1" fill="hold">
                                          <p:stCondLst>
                                            <p:cond delay="0"/>
                                          </p:stCondLst>
                                        </p:cTn>
                                        <p:tgtEl>
                                          <p:spTgt spid="362503"/>
                                        </p:tgtEl>
                                        <p:attrNameLst>
                                          <p:attrName>style.visibility</p:attrName>
                                        </p:attrNameLst>
                                      </p:cBhvr>
                                      <p:to>
                                        <p:strVal val="visible"/>
                                      </p:to>
                                    </p:set>
                                    <p:animEffect transition="in" filter="fade">
                                      <p:cBhvr>
                                        <p:cTn id="45" dur="1000"/>
                                        <p:tgtEl>
                                          <p:spTgt spid="362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Text Box 3"/>
          <p:cNvSpPr txBox="1">
            <a:spLocks noChangeArrowheads="1"/>
          </p:cNvSpPr>
          <p:nvPr/>
        </p:nvSpPr>
        <p:spPr bwMode="auto">
          <a:xfrm>
            <a:off x="395536" y="764704"/>
            <a:ext cx="8137277" cy="4708981"/>
          </a:xfrm>
          <a:prstGeom prst="rect">
            <a:avLst/>
          </a:prstGeom>
          <a:noFill/>
          <a:ln w="0" algn="ctr">
            <a:noFill/>
            <a:miter lim="800000"/>
            <a:headEnd/>
            <a:tailEnd/>
          </a:ln>
        </p:spPr>
        <p:txBody>
          <a:bodyPr wrap="square">
            <a:spAutoFit/>
          </a:bodyPr>
          <a:lstStyle/>
          <a:p>
            <a:pPr marL="457200" indent="-457200">
              <a:spcBef>
                <a:spcPct val="50000"/>
              </a:spcBef>
              <a:buAutoNum type="arabicPeriod" startAt="2"/>
            </a:pPr>
            <a:r>
              <a:rPr lang="en-GB" sz="2400" b="1" dirty="0" smtClean="0">
                <a:solidFill>
                  <a:srgbClr val="FFFF00"/>
                </a:solidFill>
              </a:rPr>
              <a:t>How </a:t>
            </a:r>
            <a:r>
              <a:rPr lang="en-GB" sz="2400" b="1" dirty="0">
                <a:solidFill>
                  <a:srgbClr val="FFFF00"/>
                </a:solidFill>
              </a:rPr>
              <a:t>does a </a:t>
            </a:r>
            <a:r>
              <a:rPr lang="en-GB" sz="2400" b="1" dirty="0" smtClean="0">
                <a:solidFill>
                  <a:srgbClr val="FFFF00"/>
                </a:solidFill>
              </a:rPr>
              <a:t>glider </a:t>
            </a:r>
            <a:r>
              <a:rPr lang="en-GB" sz="2400" b="1" dirty="0">
                <a:solidFill>
                  <a:srgbClr val="FFFF00"/>
                </a:solidFill>
              </a:rPr>
              <a:t>p</a:t>
            </a:r>
            <a:r>
              <a:rPr lang="en-GB" sz="2400" b="1" dirty="0" smtClean="0">
                <a:solidFill>
                  <a:srgbClr val="FFFF00"/>
                </a:solidFill>
              </a:rPr>
              <a:t>ilot </a:t>
            </a:r>
            <a:r>
              <a:rPr lang="en-GB" sz="2400" b="1" dirty="0">
                <a:solidFill>
                  <a:srgbClr val="FFFF00"/>
                </a:solidFill>
              </a:rPr>
              <a:t>Increase </a:t>
            </a:r>
            <a:r>
              <a:rPr lang="en-GB" sz="2400" b="1" dirty="0" smtClean="0">
                <a:solidFill>
                  <a:srgbClr val="FFFF00"/>
                </a:solidFill>
              </a:rPr>
              <a:t>airspeed?</a:t>
            </a:r>
          </a:p>
          <a:p>
            <a:pPr marL="457200" indent="-457200">
              <a:spcBef>
                <a:spcPct val="50000"/>
              </a:spcBef>
            </a:pP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a</a:t>
            </a:r>
            <a:r>
              <a:rPr lang="en-GB" sz="2400" b="1" dirty="0">
                <a:solidFill>
                  <a:srgbClr val="FFFF00"/>
                </a:solidFill>
              </a:rPr>
              <a:t>.  Operate the </a:t>
            </a:r>
            <a:r>
              <a:rPr lang="en-GB" sz="2400" b="1" dirty="0" smtClean="0">
                <a:solidFill>
                  <a:srgbClr val="FFFF00"/>
                </a:solidFill>
              </a:rPr>
              <a:t>airbrakes</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b</a:t>
            </a:r>
            <a:r>
              <a:rPr lang="en-GB" sz="2400" b="1" dirty="0">
                <a:solidFill>
                  <a:srgbClr val="FFFF00"/>
                </a:solidFill>
              </a:rPr>
              <a:t>.  Lower the </a:t>
            </a:r>
            <a:r>
              <a:rPr lang="en-GB" sz="2400" b="1" dirty="0" smtClean="0">
                <a:solidFill>
                  <a:srgbClr val="FFFF00"/>
                </a:solidFill>
              </a:rPr>
              <a:t>nose </a:t>
            </a:r>
            <a:r>
              <a:rPr lang="en-GB" sz="2400" b="1" dirty="0">
                <a:solidFill>
                  <a:srgbClr val="FFFF00"/>
                </a:solidFill>
              </a:rPr>
              <a:t>by pushing the </a:t>
            </a:r>
            <a:r>
              <a:rPr lang="en-GB" sz="2400" b="1" dirty="0" smtClean="0">
                <a:solidFill>
                  <a:srgbClr val="FFFF00"/>
                </a:solidFill>
              </a:rPr>
              <a:t>stick forward</a:t>
            </a:r>
            <a:endParaRPr lang="en-GB" sz="2400" b="1" dirty="0">
              <a:solidFill>
                <a:srgbClr val="FFFF00"/>
              </a:solidFill>
            </a:endParaRPr>
          </a:p>
          <a:p>
            <a:pPr marL="1257300" lvl="2" indent="-342900">
              <a:lnSpc>
                <a:spcPct val="200000"/>
              </a:lnSpc>
              <a:spcBef>
                <a:spcPct val="50000"/>
              </a:spcBef>
              <a:buFontTx/>
              <a:buAutoNum type="alphaLcPeriod" startAt="3"/>
            </a:pPr>
            <a:r>
              <a:rPr lang="en-GB" sz="2400" b="1" dirty="0">
                <a:solidFill>
                  <a:srgbClr val="FFFF00"/>
                </a:solidFill>
              </a:rPr>
              <a:t>Raise the </a:t>
            </a:r>
            <a:r>
              <a:rPr lang="en-GB" sz="2400" b="1" dirty="0" smtClean="0">
                <a:solidFill>
                  <a:srgbClr val="FFFF00"/>
                </a:solidFill>
              </a:rPr>
              <a:t>nose </a:t>
            </a:r>
            <a:r>
              <a:rPr lang="en-GB" sz="2400" b="1" dirty="0">
                <a:solidFill>
                  <a:srgbClr val="FFFF00"/>
                </a:solidFill>
              </a:rPr>
              <a:t>by pulling the </a:t>
            </a:r>
            <a:r>
              <a:rPr lang="en-GB" sz="2400" b="1" dirty="0" smtClean="0">
                <a:solidFill>
                  <a:srgbClr val="FFFF00"/>
                </a:solidFill>
              </a:rPr>
              <a:t>stick back</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d. Lower </a:t>
            </a:r>
            <a:r>
              <a:rPr lang="en-GB" sz="2400" b="1" dirty="0">
                <a:solidFill>
                  <a:srgbClr val="FFFF00"/>
                </a:solidFill>
              </a:rPr>
              <a:t>the </a:t>
            </a:r>
            <a:r>
              <a:rPr lang="en-GB" sz="2400" b="1" dirty="0" smtClean="0">
                <a:solidFill>
                  <a:srgbClr val="FFFF00"/>
                </a:solidFill>
              </a:rPr>
              <a:t>nose </a:t>
            </a:r>
            <a:r>
              <a:rPr lang="en-GB" sz="2400" b="1" dirty="0">
                <a:solidFill>
                  <a:srgbClr val="FFFF00"/>
                </a:solidFill>
              </a:rPr>
              <a:t>by pulling the </a:t>
            </a:r>
            <a:r>
              <a:rPr lang="en-GB" sz="2400" b="1" dirty="0" smtClean="0">
                <a:solidFill>
                  <a:srgbClr val="FFFF00"/>
                </a:solidFill>
              </a:rPr>
              <a:t>stick back</a:t>
            </a:r>
            <a:endParaRPr lang="en-GB" sz="2400" b="1" dirty="0">
              <a:solidFill>
                <a:srgbClr val="FFFF00"/>
              </a:solidFill>
            </a:endParaRPr>
          </a:p>
        </p:txBody>
      </p:sp>
      <p:pic>
        <p:nvPicPr>
          <p:cNvPr id="364551" name="Picture 7" descr="4041[1]"/>
          <p:cNvPicPr>
            <a:picLocks noChangeAspect="1" noChangeArrowheads="1"/>
          </p:cNvPicPr>
          <p:nvPr/>
        </p:nvPicPr>
        <p:blipFill>
          <a:blip r:embed="rId2" cstate="email"/>
          <a:srcRect/>
          <a:stretch>
            <a:fillRect/>
          </a:stretch>
        </p:blipFill>
        <p:spPr bwMode="auto">
          <a:xfrm>
            <a:off x="179512" y="3717032"/>
            <a:ext cx="4427717" cy="2952328"/>
          </a:xfrm>
          <a:prstGeom prst="rect">
            <a:avLst/>
          </a:prstGeom>
          <a:noFill/>
          <a:ln w="9525">
            <a:noFill/>
            <a:miter lim="800000"/>
            <a:headEnd/>
            <a:tailEnd/>
          </a:ln>
        </p:spPr>
      </p:pic>
      <p:pic>
        <p:nvPicPr>
          <p:cNvPr id="364550" name="Picture 6" descr="Lunak2,1978-1024[1]"/>
          <p:cNvPicPr>
            <a:picLocks noChangeAspect="1" noChangeArrowheads="1"/>
          </p:cNvPicPr>
          <p:nvPr/>
        </p:nvPicPr>
        <p:blipFill>
          <a:blip r:embed="rId3" cstate="email"/>
          <a:srcRect/>
          <a:stretch>
            <a:fillRect/>
          </a:stretch>
        </p:blipFill>
        <p:spPr bwMode="auto">
          <a:xfrm>
            <a:off x="4849000" y="3717032"/>
            <a:ext cx="4295000" cy="295232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Effect transition="in" filter="wipe(left)">
                                      <p:cBhvr>
                                        <p:cTn id="7" dur="1000"/>
                                        <p:tgtEl>
                                          <p:spTgt spid="364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4547">
                                            <p:txEl>
                                              <p:pRg st="2" end="2"/>
                                            </p:txEl>
                                          </p:spTgt>
                                        </p:tgtEl>
                                        <p:attrNameLst>
                                          <p:attrName>style.visibility</p:attrName>
                                        </p:attrNameLst>
                                      </p:cBhvr>
                                      <p:to>
                                        <p:strVal val="visible"/>
                                      </p:to>
                                    </p:set>
                                    <p:animEffect transition="in" filter="wipe(left)">
                                      <p:cBhvr>
                                        <p:cTn id="12" dur="1000"/>
                                        <p:tgtEl>
                                          <p:spTgt spid="3645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4547">
                                            <p:txEl>
                                              <p:pRg st="3" end="3"/>
                                            </p:txEl>
                                          </p:spTgt>
                                        </p:tgtEl>
                                        <p:attrNameLst>
                                          <p:attrName>style.visibility</p:attrName>
                                        </p:attrNameLst>
                                      </p:cBhvr>
                                      <p:to>
                                        <p:strVal val="visible"/>
                                      </p:to>
                                    </p:set>
                                    <p:animEffect transition="in" filter="wipe(left)">
                                      <p:cBhvr>
                                        <p:cTn id="17" dur="1000"/>
                                        <p:tgtEl>
                                          <p:spTgt spid="3645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4547">
                                            <p:txEl>
                                              <p:pRg st="4" end="4"/>
                                            </p:txEl>
                                          </p:spTgt>
                                        </p:tgtEl>
                                        <p:attrNameLst>
                                          <p:attrName>style.visibility</p:attrName>
                                        </p:attrNameLst>
                                      </p:cBhvr>
                                      <p:to>
                                        <p:strVal val="visible"/>
                                      </p:to>
                                    </p:set>
                                    <p:animEffect transition="in" filter="wipe(left)">
                                      <p:cBhvr>
                                        <p:cTn id="22" dur="1000"/>
                                        <p:tgtEl>
                                          <p:spTgt spid="3645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4547">
                                            <p:txEl>
                                              <p:pRg st="5" end="5"/>
                                            </p:txEl>
                                          </p:spTgt>
                                        </p:tgtEl>
                                        <p:attrNameLst>
                                          <p:attrName>style.visibility</p:attrName>
                                        </p:attrNameLst>
                                      </p:cBhvr>
                                      <p:to>
                                        <p:strVal val="visible"/>
                                      </p:to>
                                    </p:set>
                                    <p:animEffect transition="in" filter="wipe(left)">
                                      <p:cBhvr>
                                        <p:cTn id="27" dur="1000"/>
                                        <p:tgtEl>
                                          <p:spTgt spid="3645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364547">
                                            <p:txEl>
                                              <p:pRg st="2" end="2"/>
                                            </p:txEl>
                                          </p:spTgt>
                                        </p:tgtEl>
                                      </p:cBhvr>
                                    </p:animEffect>
                                    <p:set>
                                      <p:cBhvr>
                                        <p:cTn id="32" dur="1" fill="hold">
                                          <p:stCondLst>
                                            <p:cond delay="999"/>
                                          </p:stCondLst>
                                        </p:cTn>
                                        <p:tgtEl>
                                          <p:spTgt spid="364547">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364547">
                                            <p:txEl>
                                              <p:pRg st="5" end="5"/>
                                            </p:txEl>
                                          </p:spTgt>
                                        </p:tgtEl>
                                      </p:cBhvr>
                                    </p:animEffect>
                                    <p:set>
                                      <p:cBhvr>
                                        <p:cTn id="35" dur="1" fill="hold">
                                          <p:stCondLst>
                                            <p:cond delay="999"/>
                                          </p:stCondLst>
                                        </p:cTn>
                                        <p:tgtEl>
                                          <p:spTgt spid="364547">
                                            <p:txEl>
                                              <p:pRg st="5" end="5"/>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364547">
                                            <p:txEl>
                                              <p:pRg st="4" end="4"/>
                                            </p:txEl>
                                          </p:spTgt>
                                        </p:tgtEl>
                                      </p:cBhvr>
                                    </p:animEffect>
                                    <p:set>
                                      <p:cBhvr>
                                        <p:cTn id="38" dur="1" fill="hold">
                                          <p:stCondLst>
                                            <p:cond delay="999"/>
                                          </p:stCondLst>
                                        </p:cTn>
                                        <p:tgtEl>
                                          <p:spTgt spid="364547">
                                            <p:txEl>
                                              <p:pRg st="4" end="4"/>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364551"/>
                                        </p:tgtEl>
                                        <p:attrNameLst>
                                          <p:attrName>style.visibility</p:attrName>
                                        </p:attrNameLst>
                                      </p:cBhvr>
                                      <p:to>
                                        <p:strVal val="visible"/>
                                      </p:to>
                                    </p:set>
                                    <p:animEffect transition="in" filter="fade">
                                      <p:cBhvr>
                                        <p:cTn id="42" dur="1000"/>
                                        <p:tgtEl>
                                          <p:spTgt spid="364551"/>
                                        </p:tgtEl>
                                      </p:cBhvr>
                                    </p:animEffect>
                                  </p:childTnLst>
                                </p:cTn>
                              </p:par>
                              <p:par>
                                <p:cTn id="43" presetID="10" presetClass="entr" presetSubtype="0" fill="hold" nodeType="withEffect">
                                  <p:stCondLst>
                                    <p:cond delay="1000"/>
                                  </p:stCondLst>
                                  <p:childTnLst>
                                    <p:set>
                                      <p:cBhvr>
                                        <p:cTn id="44" dur="1" fill="hold">
                                          <p:stCondLst>
                                            <p:cond delay="0"/>
                                          </p:stCondLst>
                                        </p:cTn>
                                        <p:tgtEl>
                                          <p:spTgt spid="364550"/>
                                        </p:tgtEl>
                                        <p:attrNameLst>
                                          <p:attrName>style.visibility</p:attrName>
                                        </p:attrNameLst>
                                      </p:cBhvr>
                                      <p:to>
                                        <p:strVal val="visible"/>
                                      </p:to>
                                    </p:set>
                                    <p:animEffect transition="in" filter="fade">
                                      <p:cBhvr>
                                        <p:cTn id="45" dur="1000"/>
                                        <p:tgtEl>
                                          <p:spTgt spid="364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1" name="Text Box 3"/>
          <p:cNvSpPr txBox="1">
            <a:spLocks noChangeArrowheads="1"/>
          </p:cNvSpPr>
          <p:nvPr/>
        </p:nvSpPr>
        <p:spPr bwMode="auto">
          <a:xfrm>
            <a:off x="323528" y="692696"/>
            <a:ext cx="8496944" cy="4524315"/>
          </a:xfrm>
          <a:prstGeom prst="rect">
            <a:avLst/>
          </a:prstGeom>
          <a:noFill/>
          <a:ln w="0" algn="ctr">
            <a:noFill/>
            <a:miter lim="800000"/>
            <a:headEnd/>
            <a:tailEnd/>
          </a:ln>
        </p:spPr>
        <p:txBody>
          <a:bodyPr wrap="square">
            <a:spAutoFit/>
          </a:bodyPr>
          <a:lstStyle/>
          <a:p>
            <a:pPr marL="342900" indent="-342900">
              <a:spcBef>
                <a:spcPct val="50000"/>
              </a:spcBef>
            </a:pPr>
            <a:r>
              <a:rPr lang="en-GB" sz="2400" b="1" dirty="0" smtClean="0">
                <a:solidFill>
                  <a:srgbClr val="FFFF00"/>
                </a:solidFill>
              </a:rPr>
              <a:t>3.  A </a:t>
            </a:r>
            <a:r>
              <a:rPr lang="en-GB" sz="2400" b="1" dirty="0">
                <a:solidFill>
                  <a:srgbClr val="FFFF00"/>
                </a:solidFill>
              </a:rPr>
              <a:t>Viking </a:t>
            </a:r>
            <a:r>
              <a:rPr lang="en-GB" sz="2400" b="1" dirty="0" smtClean="0">
                <a:solidFill>
                  <a:srgbClr val="FFFF00"/>
                </a:solidFill>
              </a:rPr>
              <a:t>glider </a:t>
            </a:r>
            <a:r>
              <a:rPr lang="en-GB" sz="2400" b="1" dirty="0">
                <a:solidFill>
                  <a:srgbClr val="FFFF00"/>
                </a:solidFill>
              </a:rPr>
              <a:t>descends from 1640 ft (0.5 km</a:t>
            </a:r>
            <a:r>
              <a:rPr lang="en-GB" sz="2400" b="1" dirty="0" smtClean="0">
                <a:solidFill>
                  <a:srgbClr val="FFFF00"/>
                </a:solidFill>
              </a:rPr>
              <a:t>).       How </a:t>
            </a:r>
            <a:r>
              <a:rPr lang="en-GB" sz="2400" b="1" dirty="0">
                <a:solidFill>
                  <a:srgbClr val="FFFF00"/>
                </a:solidFill>
              </a:rPr>
              <a:t>far over the ground does it </a:t>
            </a:r>
            <a:r>
              <a:rPr lang="en-GB" sz="2400" b="1" dirty="0" smtClean="0">
                <a:solidFill>
                  <a:srgbClr val="FFFF00"/>
                </a:solidFill>
              </a:rPr>
              <a:t>travel </a:t>
            </a:r>
            <a:r>
              <a:rPr lang="en-GB" sz="2400" b="1" dirty="0">
                <a:solidFill>
                  <a:srgbClr val="FFFF00"/>
                </a:solidFill>
              </a:rPr>
              <a:t>(in still air)?</a:t>
            </a:r>
          </a:p>
          <a:p>
            <a:pPr marL="342900" indent="-342900">
              <a:lnSpc>
                <a:spcPct val="200000"/>
              </a:lnSpc>
              <a:spcBef>
                <a:spcPct val="50000"/>
              </a:spcBef>
            </a:pPr>
            <a:r>
              <a:rPr lang="en-GB" sz="2400" b="1" dirty="0" smtClean="0">
                <a:solidFill>
                  <a:srgbClr val="FFFF00"/>
                </a:solidFill>
              </a:rPr>
              <a:t>				a. 17.5 km</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b. 35 km</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c. 70 km</a:t>
            </a:r>
            <a:endParaRPr lang="en-GB" sz="2400" b="1" dirty="0">
              <a:solidFill>
                <a:srgbClr val="FFFF00"/>
              </a:solidFill>
            </a:endParaRPr>
          </a:p>
          <a:p>
            <a:pPr marL="342900" indent="-342900">
              <a:lnSpc>
                <a:spcPct val="200000"/>
              </a:lnSpc>
              <a:spcBef>
                <a:spcPct val="50000"/>
              </a:spcBef>
            </a:pPr>
            <a:r>
              <a:rPr lang="en-GB" sz="2400" b="1" dirty="0" smtClean="0">
                <a:solidFill>
                  <a:srgbClr val="FFFF00"/>
                </a:solidFill>
              </a:rPr>
              <a:t>				d. 8.75 km</a:t>
            </a:r>
            <a:endParaRPr lang="en-GB" sz="2400" b="1" dirty="0">
              <a:solidFill>
                <a:srgbClr val="FFFF00"/>
              </a:solidFill>
            </a:endParaRPr>
          </a:p>
        </p:txBody>
      </p:sp>
      <p:pic>
        <p:nvPicPr>
          <p:cNvPr id="365576" name="Picture 8" descr="image1[1]"/>
          <p:cNvPicPr>
            <a:picLocks noChangeAspect="1" noChangeArrowheads="1"/>
          </p:cNvPicPr>
          <p:nvPr/>
        </p:nvPicPr>
        <p:blipFill>
          <a:blip r:embed="rId2" cstate="email"/>
          <a:srcRect/>
          <a:stretch>
            <a:fillRect/>
          </a:stretch>
        </p:blipFill>
        <p:spPr bwMode="auto">
          <a:xfrm>
            <a:off x="251520" y="2420888"/>
            <a:ext cx="2784309" cy="4176464"/>
          </a:xfrm>
          <a:prstGeom prst="rect">
            <a:avLst/>
          </a:prstGeom>
          <a:noFill/>
          <a:ln w="9525">
            <a:noFill/>
            <a:miter lim="800000"/>
            <a:headEnd/>
            <a:tailEnd/>
          </a:ln>
        </p:spPr>
      </p:pic>
      <p:pic>
        <p:nvPicPr>
          <p:cNvPr id="365575" name="Picture 7" descr="normal_v45[1]"/>
          <p:cNvPicPr>
            <a:picLocks noChangeAspect="1" noChangeArrowheads="1"/>
          </p:cNvPicPr>
          <p:nvPr/>
        </p:nvPicPr>
        <p:blipFill>
          <a:blip r:embed="rId3" cstate="email"/>
          <a:srcRect/>
          <a:stretch>
            <a:fillRect/>
          </a:stretch>
        </p:blipFill>
        <p:spPr bwMode="auto">
          <a:xfrm>
            <a:off x="3635896" y="2996952"/>
            <a:ext cx="5257800" cy="2828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wipe(left)">
                                      <p:cBhvr>
                                        <p:cTn id="7" dur="1000"/>
                                        <p:tgtEl>
                                          <p:spTgt spid="365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5571">
                                            <p:txEl>
                                              <p:pRg st="1" end="1"/>
                                            </p:txEl>
                                          </p:spTgt>
                                        </p:tgtEl>
                                        <p:attrNameLst>
                                          <p:attrName>style.visibility</p:attrName>
                                        </p:attrNameLst>
                                      </p:cBhvr>
                                      <p:to>
                                        <p:strVal val="visible"/>
                                      </p:to>
                                    </p:set>
                                    <p:animEffect transition="in" filter="wipe(left)">
                                      <p:cBhvr>
                                        <p:cTn id="12" dur="1000"/>
                                        <p:tgtEl>
                                          <p:spTgt spid="365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5571">
                                            <p:txEl>
                                              <p:pRg st="2" end="2"/>
                                            </p:txEl>
                                          </p:spTgt>
                                        </p:tgtEl>
                                        <p:attrNameLst>
                                          <p:attrName>style.visibility</p:attrName>
                                        </p:attrNameLst>
                                      </p:cBhvr>
                                      <p:to>
                                        <p:strVal val="visible"/>
                                      </p:to>
                                    </p:set>
                                    <p:animEffect transition="in" filter="wipe(left)">
                                      <p:cBhvr>
                                        <p:cTn id="17" dur="1000"/>
                                        <p:tgtEl>
                                          <p:spTgt spid="3655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5571">
                                            <p:txEl>
                                              <p:pRg st="3" end="3"/>
                                            </p:txEl>
                                          </p:spTgt>
                                        </p:tgtEl>
                                        <p:attrNameLst>
                                          <p:attrName>style.visibility</p:attrName>
                                        </p:attrNameLst>
                                      </p:cBhvr>
                                      <p:to>
                                        <p:strVal val="visible"/>
                                      </p:to>
                                    </p:set>
                                    <p:animEffect transition="in" filter="wipe(left)">
                                      <p:cBhvr>
                                        <p:cTn id="22" dur="1000"/>
                                        <p:tgtEl>
                                          <p:spTgt spid="3655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5571">
                                            <p:txEl>
                                              <p:pRg st="4" end="4"/>
                                            </p:txEl>
                                          </p:spTgt>
                                        </p:tgtEl>
                                        <p:attrNameLst>
                                          <p:attrName>style.visibility</p:attrName>
                                        </p:attrNameLst>
                                      </p:cBhvr>
                                      <p:to>
                                        <p:strVal val="visible"/>
                                      </p:to>
                                    </p:set>
                                    <p:animEffect transition="in" filter="wipe(left)">
                                      <p:cBhvr>
                                        <p:cTn id="27" dur="1000"/>
                                        <p:tgtEl>
                                          <p:spTgt spid="3655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365571">
                                            <p:txEl>
                                              <p:pRg st="2" end="2"/>
                                            </p:txEl>
                                          </p:spTgt>
                                        </p:tgtEl>
                                      </p:cBhvr>
                                    </p:animEffect>
                                    <p:set>
                                      <p:cBhvr>
                                        <p:cTn id="32" dur="1" fill="hold">
                                          <p:stCondLst>
                                            <p:cond delay="999"/>
                                          </p:stCondLst>
                                        </p:cTn>
                                        <p:tgtEl>
                                          <p:spTgt spid="365571">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365571">
                                            <p:txEl>
                                              <p:pRg st="4" end="4"/>
                                            </p:txEl>
                                          </p:spTgt>
                                        </p:tgtEl>
                                      </p:cBhvr>
                                    </p:animEffect>
                                    <p:set>
                                      <p:cBhvr>
                                        <p:cTn id="35" dur="1" fill="hold">
                                          <p:stCondLst>
                                            <p:cond delay="999"/>
                                          </p:stCondLst>
                                        </p:cTn>
                                        <p:tgtEl>
                                          <p:spTgt spid="365571">
                                            <p:txEl>
                                              <p:pRg st="4" end="4"/>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365571">
                                            <p:txEl>
                                              <p:pRg st="3" end="3"/>
                                            </p:txEl>
                                          </p:spTgt>
                                        </p:tgtEl>
                                      </p:cBhvr>
                                    </p:animEffect>
                                    <p:set>
                                      <p:cBhvr>
                                        <p:cTn id="38" dur="1" fill="hold">
                                          <p:stCondLst>
                                            <p:cond delay="999"/>
                                          </p:stCondLst>
                                        </p:cTn>
                                        <p:tgtEl>
                                          <p:spTgt spid="365571">
                                            <p:txEl>
                                              <p:pRg st="3" end="3"/>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365575"/>
                                        </p:tgtEl>
                                        <p:attrNameLst>
                                          <p:attrName>style.visibility</p:attrName>
                                        </p:attrNameLst>
                                      </p:cBhvr>
                                      <p:to>
                                        <p:strVal val="visible"/>
                                      </p:to>
                                    </p:set>
                                    <p:animEffect transition="in" filter="fade">
                                      <p:cBhvr>
                                        <p:cTn id="42" dur="1000"/>
                                        <p:tgtEl>
                                          <p:spTgt spid="365575"/>
                                        </p:tgtEl>
                                      </p:cBhvr>
                                    </p:animEffect>
                                  </p:childTnLst>
                                </p:cTn>
                              </p:par>
                              <p:par>
                                <p:cTn id="43" presetID="10" presetClass="entr" presetSubtype="0" fill="hold" nodeType="withEffect">
                                  <p:stCondLst>
                                    <p:cond delay="1000"/>
                                  </p:stCondLst>
                                  <p:childTnLst>
                                    <p:set>
                                      <p:cBhvr>
                                        <p:cTn id="44" dur="1" fill="hold">
                                          <p:stCondLst>
                                            <p:cond delay="0"/>
                                          </p:stCondLst>
                                        </p:cTn>
                                        <p:tgtEl>
                                          <p:spTgt spid="365576"/>
                                        </p:tgtEl>
                                        <p:attrNameLst>
                                          <p:attrName>style.visibility</p:attrName>
                                        </p:attrNameLst>
                                      </p:cBhvr>
                                      <p:to>
                                        <p:strVal val="visible"/>
                                      </p:to>
                                    </p:set>
                                    <p:animEffect transition="in" filter="fade">
                                      <p:cBhvr>
                                        <p:cTn id="45" dur="1000"/>
                                        <p:tgtEl>
                                          <p:spTgt spid="365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49" name="Picture 9" descr="wing tip"/>
          <p:cNvPicPr>
            <a:picLocks noChangeAspect="1" noChangeArrowheads="1"/>
          </p:cNvPicPr>
          <p:nvPr/>
        </p:nvPicPr>
        <p:blipFill>
          <a:blip r:embed="rId2" cstate="email"/>
          <a:srcRect/>
          <a:stretch>
            <a:fillRect/>
          </a:stretch>
        </p:blipFill>
        <p:spPr bwMode="auto">
          <a:xfrm>
            <a:off x="323528" y="4653136"/>
            <a:ext cx="3457575" cy="1841500"/>
          </a:xfrm>
          <a:prstGeom prst="rect">
            <a:avLst/>
          </a:prstGeom>
          <a:noFill/>
          <a:ln w="9525">
            <a:noFill/>
            <a:miter lim="800000"/>
            <a:headEnd/>
            <a:tailEnd/>
          </a:ln>
        </p:spPr>
      </p:pic>
      <p:sp>
        <p:nvSpPr>
          <p:cNvPr id="368643" name="Text Box 3"/>
          <p:cNvSpPr txBox="1">
            <a:spLocks noChangeArrowheads="1"/>
          </p:cNvSpPr>
          <p:nvPr/>
        </p:nvSpPr>
        <p:spPr bwMode="auto">
          <a:xfrm>
            <a:off x="323528" y="692696"/>
            <a:ext cx="8496944" cy="4524315"/>
          </a:xfrm>
          <a:prstGeom prst="rect">
            <a:avLst/>
          </a:prstGeom>
          <a:noFill/>
          <a:ln w="0" algn="ctr">
            <a:noFill/>
            <a:miter lim="800000"/>
            <a:headEnd/>
            <a:tailEnd/>
          </a:ln>
        </p:spPr>
        <p:txBody>
          <a:bodyPr wrap="square">
            <a:spAutoFit/>
          </a:bodyPr>
          <a:lstStyle/>
          <a:p>
            <a:pPr marL="342900" indent="-342900">
              <a:spcBef>
                <a:spcPct val="50000"/>
              </a:spcBef>
            </a:pPr>
            <a:r>
              <a:rPr lang="en-GB" sz="2400" b="1" dirty="0" smtClean="0">
                <a:solidFill>
                  <a:srgbClr val="FFFF00"/>
                </a:solidFill>
              </a:rPr>
              <a:t>4.  When </a:t>
            </a:r>
            <a:r>
              <a:rPr lang="en-GB" sz="2400" b="1" dirty="0">
                <a:solidFill>
                  <a:srgbClr val="FFFF00"/>
                </a:solidFill>
              </a:rPr>
              <a:t>flying into a </a:t>
            </a:r>
            <a:r>
              <a:rPr lang="en-GB" sz="2400" b="1" dirty="0" smtClean="0">
                <a:solidFill>
                  <a:srgbClr val="FFFF00"/>
                </a:solidFill>
              </a:rPr>
              <a:t>headwind</a:t>
            </a:r>
            <a:r>
              <a:rPr lang="en-GB" sz="2400" b="1" dirty="0">
                <a:solidFill>
                  <a:srgbClr val="FFFF00"/>
                </a:solidFill>
              </a:rPr>
              <a:t>, the distance </a:t>
            </a:r>
            <a:r>
              <a:rPr lang="en-GB" sz="2400" b="1" dirty="0" smtClean="0">
                <a:solidFill>
                  <a:srgbClr val="FFFF00"/>
                </a:solidFill>
              </a:rPr>
              <a:t>covered over </a:t>
            </a:r>
            <a:r>
              <a:rPr lang="en-GB" sz="2400" b="1" dirty="0">
                <a:solidFill>
                  <a:srgbClr val="FFFF00"/>
                </a:solidFill>
              </a:rPr>
              <a:t>the ground </a:t>
            </a:r>
            <a:r>
              <a:rPr lang="en-GB" sz="2400" b="1" dirty="0" smtClean="0">
                <a:solidFill>
                  <a:srgbClr val="FFFF00"/>
                </a:solidFill>
              </a:rPr>
              <a:t>will .....</a:t>
            </a:r>
            <a:endParaRPr lang="en-GB" sz="2400" b="1" dirty="0">
              <a:solidFill>
                <a:srgbClr val="FFFF00"/>
              </a:solidFill>
            </a:endParaRPr>
          </a:p>
          <a:p>
            <a:pPr marL="457200" indent="-457200">
              <a:lnSpc>
                <a:spcPct val="200000"/>
              </a:lnSpc>
              <a:spcBef>
                <a:spcPct val="50000"/>
              </a:spcBef>
            </a:pPr>
            <a:r>
              <a:rPr lang="en-GB" sz="2400" b="1" dirty="0" smtClean="0">
                <a:solidFill>
                  <a:srgbClr val="FFFF00"/>
                </a:solidFill>
              </a:rPr>
              <a:t>				a. Be </a:t>
            </a:r>
            <a:r>
              <a:rPr lang="en-GB" sz="2400" b="1" dirty="0">
                <a:solidFill>
                  <a:srgbClr val="FFFF00"/>
                </a:solidFill>
              </a:rPr>
              <a:t>the </a:t>
            </a:r>
            <a:r>
              <a:rPr lang="en-GB" sz="2400" b="1" dirty="0" smtClean="0">
                <a:solidFill>
                  <a:srgbClr val="FFFF00"/>
                </a:solidFill>
              </a:rPr>
              <a:t>same</a:t>
            </a:r>
            <a:r>
              <a:rPr lang="en-GB" sz="2400" b="1" dirty="0">
                <a:solidFill>
                  <a:srgbClr val="FFFF00"/>
                </a:solidFill>
              </a:rPr>
              <a:t>	</a:t>
            </a:r>
          </a:p>
          <a:p>
            <a:pPr marL="457200" indent="-457200">
              <a:lnSpc>
                <a:spcPct val="200000"/>
              </a:lnSpc>
              <a:spcBef>
                <a:spcPct val="50000"/>
              </a:spcBef>
            </a:pPr>
            <a:r>
              <a:rPr lang="en-GB" sz="2400" b="1" dirty="0" smtClean="0">
                <a:solidFill>
                  <a:srgbClr val="FFFF00"/>
                </a:solidFill>
              </a:rPr>
              <a:t>				b. Decrease</a:t>
            </a:r>
            <a:endParaRPr lang="en-GB" sz="2400" b="1" dirty="0">
              <a:solidFill>
                <a:srgbClr val="FFFF00"/>
              </a:solidFill>
            </a:endParaRPr>
          </a:p>
          <a:p>
            <a:pPr marL="457200" indent="-457200">
              <a:lnSpc>
                <a:spcPct val="200000"/>
              </a:lnSpc>
              <a:spcBef>
                <a:spcPct val="50000"/>
              </a:spcBef>
            </a:pPr>
            <a:r>
              <a:rPr lang="en-GB" sz="2400" b="1" dirty="0" smtClean="0">
                <a:solidFill>
                  <a:srgbClr val="FFFF00"/>
                </a:solidFill>
              </a:rPr>
              <a:t>				c.  Increase</a:t>
            </a:r>
            <a:endParaRPr lang="en-GB" sz="2400" b="1" dirty="0">
              <a:solidFill>
                <a:srgbClr val="FFFF00"/>
              </a:solidFill>
            </a:endParaRPr>
          </a:p>
          <a:p>
            <a:pPr marL="342900" indent="-342900">
              <a:lnSpc>
                <a:spcPct val="200000"/>
              </a:lnSpc>
              <a:spcBef>
                <a:spcPct val="50000"/>
              </a:spcBef>
            </a:pPr>
            <a:r>
              <a:rPr lang="en-GB" sz="2400" b="1" dirty="0">
                <a:solidFill>
                  <a:srgbClr val="FFFF00"/>
                </a:solidFill>
              </a:rPr>
              <a:t> </a:t>
            </a:r>
            <a:r>
              <a:rPr lang="en-GB" sz="2400" b="1" dirty="0" smtClean="0">
                <a:solidFill>
                  <a:srgbClr val="FFFF00"/>
                </a:solidFill>
              </a:rPr>
              <a:t>				d. Take </a:t>
            </a:r>
            <a:r>
              <a:rPr lang="en-GB" sz="2400" b="1" dirty="0">
                <a:solidFill>
                  <a:srgbClr val="FFFF00"/>
                </a:solidFill>
              </a:rPr>
              <a:t>you to Burger </a:t>
            </a:r>
            <a:r>
              <a:rPr lang="en-GB" sz="2400" b="1" dirty="0" smtClean="0">
                <a:solidFill>
                  <a:srgbClr val="FFFF00"/>
                </a:solidFill>
              </a:rPr>
              <a:t>King</a:t>
            </a:r>
            <a:endParaRPr lang="en-GB" sz="2400" b="1" dirty="0">
              <a:solidFill>
                <a:srgbClr val="FFFF00"/>
              </a:solidFill>
            </a:endParaRPr>
          </a:p>
        </p:txBody>
      </p:sp>
      <p:pic>
        <p:nvPicPr>
          <p:cNvPr id="368646" name="Picture 6" descr="BJ1small[1]"/>
          <p:cNvPicPr>
            <a:picLocks noChangeAspect="1" noChangeArrowheads="1"/>
          </p:cNvPicPr>
          <p:nvPr/>
        </p:nvPicPr>
        <p:blipFill>
          <a:blip r:embed="rId3" cstate="email"/>
          <a:srcRect/>
          <a:stretch>
            <a:fillRect/>
          </a:stretch>
        </p:blipFill>
        <p:spPr bwMode="auto">
          <a:xfrm>
            <a:off x="6156176" y="2348880"/>
            <a:ext cx="2743200" cy="4260850"/>
          </a:xfrm>
          <a:prstGeom prst="rect">
            <a:avLst/>
          </a:prstGeom>
          <a:noFill/>
          <a:ln w="9525">
            <a:noFill/>
            <a:miter lim="800000"/>
            <a:headEnd/>
            <a:tailEnd/>
          </a:ln>
        </p:spPr>
      </p:pic>
      <p:pic>
        <p:nvPicPr>
          <p:cNvPr id="368648" name="Picture 8" descr="glider01"/>
          <p:cNvPicPr>
            <a:picLocks noChangeAspect="1" noChangeArrowheads="1"/>
          </p:cNvPicPr>
          <p:nvPr/>
        </p:nvPicPr>
        <p:blipFill>
          <a:blip r:embed="rId4" cstate="email"/>
          <a:srcRect/>
          <a:stretch>
            <a:fillRect/>
          </a:stretch>
        </p:blipFill>
        <p:spPr bwMode="auto">
          <a:xfrm>
            <a:off x="2771800" y="3501008"/>
            <a:ext cx="3671887" cy="27543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wipe(left)">
                                      <p:cBhvr>
                                        <p:cTn id="7" dur="1000"/>
                                        <p:tgtEl>
                                          <p:spTgt spid="368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8643">
                                            <p:txEl>
                                              <p:pRg st="1" end="1"/>
                                            </p:txEl>
                                          </p:spTgt>
                                        </p:tgtEl>
                                        <p:attrNameLst>
                                          <p:attrName>style.visibility</p:attrName>
                                        </p:attrNameLst>
                                      </p:cBhvr>
                                      <p:to>
                                        <p:strVal val="visible"/>
                                      </p:to>
                                    </p:set>
                                    <p:animEffect transition="in" filter="wipe(left)">
                                      <p:cBhvr>
                                        <p:cTn id="12" dur="1000"/>
                                        <p:tgtEl>
                                          <p:spTgt spid="368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8643">
                                            <p:txEl>
                                              <p:pRg st="2" end="2"/>
                                            </p:txEl>
                                          </p:spTgt>
                                        </p:tgtEl>
                                        <p:attrNameLst>
                                          <p:attrName>style.visibility</p:attrName>
                                        </p:attrNameLst>
                                      </p:cBhvr>
                                      <p:to>
                                        <p:strVal val="visible"/>
                                      </p:to>
                                    </p:set>
                                    <p:animEffect transition="in" filter="wipe(left)">
                                      <p:cBhvr>
                                        <p:cTn id="17" dur="1000"/>
                                        <p:tgtEl>
                                          <p:spTgt spid="368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8643">
                                            <p:txEl>
                                              <p:pRg st="3" end="3"/>
                                            </p:txEl>
                                          </p:spTgt>
                                        </p:tgtEl>
                                        <p:attrNameLst>
                                          <p:attrName>style.visibility</p:attrName>
                                        </p:attrNameLst>
                                      </p:cBhvr>
                                      <p:to>
                                        <p:strVal val="visible"/>
                                      </p:to>
                                    </p:set>
                                    <p:animEffect transition="in" filter="wipe(left)">
                                      <p:cBhvr>
                                        <p:cTn id="22" dur="1000"/>
                                        <p:tgtEl>
                                          <p:spTgt spid="3686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8643">
                                            <p:txEl>
                                              <p:pRg st="4" end="4"/>
                                            </p:txEl>
                                          </p:spTgt>
                                        </p:tgtEl>
                                        <p:attrNameLst>
                                          <p:attrName>style.visibility</p:attrName>
                                        </p:attrNameLst>
                                      </p:cBhvr>
                                      <p:to>
                                        <p:strVal val="visible"/>
                                      </p:to>
                                    </p:set>
                                    <p:animEffect transition="in" filter="wipe(left)">
                                      <p:cBhvr>
                                        <p:cTn id="27" dur="1000"/>
                                        <p:tgtEl>
                                          <p:spTgt spid="3686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368643">
                                            <p:txEl>
                                              <p:pRg st="1" end="1"/>
                                            </p:txEl>
                                          </p:spTgt>
                                        </p:tgtEl>
                                      </p:cBhvr>
                                    </p:animEffect>
                                    <p:set>
                                      <p:cBhvr>
                                        <p:cTn id="32" dur="1" fill="hold">
                                          <p:stCondLst>
                                            <p:cond delay="999"/>
                                          </p:stCondLst>
                                        </p:cTn>
                                        <p:tgtEl>
                                          <p:spTgt spid="368643">
                                            <p:txEl>
                                              <p:pRg st="1" end="1"/>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368643">
                                            <p:txEl>
                                              <p:pRg st="4" end="4"/>
                                            </p:txEl>
                                          </p:spTgt>
                                        </p:tgtEl>
                                      </p:cBhvr>
                                    </p:animEffect>
                                    <p:set>
                                      <p:cBhvr>
                                        <p:cTn id="35" dur="1" fill="hold">
                                          <p:stCondLst>
                                            <p:cond delay="999"/>
                                          </p:stCondLst>
                                        </p:cTn>
                                        <p:tgtEl>
                                          <p:spTgt spid="368643">
                                            <p:txEl>
                                              <p:pRg st="4" end="4"/>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368643">
                                            <p:txEl>
                                              <p:pRg st="3" end="3"/>
                                            </p:txEl>
                                          </p:spTgt>
                                        </p:tgtEl>
                                      </p:cBhvr>
                                    </p:animEffect>
                                    <p:set>
                                      <p:cBhvr>
                                        <p:cTn id="38" dur="1" fill="hold">
                                          <p:stCondLst>
                                            <p:cond delay="999"/>
                                          </p:stCondLst>
                                        </p:cTn>
                                        <p:tgtEl>
                                          <p:spTgt spid="368643">
                                            <p:txEl>
                                              <p:pRg st="3" end="3"/>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368649"/>
                                        </p:tgtEl>
                                        <p:attrNameLst>
                                          <p:attrName>style.visibility</p:attrName>
                                        </p:attrNameLst>
                                      </p:cBhvr>
                                      <p:to>
                                        <p:strVal val="visible"/>
                                      </p:to>
                                    </p:set>
                                    <p:animEffect transition="in" filter="fade">
                                      <p:cBhvr>
                                        <p:cTn id="42" dur="1000"/>
                                        <p:tgtEl>
                                          <p:spTgt spid="368649"/>
                                        </p:tgtEl>
                                      </p:cBhvr>
                                    </p:animEffect>
                                  </p:childTnLst>
                                </p:cTn>
                              </p:par>
                              <p:par>
                                <p:cTn id="43" presetID="10" presetClass="entr" presetSubtype="0" fill="hold" nodeType="withEffect">
                                  <p:stCondLst>
                                    <p:cond delay="0"/>
                                  </p:stCondLst>
                                  <p:childTnLst>
                                    <p:set>
                                      <p:cBhvr>
                                        <p:cTn id="44" dur="1" fill="hold">
                                          <p:stCondLst>
                                            <p:cond delay="0"/>
                                          </p:stCondLst>
                                        </p:cTn>
                                        <p:tgtEl>
                                          <p:spTgt spid="368648"/>
                                        </p:tgtEl>
                                        <p:attrNameLst>
                                          <p:attrName>style.visibility</p:attrName>
                                        </p:attrNameLst>
                                      </p:cBhvr>
                                      <p:to>
                                        <p:strVal val="visible"/>
                                      </p:to>
                                    </p:set>
                                    <p:animEffect transition="in" filter="fade">
                                      <p:cBhvr>
                                        <p:cTn id="45" dur="1000"/>
                                        <p:tgtEl>
                                          <p:spTgt spid="368648"/>
                                        </p:tgtEl>
                                      </p:cBhvr>
                                    </p:animEffect>
                                  </p:childTnLst>
                                </p:cTn>
                              </p:par>
                              <p:par>
                                <p:cTn id="46" presetID="10" presetClass="entr" presetSubtype="0" fill="hold" nodeType="withEffect">
                                  <p:stCondLst>
                                    <p:cond delay="0"/>
                                  </p:stCondLst>
                                  <p:childTnLst>
                                    <p:set>
                                      <p:cBhvr>
                                        <p:cTn id="47" dur="1" fill="hold">
                                          <p:stCondLst>
                                            <p:cond delay="0"/>
                                          </p:stCondLst>
                                        </p:cTn>
                                        <p:tgtEl>
                                          <p:spTgt spid="368646"/>
                                        </p:tgtEl>
                                        <p:attrNameLst>
                                          <p:attrName>style.visibility</p:attrName>
                                        </p:attrNameLst>
                                      </p:cBhvr>
                                      <p:to>
                                        <p:strVal val="visible"/>
                                      </p:to>
                                    </p:set>
                                    <p:animEffect transition="in" filter="fade">
                                      <p:cBhvr>
                                        <p:cTn id="48" dur="1000"/>
                                        <p:tgtEl>
                                          <p:spTgt spid="368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29101" y="430213"/>
            <a:ext cx="5485797" cy="701731"/>
          </a:xfrm>
        </p:spPr>
        <p:txBody>
          <a:bodyPr/>
          <a:lstStyle/>
          <a:p>
            <a:pPr algn="ctr"/>
            <a:r>
              <a:rPr lang="en-GB" dirty="0" smtClean="0">
                <a:solidFill>
                  <a:srgbClr val="FFFF00"/>
                </a:solidFill>
                <a:latin typeface="Arial" charset="0"/>
              </a:rPr>
              <a:t>Rotary wing aircraft</a:t>
            </a:r>
          </a:p>
        </p:txBody>
      </p:sp>
      <p:sp>
        <p:nvSpPr>
          <p:cNvPr id="297988" name="Text Box 4"/>
          <p:cNvSpPr txBox="1">
            <a:spLocks noChangeArrowheads="1"/>
          </p:cNvSpPr>
          <p:nvPr/>
        </p:nvSpPr>
        <p:spPr bwMode="auto">
          <a:xfrm>
            <a:off x="251521" y="1268760"/>
            <a:ext cx="8568952" cy="5292218"/>
          </a:xfrm>
          <a:prstGeom prst="rect">
            <a:avLst/>
          </a:prstGeom>
          <a:noFill/>
          <a:ln w="0" algn="ctr">
            <a:noFill/>
            <a:miter lim="800000"/>
            <a:headEnd/>
            <a:tailEnd/>
          </a:ln>
          <a:effectLst/>
        </p:spPr>
        <p:txBody>
          <a:bodyPr wrap="square">
            <a:spAutoFit/>
          </a:bodyPr>
          <a:lstStyle/>
          <a:p>
            <a:pPr marL="342900" indent="-342900">
              <a:lnSpc>
                <a:spcPct val="65000"/>
              </a:lnSpc>
              <a:spcBef>
                <a:spcPct val="50000"/>
              </a:spcBef>
            </a:pPr>
            <a:r>
              <a:rPr lang="en-GB" sz="2400" b="1" dirty="0">
                <a:solidFill>
                  <a:srgbClr val="FFFF00"/>
                </a:solidFill>
              </a:rPr>
              <a:t>Objectives</a:t>
            </a:r>
            <a:r>
              <a:rPr lang="en-GB" sz="2400" b="1" dirty="0" smtClean="0">
                <a:solidFill>
                  <a:srgbClr val="FFFF00"/>
                </a:solidFill>
              </a:rPr>
              <a:t>:</a:t>
            </a:r>
          </a:p>
          <a:p>
            <a:pPr marL="342900" indent="-342900">
              <a:lnSpc>
                <a:spcPct val="65000"/>
              </a:lnSpc>
              <a:spcBef>
                <a:spcPct val="50000"/>
              </a:spcBef>
            </a:pPr>
            <a:endParaRPr lang="en-GB" sz="1000" b="1" dirty="0">
              <a:solidFill>
                <a:srgbClr val="FFFF00"/>
              </a:solidFill>
            </a:endParaRPr>
          </a:p>
          <a:p>
            <a:pPr marL="457200" indent="-457200">
              <a:spcBef>
                <a:spcPct val="50000"/>
              </a:spcBef>
              <a:buFont typeface="Arial" pitchFamily="34" charset="0"/>
              <a:buChar char="•"/>
            </a:pPr>
            <a:r>
              <a:rPr lang="en-GB" sz="2400" b="1" dirty="0">
                <a:solidFill>
                  <a:srgbClr val="FFFF00"/>
                </a:solidFill>
              </a:rPr>
              <a:t>State the method of generating </a:t>
            </a:r>
            <a:r>
              <a:rPr lang="en-GB" sz="2400" b="1" dirty="0" smtClean="0">
                <a:solidFill>
                  <a:srgbClr val="FFFF00"/>
                </a:solidFill>
              </a:rPr>
              <a:t>lift </a:t>
            </a:r>
            <a:r>
              <a:rPr lang="en-GB" sz="2400" b="1" dirty="0">
                <a:solidFill>
                  <a:srgbClr val="FFFF00"/>
                </a:solidFill>
              </a:rPr>
              <a:t>for a </a:t>
            </a:r>
            <a:r>
              <a:rPr lang="en-GB" sz="2400" b="1" dirty="0" smtClean="0">
                <a:solidFill>
                  <a:srgbClr val="FFFF00"/>
                </a:solidFill>
              </a:rPr>
              <a:t>helicopter</a:t>
            </a:r>
          </a:p>
          <a:p>
            <a:pPr marL="457200" indent="-457200">
              <a:spcBef>
                <a:spcPct val="50000"/>
              </a:spcBef>
              <a:buFont typeface="Arial" pitchFamily="34" charset="0"/>
              <a:buChar char="•"/>
            </a:pPr>
            <a:r>
              <a:rPr lang="en-GB" sz="2400" b="1" dirty="0" smtClean="0">
                <a:solidFill>
                  <a:srgbClr val="FFFF00"/>
                </a:solidFill>
              </a:rPr>
              <a:t>Describe blades</a:t>
            </a:r>
            <a:r>
              <a:rPr lang="en-GB" sz="2400" b="1" dirty="0">
                <a:solidFill>
                  <a:srgbClr val="FFFF00"/>
                </a:solidFill>
              </a:rPr>
              <a:t>, </a:t>
            </a:r>
            <a:r>
              <a:rPr lang="en-GB" sz="2400" b="1" dirty="0" smtClean="0">
                <a:solidFill>
                  <a:srgbClr val="FFFF00"/>
                </a:solidFill>
              </a:rPr>
              <a:t>rotor </a:t>
            </a:r>
            <a:r>
              <a:rPr lang="en-GB" sz="2400" b="1" dirty="0">
                <a:solidFill>
                  <a:srgbClr val="FFFF00"/>
                </a:solidFill>
              </a:rPr>
              <a:t>h</a:t>
            </a:r>
            <a:r>
              <a:rPr lang="en-GB" sz="2400" b="1" dirty="0" smtClean="0">
                <a:solidFill>
                  <a:srgbClr val="FFFF00"/>
                </a:solidFill>
              </a:rPr>
              <a:t>ead</a:t>
            </a:r>
            <a:r>
              <a:rPr lang="en-GB" sz="2400" b="1" dirty="0">
                <a:solidFill>
                  <a:srgbClr val="FFFF00"/>
                </a:solidFill>
              </a:rPr>
              <a:t>, </a:t>
            </a:r>
            <a:r>
              <a:rPr lang="en-GB" sz="2400" b="1" dirty="0" smtClean="0">
                <a:solidFill>
                  <a:srgbClr val="FFFF00"/>
                </a:solidFill>
              </a:rPr>
              <a:t>pitch </a:t>
            </a:r>
            <a:r>
              <a:rPr lang="en-GB" sz="2400" b="1" dirty="0">
                <a:solidFill>
                  <a:srgbClr val="FFFF00"/>
                </a:solidFill>
              </a:rPr>
              <a:t>a</a:t>
            </a:r>
            <a:r>
              <a:rPr lang="en-GB" sz="2400" b="1" dirty="0" smtClean="0">
                <a:solidFill>
                  <a:srgbClr val="FFFF00"/>
                </a:solidFill>
              </a:rPr>
              <a:t>ngle</a:t>
            </a:r>
            <a:r>
              <a:rPr lang="en-GB" sz="2400" b="1" dirty="0">
                <a:solidFill>
                  <a:srgbClr val="FFFF00"/>
                </a:solidFill>
              </a:rPr>
              <a:t>, </a:t>
            </a:r>
            <a:r>
              <a:rPr lang="en-GB" sz="2400" b="1" dirty="0" smtClean="0">
                <a:solidFill>
                  <a:srgbClr val="FFFF00"/>
                </a:solidFill>
              </a:rPr>
              <a:t>collective </a:t>
            </a:r>
            <a:r>
              <a:rPr lang="en-GB" sz="2400" b="1" dirty="0">
                <a:solidFill>
                  <a:srgbClr val="FFFF00"/>
                </a:solidFill>
              </a:rPr>
              <a:t>p</a:t>
            </a:r>
            <a:r>
              <a:rPr lang="en-GB" sz="2400" b="1" dirty="0" smtClean="0">
                <a:solidFill>
                  <a:srgbClr val="FFFF00"/>
                </a:solidFill>
              </a:rPr>
              <a:t>itch, rotor disc, cyclic pitch</a:t>
            </a:r>
            <a:r>
              <a:rPr lang="en-GB" sz="2400" b="1" dirty="0">
                <a:solidFill>
                  <a:srgbClr val="FFFF00"/>
                </a:solidFill>
              </a:rPr>
              <a:t>, </a:t>
            </a:r>
            <a:r>
              <a:rPr lang="en-GB" sz="2400" b="1" dirty="0" smtClean="0">
                <a:solidFill>
                  <a:srgbClr val="FFFF00"/>
                </a:solidFill>
              </a:rPr>
              <a:t>tail </a:t>
            </a:r>
            <a:r>
              <a:rPr lang="en-GB" sz="2400" b="1" dirty="0">
                <a:solidFill>
                  <a:srgbClr val="FFFF00"/>
                </a:solidFill>
              </a:rPr>
              <a:t>r</a:t>
            </a:r>
            <a:r>
              <a:rPr lang="en-GB" sz="2400" b="1" dirty="0" smtClean="0">
                <a:solidFill>
                  <a:srgbClr val="FFFF00"/>
                </a:solidFill>
              </a:rPr>
              <a:t>otor</a:t>
            </a:r>
            <a:r>
              <a:rPr lang="en-GB" sz="2400" b="1" dirty="0">
                <a:solidFill>
                  <a:srgbClr val="FFFF00"/>
                </a:solidFill>
              </a:rPr>
              <a:t>, </a:t>
            </a:r>
            <a:r>
              <a:rPr lang="en-GB" sz="2400" b="1" dirty="0" smtClean="0">
                <a:solidFill>
                  <a:srgbClr val="FFFF00"/>
                </a:solidFill>
              </a:rPr>
              <a:t>hand </a:t>
            </a:r>
            <a:r>
              <a:rPr lang="en-GB" sz="2400" b="1" dirty="0">
                <a:solidFill>
                  <a:srgbClr val="FFFF00"/>
                </a:solidFill>
              </a:rPr>
              <a:t>t</a:t>
            </a:r>
            <a:r>
              <a:rPr lang="en-GB" sz="2400" b="1" dirty="0" smtClean="0">
                <a:solidFill>
                  <a:srgbClr val="FFFF00"/>
                </a:solidFill>
              </a:rPr>
              <a:t>hrottle, torque reaction</a:t>
            </a:r>
            <a:endParaRPr lang="en-GB" sz="2400" b="1" dirty="0">
              <a:solidFill>
                <a:srgbClr val="FFFF00"/>
              </a:solidFill>
            </a:endParaRPr>
          </a:p>
          <a:p>
            <a:pPr marL="457200" indent="-457200">
              <a:spcBef>
                <a:spcPct val="50000"/>
              </a:spcBef>
              <a:buFont typeface="Arial" pitchFamily="34" charset="0"/>
              <a:buChar char="•"/>
            </a:pPr>
            <a:r>
              <a:rPr lang="en-GB" sz="2400" b="1" dirty="0">
                <a:solidFill>
                  <a:srgbClr val="FFFF00"/>
                </a:solidFill>
              </a:rPr>
              <a:t>Explain how a </a:t>
            </a:r>
            <a:r>
              <a:rPr lang="en-GB" sz="2400" b="1" dirty="0" smtClean="0">
                <a:solidFill>
                  <a:srgbClr val="FFFF00"/>
                </a:solidFill>
              </a:rPr>
              <a:t>helicopter </a:t>
            </a:r>
            <a:r>
              <a:rPr lang="en-GB" sz="2400" b="1" dirty="0">
                <a:solidFill>
                  <a:srgbClr val="FFFF00"/>
                </a:solidFill>
              </a:rPr>
              <a:t>achieves </a:t>
            </a:r>
            <a:r>
              <a:rPr lang="en-GB" sz="2400" b="1" dirty="0" smtClean="0">
                <a:solidFill>
                  <a:srgbClr val="FFFF00"/>
                </a:solidFill>
              </a:rPr>
              <a:t>horizontal flight</a:t>
            </a:r>
            <a:endParaRPr lang="en-GB" sz="2400" b="1" dirty="0">
              <a:solidFill>
                <a:srgbClr val="FFFF00"/>
              </a:solidFill>
            </a:endParaRPr>
          </a:p>
          <a:p>
            <a:pPr marL="457200" indent="-457200">
              <a:spcBef>
                <a:spcPct val="50000"/>
              </a:spcBef>
              <a:buFont typeface="Arial" pitchFamily="34" charset="0"/>
              <a:buChar char="•"/>
            </a:pPr>
            <a:r>
              <a:rPr lang="en-GB" sz="2400" b="1" dirty="0">
                <a:solidFill>
                  <a:srgbClr val="FFFF00"/>
                </a:solidFill>
              </a:rPr>
              <a:t>Describe the </a:t>
            </a:r>
            <a:r>
              <a:rPr lang="en-GB" sz="2400" b="1" dirty="0" smtClean="0">
                <a:solidFill>
                  <a:srgbClr val="FFFF00"/>
                </a:solidFill>
              </a:rPr>
              <a:t>operation </a:t>
            </a:r>
            <a:r>
              <a:rPr lang="en-GB" sz="2400" b="1" dirty="0">
                <a:solidFill>
                  <a:srgbClr val="FFFF00"/>
                </a:solidFill>
              </a:rPr>
              <a:t>of the following </a:t>
            </a:r>
            <a:r>
              <a:rPr lang="en-GB" sz="2400" b="1" dirty="0" smtClean="0">
                <a:solidFill>
                  <a:srgbClr val="FFFF00"/>
                </a:solidFill>
              </a:rPr>
              <a:t>controls</a:t>
            </a:r>
            <a:r>
              <a:rPr lang="en-GB" sz="2400" b="1" dirty="0">
                <a:solidFill>
                  <a:srgbClr val="FFFF00"/>
                </a:solidFill>
              </a:rPr>
              <a:t>:</a:t>
            </a:r>
          </a:p>
          <a:p>
            <a:pPr marL="457200" indent="-457200">
              <a:spcBef>
                <a:spcPct val="50000"/>
              </a:spcBef>
            </a:pPr>
            <a:r>
              <a:rPr lang="en-GB" sz="2400" b="1" dirty="0" smtClean="0">
                <a:solidFill>
                  <a:srgbClr val="FFFF00"/>
                </a:solidFill>
              </a:rPr>
              <a:t>			The collective</a:t>
            </a:r>
            <a:endParaRPr lang="en-GB" sz="2400" b="1" dirty="0">
              <a:solidFill>
                <a:srgbClr val="FFFF00"/>
              </a:solidFill>
            </a:endParaRPr>
          </a:p>
          <a:p>
            <a:pPr marL="457200" indent="-457200">
              <a:lnSpc>
                <a:spcPct val="65000"/>
              </a:lnSpc>
              <a:spcBef>
                <a:spcPct val="50000"/>
              </a:spcBef>
            </a:pPr>
            <a:r>
              <a:rPr lang="en-GB" sz="2400" b="1" dirty="0" smtClean="0">
                <a:solidFill>
                  <a:srgbClr val="FFFF00"/>
                </a:solidFill>
              </a:rPr>
              <a:t>			The cyclic</a:t>
            </a:r>
          </a:p>
          <a:p>
            <a:pPr marL="457200" indent="-457200">
              <a:lnSpc>
                <a:spcPct val="65000"/>
              </a:lnSpc>
              <a:spcBef>
                <a:spcPct val="50000"/>
              </a:spcBef>
            </a:pPr>
            <a:r>
              <a:rPr lang="en-GB" sz="2400" b="1" dirty="0" smtClean="0">
                <a:solidFill>
                  <a:srgbClr val="FFFF00"/>
                </a:solidFill>
              </a:rPr>
              <a:t>			The </a:t>
            </a:r>
            <a:r>
              <a:rPr lang="en-GB" sz="2400" b="1" dirty="0">
                <a:solidFill>
                  <a:srgbClr val="FFFF00"/>
                </a:solidFill>
              </a:rPr>
              <a:t>y</a:t>
            </a:r>
            <a:r>
              <a:rPr lang="en-GB" sz="2400" b="1" dirty="0" smtClean="0">
                <a:solidFill>
                  <a:srgbClr val="FFFF00"/>
                </a:solidFill>
              </a:rPr>
              <a:t>aw pedals</a:t>
            </a:r>
            <a:endParaRPr lang="en-GB" sz="2400" b="1" dirty="0">
              <a:solidFill>
                <a:srgbClr val="FFFF00"/>
              </a:solidFill>
            </a:endParaRPr>
          </a:p>
          <a:p>
            <a:pPr marL="457200" indent="-457200">
              <a:lnSpc>
                <a:spcPct val="65000"/>
              </a:lnSpc>
              <a:spcBef>
                <a:spcPct val="50000"/>
              </a:spcBef>
            </a:pPr>
            <a:r>
              <a:rPr lang="en-GB" sz="2400" b="1" dirty="0" smtClean="0">
                <a:solidFill>
                  <a:srgbClr val="FFFF00"/>
                </a:solidFill>
              </a:rPr>
              <a:t>			The </a:t>
            </a:r>
            <a:r>
              <a:rPr lang="en-GB" sz="2400" b="1" dirty="0">
                <a:solidFill>
                  <a:srgbClr val="FFFF00"/>
                </a:solidFill>
              </a:rPr>
              <a:t>h</a:t>
            </a:r>
            <a:r>
              <a:rPr lang="en-GB" sz="2400" b="1" dirty="0" smtClean="0">
                <a:solidFill>
                  <a:srgbClr val="FFFF00"/>
                </a:solidFill>
              </a:rPr>
              <a:t>and throttle</a:t>
            </a:r>
            <a:endParaRPr lang="en-GB" sz="24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9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9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9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98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98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98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98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798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798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2" name="Text Box 4"/>
          <p:cNvSpPr txBox="1">
            <a:spLocks noChangeArrowheads="1"/>
          </p:cNvSpPr>
          <p:nvPr/>
        </p:nvSpPr>
        <p:spPr bwMode="auto">
          <a:xfrm>
            <a:off x="395213" y="2132707"/>
            <a:ext cx="8424863" cy="641350"/>
          </a:xfrm>
          <a:prstGeom prst="rect">
            <a:avLst/>
          </a:prstGeom>
          <a:noFill/>
          <a:ln w="0" algn="ctr">
            <a:noFill/>
            <a:miter lim="800000"/>
            <a:headEnd/>
            <a:tailEnd/>
          </a:ln>
        </p:spPr>
        <p:txBody>
          <a:bodyPr>
            <a:spAutoFit/>
          </a:bodyPr>
          <a:lstStyle/>
          <a:p>
            <a:pPr algn="ctr">
              <a:spcBef>
                <a:spcPct val="50000"/>
              </a:spcBef>
            </a:pPr>
            <a:r>
              <a:rPr lang="en-GB" sz="3600" b="1" dirty="0">
                <a:solidFill>
                  <a:srgbClr val="FFFF00"/>
                </a:solidFill>
              </a:rPr>
              <a:t>How does a </a:t>
            </a:r>
            <a:r>
              <a:rPr lang="en-GB" sz="3600" b="1" dirty="0" smtClean="0">
                <a:solidFill>
                  <a:srgbClr val="FFFF00"/>
                </a:solidFill>
              </a:rPr>
              <a:t>wing </a:t>
            </a:r>
            <a:r>
              <a:rPr lang="en-GB" sz="3600" b="1" dirty="0">
                <a:solidFill>
                  <a:srgbClr val="FFFF00"/>
                </a:solidFill>
              </a:rPr>
              <a:t>produce </a:t>
            </a:r>
            <a:r>
              <a:rPr lang="en-GB" sz="3600" b="1" dirty="0" smtClean="0">
                <a:solidFill>
                  <a:srgbClr val="FFFF00"/>
                </a:solidFill>
              </a:rPr>
              <a:t>lift</a:t>
            </a:r>
            <a:r>
              <a:rPr lang="en-GB" sz="3600" b="1" dirty="0">
                <a:solidFill>
                  <a:srgbClr val="FFFF00"/>
                </a:solidFill>
              </a:rPr>
              <a:t>?</a:t>
            </a:r>
          </a:p>
        </p:txBody>
      </p:sp>
      <p:sp>
        <p:nvSpPr>
          <p:cNvPr id="370693" name="Text Box 5"/>
          <p:cNvSpPr txBox="1">
            <a:spLocks noChangeArrowheads="1"/>
          </p:cNvSpPr>
          <p:nvPr/>
        </p:nvSpPr>
        <p:spPr bwMode="auto">
          <a:xfrm>
            <a:off x="0" y="3717032"/>
            <a:ext cx="9144000" cy="646331"/>
          </a:xfrm>
          <a:prstGeom prst="rect">
            <a:avLst/>
          </a:prstGeom>
          <a:noFill/>
          <a:ln w="0" algn="ctr">
            <a:noFill/>
            <a:miter lim="800000"/>
            <a:headEnd/>
            <a:tailEnd/>
          </a:ln>
        </p:spPr>
        <p:txBody>
          <a:bodyPr wrap="square">
            <a:spAutoFit/>
          </a:bodyPr>
          <a:lstStyle/>
          <a:p>
            <a:pPr algn="ctr">
              <a:spcBef>
                <a:spcPct val="50000"/>
              </a:spcBef>
            </a:pPr>
            <a:r>
              <a:rPr lang="en-GB" sz="3600" b="1" dirty="0">
                <a:solidFill>
                  <a:srgbClr val="FFFF00"/>
                </a:solidFill>
              </a:rPr>
              <a:t>Do you remember the </a:t>
            </a:r>
            <a:r>
              <a:rPr lang="en-GB" sz="3600" b="1" dirty="0" smtClean="0">
                <a:solidFill>
                  <a:srgbClr val="FFFF00"/>
                </a:solidFill>
              </a:rPr>
              <a:t>wind tunnel</a:t>
            </a:r>
            <a:r>
              <a:rPr lang="en-GB" sz="3600" b="1" dirty="0">
                <a:solidFill>
                  <a:srgbClr val="FFFF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0692">
                                            <p:txEl>
                                              <p:pRg st="0" end="0"/>
                                            </p:txEl>
                                          </p:spTgt>
                                        </p:tgtEl>
                                        <p:attrNameLst>
                                          <p:attrName>style.visibility</p:attrName>
                                        </p:attrNameLst>
                                      </p:cBhvr>
                                      <p:to>
                                        <p:strVal val="visible"/>
                                      </p:to>
                                    </p:set>
                                    <p:animEffect transition="in" filter="wipe(left)">
                                      <p:cBhvr>
                                        <p:cTn id="7" dur="1000"/>
                                        <p:tgtEl>
                                          <p:spTgt spid="370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0693"/>
                                        </p:tgtEl>
                                        <p:attrNameLst>
                                          <p:attrName>style.visibility</p:attrName>
                                        </p:attrNameLst>
                                      </p:cBhvr>
                                      <p:to>
                                        <p:strVal val="visible"/>
                                      </p:to>
                                    </p:set>
                                    <p:animEffect transition="in" filter="wipe(left)">
                                      <p:cBhvr>
                                        <p:cTn id="12" dur="1000"/>
                                        <p:tgtEl>
                                          <p:spTgt spid="370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3" grpId="0"/>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1091</TotalTime>
  <Words>2483</Words>
  <Application>Microsoft Office PowerPoint</Application>
  <PresentationFormat>On-screen Show (4:3)</PresentationFormat>
  <Paragraphs>217</Paragraphs>
  <Slides>37</Slides>
  <Notes>14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2_Custom Design</vt:lpstr>
      <vt:lpstr>Slide 1</vt:lpstr>
      <vt:lpstr>Slide 2</vt:lpstr>
      <vt:lpstr>Slide 3</vt:lpstr>
      <vt:lpstr>Slide 4</vt:lpstr>
      <vt:lpstr>Slide 5</vt:lpstr>
      <vt:lpstr>Slide 6</vt:lpstr>
      <vt:lpstr>Slide 7</vt:lpstr>
      <vt:lpstr>Rotary wing aircraft</vt:lpstr>
      <vt:lpstr>Slide 9</vt:lpstr>
      <vt:lpstr>Lift</vt:lpstr>
      <vt:lpstr>Slide 11</vt:lpstr>
      <vt:lpstr>Rotary wing aircraft</vt:lpstr>
      <vt:lpstr>Slide 13</vt:lpstr>
      <vt:lpstr>Slide 14</vt:lpstr>
      <vt:lpstr>Slide 15</vt:lpstr>
      <vt:lpstr>Slide 16</vt:lpstr>
      <vt:lpstr>Helicopter controls</vt:lpstr>
      <vt:lpstr>Slide 18</vt:lpstr>
      <vt:lpstr>Slide 19</vt:lpstr>
      <vt:lpstr>Slide 20</vt:lpstr>
      <vt:lpstr>Slide 21</vt:lpstr>
      <vt:lpstr>Slide 22</vt:lpstr>
      <vt:lpstr>The collective pitch lever</vt:lpstr>
      <vt:lpstr>Slide 24</vt:lpstr>
      <vt:lpstr>Slide 25</vt:lpstr>
      <vt:lpstr>Slide 26</vt:lpstr>
      <vt:lpstr>Slide 27</vt:lpstr>
      <vt:lpstr>The yaw pedals</vt:lpstr>
      <vt:lpstr>Slide 29</vt:lpstr>
      <vt:lpstr>How does a helicopter achieve  horizontal flight?</vt:lpstr>
      <vt:lpstr>Slide 31</vt:lpstr>
      <vt:lpstr>Slide 32</vt:lpstr>
      <vt:lpstr>Slide 33</vt:lpstr>
      <vt:lpstr>Slide 34</vt:lpstr>
      <vt:lpstr>Slide 35</vt:lpstr>
      <vt:lpstr>Slide 36</vt:lpstr>
      <vt:lpstr>Slide 37</vt:lpstr>
    </vt:vector>
  </TitlesOfParts>
  <Company>Ministry of Defence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MonkD504</dc:creator>
  <cp:lastModifiedBy>aharrowell</cp:lastModifiedBy>
  <cp:revision>46</cp:revision>
  <dcterms:created xsi:type="dcterms:W3CDTF">2011-07-15T10:12:05Z</dcterms:created>
  <dcterms:modified xsi:type="dcterms:W3CDTF">2014-04-29T07:30:47Z</dcterms:modified>
</cp:coreProperties>
</file>